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999" r:id="rId2"/>
    <p:sldId id="2023" r:id="rId3"/>
    <p:sldId id="2004" r:id="rId4"/>
    <p:sldId id="2038" r:id="rId5"/>
    <p:sldId id="2039" r:id="rId6"/>
    <p:sldId id="2035" r:id="rId7"/>
    <p:sldId id="2021" r:id="rId8"/>
    <p:sldId id="2040" r:id="rId9"/>
    <p:sldId id="2041" r:id="rId10"/>
    <p:sldId id="2042" r:id="rId11"/>
    <p:sldId id="2000" r:id="rId12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12" userDrawn="1">
          <p15:clr>
            <a:srgbClr val="A4A3A4"/>
          </p15:clr>
        </p15:guide>
        <p15:guide id="4" pos="14278" userDrawn="1">
          <p15:clr>
            <a:srgbClr val="A4A3A4"/>
          </p15:clr>
        </p15:guide>
        <p15:guide id="5" pos="1078" userDrawn="1">
          <p15:clr>
            <a:srgbClr val="A4A3A4"/>
          </p15:clr>
        </p15:guide>
        <p15:guide id="7" pos="7678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3" clrIdx="0">
    <p:extLst/>
  </p:cmAuthor>
  <p:cmAuthor id="2" name="Microsoft Office User" initials="Office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4AEDDE"/>
    <a:srgbClr val="FF5050"/>
    <a:srgbClr val="FF6600"/>
    <a:srgbClr val="00FF99"/>
    <a:srgbClr val="00B8DB"/>
    <a:srgbClr val="00B7D5"/>
    <a:srgbClr val="000000"/>
    <a:srgbClr val="3B1F4D"/>
    <a:srgbClr val="EC72A5"/>
    <a:srgbClr val="2D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2" autoAdjust="0"/>
    <p:restoredTop sz="76675" autoAdjust="0"/>
  </p:normalViewPr>
  <p:slideViewPr>
    <p:cSldViewPr snapToGrid="0" snapToObjects="1">
      <p:cViewPr varScale="1">
        <p:scale>
          <a:sx n="35" d="100"/>
          <a:sy n="35" d="100"/>
        </p:scale>
        <p:origin x="1042" y="58"/>
      </p:cViewPr>
      <p:guideLst>
        <p:guide orient="horz" pos="8112"/>
        <p:guide pos="14278"/>
        <p:guide pos="1078"/>
        <p:guide pos="7678"/>
        <p:guide orient="horz" pos="5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10/7/2017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042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010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707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412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/>
              <a:t>Do all questions have a corresponding hypothesis?</a:t>
            </a:r>
          </a:p>
          <a:p>
            <a:r>
              <a:rPr lang="en-PH" dirty="0"/>
              <a:t>Why the null hypothesis?</a:t>
            </a:r>
          </a:p>
          <a:p>
            <a:r>
              <a:rPr lang="en-PH" dirty="0"/>
              <a:t>Why say significant?</a:t>
            </a:r>
          </a:p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464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437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736512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Web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867751" y="4518870"/>
            <a:ext cx="8003365" cy="453826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0758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3483712" y="3314539"/>
            <a:ext cx="8149654" cy="1437129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61797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2426327" y="3990747"/>
            <a:ext cx="8654774" cy="545412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79538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89133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5879336" y="0"/>
            <a:ext cx="8498313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66868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2188824" y="0"/>
            <a:ext cx="12188825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6236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Brea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944362" y="0"/>
            <a:ext cx="15433286" cy="13716000"/>
          </a:xfrm>
          <a:custGeom>
            <a:avLst/>
            <a:gdLst>
              <a:gd name="connsiteX0" fmla="*/ 0 w 15433286"/>
              <a:gd name="connsiteY0" fmla="*/ 0 h 13716000"/>
              <a:gd name="connsiteX1" fmla="*/ 8930944 w 15433286"/>
              <a:gd name="connsiteY1" fmla="*/ 0 h 13716000"/>
              <a:gd name="connsiteX2" fmla="*/ 15433286 w 15433286"/>
              <a:gd name="connsiteY2" fmla="*/ 13715996 h 13716000"/>
              <a:gd name="connsiteX3" fmla="*/ 15433286 w 15433286"/>
              <a:gd name="connsiteY3" fmla="*/ 13716000 h 13716000"/>
              <a:gd name="connsiteX4" fmla="*/ 6502344 w 15433286"/>
              <a:gd name="connsiteY4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3286" h="13716000">
                <a:moveTo>
                  <a:pt x="0" y="0"/>
                </a:moveTo>
                <a:lnTo>
                  <a:pt x="8930944" y="0"/>
                </a:lnTo>
                <a:lnTo>
                  <a:pt x="15433286" y="13715996"/>
                </a:lnTo>
                <a:lnTo>
                  <a:pt x="15433286" y="13716000"/>
                </a:lnTo>
                <a:lnTo>
                  <a:pt x="6502344" y="1371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947180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3489257" y="12930763"/>
            <a:ext cx="862625" cy="730250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22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958" r:id="rId2"/>
    <p:sldLayoutId id="2147483959" r:id="rId3"/>
    <p:sldLayoutId id="2147483960" r:id="rId4"/>
    <p:sldLayoutId id="2147483953" r:id="rId5"/>
    <p:sldLayoutId id="2147483954" r:id="rId6"/>
    <p:sldLayoutId id="2147483955" r:id="rId7"/>
    <p:sldLayoutId id="2147483956" r:id="rId8"/>
    <p:sldLayoutId id="2147483962" r:id="rId9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" b="129"/>
          <a:stretch>
            <a:fillRect/>
          </a:stretch>
        </p:blipFill>
        <p:spPr/>
      </p:pic>
      <p:sp>
        <p:nvSpPr>
          <p:cNvPr id="13" name="Rectangle 12"/>
          <p:cNvSpPr/>
          <p:nvPr/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accent5">
              <a:lumMod val="90000"/>
              <a:lumOff val="1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Regular" charset="0"/>
            </a:endParaRPr>
          </a:p>
        </p:txBody>
      </p:sp>
      <p:sp>
        <p:nvSpPr>
          <p:cNvPr id="10" name="Freeform 9"/>
          <p:cNvSpPr>
            <a:spLocks noChangeArrowheads="1"/>
          </p:cNvSpPr>
          <p:nvPr/>
        </p:nvSpPr>
        <p:spPr bwMode="auto">
          <a:xfrm>
            <a:off x="0" y="0"/>
            <a:ext cx="24377650" cy="13716000"/>
          </a:xfrm>
          <a:custGeom>
            <a:avLst/>
            <a:gdLst>
              <a:gd name="T0" fmla="*/ 19589 w 19590"/>
              <a:gd name="T1" fmla="*/ 11022 h 11023"/>
              <a:gd name="T2" fmla="*/ 0 w 19590"/>
              <a:gd name="T3" fmla="*/ 11022 h 11023"/>
              <a:gd name="T4" fmla="*/ 13947 w 19590"/>
              <a:gd name="T5" fmla="*/ 7539 h 11023"/>
              <a:gd name="T6" fmla="*/ 19589 w 19590"/>
              <a:gd name="T7" fmla="*/ 0 h 11023"/>
              <a:gd name="T8" fmla="*/ 19589 w 19590"/>
              <a:gd name="T9" fmla="*/ 11022 h 1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90" h="11023">
                <a:moveTo>
                  <a:pt x="19589" y="11022"/>
                </a:moveTo>
                <a:lnTo>
                  <a:pt x="0" y="11022"/>
                </a:lnTo>
                <a:lnTo>
                  <a:pt x="13947" y="7539"/>
                </a:lnTo>
                <a:lnTo>
                  <a:pt x="19589" y="0"/>
                </a:lnTo>
                <a:lnTo>
                  <a:pt x="19589" y="11022"/>
                </a:lnTo>
              </a:path>
            </a:pathLst>
          </a:custGeom>
          <a:solidFill>
            <a:schemeClr val="accent2">
              <a:alpha val="49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7197" dirty="0">
              <a:latin typeface="Roboto Regular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750896">
            <a:off x="-17172961" y="12710204"/>
            <a:ext cx="150857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600" dirty="0">
                <a:solidFill>
                  <a:srgbClr val="FFC000"/>
                </a:solidFill>
                <a:latin typeface="Bebas Neue Bold" panose="020B0606020202050201" pitchFamily="34" charset="0"/>
                <a:ea typeface="Roboto" charset="0"/>
                <a:cs typeface="Roboto" charset="0"/>
              </a:rPr>
              <a:t>Writing Chapter 2</a:t>
            </a:r>
            <a:endParaRPr lang="en-US" sz="8000" dirty="0">
              <a:solidFill>
                <a:schemeClr val="bg1"/>
              </a:solidFill>
              <a:latin typeface="Montserrat" panose="00000500000000000000" pitchFamily="50" charset="0"/>
              <a:ea typeface="Roboto" charset="0"/>
              <a:cs typeface="Roboto" charset="0"/>
            </a:endParaRPr>
          </a:p>
          <a:p>
            <a:r>
              <a:rPr lang="en-US" sz="8000" dirty="0">
                <a:solidFill>
                  <a:schemeClr val="bg1"/>
                </a:solidFill>
                <a:latin typeface="Montserrat" panose="00000500000000000000" pitchFamily="50" charset="0"/>
                <a:ea typeface="Roboto" charset="0"/>
                <a:cs typeface="Roboto" charset="0"/>
              </a:rPr>
              <a:t>Learning from Others and Reviewing the Literature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69B7FB-2870-4133-8D0E-A28F9E5EA34C}"/>
              </a:ext>
            </a:extLst>
          </p:cNvPr>
          <p:cNvSpPr/>
          <p:nvPr/>
        </p:nvSpPr>
        <p:spPr>
          <a:xfrm>
            <a:off x="21988188" y="10929224"/>
            <a:ext cx="2419011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j-lt"/>
                <a:ea typeface="FZShuTi" panose="02010601030101010101" pitchFamily="2" charset="-122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1C932D-2412-49BE-8936-B5E87419E320}"/>
              </a:ext>
            </a:extLst>
          </p:cNvPr>
          <p:cNvSpPr txBox="1"/>
          <p:nvPr/>
        </p:nvSpPr>
        <p:spPr>
          <a:xfrm>
            <a:off x="18126414" y="11421012"/>
            <a:ext cx="4857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6000" dirty="0">
                <a:solidFill>
                  <a:schemeClr val="bg2"/>
                </a:solidFill>
                <a:latin typeface="Montserrat" panose="00000500000000000000" pitchFamily="50" charset="0"/>
              </a:rPr>
              <a:t>PRACTICAL RESEARCH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D3BF2C-5862-458F-A1E5-D5E89B077BF6}"/>
              </a:ext>
            </a:extLst>
          </p:cNvPr>
          <p:cNvSpPr txBox="1"/>
          <p:nvPr/>
        </p:nvSpPr>
        <p:spPr>
          <a:xfrm>
            <a:off x="353041" y="428384"/>
            <a:ext cx="107912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600" dirty="0">
                <a:solidFill>
                  <a:srgbClr val="FFC000"/>
                </a:solidFill>
                <a:latin typeface="Bebas Neue Bold" panose="020B0606020202050201" pitchFamily="34" charset="0"/>
                <a:ea typeface="Roboto" charset="0"/>
                <a:cs typeface="Roboto" charset="0"/>
              </a:rPr>
              <a:t>IN FOCUS</a:t>
            </a:r>
            <a:endParaRPr lang="en-US" sz="6000" dirty="0">
              <a:solidFill>
                <a:schemeClr val="bg1"/>
              </a:solidFill>
              <a:latin typeface="Montserrat" panose="00000500000000000000" pitchFamily="50" charset="0"/>
              <a:ea typeface="Roboto" charset="0"/>
              <a:cs typeface="Roboto" charset="0"/>
            </a:endParaRPr>
          </a:p>
          <a:p>
            <a:r>
              <a:rPr lang="en-US" sz="6000" dirty="0">
                <a:solidFill>
                  <a:schemeClr val="bg1"/>
                </a:solidFill>
                <a:latin typeface="Montserrat" panose="00000500000000000000" pitchFamily="50" charset="0"/>
                <a:ea typeface="Roboto" charset="0"/>
                <a:cs typeface="Roboto" charset="0"/>
              </a:rPr>
              <a:t>The Conceptual Framework and Research Hypotheses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53D7B457-4A4E-454F-9690-A40B97EF2344}"/>
              </a:ext>
            </a:extLst>
          </p:cNvPr>
          <p:cNvSpPr txBox="1">
            <a:spLocks/>
          </p:cNvSpPr>
          <p:nvPr/>
        </p:nvSpPr>
        <p:spPr>
          <a:xfrm>
            <a:off x="10850880" y="1814387"/>
            <a:ext cx="13136012" cy="2094891"/>
          </a:xfrm>
          <a:prstGeom prst="rect">
            <a:avLst/>
          </a:prstGeom>
        </p:spPr>
        <p:txBody>
          <a:bodyPr/>
          <a:lstStyle>
            <a:lvl1pPr marL="457109" indent="-457109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48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1pPr>
            <a:lvl2pPr marL="137132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40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2pPr>
            <a:lvl3pPr marL="2285543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6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3pPr>
            <a:lvl4pPr marL="3199760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4pPr>
            <a:lvl5pPr marL="4113977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217" lvl="1" indent="0" algn="ctr">
              <a:buNone/>
            </a:pPr>
            <a:r>
              <a:rPr lang="en-PH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Montserrat" panose="00000500000000000000" pitchFamily="50" charset="0"/>
              </a:rPr>
              <a:t>After this discussion, you are expected to have the ability to…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FB65E4AD-2E07-42CA-A14C-28C816DDD0CD}"/>
              </a:ext>
            </a:extLst>
          </p:cNvPr>
          <p:cNvSpPr txBox="1">
            <a:spLocks/>
          </p:cNvSpPr>
          <p:nvPr/>
        </p:nvSpPr>
        <p:spPr>
          <a:xfrm>
            <a:off x="6438899" y="5267423"/>
            <a:ext cx="8305801" cy="7123085"/>
          </a:xfrm>
          <a:prstGeom prst="rect">
            <a:avLst/>
          </a:prstGeom>
        </p:spPr>
        <p:txBody>
          <a:bodyPr/>
          <a:lstStyle>
            <a:lvl1pPr marL="457109" indent="-457109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48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1pPr>
            <a:lvl2pPr marL="137132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40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2pPr>
            <a:lvl3pPr marL="2285543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6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3pPr>
            <a:lvl4pPr marL="3199760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4pPr>
            <a:lvl5pPr marL="4113977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en-PH" dirty="0">
                <a:solidFill>
                  <a:schemeClr val="bg2"/>
                </a:solidFill>
                <a:latin typeface="Montserrat" panose="00000500000000000000" pitchFamily="50" charset="0"/>
              </a:rPr>
              <a:t>select and synthesize information from relevant literature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PH" dirty="0">
                <a:solidFill>
                  <a:schemeClr val="bg2"/>
                </a:solidFill>
                <a:latin typeface="Montserrat" panose="00000500000000000000" pitchFamily="50" charset="0"/>
              </a:rPr>
              <a:t>cite related literature using standard style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PH" dirty="0">
                <a:solidFill>
                  <a:schemeClr val="bg2"/>
                </a:solidFill>
                <a:latin typeface="Montserrat" panose="00000500000000000000" pitchFamily="50" charset="0"/>
              </a:rPr>
              <a:t>write coherent review of literature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PH" dirty="0">
                <a:solidFill>
                  <a:schemeClr val="bg2"/>
                </a:solidFill>
                <a:latin typeface="Montserrat" panose="00000500000000000000" pitchFamily="50" charset="0"/>
              </a:rPr>
              <a:t>follow ethical standards in writing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EE76BB7B-20D7-4366-B0E8-7EC56F3C92F0}"/>
              </a:ext>
            </a:extLst>
          </p:cNvPr>
          <p:cNvSpPr txBox="1">
            <a:spLocks/>
          </p:cNvSpPr>
          <p:nvPr/>
        </p:nvSpPr>
        <p:spPr>
          <a:xfrm>
            <a:off x="15681091" y="4103602"/>
            <a:ext cx="8305801" cy="7123085"/>
          </a:xfrm>
          <a:prstGeom prst="rect">
            <a:avLst/>
          </a:prstGeom>
        </p:spPr>
        <p:txBody>
          <a:bodyPr/>
          <a:lstStyle>
            <a:lvl1pPr marL="457109" indent="-457109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48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1pPr>
            <a:lvl2pPr marL="137132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40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2pPr>
            <a:lvl3pPr marL="2285543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6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3pPr>
            <a:lvl4pPr marL="3199760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4pPr>
            <a:lvl5pPr marL="4113977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en-PH" dirty="0">
                <a:solidFill>
                  <a:schemeClr val="bg2"/>
                </a:solidFill>
                <a:latin typeface="Montserrat" panose="00000500000000000000" pitchFamily="50" charset="0"/>
              </a:rPr>
              <a:t>illustrate and explain conceptual framework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PH" dirty="0">
                <a:solidFill>
                  <a:schemeClr val="bg2"/>
                </a:solidFill>
                <a:latin typeface="Montserrat" panose="00000500000000000000" pitchFamily="50" charset="0"/>
              </a:rPr>
              <a:t>define terms used in the study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PH" dirty="0">
                <a:solidFill>
                  <a:schemeClr val="bg2"/>
                </a:solidFill>
                <a:latin typeface="Montserrat" panose="00000500000000000000" pitchFamily="50" charset="0"/>
              </a:rPr>
              <a:t>list research hypotheses (if appropriate)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PH" dirty="0">
                <a:solidFill>
                  <a:schemeClr val="bg2"/>
                </a:solidFill>
                <a:latin typeface="Montserrat" panose="00000500000000000000" pitchFamily="50" charset="0"/>
              </a:rPr>
              <a:t>present written review of related literature and conceptual framework</a:t>
            </a:r>
          </a:p>
          <a:p>
            <a:pPr marL="0" indent="0">
              <a:spcBef>
                <a:spcPts val="1800"/>
              </a:spcBef>
              <a:buNone/>
            </a:pPr>
            <a:endParaRPr lang="en-PH" dirty="0">
              <a:solidFill>
                <a:schemeClr val="bg2"/>
              </a:solidFill>
              <a:latin typeface="Montserrat" panose="00000500000000000000" pitchFamily="50" charset="0"/>
            </a:endParaRPr>
          </a:p>
        </p:txBody>
      </p:sp>
      <p:sp>
        <p:nvSpPr>
          <p:cNvPr id="19" name="Shape 87">
            <a:extLst>
              <a:ext uri="{FF2B5EF4-FFF2-40B4-BE49-F238E27FC236}">
                <a16:creationId xmlns:a16="http://schemas.microsoft.com/office/drawing/2014/main" id="{9B22BB11-29E3-4086-84D5-8865C1F08DAC}"/>
              </a:ext>
            </a:extLst>
          </p:cNvPr>
          <p:cNvSpPr txBox="1"/>
          <p:nvPr/>
        </p:nvSpPr>
        <p:spPr>
          <a:xfrm>
            <a:off x="9264319" y="11608375"/>
            <a:ext cx="14287500" cy="20903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buNone/>
            </a:pP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Montserrat" panose="00000500000000000000" pitchFamily="50" charset="0"/>
                <a:ea typeface="Lato"/>
                <a:cs typeface="Lato"/>
                <a:sym typeface="Lato"/>
              </a:rPr>
              <a:t>This slideshow presentation will be made available through the trainer’s website: </a:t>
            </a:r>
            <a:r>
              <a:rPr lang="en-US" i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Montserrat" panose="00000500000000000000" pitchFamily="50" charset="0"/>
                <a:ea typeface="Lato"/>
                <a:cs typeface="Lato"/>
                <a:sym typeface="Lato"/>
              </a:rPr>
              <a:t>mathbychua.weebly.com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Montserrat" panose="00000500000000000000" pitchFamily="50" charset="0"/>
                <a:ea typeface="Lato"/>
                <a:cs typeface="Lato"/>
                <a:sym typeface="Lato"/>
              </a:rPr>
              <a:t>.</a:t>
            </a:r>
          </a:p>
          <a:p>
            <a:pPr lvl="0" algn="r" rtl="0">
              <a:buNone/>
            </a:pP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Montserrat" panose="00000500000000000000" pitchFamily="50" charset="0"/>
                <a:ea typeface="Lato"/>
                <a:cs typeface="Lato"/>
                <a:sym typeface="Lato"/>
              </a:rPr>
              <a:t>Download the document to use it as reference.</a:t>
            </a:r>
            <a:endParaRPr dirty="0">
              <a:solidFill>
                <a:schemeClr val="accent3">
                  <a:lumMod val="60000"/>
                  <a:lumOff val="40000"/>
                </a:schemeClr>
              </a:solidFill>
              <a:latin typeface="Montserrat" panose="00000500000000000000" pitchFamily="50" charset="0"/>
              <a:ea typeface="Lato"/>
              <a:cs typeface="Lato"/>
              <a:sym typeface="Lato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E9DDC5-F72E-470D-88DC-6D91C57EB362}"/>
              </a:ext>
            </a:extLst>
          </p:cNvPr>
          <p:cNvCxnSpPr/>
          <p:nvPr/>
        </p:nvCxnSpPr>
        <p:spPr>
          <a:xfrm>
            <a:off x="6515099" y="7345680"/>
            <a:ext cx="830580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E71F6B3-E3D4-4750-A38E-8A55CAB2FBA9}"/>
              </a:ext>
            </a:extLst>
          </p:cNvPr>
          <p:cNvCxnSpPr/>
          <p:nvPr/>
        </p:nvCxnSpPr>
        <p:spPr>
          <a:xfrm>
            <a:off x="6515099" y="8900160"/>
            <a:ext cx="830580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FF75932-B9ED-43A0-8446-56E9EC6729BC}"/>
              </a:ext>
            </a:extLst>
          </p:cNvPr>
          <p:cNvCxnSpPr/>
          <p:nvPr/>
        </p:nvCxnSpPr>
        <p:spPr>
          <a:xfrm>
            <a:off x="6515099" y="10441544"/>
            <a:ext cx="830580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19EF38F-7554-4BFB-8B80-70D0BD1CF073}"/>
              </a:ext>
            </a:extLst>
          </p:cNvPr>
          <p:cNvCxnSpPr/>
          <p:nvPr/>
        </p:nvCxnSpPr>
        <p:spPr>
          <a:xfrm>
            <a:off x="15781019" y="5516880"/>
            <a:ext cx="830580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18666C-5D7C-4CF7-9860-50B89C1A22C9}"/>
              </a:ext>
            </a:extLst>
          </p:cNvPr>
          <p:cNvCxnSpPr/>
          <p:nvPr/>
        </p:nvCxnSpPr>
        <p:spPr>
          <a:xfrm>
            <a:off x="15781019" y="7071360"/>
            <a:ext cx="830580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FCED3B4-5A6E-4096-8238-4A5FCDBC7462}"/>
              </a:ext>
            </a:extLst>
          </p:cNvPr>
          <p:cNvCxnSpPr/>
          <p:nvPr/>
        </p:nvCxnSpPr>
        <p:spPr>
          <a:xfrm>
            <a:off x="15781019" y="8612744"/>
            <a:ext cx="830580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247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4603E-6 -3.33333E-6 L 0.74329 -0.3645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65" y="-182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329 -0.36458 L 1.08426 -0.51041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8426 -0.51041 L 1.55548 -1.62708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61" y="-5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971E-6 3.51852E-6 L -0.73379 -0.5335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89" y="-2667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9609E-6 2.96296E-6 L -0.73047 -0.52929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26" y="-264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1"/>
      <p:bldP spid="11" grpId="2"/>
      <p:bldP spid="11" grpId="3"/>
      <p:bldP spid="11" grpId="4"/>
      <p:bldP spid="4" grpId="0"/>
      <p:bldP spid="4" grpId="1"/>
      <p:bldP spid="3" grpId="0"/>
      <p:bldP spid="3" grpId="1"/>
      <p:bldP spid="12" grpId="4"/>
      <p:bldP spid="14" grpId="0"/>
      <p:bldP spid="16" grpId="0" uiExpand="1" build="p"/>
      <p:bldP spid="18" grpId="0" uiExpand="1" build="p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D56C7-80A8-4821-8CC9-7BE8E5E6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DDE6CA-FF22-4371-861C-51CEAC10F841}"/>
              </a:ext>
            </a:extLst>
          </p:cNvPr>
          <p:cNvSpPr txBox="1"/>
          <p:nvPr/>
        </p:nvSpPr>
        <p:spPr>
          <a:xfrm>
            <a:off x="1735751" y="863275"/>
            <a:ext cx="21430732" cy="12154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5599" b="1" dirty="0">
                <a:latin typeface="Raleway" panose="020B0503030101060003" pitchFamily="34" charset="0"/>
              </a:rPr>
              <a:t>RQ: Can a new packaging improve the selling power of &lt;product&gt;?</a:t>
            </a:r>
          </a:p>
          <a:p>
            <a:endParaRPr lang="en-PH" sz="7198" dirty="0">
              <a:latin typeface="Raleway" panose="020B0503030101060003" pitchFamily="34" charset="0"/>
            </a:endParaRPr>
          </a:p>
          <a:p>
            <a:r>
              <a:rPr lang="en-PH" sz="3999" dirty="0">
                <a:latin typeface="Raleway" panose="020B0503030101060003" pitchFamily="34" charset="0"/>
              </a:rPr>
              <a:t>This study generally aims to determine if a new packaging can improve the selling power of &lt;product&gt;.</a:t>
            </a:r>
          </a:p>
          <a:p>
            <a:endParaRPr lang="en-PH" sz="3999" dirty="0">
              <a:latin typeface="Raleway" panose="020B0503030101060003" pitchFamily="34" charset="0"/>
            </a:endParaRPr>
          </a:p>
          <a:p>
            <a:r>
              <a:rPr lang="en-PH" sz="3999" dirty="0">
                <a:latin typeface="Raleway" panose="020B0503030101060003" pitchFamily="34" charset="0"/>
              </a:rPr>
              <a:t>Specifically, this study shall seek answers to the following questions:</a:t>
            </a:r>
          </a:p>
          <a:p>
            <a:pPr marL="685629" indent="-685629">
              <a:buFont typeface="+mj-lt"/>
              <a:buAutoNum type="arabicPeriod"/>
            </a:pPr>
            <a:r>
              <a:rPr lang="en-PH" sz="3999" dirty="0">
                <a:latin typeface="Raleway" panose="020B0503030101060003" pitchFamily="34" charset="0"/>
              </a:rPr>
              <a:t>What is are the packaging preferences for &lt;generic product&gt; of DLSAU students in terms of:</a:t>
            </a:r>
          </a:p>
          <a:p>
            <a:pPr marL="1599800" lvl="1" indent="-685629">
              <a:buFont typeface="+mj-lt"/>
              <a:buAutoNum type="alphaLcPeriod"/>
            </a:pPr>
            <a:r>
              <a:rPr lang="en-PH" sz="3999" dirty="0">
                <a:latin typeface="Raleway" panose="020B0503030101060003" pitchFamily="34" charset="0"/>
              </a:rPr>
              <a:t>color?;</a:t>
            </a:r>
          </a:p>
          <a:p>
            <a:pPr marL="1599800" lvl="1" indent="-685629">
              <a:buFont typeface="+mj-lt"/>
              <a:buAutoNum type="alphaLcPeriod"/>
            </a:pPr>
            <a:r>
              <a:rPr lang="en-PH" sz="3999" dirty="0">
                <a:latin typeface="Raleway" panose="020B0503030101060003" pitchFamily="34" charset="0"/>
              </a:rPr>
              <a:t>material?;</a:t>
            </a:r>
          </a:p>
          <a:p>
            <a:pPr marL="1599800" lvl="1" indent="-685629">
              <a:buFont typeface="+mj-lt"/>
              <a:buAutoNum type="alphaLcPeriod"/>
            </a:pPr>
            <a:r>
              <a:rPr lang="en-PH" sz="3999" dirty="0">
                <a:latin typeface="Raleway" panose="020B0503030101060003" pitchFamily="34" charset="0"/>
              </a:rPr>
              <a:t>Shape?; and</a:t>
            </a:r>
          </a:p>
          <a:p>
            <a:pPr marL="1599800" lvl="1" indent="-685629">
              <a:buFont typeface="+mj-lt"/>
              <a:buAutoNum type="alphaLcPeriod"/>
            </a:pPr>
            <a:r>
              <a:rPr lang="en-PH" sz="3999" dirty="0">
                <a:latin typeface="Raleway" panose="020B0503030101060003" pitchFamily="34" charset="0"/>
              </a:rPr>
              <a:t>size?</a:t>
            </a:r>
          </a:p>
          <a:p>
            <a:pPr marL="685629" indent="-685629">
              <a:buFont typeface="+mj-lt"/>
              <a:buAutoNum type="arabicPeriod"/>
            </a:pPr>
            <a:r>
              <a:rPr lang="en-PH" sz="3999" dirty="0">
                <a:latin typeface="Raleway" panose="020B0503030101060003" pitchFamily="34" charset="0"/>
              </a:rPr>
              <a:t>What is the level of selling power of &lt;product&gt;</a:t>
            </a:r>
          </a:p>
          <a:p>
            <a:pPr marL="1599800" lvl="1" indent="-685629">
              <a:buFont typeface="+mj-lt"/>
              <a:buAutoNum type="alphaLcPeriod"/>
            </a:pPr>
            <a:r>
              <a:rPr lang="en-PH" sz="3999" dirty="0">
                <a:latin typeface="Raleway" panose="020B0503030101060003" pitchFamily="34" charset="0"/>
              </a:rPr>
              <a:t>Prior to the change in packaging?</a:t>
            </a:r>
          </a:p>
          <a:p>
            <a:pPr marL="1599800" lvl="1" indent="-685629">
              <a:buFont typeface="+mj-lt"/>
              <a:buAutoNum type="alphaLcPeriod"/>
            </a:pPr>
            <a:r>
              <a:rPr lang="en-PH" sz="3999" dirty="0">
                <a:latin typeface="Raleway" panose="020B0503030101060003" pitchFamily="34" charset="0"/>
              </a:rPr>
              <a:t>With the new packaging?</a:t>
            </a:r>
          </a:p>
          <a:p>
            <a:pPr marL="685629" indent="-685629">
              <a:buFont typeface="+mj-lt"/>
              <a:buAutoNum type="arabicPeriod"/>
            </a:pPr>
            <a:r>
              <a:rPr lang="en-PH" sz="3999" dirty="0">
                <a:latin typeface="Raleway" panose="020B0503030101060003" pitchFamily="34" charset="0"/>
              </a:rPr>
              <a:t>Is there a significant difference between the level of selling power of &lt;product&gt; prior to change in packaging and with the new packaging?</a:t>
            </a:r>
          </a:p>
        </p:txBody>
      </p:sp>
    </p:spTree>
    <p:extLst>
      <p:ext uri="{BB962C8B-B14F-4D97-AF65-F5344CB8AC3E}">
        <p14:creationId xmlns:p14="http://schemas.microsoft.com/office/powerpoint/2010/main" val="63719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ChangeArrowheads="1"/>
          </p:cNvSpPr>
          <p:nvPr/>
        </p:nvSpPr>
        <p:spPr bwMode="auto">
          <a:xfrm>
            <a:off x="0" y="0"/>
            <a:ext cx="24377650" cy="13716000"/>
          </a:xfrm>
          <a:custGeom>
            <a:avLst/>
            <a:gdLst>
              <a:gd name="T0" fmla="*/ 19589 w 19590"/>
              <a:gd name="T1" fmla="*/ 11022 h 11023"/>
              <a:gd name="T2" fmla="*/ 0 w 19590"/>
              <a:gd name="T3" fmla="*/ 11022 h 11023"/>
              <a:gd name="T4" fmla="*/ 13947 w 19590"/>
              <a:gd name="T5" fmla="*/ 7539 h 11023"/>
              <a:gd name="T6" fmla="*/ 19589 w 19590"/>
              <a:gd name="T7" fmla="*/ 0 h 11023"/>
              <a:gd name="T8" fmla="*/ 19589 w 19590"/>
              <a:gd name="T9" fmla="*/ 11022 h 1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90" h="11023">
                <a:moveTo>
                  <a:pt x="19589" y="11022"/>
                </a:moveTo>
                <a:lnTo>
                  <a:pt x="0" y="11022"/>
                </a:lnTo>
                <a:lnTo>
                  <a:pt x="13947" y="7539"/>
                </a:lnTo>
                <a:lnTo>
                  <a:pt x="19589" y="0"/>
                </a:lnTo>
                <a:lnTo>
                  <a:pt x="19589" y="11022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7197" dirty="0">
              <a:latin typeface="Roboto Regular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7535A8-A20B-4930-8E58-CFFA26E2C9DB}"/>
              </a:ext>
            </a:extLst>
          </p:cNvPr>
          <p:cNvSpPr txBox="1"/>
          <p:nvPr/>
        </p:nvSpPr>
        <p:spPr>
          <a:xfrm>
            <a:off x="5745920" y="796728"/>
            <a:ext cx="15183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1" dirty="0">
                <a:solidFill>
                  <a:schemeClr val="tx2"/>
                </a:solidFill>
                <a:latin typeface="Quicksand" panose="02070303000000060000" pitchFamily="18" charset="0"/>
                <a:ea typeface="Roboto" charset="0"/>
                <a:cs typeface="Roboto" charset="0"/>
              </a:rPr>
              <a:t>Variables and sub-variables or values in conceptual framework are defined, except very common variables like grade level, gender, school type where the values are indicated in the framework itself.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A83A4B-2A37-4465-A213-D2D0FA23377E}"/>
              </a:ext>
            </a:extLst>
          </p:cNvPr>
          <p:cNvSpPr txBox="1"/>
          <p:nvPr/>
        </p:nvSpPr>
        <p:spPr>
          <a:xfrm>
            <a:off x="719453" y="1118915"/>
            <a:ext cx="44831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</a:rPr>
              <a:t>Definition of Terms</a:t>
            </a:r>
            <a:endParaRPr lang="en-US" sz="7000" b="1" dirty="0">
              <a:solidFill>
                <a:schemeClr val="tx2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B8580C-A015-450C-936D-3675D0450E33}"/>
              </a:ext>
            </a:extLst>
          </p:cNvPr>
          <p:cNvSpPr/>
          <p:nvPr/>
        </p:nvSpPr>
        <p:spPr>
          <a:xfrm>
            <a:off x="5137179" y="318052"/>
            <a:ext cx="668375" cy="32656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DE9D78-5E18-42F9-9507-E2AE537BE208}"/>
              </a:ext>
            </a:extLst>
          </p:cNvPr>
          <p:cNvSpPr txBox="1"/>
          <p:nvPr/>
        </p:nvSpPr>
        <p:spPr>
          <a:xfrm>
            <a:off x="1596788" y="3538533"/>
            <a:ext cx="1486241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PH" sz="4000" dirty="0">
                <a:latin typeface="Montserrat" panose="00000500000000000000" pitchFamily="50" charset="0"/>
              </a:rPr>
              <a:t>Format:</a:t>
            </a:r>
          </a:p>
          <a:p>
            <a:pPr>
              <a:spcAft>
                <a:spcPts val="1200"/>
              </a:spcAft>
              <a:buNone/>
            </a:pPr>
            <a:r>
              <a:rPr lang="en-PH" sz="4000" dirty="0">
                <a:latin typeface="Montserrat" panose="00000500000000000000" pitchFamily="50" charset="0"/>
              </a:rPr>
              <a:t>The following terms are defined as used in the study: (followed by list of terms with conceptual and operational definitions, if appropriate)</a:t>
            </a:r>
          </a:p>
          <a:p>
            <a:pPr>
              <a:spcAft>
                <a:spcPts val="1200"/>
              </a:spcAft>
              <a:buNone/>
            </a:pPr>
            <a:r>
              <a:rPr lang="en-PH" sz="4000" dirty="0">
                <a:latin typeface="Montserrat" panose="00000500000000000000" pitchFamily="50" charset="0"/>
              </a:rPr>
              <a:t>Conceptual definition – original author’s qualitative definition.</a:t>
            </a:r>
          </a:p>
          <a:p>
            <a:pPr>
              <a:spcAft>
                <a:spcPts val="1200"/>
              </a:spcAft>
              <a:buNone/>
            </a:pPr>
            <a:r>
              <a:rPr lang="en-PH" sz="4000" dirty="0">
                <a:latin typeface="Montserrat" panose="00000500000000000000" pitchFamily="50" charset="0"/>
              </a:rPr>
              <a:t>Terms defined operationally are variables measured using instruments, e.g., test or rating scale.</a:t>
            </a:r>
          </a:p>
          <a:p>
            <a:pPr>
              <a:spcAft>
                <a:spcPts val="1200"/>
              </a:spcAft>
              <a:buNone/>
            </a:pPr>
            <a:r>
              <a:rPr lang="en-PH" sz="4000" dirty="0">
                <a:latin typeface="Montserrat" panose="00000500000000000000" pitchFamily="50" charset="0"/>
              </a:rPr>
              <a:t>Example: Millennials’ attitude – total rating in a rating scale.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D66924-06FB-4F20-8FFA-7BFB733D9E87}"/>
              </a:ext>
            </a:extLst>
          </p:cNvPr>
          <p:cNvSpPr/>
          <p:nvPr/>
        </p:nvSpPr>
        <p:spPr>
          <a:xfrm>
            <a:off x="5416645" y="828411"/>
            <a:ext cx="45719" cy="25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825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5" dur="indefinite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1" dur="indefinite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6" dur="indefinit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1" dur="indefinite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6" dur="indefinite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1" dur="indefinite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indefinite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6" dur="indefinite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 uiExpand="1" build="p"/>
      <p:bldP spid="15" grpId="1" uiExpand="1" build="allAtOnce"/>
      <p:bldP spid="15" grpId="2" uiExpand="1" build="allAtOnce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>
            <a:fillRect/>
          </a:stretch>
        </p:blipFill>
        <p:spPr/>
      </p:pic>
      <p:sp>
        <p:nvSpPr>
          <p:cNvPr id="12" name="Rectangle 11"/>
          <p:cNvSpPr/>
          <p:nvPr/>
        </p:nvSpPr>
        <p:spPr>
          <a:xfrm>
            <a:off x="0" y="-70338"/>
            <a:ext cx="24377651" cy="13716000"/>
          </a:xfrm>
          <a:prstGeom prst="rect">
            <a:avLst/>
          </a:prstGeom>
          <a:solidFill>
            <a:schemeClr val="accent5">
              <a:lumMod val="90000"/>
              <a:lumOff val="1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Regular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23226" y="2548160"/>
            <a:ext cx="3937295" cy="17594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0"/>
              </a:lnSpc>
            </a:pPr>
            <a:r>
              <a:rPr lang="en-US" sz="13500" b="1" dirty="0">
                <a:solidFill>
                  <a:schemeClr val="accent1"/>
                </a:solidFill>
                <a:latin typeface="Roboto Regular" charset="0"/>
                <a:ea typeface="Roboto Regular" charset="0"/>
                <a:cs typeface="Roboto Regular" charset="0"/>
              </a:rPr>
              <a:t>your</a:t>
            </a:r>
            <a:endParaRPr lang="en-US" sz="13500" b="1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40400" y="5678805"/>
            <a:ext cx="132778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PH" sz="5400" dirty="0">
                <a:solidFill>
                  <a:schemeClr val="bg1"/>
                </a:solidFill>
                <a:latin typeface="Montserrat" panose="00000500000000000000" pitchFamily="50" charset="0"/>
                <a:ea typeface="Roboto" charset="0"/>
                <a:cs typeface="Roboto" charset="0"/>
              </a:rPr>
              <a:t>What is the review of related literature?</a:t>
            </a:r>
          </a:p>
          <a:p>
            <a:pPr algn="ctr">
              <a:spcAft>
                <a:spcPts val="2400"/>
              </a:spcAft>
            </a:pPr>
            <a:endParaRPr lang="en-PH" sz="5400" dirty="0">
              <a:solidFill>
                <a:schemeClr val="bg1"/>
              </a:solidFill>
              <a:latin typeface="Montserrat" panose="00000500000000000000" pitchFamily="50" charset="0"/>
              <a:ea typeface="Roboto" charset="0"/>
              <a:cs typeface="Roboto" charset="0"/>
            </a:endParaRPr>
          </a:p>
          <a:p>
            <a:pPr algn="ctr">
              <a:spcAft>
                <a:spcPts val="2400"/>
              </a:spcAft>
            </a:pPr>
            <a:r>
              <a:rPr lang="en-PH" sz="5400" dirty="0">
                <a:solidFill>
                  <a:schemeClr val="bg1"/>
                </a:solidFill>
                <a:latin typeface="Montserrat" panose="00000500000000000000" pitchFamily="50" charset="0"/>
                <a:ea typeface="Roboto" charset="0"/>
                <a:cs typeface="Roboto" charset="0"/>
              </a:rPr>
              <a:t>Mention some of the purposes of writing a review of related literature.</a:t>
            </a:r>
          </a:p>
          <a:p>
            <a:pPr algn="ctr">
              <a:spcAft>
                <a:spcPts val="2400"/>
              </a:spcAft>
            </a:pPr>
            <a:endParaRPr lang="en-PH" sz="5400" dirty="0">
              <a:solidFill>
                <a:schemeClr val="bg1"/>
              </a:solidFill>
              <a:latin typeface="Montserrat" panose="00000500000000000000" pitchFamily="50" charset="0"/>
              <a:ea typeface="Roboto" charset="0"/>
              <a:cs typeface="Roboto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FBED88-40D9-4B03-95F6-EDEE605B8E95}"/>
              </a:ext>
            </a:extLst>
          </p:cNvPr>
          <p:cNvSpPr txBox="1"/>
          <p:nvPr/>
        </p:nvSpPr>
        <p:spPr>
          <a:xfrm>
            <a:off x="11723613" y="2546396"/>
            <a:ext cx="6920484" cy="17594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0"/>
              </a:lnSpc>
            </a:pPr>
            <a:r>
              <a:rPr lang="en-US" sz="13500" b="1" dirty="0">
                <a:solidFill>
                  <a:schemeClr val="bg2"/>
                </a:solidFill>
                <a:latin typeface="Roboto Regular" charset="0"/>
                <a:ea typeface="Roboto Regular" charset="0"/>
                <a:cs typeface="Roboto Regular" charset="0"/>
              </a:rPr>
              <a:t>memory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EB8F5A-A6D8-45B3-87AB-19D5CD233998}"/>
              </a:ext>
            </a:extLst>
          </p:cNvPr>
          <p:cNvSpPr txBox="1"/>
          <p:nvPr/>
        </p:nvSpPr>
        <p:spPr>
          <a:xfrm>
            <a:off x="4310333" y="2526611"/>
            <a:ext cx="7693132" cy="17594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0"/>
              </a:lnSpc>
            </a:pPr>
            <a:r>
              <a:rPr lang="en-US" sz="13500" b="1" dirty="0">
                <a:solidFill>
                  <a:srgbClr val="FFC000"/>
                </a:solidFill>
                <a:latin typeface="Roboto Regular" charset="0"/>
                <a:ea typeface="Roboto Regular" charset="0"/>
                <a:cs typeface="Roboto Regular" charset="0"/>
              </a:rPr>
              <a:t>checking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FE5AFAD-ABA9-4B09-BCCA-89A1B007BFD2}"/>
              </a:ext>
            </a:extLst>
          </p:cNvPr>
          <p:cNvCxnSpPr/>
          <p:nvPr/>
        </p:nvCxnSpPr>
        <p:spPr>
          <a:xfrm>
            <a:off x="8534400" y="4429536"/>
            <a:ext cx="7315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473155"/>
      </p:ext>
    </p:extLst>
  </p:cSld>
  <p:clrMapOvr>
    <a:masterClrMapping/>
  </p:clrMapOvr>
  <p:transition spd="slow"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73066E-7 1.48148E-6 L 0.07092 -0.0004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" y="-2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809E-6 -4.25926E-6 L -0.09097 -4.25926E-6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2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92 -0.00046 L -5.73066E-7 1.48148E-6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9" y="2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97 -4.25926E-6 L -1.87809E-6 -4.25926E-6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5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222E-6 -4.25926E-6 L 2.91222E-6 -0.0971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7" grpId="0" build="p"/>
      <p:bldP spid="6" grpId="0"/>
      <p:bldP spid="6" grpId="1"/>
      <p:bldP spid="6" grpId="2"/>
      <p:bldP spid="8" grpId="0"/>
      <p:bldP spid="8" grpId="1"/>
      <p:bldP spid="8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768334" y="2244123"/>
            <a:ext cx="59526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</a:rPr>
              <a:t>Conceptual Framework</a:t>
            </a:r>
            <a:endParaRPr lang="en-US" sz="8800" b="1" dirty="0">
              <a:solidFill>
                <a:schemeClr val="tx2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79337" y="0"/>
            <a:ext cx="8498313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Regular" charset="0"/>
            </a:endParaRPr>
          </a:p>
        </p:txBody>
      </p:sp>
      <p:pic>
        <p:nvPicPr>
          <p:cNvPr id="33" name="Picture Placeholder 3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7" r="28181"/>
          <a:stretch/>
        </p:blipFill>
        <p:spPr/>
      </p:pic>
      <p:sp>
        <p:nvSpPr>
          <p:cNvPr id="10" name="Shape 1845">
            <a:extLst>
              <a:ext uri="{FF2B5EF4-FFF2-40B4-BE49-F238E27FC236}">
                <a16:creationId xmlns:a16="http://schemas.microsoft.com/office/drawing/2014/main" id="{CE87DF45-5295-4631-A9EB-FCF40182F5B3}"/>
              </a:ext>
            </a:extLst>
          </p:cNvPr>
          <p:cNvSpPr/>
          <p:nvPr/>
        </p:nvSpPr>
        <p:spPr>
          <a:xfrm rot="20153471">
            <a:off x="10449911" y="8080174"/>
            <a:ext cx="3482020" cy="2223391"/>
          </a:xfrm>
          <a:custGeom>
            <a:avLst/>
            <a:gdLst/>
            <a:ahLst/>
            <a:cxnLst/>
            <a:rect l="0" t="0" r="0" b="0"/>
            <a:pathLst>
              <a:path w="89712" h="82958" extrusionOk="0">
                <a:moveTo>
                  <a:pt x="52672" y="2049"/>
                </a:moveTo>
                <a:cubicBezTo>
                  <a:pt x="40979" y="2915"/>
                  <a:pt x="28376" y="5687"/>
                  <a:pt x="19269" y="13072"/>
                </a:cubicBezTo>
                <a:cubicBezTo>
                  <a:pt x="7809" y="22363"/>
                  <a:pt x="-450" y="41691"/>
                  <a:pt x="5574" y="55159"/>
                </a:cubicBezTo>
                <a:cubicBezTo>
                  <a:pt x="12934" y="71613"/>
                  <a:pt x="33988" y="83483"/>
                  <a:pt x="52004" y="82883"/>
                </a:cubicBezTo>
                <a:cubicBezTo>
                  <a:pt x="62654" y="82528"/>
                  <a:pt x="75554" y="78169"/>
                  <a:pt x="80730" y="68854"/>
                </a:cubicBezTo>
                <a:cubicBezTo>
                  <a:pt x="89351" y="53334"/>
                  <a:pt x="86569" y="30516"/>
                  <a:pt x="76722" y="15744"/>
                </a:cubicBezTo>
                <a:cubicBezTo>
                  <a:pt x="69002" y="4163"/>
                  <a:pt x="51060" y="-2643"/>
                  <a:pt x="37641" y="1047"/>
                </a:cubicBezTo>
                <a:cubicBezTo>
                  <a:pt x="22584" y="5187"/>
                  <a:pt x="4685" y="14957"/>
                  <a:pt x="898" y="30107"/>
                </a:cubicBezTo>
                <a:cubicBezTo>
                  <a:pt x="-3402" y="47307"/>
                  <a:pt x="8933" y="71200"/>
                  <a:pt x="25616" y="77205"/>
                </a:cubicBezTo>
                <a:cubicBezTo>
                  <a:pt x="45695" y="84432"/>
                  <a:pt x="76756" y="77025"/>
                  <a:pt x="86743" y="58165"/>
                </a:cubicBezTo>
                <a:cubicBezTo>
                  <a:pt x="93824" y="44791"/>
                  <a:pt x="86931" y="25485"/>
                  <a:pt x="77390" y="13740"/>
                </a:cubicBezTo>
                <a:cubicBezTo>
                  <a:pt x="74162" y="9767"/>
                  <a:pt x="71332" y="4292"/>
                  <a:pt x="66367" y="3051"/>
                </a:cubicBezTo>
              </a:path>
            </a:pathLst>
          </a:custGeom>
          <a:solidFill>
            <a:srgbClr val="00B050"/>
          </a:solidFill>
          <a:ln w="19050" cap="rnd" cmpd="sng">
            <a:solidFill>
              <a:srgbClr val="00206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2E6F05-74D2-48FD-A794-0B3AE713217B}"/>
              </a:ext>
            </a:extLst>
          </p:cNvPr>
          <p:cNvSpPr txBox="1"/>
          <p:nvPr/>
        </p:nvSpPr>
        <p:spPr>
          <a:xfrm>
            <a:off x="10823120" y="8726001"/>
            <a:ext cx="2694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PH" sz="4400" b="1" dirty="0">
                <a:solidFill>
                  <a:srgbClr val="494949"/>
                </a:solidFill>
                <a:latin typeface="Quicksand" panose="02070303000000060000" pitchFamily="18" charset="0"/>
                <a:ea typeface="Roboto" charset="0"/>
                <a:cs typeface="Roboto" charset="0"/>
              </a:rPr>
              <a:t>skeleton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60EB4D-10BB-43C0-A662-E69BCE8814CD}"/>
              </a:ext>
            </a:extLst>
          </p:cNvPr>
          <p:cNvCxnSpPr>
            <a:cxnSpLocks/>
          </p:cNvCxnSpPr>
          <p:nvPr/>
        </p:nvCxnSpPr>
        <p:spPr>
          <a:xfrm>
            <a:off x="7456491" y="4424957"/>
            <a:ext cx="4757822" cy="362506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hape 1845">
            <a:extLst>
              <a:ext uri="{FF2B5EF4-FFF2-40B4-BE49-F238E27FC236}">
                <a16:creationId xmlns:a16="http://schemas.microsoft.com/office/drawing/2014/main" id="{0EBC407A-9D58-460E-8409-058BF3D27677}"/>
              </a:ext>
            </a:extLst>
          </p:cNvPr>
          <p:cNvSpPr/>
          <p:nvPr/>
        </p:nvSpPr>
        <p:spPr>
          <a:xfrm rot="20153471">
            <a:off x="10134263" y="655142"/>
            <a:ext cx="5027886" cy="4585264"/>
          </a:xfrm>
          <a:custGeom>
            <a:avLst/>
            <a:gdLst/>
            <a:ahLst/>
            <a:cxnLst/>
            <a:rect l="0" t="0" r="0" b="0"/>
            <a:pathLst>
              <a:path w="89712" h="82958" extrusionOk="0">
                <a:moveTo>
                  <a:pt x="52672" y="2049"/>
                </a:moveTo>
                <a:cubicBezTo>
                  <a:pt x="40979" y="2915"/>
                  <a:pt x="28376" y="5687"/>
                  <a:pt x="19269" y="13072"/>
                </a:cubicBezTo>
                <a:cubicBezTo>
                  <a:pt x="7809" y="22363"/>
                  <a:pt x="-450" y="41691"/>
                  <a:pt x="5574" y="55159"/>
                </a:cubicBezTo>
                <a:cubicBezTo>
                  <a:pt x="12934" y="71613"/>
                  <a:pt x="33988" y="83483"/>
                  <a:pt x="52004" y="82883"/>
                </a:cubicBezTo>
                <a:cubicBezTo>
                  <a:pt x="62654" y="82528"/>
                  <a:pt x="75554" y="78169"/>
                  <a:pt x="80730" y="68854"/>
                </a:cubicBezTo>
                <a:cubicBezTo>
                  <a:pt x="89351" y="53334"/>
                  <a:pt x="86569" y="30516"/>
                  <a:pt x="76722" y="15744"/>
                </a:cubicBezTo>
                <a:cubicBezTo>
                  <a:pt x="69002" y="4163"/>
                  <a:pt x="51060" y="-2643"/>
                  <a:pt x="37641" y="1047"/>
                </a:cubicBezTo>
                <a:cubicBezTo>
                  <a:pt x="22584" y="5187"/>
                  <a:pt x="4685" y="14957"/>
                  <a:pt x="898" y="30107"/>
                </a:cubicBezTo>
                <a:cubicBezTo>
                  <a:pt x="-3402" y="47307"/>
                  <a:pt x="8933" y="71200"/>
                  <a:pt x="25616" y="77205"/>
                </a:cubicBezTo>
                <a:cubicBezTo>
                  <a:pt x="45695" y="84432"/>
                  <a:pt x="76756" y="77025"/>
                  <a:pt x="86743" y="58165"/>
                </a:cubicBezTo>
                <a:cubicBezTo>
                  <a:pt x="93824" y="44791"/>
                  <a:pt x="86931" y="25485"/>
                  <a:pt x="77390" y="13740"/>
                </a:cubicBezTo>
                <a:cubicBezTo>
                  <a:pt x="74162" y="9767"/>
                  <a:pt x="71332" y="4292"/>
                  <a:pt x="66367" y="3051"/>
                </a:cubicBezTo>
              </a:path>
            </a:pathLst>
          </a:custGeom>
          <a:solidFill>
            <a:srgbClr val="00B050"/>
          </a:solidFill>
          <a:ln w="19050" cap="rnd" cmpd="sng">
            <a:solidFill>
              <a:srgbClr val="00206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91046E-BC0E-4CFC-A048-563859480738}"/>
              </a:ext>
            </a:extLst>
          </p:cNvPr>
          <p:cNvSpPr txBox="1"/>
          <p:nvPr/>
        </p:nvSpPr>
        <p:spPr>
          <a:xfrm>
            <a:off x="10814953" y="1700253"/>
            <a:ext cx="42790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PH" sz="3200" b="1" dirty="0">
                <a:solidFill>
                  <a:srgbClr val="494949"/>
                </a:solidFill>
                <a:latin typeface="Quicksand" panose="02070303000000060000" pitchFamily="18" charset="0"/>
                <a:ea typeface="Roboto" charset="0"/>
                <a:cs typeface="Roboto" charset="0"/>
              </a:rPr>
              <a:t>A basic structure or frame of reference which is designed to support or enclose something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FAC7A5B-0A19-4FD1-A8B2-B89FFAC05289}"/>
              </a:ext>
            </a:extLst>
          </p:cNvPr>
          <p:cNvCxnSpPr>
            <a:cxnSpLocks/>
            <a:stCxn id="37" idx="3"/>
          </p:cNvCxnSpPr>
          <p:nvPr/>
        </p:nvCxnSpPr>
        <p:spPr>
          <a:xfrm flipV="1">
            <a:off x="7720939" y="608478"/>
            <a:ext cx="4968942" cy="291291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hape 1845">
            <a:extLst>
              <a:ext uri="{FF2B5EF4-FFF2-40B4-BE49-F238E27FC236}">
                <a16:creationId xmlns:a16="http://schemas.microsoft.com/office/drawing/2014/main" id="{171F2494-0CFA-4199-B0DB-2C09E1C1ABB8}"/>
              </a:ext>
            </a:extLst>
          </p:cNvPr>
          <p:cNvSpPr/>
          <p:nvPr/>
        </p:nvSpPr>
        <p:spPr>
          <a:xfrm rot="20153471">
            <a:off x="3339332" y="8136548"/>
            <a:ext cx="5027886" cy="4585264"/>
          </a:xfrm>
          <a:custGeom>
            <a:avLst/>
            <a:gdLst/>
            <a:ahLst/>
            <a:cxnLst/>
            <a:rect l="0" t="0" r="0" b="0"/>
            <a:pathLst>
              <a:path w="89712" h="82958" extrusionOk="0">
                <a:moveTo>
                  <a:pt x="52672" y="2049"/>
                </a:moveTo>
                <a:cubicBezTo>
                  <a:pt x="40979" y="2915"/>
                  <a:pt x="28376" y="5687"/>
                  <a:pt x="19269" y="13072"/>
                </a:cubicBezTo>
                <a:cubicBezTo>
                  <a:pt x="7809" y="22363"/>
                  <a:pt x="-450" y="41691"/>
                  <a:pt x="5574" y="55159"/>
                </a:cubicBezTo>
                <a:cubicBezTo>
                  <a:pt x="12934" y="71613"/>
                  <a:pt x="33988" y="83483"/>
                  <a:pt x="52004" y="82883"/>
                </a:cubicBezTo>
                <a:cubicBezTo>
                  <a:pt x="62654" y="82528"/>
                  <a:pt x="75554" y="78169"/>
                  <a:pt x="80730" y="68854"/>
                </a:cubicBezTo>
                <a:cubicBezTo>
                  <a:pt x="89351" y="53334"/>
                  <a:pt x="86569" y="30516"/>
                  <a:pt x="76722" y="15744"/>
                </a:cubicBezTo>
                <a:cubicBezTo>
                  <a:pt x="69002" y="4163"/>
                  <a:pt x="51060" y="-2643"/>
                  <a:pt x="37641" y="1047"/>
                </a:cubicBezTo>
                <a:cubicBezTo>
                  <a:pt x="22584" y="5187"/>
                  <a:pt x="4685" y="14957"/>
                  <a:pt x="898" y="30107"/>
                </a:cubicBezTo>
                <a:cubicBezTo>
                  <a:pt x="-3402" y="47307"/>
                  <a:pt x="8933" y="71200"/>
                  <a:pt x="25616" y="77205"/>
                </a:cubicBezTo>
                <a:cubicBezTo>
                  <a:pt x="45695" y="84432"/>
                  <a:pt x="76756" y="77025"/>
                  <a:pt x="86743" y="58165"/>
                </a:cubicBezTo>
                <a:cubicBezTo>
                  <a:pt x="93824" y="44791"/>
                  <a:pt x="86931" y="25485"/>
                  <a:pt x="77390" y="13740"/>
                </a:cubicBezTo>
                <a:cubicBezTo>
                  <a:pt x="74162" y="9767"/>
                  <a:pt x="71332" y="4292"/>
                  <a:pt x="66367" y="3051"/>
                </a:cubicBezTo>
              </a:path>
            </a:pathLst>
          </a:custGeom>
          <a:solidFill>
            <a:srgbClr val="00B050"/>
          </a:solidFill>
          <a:ln w="19050" cap="rnd" cmpd="sng">
            <a:solidFill>
              <a:srgbClr val="00206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1D92D0-259F-411C-B478-FC317BD57CB6}"/>
              </a:ext>
            </a:extLst>
          </p:cNvPr>
          <p:cNvSpPr txBox="1"/>
          <p:nvPr/>
        </p:nvSpPr>
        <p:spPr>
          <a:xfrm>
            <a:off x="3729041" y="9302656"/>
            <a:ext cx="42790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PH" sz="3200" b="1" dirty="0">
                <a:solidFill>
                  <a:srgbClr val="494949"/>
                </a:solidFill>
                <a:latin typeface="Quicksand" panose="02070303000000060000" pitchFamily="18" charset="0"/>
                <a:ea typeface="Roboto" charset="0"/>
                <a:cs typeface="Roboto" charset="0"/>
              </a:rPr>
              <a:t>A diagrammatic presentation of the study also called as the </a:t>
            </a:r>
            <a:r>
              <a:rPr lang="en-PH" sz="4000" b="1" dirty="0">
                <a:solidFill>
                  <a:srgbClr val="0070C0"/>
                </a:solidFill>
                <a:latin typeface="Quicksand" panose="02070303000000060000" pitchFamily="18" charset="0"/>
                <a:ea typeface="Roboto" charset="0"/>
                <a:cs typeface="Roboto" charset="0"/>
              </a:rPr>
              <a:t>research paradigm</a:t>
            </a:r>
            <a:endParaRPr lang="en-PH" sz="3200" b="1" dirty="0">
              <a:solidFill>
                <a:srgbClr val="0070C0"/>
              </a:solidFill>
              <a:latin typeface="Quicksand" panose="02070303000000060000" pitchFamily="18" charset="0"/>
              <a:ea typeface="Roboto" charset="0"/>
              <a:cs typeface="Roboto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BDE255B-DBB5-4E7B-9578-09F5CC0B655D}"/>
              </a:ext>
            </a:extLst>
          </p:cNvPr>
          <p:cNvCxnSpPr>
            <a:cxnSpLocks/>
            <a:stCxn id="37" idx="2"/>
          </p:cNvCxnSpPr>
          <p:nvPr/>
        </p:nvCxnSpPr>
        <p:spPr>
          <a:xfrm>
            <a:off x="4744637" y="4798668"/>
            <a:ext cx="589363" cy="364429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89451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2" grpId="0"/>
      <p:bldP spid="15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5745920" y="657250"/>
            <a:ext cx="99293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1" dirty="0">
                <a:solidFill>
                  <a:schemeClr val="tx2"/>
                </a:solidFill>
                <a:latin typeface="Quicksand" panose="02070303000000060000" pitchFamily="18" charset="0"/>
                <a:ea typeface="Roboto" charset="0"/>
                <a:cs typeface="Roboto" charset="0"/>
              </a:rPr>
              <a:t>This is a diagram that connects variables of the study with lines (correlations) or arrows (cause-effect relationships)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9453" y="1118915"/>
            <a:ext cx="44831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</a:rPr>
              <a:t>Conceptual Framework</a:t>
            </a:r>
            <a:endParaRPr lang="en-US" sz="7000" b="1" dirty="0">
              <a:solidFill>
                <a:schemeClr val="tx2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E360F5-D12C-4D42-9939-9F08326FAEB4}"/>
              </a:ext>
            </a:extLst>
          </p:cNvPr>
          <p:cNvSpPr/>
          <p:nvPr/>
        </p:nvSpPr>
        <p:spPr>
          <a:xfrm>
            <a:off x="5137179" y="318052"/>
            <a:ext cx="668375" cy="32656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1" name="TextBox 10"/>
          <p:cNvSpPr txBox="1"/>
          <p:nvPr/>
        </p:nvSpPr>
        <p:spPr>
          <a:xfrm>
            <a:off x="9261437" y="3992053"/>
            <a:ext cx="6120000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PH" sz="4000" dirty="0">
                <a:latin typeface="Montserrat" panose="00000500000000000000" pitchFamily="50" charset="0"/>
              </a:rPr>
              <a:t>Include in the diagram the variables which may have values or sub-variables.</a:t>
            </a:r>
          </a:p>
          <a:p>
            <a:pPr>
              <a:spcAft>
                <a:spcPts val="1200"/>
              </a:spcAft>
              <a:buNone/>
            </a:pPr>
            <a:r>
              <a:rPr lang="en-PH" sz="4000" dirty="0">
                <a:latin typeface="Montserrat" panose="00000500000000000000" pitchFamily="50" charset="0"/>
              </a:rPr>
              <a:t>use the diagram to explain research framework. Justify each variable (and sub-variable) and each line or arrow using logic and synthesized studies.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977789" y="3992056"/>
            <a:ext cx="6120000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PH" sz="4000" dirty="0">
                <a:latin typeface="Montserrat" panose="00000500000000000000" pitchFamily="50" charset="0"/>
              </a:rPr>
              <a:t>start with text and clearly cite the diagram.</a:t>
            </a:r>
          </a:p>
          <a:p>
            <a:pPr>
              <a:spcAft>
                <a:spcPts val="1200"/>
              </a:spcAft>
              <a:buNone/>
            </a:pPr>
            <a:r>
              <a:rPr lang="en-PH" sz="4000" dirty="0">
                <a:latin typeface="Montserrat" panose="00000500000000000000" pitchFamily="50" charset="0"/>
              </a:rPr>
              <a:t>ensure congruence with research questions. Rule of thumb: number of research questions is at least equal to the number of lines /arrows in conceptual framework.</a:t>
            </a:r>
          </a:p>
        </p:txBody>
      </p:sp>
      <p:sp>
        <p:nvSpPr>
          <p:cNvPr id="2" name="Rectangle 1"/>
          <p:cNvSpPr/>
          <p:nvPr/>
        </p:nvSpPr>
        <p:spPr>
          <a:xfrm>
            <a:off x="15879337" y="0"/>
            <a:ext cx="8498313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Regular" charset="0"/>
            </a:endParaRPr>
          </a:p>
        </p:txBody>
      </p:sp>
      <p:pic>
        <p:nvPicPr>
          <p:cNvPr id="33" name="Picture Placeholder 3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7" r="28181"/>
          <a:stretch/>
        </p:blipFill>
        <p:spPr/>
      </p:pic>
      <p:sp>
        <p:nvSpPr>
          <p:cNvPr id="34" name="Rectangle 33"/>
          <p:cNvSpPr/>
          <p:nvPr/>
        </p:nvSpPr>
        <p:spPr>
          <a:xfrm>
            <a:off x="5416645" y="828411"/>
            <a:ext cx="45719" cy="25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96802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5" dur="indefinite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" dur="indefinite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7" grpId="0"/>
      <p:bldP spid="11" grpId="0" uiExpand="1" build="p"/>
      <p:bldP spid="11" grpId="1" uiExpand="1" build="allAtOnce"/>
      <p:bldP spid="11" grpId="2" uiExpand="1" build="allAtOnce"/>
      <p:bldP spid="38" grpId="0" uiExpand="1" build="p"/>
      <p:bldP spid="38" grpId="1" uiExpand="1" build="allAtOnce"/>
      <p:bldP spid="38" grpId="2" uiExpand="1" build="allAtOnce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AFCB23-1D34-4D16-B4F5-152292554A4F}"/>
              </a:ext>
            </a:extLst>
          </p:cNvPr>
          <p:cNvSpPr txBox="1"/>
          <p:nvPr/>
        </p:nvSpPr>
        <p:spPr>
          <a:xfrm>
            <a:off x="2404745" y="1340555"/>
            <a:ext cx="19568160" cy="1972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4400" b="1" dirty="0">
                <a:latin typeface="Montserrat" panose="00000500000000000000" pitchFamily="50" charset="0"/>
              </a:rPr>
              <a:t>SHS Students’ Social Media Usage and Their Attention Span in Class</a:t>
            </a:r>
          </a:p>
          <a:p>
            <a:endParaRPr lang="en-PH" sz="4400" dirty="0">
              <a:latin typeface="Montserrat" panose="00000500000000000000" pitchFamily="50" charset="0"/>
            </a:endParaRPr>
          </a:p>
          <a:p>
            <a:r>
              <a:rPr lang="en-PH" sz="4400" dirty="0">
                <a:latin typeface="Montserrat" panose="00000500000000000000" pitchFamily="50" charset="0"/>
              </a:rPr>
              <a:t>Conceptual Framework</a:t>
            </a:r>
          </a:p>
          <a:p>
            <a:endParaRPr lang="en-PH" sz="4400" dirty="0">
              <a:latin typeface="Montserrat" panose="00000500000000000000" pitchFamily="50" charset="0"/>
            </a:endParaRPr>
          </a:p>
          <a:p>
            <a:r>
              <a:rPr lang="en-PH" sz="4400" dirty="0">
                <a:latin typeface="Montserrat" panose="00000500000000000000" pitchFamily="50" charset="0"/>
              </a:rPr>
              <a:t>         Figure 1 below illustrates the conceptual framework of the research. The paradigm presents the variables that will be considered in the research.</a:t>
            </a:r>
          </a:p>
          <a:p>
            <a:endParaRPr lang="en-PH" sz="4400" dirty="0">
              <a:latin typeface="Montserrat" panose="00000500000000000000" pitchFamily="50" charset="0"/>
            </a:endParaRPr>
          </a:p>
          <a:p>
            <a:endParaRPr lang="en-PH" sz="4400" dirty="0">
              <a:latin typeface="Montserrat" panose="00000500000000000000" pitchFamily="50" charset="0"/>
            </a:endParaRPr>
          </a:p>
          <a:p>
            <a:endParaRPr lang="en-PH" sz="4400" dirty="0">
              <a:latin typeface="Montserrat" panose="00000500000000000000" pitchFamily="50" charset="0"/>
            </a:endParaRPr>
          </a:p>
          <a:p>
            <a:endParaRPr lang="en-PH" sz="4400" dirty="0">
              <a:latin typeface="Montserrat" panose="00000500000000000000" pitchFamily="50" charset="0"/>
            </a:endParaRPr>
          </a:p>
          <a:p>
            <a:endParaRPr lang="en-PH" sz="4400" dirty="0">
              <a:latin typeface="Montserrat" panose="00000500000000000000" pitchFamily="50" charset="0"/>
            </a:endParaRPr>
          </a:p>
          <a:p>
            <a:endParaRPr lang="en-PH" sz="4400" dirty="0">
              <a:latin typeface="Montserrat" panose="00000500000000000000" pitchFamily="50" charset="0"/>
            </a:endParaRPr>
          </a:p>
          <a:p>
            <a:endParaRPr lang="en-PH" sz="4400" dirty="0">
              <a:latin typeface="Montserrat" panose="00000500000000000000" pitchFamily="50" charset="0"/>
            </a:endParaRPr>
          </a:p>
          <a:p>
            <a:endParaRPr lang="en-PH" sz="4400" dirty="0">
              <a:latin typeface="Montserrat" panose="00000500000000000000" pitchFamily="50" charset="0"/>
            </a:endParaRPr>
          </a:p>
          <a:p>
            <a:r>
              <a:rPr lang="en-PH" sz="4400" dirty="0">
                <a:latin typeface="Montserrat" panose="00000500000000000000" pitchFamily="50" charset="0"/>
              </a:rPr>
              <a:t>        </a:t>
            </a:r>
          </a:p>
          <a:p>
            <a:r>
              <a:rPr lang="en-PH" sz="4400" dirty="0">
                <a:latin typeface="Montserrat" panose="00000500000000000000" pitchFamily="50" charset="0"/>
              </a:rPr>
              <a:t>          Fig. 1 The Conceptual Framework of the Study</a:t>
            </a:r>
          </a:p>
          <a:p>
            <a:endParaRPr lang="en-PH" sz="4400" dirty="0">
              <a:latin typeface="Montserrat" panose="00000500000000000000" pitchFamily="50" charset="0"/>
            </a:endParaRPr>
          </a:p>
          <a:p>
            <a:r>
              <a:rPr lang="en-PH" sz="4400" dirty="0">
                <a:latin typeface="Montserrat" panose="00000500000000000000" pitchFamily="50" charset="0"/>
              </a:rPr>
              <a:t>         The level of SHS students’ social media usage will be described in the research in terms of three sub-variables: (a) forms of social media; (b) frequency of social media use; and (c) mode of social media use. In the research, this variable is seen to possess a hypothesized relationship with SHS students’ attention span in class. This hypothesized relationship is represented by the two-headed arrow connecting both variables.</a:t>
            </a:r>
          </a:p>
          <a:p>
            <a:endParaRPr lang="en-PH" sz="4400" dirty="0">
              <a:latin typeface="Montserrat" panose="00000500000000000000" pitchFamily="50" charset="0"/>
            </a:endParaRPr>
          </a:p>
          <a:p>
            <a:endParaRPr lang="en-PH" sz="4400" dirty="0">
              <a:latin typeface="Montserrat" panose="00000500000000000000" pitchFamily="50" charset="0"/>
            </a:endParaRPr>
          </a:p>
          <a:p>
            <a:endParaRPr lang="en-PH" sz="4400" dirty="0">
              <a:latin typeface="Montserrat" panose="00000500000000000000" pitchFamily="50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B5C922-D77F-489C-82A3-B7806263D065}"/>
              </a:ext>
            </a:extLst>
          </p:cNvPr>
          <p:cNvSpPr/>
          <p:nvPr/>
        </p:nvSpPr>
        <p:spPr>
          <a:xfrm>
            <a:off x="4142105" y="7955280"/>
            <a:ext cx="7379335" cy="4175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b="1" u="sng" dirty="0">
                <a:solidFill>
                  <a:schemeClr val="tx1"/>
                </a:solidFill>
              </a:rPr>
              <a:t>SHS students’ Social Media Usage</a:t>
            </a:r>
          </a:p>
          <a:p>
            <a:pPr marL="742950" indent="-742950">
              <a:buAutoNum type="alphaLcPeriod"/>
            </a:pPr>
            <a:r>
              <a:rPr lang="en-PH" dirty="0">
                <a:solidFill>
                  <a:schemeClr val="tx1"/>
                </a:solidFill>
              </a:rPr>
              <a:t>Forms of social media</a:t>
            </a:r>
          </a:p>
          <a:p>
            <a:pPr marL="742950" indent="-742950">
              <a:buAutoNum type="alphaLcPeriod"/>
            </a:pPr>
            <a:r>
              <a:rPr lang="en-PH" dirty="0">
                <a:solidFill>
                  <a:schemeClr val="tx1"/>
                </a:solidFill>
              </a:rPr>
              <a:t>Frequency of social media use</a:t>
            </a:r>
          </a:p>
          <a:p>
            <a:pPr marL="742950" indent="-742950">
              <a:buAutoNum type="alphaLcPeriod"/>
            </a:pPr>
            <a:r>
              <a:rPr lang="en-PH" dirty="0">
                <a:solidFill>
                  <a:schemeClr val="tx1"/>
                </a:solidFill>
              </a:rPr>
              <a:t>Mode of social media use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53C425-0FC3-47E0-A768-9FBD38DD9B95}"/>
              </a:ext>
            </a:extLst>
          </p:cNvPr>
          <p:cNvSpPr/>
          <p:nvPr/>
        </p:nvSpPr>
        <p:spPr>
          <a:xfrm>
            <a:off x="14444345" y="7955280"/>
            <a:ext cx="5581015" cy="4175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4000" b="1" u="sng" dirty="0">
                <a:solidFill>
                  <a:schemeClr val="tx1"/>
                </a:solidFill>
              </a:rPr>
              <a:t>SHS students’ Attention Span in class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9478E3-BA20-4B5C-B7BC-90F8B42C4A55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11521440" y="10043160"/>
            <a:ext cx="2922905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46133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 -0.52581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29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1107E-6 4.07407E-6 L -2.51107E-6 -0.50556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27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618E-6 4.07407E-6 L -4.93618E-6 -0.49445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72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2647E-7 4.07407E-6 L -5.62647E-7 -0.47223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3" grpId="1"/>
      <p:bldP spid="4" grpId="0" animBg="1"/>
      <p:bldP spid="4" grpId="1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2">
            <a:extLst>
              <a:ext uri="{FF2B5EF4-FFF2-40B4-BE49-F238E27FC236}">
                <a16:creationId xmlns:a16="http://schemas.microsoft.com/office/drawing/2014/main" id="{76B2B65B-3E59-4A45-B88B-6D57E2B713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" t="1709" r="162" b="11647"/>
          <a:stretch/>
        </p:blipFill>
        <p:spPr>
          <a:xfrm>
            <a:off x="0" y="-7532"/>
            <a:ext cx="24339704" cy="1372353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DBA0FEC-9BE0-4A9F-9C9A-2F9ACF9C39C2}"/>
              </a:ext>
            </a:extLst>
          </p:cNvPr>
          <p:cNvSpPr/>
          <p:nvPr/>
        </p:nvSpPr>
        <p:spPr>
          <a:xfrm>
            <a:off x="11265836" y="-7532"/>
            <a:ext cx="13111814" cy="13716000"/>
          </a:xfrm>
          <a:prstGeom prst="rect">
            <a:avLst/>
          </a:prstGeom>
          <a:solidFill>
            <a:schemeClr val="accent6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Regular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19289" y="6574101"/>
            <a:ext cx="8685391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PH" sz="5500" dirty="0">
                <a:solidFill>
                  <a:schemeClr val="bg2"/>
                </a:solidFill>
                <a:latin typeface="Montserrat" panose="00000500000000000000" pitchFamily="50" charset="0"/>
                <a:ea typeface="Roboto" charset="0"/>
                <a:cs typeface="Roboto" charset="0"/>
              </a:rPr>
              <a:t>Related Literature </a:t>
            </a:r>
          </a:p>
          <a:p>
            <a:pPr algn="ctr">
              <a:lnSpc>
                <a:spcPct val="150000"/>
              </a:lnSpc>
            </a:pPr>
            <a:r>
              <a:rPr lang="en-PH" sz="5500" dirty="0">
                <a:solidFill>
                  <a:schemeClr val="bg2"/>
                </a:solidFill>
                <a:latin typeface="Montserrat" panose="00000500000000000000" pitchFamily="50" charset="0"/>
                <a:ea typeface="Roboto" charset="0"/>
                <a:cs typeface="Roboto" charset="0"/>
              </a:rPr>
              <a:t>Conceptual Framework </a:t>
            </a:r>
          </a:p>
          <a:p>
            <a:pPr algn="ctr">
              <a:lnSpc>
                <a:spcPct val="150000"/>
              </a:lnSpc>
            </a:pPr>
            <a:r>
              <a:rPr lang="en-PH" sz="5500" dirty="0">
                <a:solidFill>
                  <a:schemeClr val="bg2"/>
                </a:solidFill>
                <a:latin typeface="Montserrat" panose="00000500000000000000" pitchFamily="50" charset="0"/>
                <a:ea typeface="Roboto" charset="0"/>
                <a:cs typeface="Roboto" charset="0"/>
              </a:rPr>
              <a:t>Research Hypotheses </a:t>
            </a:r>
          </a:p>
          <a:p>
            <a:pPr algn="ctr">
              <a:lnSpc>
                <a:spcPct val="150000"/>
              </a:lnSpc>
            </a:pPr>
            <a:r>
              <a:rPr lang="en-PH" sz="5500" dirty="0">
                <a:solidFill>
                  <a:schemeClr val="bg2"/>
                </a:solidFill>
                <a:latin typeface="Montserrat" panose="00000500000000000000" pitchFamily="50" charset="0"/>
                <a:ea typeface="Roboto" charset="0"/>
                <a:cs typeface="Roboto" charset="0"/>
              </a:rPr>
              <a:t>Definition of Terms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56336" y="4053840"/>
            <a:ext cx="12692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tserrat" panose="00000500000000000000" pitchFamily="50" charset="0"/>
                <a:ea typeface="Roboto" charset="0"/>
                <a:cs typeface="Roboto" charset="0"/>
              </a:rPr>
              <a:t>REVIEW OF THE LITERATURE AND CONCEPTUAL FRAMEWORK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23934" y="2958676"/>
            <a:ext cx="3223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2"/>
                </a:solidFill>
                <a:latin typeface="Montserrat" panose="00000500000000000000" pitchFamily="50" charset="0"/>
                <a:ea typeface="Roboto" charset="0"/>
                <a:cs typeface="Roboto" charset="0"/>
              </a:rPr>
              <a:t>Chapter 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E4E96C-0F37-468C-B278-EF3B59EFA7F9}"/>
              </a:ext>
            </a:extLst>
          </p:cNvPr>
          <p:cNvCxnSpPr/>
          <p:nvPr/>
        </p:nvCxnSpPr>
        <p:spPr>
          <a:xfrm>
            <a:off x="13335000" y="5896175"/>
            <a:ext cx="90297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06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build="p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61641" y="1100252"/>
            <a:ext cx="60994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0" b="1" dirty="0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</a:rPr>
              <a:t>Research Hypothesis</a:t>
            </a:r>
          </a:p>
        </p:txBody>
      </p:sp>
      <p:sp>
        <p:nvSpPr>
          <p:cNvPr id="13" name="Rectangle 12"/>
          <p:cNvSpPr/>
          <p:nvPr/>
        </p:nvSpPr>
        <p:spPr>
          <a:xfrm rot="16200000" flipV="1">
            <a:off x="4260683" y="2592363"/>
            <a:ext cx="4104000" cy="1264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Regular" charset="0"/>
            </a:endParaRPr>
          </a:p>
        </p:txBody>
      </p:sp>
      <p:sp>
        <p:nvSpPr>
          <p:cNvPr id="20" name="Freeform 19"/>
          <p:cNvSpPr>
            <a:spLocks noChangeArrowheads="1"/>
          </p:cNvSpPr>
          <p:nvPr/>
        </p:nvSpPr>
        <p:spPr bwMode="auto">
          <a:xfrm>
            <a:off x="0" y="0"/>
            <a:ext cx="24377650" cy="13716000"/>
          </a:xfrm>
          <a:custGeom>
            <a:avLst/>
            <a:gdLst>
              <a:gd name="T0" fmla="*/ 19589 w 19590"/>
              <a:gd name="T1" fmla="*/ 11022 h 11023"/>
              <a:gd name="T2" fmla="*/ 0 w 19590"/>
              <a:gd name="T3" fmla="*/ 11022 h 11023"/>
              <a:gd name="T4" fmla="*/ 13947 w 19590"/>
              <a:gd name="T5" fmla="*/ 7539 h 11023"/>
              <a:gd name="T6" fmla="*/ 19589 w 19590"/>
              <a:gd name="T7" fmla="*/ 0 h 11023"/>
              <a:gd name="T8" fmla="*/ 19589 w 19590"/>
              <a:gd name="T9" fmla="*/ 11022 h 1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90" h="11023">
                <a:moveTo>
                  <a:pt x="19589" y="11022"/>
                </a:moveTo>
                <a:lnTo>
                  <a:pt x="0" y="11022"/>
                </a:lnTo>
                <a:lnTo>
                  <a:pt x="13947" y="7539"/>
                </a:lnTo>
                <a:lnTo>
                  <a:pt x="19589" y="0"/>
                </a:lnTo>
                <a:lnTo>
                  <a:pt x="19589" y="11022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7197" dirty="0">
              <a:latin typeface="Roboto Regular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741532" y="5016214"/>
            <a:ext cx="14297631" cy="8215760"/>
            <a:chOff x="5898415" y="1976415"/>
            <a:chExt cx="5654530" cy="3255020"/>
          </a:xfrm>
        </p:grpSpPr>
        <p:sp>
          <p:nvSpPr>
            <p:cNvPr id="22" name="Freeform 45"/>
            <p:cNvSpPr>
              <a:spLocks/>
            </p:cNvSpPr>
            <p:nvPr/>
          </p:nvSpPr>
          <p:spPr bwMode="auto">
            <a:xfrm>
              <a:off x="5898415" y="5105745"/>
              <a:ext cx="2848207" cy="125690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oboto Light"/>
              </a:endParaRPr>
            </a:p>
          </p:txBody>
        </p:sp>
        <p:sp>
          <p:nvSpPr>
            <p:cNvPr id="23" name="Freeform 46"/>
            <p:cNvSpPr>
              <a:spLocks/>
            </p:cNvSpPr>
            <p:nvPr/>
          </p:nvSpPr>
          <p:spPr bwMode="auto">
            <a:xfrm>
              <a:off x="8704736" y="5105745"/>
              <a:ext cx="2848207" cy="125690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oboto Light"/>
              </a:endParaRPr>
            </a:p>
          </p:txBody>
        </p:sp>
        <p:sp>
          <p:nvSpPr>
            <p:cNvPr id="24" name="Freeform 47"/>
            <p:cNvSpPr>
              <a:spLocks/>
            </p:cNvSpPr>
            <p:nvPr/>
          </p:nvSpPr>
          <p:spPr bwMode="auto">
            <a:xfrm>
              <a:off x="6455812" y="1976415"/>
              <a:ext cx="4581618" cy="3138999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oboto Light"/>
              </a:endParaRPr>
            </a:p>
          </p:txBody>
        </p:sp>
        <p:sp>
          <p:nvSpPr>
            <p:cNvPr id="25" name="Freeform 48"/>
            <p:cNvSpPr>
              <a:spLocks/>
            </p:cNvSpPr>
            <p:nvPr/>
          </p:nvSpPr>
          <p:spPr bwMode="auto">
            <a:xfrm>
              <a:off x="6471923" y="1992528"/>
              <a:ext cx="4552622" cy="3106772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oboto Light"/>
              </a:endParaRPr>
            </a:p>
          </p:txBody>
        </p:sp>
        <p:sp>
          <p:nvSpPr>
            <p:cNvPr id="26" name="Rectangle 50"/>
            <p:cNvSpPr>
              <a:spLocks noChangeArrowheads="1"/>
            </p:cNvSpPr>
            <p:nvPr/>
          </p:nvSpPr>
          <p:spPr bwMode="auto">
            <a:xfrm>
              <a:off x="5898415" y="5054180"/>
              <a:ext cx="5654530" cy="1031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oboto Light"/>
              </a:endParaRPr>
            </a:p>
          </p:txBody>
        </p:sp>
        <p:sp>
          <p:nvSpPr>
            <p:cNvPr id="27" name="Freeform 51"/>
            <p:cNvSpPr>
              <a:spLocks/>
            </p:cNvSpPr>
            <p:nvPr/>
          </p:nvSpPr>
          <p:spPr bwMode="auto">
            <a:xfrm>
              <a:off x="8318101" y="5054180"/>
              <a:ext cx="811932" cy="58010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oboto Light"/>
              </a:endParaRPr>
            </a:p>
          </p:txBody>
        </p:sp>
        <p:sp>
          <p:nvSpPr>
            <p:cNvPr id="28" name="Rectangle 52"/>
            <p:cNvSpPr>
              <a:spLocks noChangeArrowheads="1"/>
            </p:cNvSpPr>
            <p:nvPr/>
          </p:nvSpPr>
          <p:spPr bwMode="auto">
            <a:xfrm>
              <a:off x="6623354" y="2189119"/>
              <a:ext cx="4249758" cy="26845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oboto Light"/>
              </a:endParaRPr>
            </a:p>
          </p:txBody>
        </p:sp>
        <p:sp>
          <p:nvSpPr>
            <p:cNvPr id="29" name="Oval 54"/>
            <p:cNvSpPr>
              <a:spLocks noChangeArrowheads="1"/>
            </p:cNvSpPr>
            <p:nvPr/>
          </p:nvSpPr>
          <p:spPr bwMode="auto">
            <a:xfrm>
              <a:off x="8720847" y="2076321"/>
              <a:ext cx="48330" cy="4834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oboto Light"/>
              </a:endParaRPr>
            </a:p>
          </p:txBody>
        </p:sp>
        <p:sp>
          <p:nvSpPr>
            <p:cNvPr id="30" name="Oval 55"/>
            <p:cNvSpPr>
              <a:spLocks noChangeArrowheads="1"/>
            </p:cNvSpPr>
            <p:nvPr/>
          </p:nvSpPr>
          <p:spPr bwMode="auto">
            <a:xfrm>
              <a:off x="8720847" y="2073099"/>
              <a:ext cx="48330" cy="4511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oboto Light"/>
              </a:endParaRPr>
            </a:p>
          </p:txBody>
        </p:sp>
        <p:sp>
          <p:nvSpPr>
            <p:cNvPr id="31" name="Oval 56"/>
            <p:cNvSpPr>
              <a:spLocks noChangeArrowheads="1"/>
            </p:cNvSpPr>
            <p:nvPr/>
          </p:nvSpPr>
          <p:spPr bwMode="auto">
            <a:xfrm>
              <a:off x="8730511" y="2079544"/>
              <a:ext cx="28999" cy="3222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oboto Light"/>
              </a:endParaRPr>
            </a:p>
          </p:txBody>
        </p:sp>
        <p:sp>
          <p:nvSpPr>
            <p:cNvPr id="32" name="Oval 57"/>
            <p:cNvSpPr>
              <a:spLocks noChangeArrowheads="1"/>
            </p:cNvSpPr>
            <p:nvPr/>
          </p:nvSpPr>
          <p:spPr bwMode="auto">
            <a:xfrm>
              <a:off x="8736955" y="2089212"/>
              <a:ext cx="16111" cy="16115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oboto Light"/>
              </a:endParaRPr>
            </a:p>
          </p:txBody>
        </p:sp>
        <p:sp>
          <p:nvSpPr>
            <p:cNvPr id="33" name="Freeform 58"/>
            <p:cNvSpPr>
              <a:spLocks/>
            </p:cNvSpPr>
            <p:nvPr/>
          </p:nvSpPr>
          <p:spPr bwMode="auto">
            <a:xfrm>
              <a:off x="8743399" y="2092436"/>
              <a:ext cx="3223" cy="6446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oboto Light"/>
              </a:endParaRPr>
            </a:p>
          </p:txBody>
        </p:sp>
      </p:grpSp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4" b="2724"/>
          <a:stretch>
            <a:fillRect/>
          </a:stretch>
        </p:blipFill>
        <p:spPr>
          <a:xfrm>
            <a:off x="11607799" y="5579509"/>
            <a:ext cx="10686988" cy="6734795"/>
          </a:xfrm>
        </p:spPr>
      </p:pic>
      <p:sp>
        <p:nvSpPr>
          <p:cNvPr id="38" name="Shape 101">
            <a:extLst>
              <a:ext uri="{FF2B5EF4-FFF2-40B4-BE49-F238E27FC236}">
                <a16:creationId xmlns:a16="http://schemas.microsoft.com/office/drawing/2014/main" id="{E99D6754-323D-4B84-9487-3F01B44E756F}"/>
              </a:ext>
            </a:extLst>
          </p:cNvPr>
          <p:cNvSpPr txBox="1">
            <a:spLocks/>
          </p:cNvSpPr>
          <p:nvPr/>
        </p:nvSpPr>
        <p:spPr>
          <a:xfrm>
            <a:off x="6522720" y="587089"/>
            <a:ext cx="16180369" cy="26271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en-PH" sz="4000" dirty="0">
                <a:solidFill>
                  <a:schemeClr val="tx1"/>
                </a:solidFill>
                <a:latin typeface="Quicksand" panose="02070303000000060000" pitchFamily="18" charset="0"/>
              </a:rPr>
              <a:t>A hypothesis is a prediction of the possible outcomes of a study (</a:t>
            </a:r>
            <a:r>
              <a:rPr lang="en-US" sz="4000" i="1" dirty="0" err="1">
                <a:solidFill>
                  <a:schemeClr val="tx1"/>
                </a:solidFill>
                <a:latin typeface="Quicksand" panose="02070303000000060000" pitchFamily="18" charset="0"/>
              </a:rPr>
              <a:t>Fraenkel</a:t>
            </a:r>
            <a:r>
              <a:rPr lang="en-US" sz="4000" i="1" dirty="0">
                <a:solidFill>
                  <a:schemeClr val="tx1"/>
                </a:solidFill>
                <a:latin typeface="Quicksand" panose="02070303000000060000" pitchFamily="18" charset="0"/>
              </a:rPr>
              <a:t> &amp; </a:t>
            </a:r>
            <a:r>
              <a:rPr lang="en-US" sz="4000" i="1" dirty="0" err="1">
                <a:solidFill>
                  <a:schemeClr val="tx1"/>
                </a:solidFill>
                <a:latin typeface="Quicksand" panose="02070303000000060000" pitchFamily="18" charset="0"/>
              </a:rPr>
              <a:t>Wallen</a:t>
            </a:r>
            <a:r>
              <a:rPr lang="en-US" sz="4000" i="1" dirty="0">
                <a:solidFill>
                  <a:schemeClr val="tx1"/>
                </a:solidFill>
                <a:latin typeface="Quicksand" panose="02070303000000060000" pitchFamily="18" charset="0"/>
              </a:rPr>
              <a:t>, 2009</a:t>
            </a:r>
            <a:r>
              <a:rPr lang="en" sz="4000" i="1" dirty="0">
                <a:solidFill>
                  <a:schemeClr val="tx1"/>
                </a:solidFill>
                <a:latin typeface="Quicksand" panose="02070303000000060000" pitchFamily="18" charset="0"/>
              </a:rPr>
              <a:t>)</a:t>
            </a:r>
            <a:r>
              <a:rPr lang="en-PH" sz="4000" dirty="0">
                <a:solidFill>
                  <a:schemeClr val="tx1"/>
                </a:solidFill>
                <a:latin typeface="Quicksand" panose="02070303000000060000" pitchFamily="18" charset="0"/>
              </a:rPr>
              <a:t>.</a:t>
            </a:r>
          </a:p>
          <a:p>
            <a:pPr>
              <a:spcAft>
                <a:spcPts val="1200"/>
              </a:spcAft>
              <a:buNone/>
            </a:pPr>
            <a:r>
              <a:rPr lang="en-PH" sz="4000" dirty="0">
                <a:solidFill>
                  <a:schemeClr val="tx1"/>
                </a:solidFill>
                <a:latin typeface="Quicksand" panose="02070303000000060000" pitchFamily="18" charset="0"/>
              </a:rPr>
              <a:t>Hypotheses are statements in quantitative research in which the investigator makes a prediction or a conjecture about the outcome of a relationship among attributes or characteristics (</a:t>
            </a:r>
            <a:r>
              <a:rPr lang="en-PH" sz="4000" i="1" dirty="0">
                <a:solidFill>
                  <a:schemeClr val="tx1"/>
                </a:solidFill>
                <a:latin typeface="Quicksand" panose="02070303000000060000" pitchFamily="18" charset="0"/>
              </a:rPr>
              <a:t>Creswell, 2012)</a:t>
            </a:r>
            <a:endParaRPr lang="en-PH" sz="4000" dirty="0">
              <a:solidFill>
                <a:schemeClr val="tx1"/>
              </a:solidFill>
              <a:latin typeface="Quicksand" panose="02070303000000060000" pitchFamily="18" charset="0"/>
            </a:endParaRPr>
          </a:p>
        </p:txBody>
      </p:sp>
      <p:sp>
        <p:nvSpPr>
          <p:cNvPr id="40" name="Shape 101">
            <a:extLst>
              <a:ext uri="{FF2B5EF4-FFF2-40B4-BE49-F238E27FC236}">
                <a16:creationId xmlns:a16="http://schemas.microsoft.com/office/drawing/2014/main" id="{CEB4528F-302C-436A-8B98-1078E9F61A2E}"/>
              </a:ext>
            </a:extLst>
          </p:cNvPr>
          <p:cNvSpPr txBox="1">
            <a:spLocks/>
          </p:cNvSpPr>
          <p:nvPr/>
        </p:nvSpPr>
        <p:spPr>
          <a:xfrm>
            <a:off x="1279561" y="4937000"/>
            <a:ext cx="9895807" cy="81078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en-PH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Montserrat" panose="00000500000000000000" pitchFamily="50" charset="0"/>
              </a:rPr>
              <a:t>Question: </a:t>
            </a:r>
            <a:r>
              <a:rPr lang="en-PH" sz="4000" dirty="0">
                <a:solidFill>
                  <a:schemeClr val="tx1"/>
                </a:solidFill>
                <a:latin typeface="Montserrat" panose="00000500000000000000" pitchFamily="50" charset="0"/>
              </a:rPr>
              <a:t>Is there a significant relationship between the Grade 11 student-respondents’ availability of internet connection at home and their average sleeping time?</a:t>
            </a:r>
          </a:p>
          <a:p>
            <a:pPr>
              <a:spcAft>
                <a:spcPts val="1200"/>
              </a:spcAft>
              <a:buNone/>
            </a:pPr>
            <a:r>
              <a:rPr lang="en-PH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Montserrat" panose="00000500000000000000" pitchFamily="50" charset="0"/>
              </a:rPr>
              <a:t>Null Hypothesis: </a:t>
            </a:r>
            <a:r>
              <a:rPr lang="en-PH" sz="4000" dirty="0">
                <a:solidFill>
                  <a:schemeClr val="tx1"/>
                </a:solidFill>
                <a:latin typeface="Montserrat" panose="00000500000000000000" pitchFamily="50" charset="0"/>
              </a:rPr>
              <a:t>There is </a:t>
            </a:r>
            <a:r>
              <a:rPr lang="en-PH" sz="4000" dirty="0">
                <a:solidFill>
                  <a:srgbClr val="FF0000"/>
                </a:solidFill>
                <a:latin typeface="Montserrat" panose="00000500000000000000" pitchFamily="50" charset="0"/>
              </a:rPr>
              <a:t>no </a:t>
            </a:r>
            <a:r>
              <a:rPr lang="en-PH" sz="4000" dirty="0">
                <a:solidFill>
                  <a:schemeClr val="tx1"/>
                </a:solidFill>
                <a:latin typeface="Montserrat" panose="00000500000000000000" pitchFamily="50" charset="0"/>
              </a:rPr>
              <a:t>significant relationship between the Grade 11 student-respondents’ availability of internet connection at home and their average sleeping time?</a:t>
            </a:r>
          </a:p>
          <a:p>
            <a:pPr>
              <a:spcAft>
                <a:spcPts val="1200"/>
              </a:spcAft>
              <a:buNone/>
            </a:pPr>
            <a:endParaRPr lang="en-PH" sz="40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0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38" grpId="0"/>
      <p:bldP spid="4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D56C7-80A8-4821-8CC9-7BE8E5E6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DDE6CA-FF22-4371-861C-51CEAC10F841}"/>
              </a:ext>
            </a:extLst>
          </p:cNvPr>
          <p:cNvSpPr txBox="1"/>
          <p:nvPr/>
        </p:nvSpPr>
        <p:spPr>
          <a:xfrm>
            <a:off x="2129186" y="1759227"/>
            <a:ext cx="20481855" cy="10800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5599" b="1" dirty="0">
                <a:latin typeface="Raleway" panose="020B0503030101060003" pitchFamily="34" charset="0"/>
              </a:rPr>
              <a:t>RQ: Does a SHS student’s academic performance in Math have any association with his/her stress tolerance?</a:t>
            </a:r>
          </a:p>
          <a:p>
            <a:endParaRPr lang="en-PH" sz="7198" dirty="0">
              <a:latin typeface="Raleway" panose="020B0503030101060003" pitchFamily="34" charset="0"/>
            </a:endParaRPr>
          </a:p>
          <a:p>
            <a:r>
              <a:rPr lang="en-PH" sz="3999" dirty="0">
                <a:latin typeface="Raleway" panose="020B0503030101060003" pitchFamily="34" charset="0"/>
              </a:rPr>
              <a:t>This study generally aims to determine if a SHS students’ academic performance in Mathematics have any association with his/her stress tolerance.</a:t>
            </a:r>
          </a:p>
          <a:p>
            <a:endParaRPr lang="en-PH" sz="3999" dirty="0">
              <a:latin typeface="Raleway" panose="020B0503030101060003" pitchFamily="34" charset="0"/>
            </a:endParaRPr>
          </a:p>
          <a:p>
            <a:r>
              <a:rPr lang="en-PH" sz="3999" dirty="0">
                <a:latin typeface="Raleway" panose="020B0503030101060003" pitchFamily="34" charset="0"/>
              </a:rPr>
              <a:t>Specifically, this study shall seek answers to the following questions:</a:t>
            </a:r>
          </a:p>
          <a:p>
            <a:pPr marL="685629" indent="-685629">
              <a:buFont typeface="+mj-lt"/>
              <a:buAutoNum type="arabicPeriod"/>
            </a:pPr>
            <a:r>
              <a:rPr lang="en-PH" sz="3999" dirty="0">
                <a:latin typeface="Raleway" panose="020B0503030101060003" pitchFamily="34" charset="0"/>
              </a:rPr>
              <a:t>What is the demographic profile of Grade 11 students of DLSAU in terms of:</a:t>
            </a:r>
          </a:p>
          <a:p>
            <a:pPr marL="1599800" lvl="1" indent="-685629">
              <a:buFont typeface="+mj-lt"/>
              <a:buAutoNum type="alphaLcPeriod"/>
            </a:pPr>
            <a:r>
              <a:rPr lang="en-PH" sz="3999" dirty="0">
                <a:latin typeface="Raleway" panose="020B0503030101060003" pitchFamily="34" charset="0"/>
              </a:rPr>
              <a:t>sex?;</a:t>
            </a:r>
          </a:p>
          <a:p>
            <a:pPr marL="1599800" lvl="1" indent="-685629">
              <a:buFont typeface="+mj-lt"/>
              <a:buAutoNum type="alphaLcPeriod"/>
            </a:pPr>
            <a:r>
              <a:rPr lang="en-PH" sz="3999" dirty="0">
                <a:latin typeface="Raleway" panose="020B0503030101060003" pitchFamily="34" charset="0"/>
              </a:rPr>
              <a:t>SHS strand?; and</a:t>
            </a:r>
          </a:p>
          <a:p>
            <a:pPr marL="1599800" lvl="1" indent="-685629">
              <a:buFont typeface="+mj-lt"/>
              <a:buAutoNum type="alphaLcPeriod"/>
            </a:pPr>
            <a:r>
              <a:rPr lang="en-PH" sz="3999" dirty="0">
                <a:latin typeface="Raleway" panose="020B0503030101060003" pitchFamily="34" charset="0"/>
              </a:rPr>
              <a:t>final grade in General Mathematics?</a:t>
            </a:r>
          </a:p>
          <a:p>
            <a:pPr marL="685629" indent="-685629">
              <a:buFont typeface="+mj-lt"/>
              <a:buAutoNum type="arabicPeriod"/>
            </a:pPr>
            <a:r>
              <a:rPr lang="en-PH" sz="3999" dirty="0">
                <a:latin typeface="Raleway" panose="020B0503030101060003" pitchFamily="34" charset="0"/>
              </a:rPr>
              <a:t>What is the level of stress tolerance of Grade 11 students of DLSAU?</a:t>
            </a:r>
          </a:p>
          <a:p>
            <a:pPr marL="685629" indent="-685629">
              <a:buFont typeface="+mj-lt"/>
              <a:buAutoNum type="arabicPeriod"/>
            </a:pPr>
            <a:r>
              <a:rPr lang="en-PH" sz="3999" dirty="0">
                <a:latin typeface="Raleway" panose="020B0503030101060003" pitchFamily="34" charset="0"/>
              </a:rPr>
              <a:t>Is there a significant relationship between the DLSAU Grade 11 students’ final grade in General Mathematics and their level of stress tolerance?</a:t>
            </a:r>
          </a:p>
          <a:p>
            <a:endParaRPr lang="en-PH" sz="7198" dirty="0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85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D56C7-80A8-4821-8CC9-7BE8E5E6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DDE6CA-FF22-4371-861C-51CEAC10F841}"/>
              </a:ext>
            </a:extLst>
          </p:cNvPr>
          <p:cNvSpPr txBox="1"/>
          <p:nvPr/>
        </p:nvSpPr>
        <p:spPr>
          <a:xfrm>
            <a:off x="1735751" y="863273"/>
            <a:ext cx="21430732" cy="13385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5599" b="1" dirty="0">
                <a:latin typeface="Raleway" panose="020B0503030101060003" pitchFamily="34" charset="0"/>
              </a:rPr>
              <a:t>RQ: What traits of a professor do SHS students consider important? </a:t>
            </a:r>
          </a:p>
          <a:p>
            <a:endParaRPr lang="en-PH" sz="7198" dirty="0">
              <a:latin typeface="Raleway" panose="020B0503030101060003" pitchFamily="34" charset="0"/>
            </a:endParaRPr>
          </a:p>
          <a:p>
            <a:r>
              <a:rPr lang="en-PH" sz="3999" dirty="0">
                <a:latin typeface="Raleway" panose="020B0503030101060003" pitchFamily="34" charset="0"/>
              </a:rPr>
              <a:t>This study generally aims to identify the traits or characteristics of a professor that SHS students believe are important.</a:t>
            </a:r>
          </a:p>
          <a:p>
            <a:endParaRPr lang="en-PH" sz="3999" dirty="0">
              <a:latin typeface="Raleway" panose="020B0503030101060003" pitchFamily="34" charset="0"/>
            </a:endParaRPr>
          </a:p>
          <a:p>
            <a:r>
              <a:rPr lang="en-PH" sz="3999" dirty="0">
                <a:latin typeface="Raleway" panose="020B0503030101060003" pitchFamily="34" charset="0"/>
              </a:rPr>
              <a:t>Specifically, this study shall seek answers to the following questions:</a:t>
            </a:r>
          </a:p>
          <a:p>
            <a:pPr marL="685629" indent="-685629">
              <a:buFont typeface="+mj-lt"/>
              <a:buAutoNum type="arabicPeriod"/>
            </a:pPr>
            <a:r>
              <a:rPr lang="en-PH" sz="3999" dirty="0">
                <a:latin typeface="Raleway" panose="020B0503030101060003" pitchFamily="34" charset="0"/>
              </a:rPr>
              <a:t>What is the demographic profile of SHS students of DLSAU in terms of:</a:t>
            </a:r>
          </a:p>
          <a:p>
            <a:pPr marL="1599800" lvl="1" indent="-685629">
              <a:buFont typeface="+mj-lt"/>
              <a:buAutoNum type="alphaLcPeriod"/>
            </a:pPr>
            <a:r>
              <a:rPr lang="en-PH" sz="3999" dirty="0">
                <a:latin typeface="Raleway" panose="020B0503030101060003" pitchFamily="34" charset="0"/>
              </a:rPr>
              <a:t>sex?;</a:t>
            </a:r>
          </a:p>
          <a:p>
            <a:pPr marL="1599800" lvl="1" indent="-685629">
              <a:buFont typeface="+mj-lt"/>
              <a:buAutoNum type="alphaLcPeriod"/>
            </a:pPr>
            <a:r>
              <a:rPr lang="en-PH" sz="3999" dirty="0">
                <a:latin typeface="Raleway" panose="020B0503030101060003" pitchFamily="34" charset="0"/>
              </a:rPr>
              <a:t>grade level?; and</a:t>
            </a:r>
          </a:p>
          <a:p>
            <a:pPr marL="1599800" lvl="1" indent="-685629">
              <a:buFont typeface="+mj-lt"/>
              <a:buAutoNum type="alphaLcPeriod"/>
            </a:pPr>
            <a:r>
              <a:rPr lang="en-PH" sz="3999" dirty="0">
                <a:latin typeface="Raleway" panose="020B0503030101060003" pitchFamily="34" charset="0"/>
              </a:rPr>
              <a:t>SHS strand?</a:t>
            </a:r>
          </a:p>
          <a:p>
            <a:pPr marL="685629" indent="-685629">
              <a:buFont typeface="+mj-lt"/>
              <a:buAutoNum type="arabicPeriod"/>
            </a:pPr>
            <a:r>
              <a:rPr lang="en-PH" sz="3999" dirty="0">
                <a:latin typeface="Raleway" panose="020B0503030101060003" pitchFamily="34" charset="0"/>
              </a:rPr>
              <a:t>What is the degree of importance of the following traits of a professor according to SHS students of DLSAU:</a:t>
            </a:r>
          </a:p>
          <a:p>
            <a:pPr marL="1599800" lvl="1" indent="-685629">
              <a:buFont typeface="+mj-lt"/>
              <a:buAutoNum type="alphaLcPeriod"/>
            </a:pPr>
            <a:r>
              <a:rPr lang="en-PH" sz="3999" dirty="0">
                <a:latin typeface="Raleway" panose="020B0503030101060003" pitchFamily="34" charset="0"/>
              </a:rPr>
              <a:t>physical appearance?;</a:t>
            </a:r>
          </a:p>
          <a:p>
            <a:pPr marL="1599800" lvl="1" indent="-685629">
              <a:buFont typeface="+mj-lt"/>
              <a:buAutoNum type="alphaLcPeriod"/>
            </a:pPr>
            <a:r>
              <a:rPr lang="en-PH" sz="3999" dirty="0">
                <a:latin typeface="Raleway" panose="020B0503030101060003" pitchFamily="34" charset="0"/>
              </a:rPr>
              <a:t>intelligence?;</a:t>
            </a:r>
          </a:p>
          <a:p>
            <a:pPr marL="1599800" lvl="1" indent="-685629">
              <a:buFont typeface="+mj-lt"/>
              <a:buAutoNum type="alphaLcPeriod"/>
            </a:pPr>
            <a:r>
              <a:rPr lang="en-PH" sz="3999" dirty="0">
                <a:latin typeface="Raleway" panose="020B0503030101060003" pitchFamily="34" charset="0"/>
              </a:rPr>
              <a:t>humor?;</a:t>
            </a:r>
          </a:p>
          <a:p>
            <a:pPr marL="1599800" lvl="1" indent="-685629">
              <a:buFont typeface="+mj-lt"/>
              <a:buAutoNum type="alphaLcPeriod"/>
            </a:pPr>
            <a:r>
              <a:rPr lang="en-PH" sz="3999" dirty="0">
                <a:latin typeface="Raleway" panose="020B0503030101060003" pitchFamily="34" charset="0"/>
              </a:rPr>
              <a:t>strictness?;</a:t>
            </a:r>
          </a:p>
          <a:p>
            <a:pPr marL="1599800" lvl="1" indent="-685629">
              <a:buFont typeface="+mj-lt"/>
              <a:buAutoNum type="alphaLcPeriod"/>
            </a:pPr>
            <a:r>
              <a:rPr lang="en-PH" sz="3999" dirty="0">
                <a:latin typeface="Raleway" panose="020B0503030101060003" pitchFamily="34" charset="0"/>
              </a:rPr>
              <a:t>communication skills?</a:t>
            </a:r>
          </a:p>
          <a:p>
            <a:pPr marL="685629" indent="-685629">
              <a:buFont typeface="+mj-lt"/>
              <a:buAutoNum type="arabicPeriod"/>
            </a:pPr>
            <a:r>
              <a:rPr lang="en-PH" sz="3999" dirty="0">
                <a:latin typeface="Raleway" panose="020B0503030101060003" pitchFamily="34" charset="0"/>
              </a:rPr>
              <a:t>Is there a significant difference between the male students’ preferred professor traits and that of female students? </a:t>
            </a:r>
          </a:p>
        </p:txBody>
      </p:sp>
    </p:spTree>
    <p:extLst>
      <p:ext uri="{BB962C8B-B14F-4D97-AF65-F5344CB8AC3E}">
        <p14:creationId xmlns:p14="http://schemas.microsoft.com/office/powerpoint/2010/main" val="426760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Default Theme">
  <a:themeElements>
    <a:clrScheme name="startup2">
      <a:dk1>
        <a:srgbClr val="1B243B"/>
      </a:dk1>
      <a:lt1>
        <a:srgbClr val="FFFFFF"/>
      </a:lt1>
      <a:dk2>
        <a:srgbClr val="494949"/>
      </a:dk2>
      <a:lt2>
        <a:srgbClr val="FFFFFF"/>
      </a:lt2>
      <a:accent1>
        <a:srgbClr val="00B7D5"/>
      </a:accent1>
      <a:accent2>
        <a:srgbClr val="03D1AF"/>
      </a:accent2>
      <a:accent3>
        <a:srgbClr val="E69E00"/>
      </a:accent3>
      <a:accent4>
        <a:srgbClr val="FF7043"/>
      </a:accent4>
      <a:accent5>
        <a:srgbClr val="2E2E35"/>
      </a:accent5>
      <a:accent6>
        <a:srgbClr val="999AA0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29090</TotalTime>
  <Words>1034</Words>
  <Application>Microsoft Office PowerPoint</Application>
  <PresentationFormat>Custom</PresentationFormat>
  <Paragraphs>122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FZShuTi</vt:lpstr>
      <vt:lpstr>Arial</vt:lpstr>
      <vt:lpstr>Bebas Neue Bold</vt:lpstr>
      <vt:lpstr>Calibri Light</vt:lpstr>
      <vt:lpstr>Lato</vt:lpstr>
      <vt:lpstr>Lato Light</vt:lpstr>
      <vt:lpstr>Montserrat</vt:lpstr>
      <vt:lpstr>Quicksand</vt:lpstr>
      <vt:lpstr>Raleway</vt:lpstr>
      <vt:lpstr>Roboto</vt:lpstr>
      <vt:lpstr>Roboto Light</vt:lpstr>
      <vt:lpstr>Roboto Regular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Designed by Slidesmash</dc:title>
  <dc:subject/>
  <dc:creator>Designed by Slidesmash</dc:creator>
  <cp:keywords/>
  <dc:description/>
  <cp:lastModifiedBy>Von Christopher  G. Chua</cp:lastModifiedBy>
  <cp:revision>5680</cp:revision>
  <dcterms:created xsi:type="dcterms:W3CDTF">2014-11-12T21:47:38Z</dcterms:created>
  <dcterms:modified xsi:type="dcterms:W3CDTF">2017-10-07T00:30:18Z</dcterms:modified>
  <cp:category/>
</cp:coreProperties>
</file>