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9"/>
  </p:notesMasterIdLst>
  <p:sldIdLst>
    <p:sldId id="256" r:id="rId2"/>
    <p:sldId id="257" r:id="rId3"/>
    <p:sldId id="259" r:id="rId4"/>
    <p:sldId id="262" r:id="rId5"/>
    <p:sldId id="261" r:id="rId6"/>
    <p:sldId id="285" r:id="rId7"/>
    <p:sldId id="286" r:id="rId8"/>
    <p:sldId id="260" r:id="rId9"/>
    <p:sldId id="287" r:id="rId10"/>
    <p:sldId id="290" r:id="rId11"/>
    <p:sldId id="289" r:id="rId12"/>
    <p:sldId id="291" r:id="rId13"/>
    <p:sldId id="294" r:id="rId14"/>
    <p:sldId id="292" r:id="rId15"/>
    <p:sldId id="295" r:id="rId16"/>
    <p:sldId id="296" r:id="rId17"/>
    <p:sldId id="297" r:id="rId18"/>
    <p:sldId id="298" r:id="rId19"/>
    <p:sldId id="300" r:id="rId20"/>
    <p:sldId id="302" r:id="rId21"/>
    <p:sldId id="303" r:id="rId22"/>
    <p:sldId id="304" r:id="rId23"/>
    <p:sldId id="305" r:id="rId24"/>
    <p:sldId id="306" r:id="rId25"/>
    <p:sldId id="307" r:id="rId26"/>
    <p:sldId id="308" r:id="rId27"/>
    <p:sldId id="279" r:id="rId28"/>
  </p:sldIdLst>
  <p:sldSz cx="12192000" cy="6858000"/>
  <p:notesSz cx="6858000" cy="9144000"/>
  <p:embeddedFontLst>
    <p:embeddedFont>
      <p:font typeface="Lora"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Roboto Slab" panose="020B0604020202020204" charset="0"/>
      <p:regular r:id="rId38"/>
      <p:bold r:id="rId39"/>
    </p:embeddedFont>
    <p:embeddedFont>
      <p:font typeface="Cambria Math" panose="02040503050406030204" pitchFamily="18" charset="0"/>
      <p:regular r:id="rId40"/>
    </p:embeddedFont>
    <p:embeddedFont>
      <p:font typeface="Source Sans Pro"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9BD37B-CEC1-4BD0-891C-27D682CDF8EB}">
  <a:tblStyle styleId="{009BD37B-CEC1-4BD0-891C-27D682CDF8EB}"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76671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55390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66058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24377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27782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50551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39656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84669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60102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4982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84106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9618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74377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78117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The purpose is to establish a</a:t>
            </a:r>
            <a:r>
              <a:rPr lang="en-US" baseline="0" dirty="0"/>
              <a:t> theorem’s mathematical certainty.</a:t>
            </a:r>
            <a:endParaRPr dirty="0"/>
          </a:p>
        </p:txBody>
      </p:sp>
    </p:spTree>
    <p:extLst>
      <p:ext uri="{BB962C8B-B14F-4D97-AF65-F5344CB8AC3E}">
        <p14:creationId xmlns:p14="http://schemas.microsoft.com/office/powerpoint/2010/main" val="600189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The purpose is to establish a</a:t>
            </a:r>
            <a:r>
              <a:rPr lang="en-US" baseline="0" dirty="0"/>
              <a:t> theorem’s mathematical certainty.</a:t>
            </a:r>
            <a:endParaRPr dirty="0"/>
          </a:p>
        </p:txBody>
      </p:sp>
    </p:spTree>
    <p:extLst>
      <p:ext uri="{BB962C8B-B14F-4D97-AF65-F5344CB8AC3E}">
        <p14:creationId xmlns:p14="http://schemas.microsoft.com/office/powerpoint/2010/main" val="786039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The purpose is to establish a</a:t>
            </a:r>
            <a:r>
              <a:rPr lang="en-US" baseline="0" dirty="0"/>
              <a:t> theorem’s mathematical certainty.</a:t>
            </a:r>
            <a:endParaRPr dirty="0"/>
          </a:p>
        </p:txBody>
      </p:sp>
    </p:spTree>
    <p:extLst>
      <p:ext uri="{BB962C8B-B14F-4D97-AF65-F5344CB8AC3E}">
        <p14:creationId xmlns:p14="http://schemas.microsoft.com/office/powerpoint/2010/main" val="4136225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0530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1907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17955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266913" y="1360350"/>
            <a:ext cx="7743199" cy="1546500"/>
          </a:xfrm>
          <a:prstGeom prst="rect">
            <a:avLst/>
          </a:prstGeom>
        </p:spPr>
        <p:txBody>
          <a:bodyPr lIns="91425" tIns="91425" rIns="91425" bIns="91425" anchor="t" anchorCtr="0"/>
          <a:lstStyle>
            <a:lvl1pPr lvl="0">
              <a:spcBef>
                <a:spcPts val="0"/>
              </a:spcBef>
              <a:buClr>
                <a:srgbClr val="0091EA"/>
              </a:buClr>
              <a:buSzPct val="100000"/>
              <a:defRPr sz="6000" b="1">
                <a:solidFill>
                  <a:srgbClr val="0091EA"/>
                </a:solidFill>
              </a:defRPr>
            </a:lvl1pPr>
            <a:lvl2pPr lvl="1">
              <a:spcBef>
                <a:spcPts val="0"/>
              </a:spcBef>
              <a:buClr>
                <a:srgbClr val="0091EA"/>
              </a:buClr>
              <a:buSzPct val="100000"/>
              <a:defRPr sz="6000" b="1">
                <a:solidFill>
                  <a:srgbClr val="0091EA"/>
                </a:solidFill>
              </a:defRPr>
            </a:lvl2pPr>
            <a:lvl3pPr lvl="2">
              <a:spcBef>
                <a:spcPts val="0"/>
              </a:spcBef>
              <a:buClr>
                <a:srgbClr val="0091EA"/>
              </a:buClr>
              <a:buSzPct val="100000"/>
              <a:defRPr sz="6000" b="1">
                <a:solidFill>
                  <a:srgbClr val="0091EA"/>
                </a:solidFill>
              </a:defRPr>
            </a:lvl3pPr>
            <a:lvl4pPr lvl="3">
              <a:spcBef>
                <a:spcPts val="0"/>
              </a:spcBef>
              <a:buClr>
                <a:srgbClr val="0091EA"/>
              </a:buClr>
              <a:buSzPct val="100000"/>
              <a:defRPr sz="6000" b="1">
                <a:solidFill>
                  <a:srgbClr val="0091EA"/>
                </a:solidFill>
              </a:defRPr>
            </a:lvl4pPr>
            <a:lvl5pPr lvl="4">
              <a:spcBef>
                <a:spcPts val="0"/>
              </a:spcBef>
              <a:buClr>
                <a:srgbClr val="0091EA"/>
              </a:buClr>
              <a:buSzPct val="100000"/>
              <a:defRPr sz="6000" b="1">
                <a:solidFill>
                  <a:srgbClr val="0091EA"/>
                </a:solidFill>
              </a:defRPr>
            </a:lvl5pPr>
            <a:lvl6pPr lvl="5">
              <a:spcBef>
                <a:spcPts val="0"/>
              </a:spcBef>
              <a:buClr>
                <a:srgbClr val="0091EA"/>
              </a:buClr>
              <a:buSzPct val="100000"/>
              <a:defRPr sz="6000" b="1">
                <a:solidFill>
                  <a:srgbClr val="0091EA"/>
                </a:solidFill>
              </a:defRPr>
            </a:lvl6pPr>
            <a:lvl7pPr lvl="6">
              <a:spcBef>
                <a:spcPts val="0"/>
              </a:spcBef>
              <a:buClr>
                <a:srgbClr val="0091EA"/>
              </a:buClr>
              <a:buSzPct val="100000"/>
              <a:defRPr sz="6000" b="1">
                <a:solidFill>
                  <a:srgbClr val="0091EA"/>
                </a:solidFill>
              </a:defRPr>
            </a:lvl7pPr>
            <a:lvl8pPr lvl="7">
              <a:spcBef>
                <a:spcPts val="0"/>
              </a:spcBef>
              <a:buClr>
                <a:srgbClr val="0091EA"/>
              </a:buClr>
              <a:buSzPct val="100000"/>
              <a:defRPr sz="6000" b="1">
                <a:solidFill>
                  <a:srgbClr val="0091EA"/>
                </a:solidFill>
              </a:defRPr>
            </a:lvl8pPr>
            <a:lvl9pPr lvl="8">
              <a:spcBef>
                <a:spcPts val="0"/>
              </a:spcBef>
              <a:buClr>
                <a:srgbClr val="0091EA"/>
              </a:buClr>
              <a:buSzPct val="100000"/>
              <a:defRPr sz="6000" b="1">
                <a:solidFill>
                  <a:srgbClr val="0091EA"/>
                </a:solidFill>
              </a:defRPr>
            </a:lvl9pPr>
          </a:lstStyle>
          <a:p>
            <a:endParaRPr/>
          </a:p>
        </p:txBody>
      </p:sp>
      <p:sp>
        <p:nvSpPr>
          <p:cNvPr id="10" name="Shape 10"/>
          <p:cNvSpPr/>
          <p:nvPr/>
        </p:nvSpPr>
        <p:spPr>
          <a:xfrm>
            <a:off x="9196833" y="6199950"/>
            <a:ext cx="169200" cy="126900"/>
          </a:xfrm>
          <a:prstGeom prst="ellipse">
            <a:avLst/>
          </a:prstGeom>
          <a:solidFill>
            <a:srgbClr val="0091EA"/>
          </a:solidFill>
          <a:ln>
            <a:noFill/>
          </a:ln>
        </p:spPr>
        <p:txBody>
          <a:bodyPr lIns="91425" tIns="91425" rIns="91425" bIns="91425" anchor="ctr" anchorCtr="0">
            <a:noAutofit/>
          </a:bodyPr>
          <a:lstStyle/>
          <a:p>
            <a:pPr lvl="0">
              <a:spcBef>
                <a:spcPts val="0"/>
              </a:spcBef>
              <a:buNone/>
            </a:pPr>
            <a:endParaRPr sz="1400"/>
          </a:p>
        </p:txBody>
      </p:sp>
      <p:sp>
        <p:nvSpPr>
          <p:cNvPr id="11" name="Shape 11"/>
          <p:cNvSpPr/>
          <p:nvPr/>
        </p:nvSpPr>
        <p:spPr>
          <a:xfrm>
            <a:off x="9939167" y="5638800"/>
            <a:ext cx="169200" cy="126900"/>
          </a:xfrm>
          <a:prstGeom prst="ellipse">
            <a:avLst/>
          </a:prstGeom>
          <a:solidFill>
            <a:srgbClr val="0091EA"/>
          </a:solidFill>
          <a:ln>
            <a:noFill/>
          </a:ln>
        </p:spPr>
        <p:txBody>
          <a:bodyPr lIns="91425" tIns="91425" rIns="91425" bIns="91425" anchor="ctr" anchorCtr="0">
            <a:noAutofit/>
          </a:bodyPr>
          <a:lstStyle/>
          <a:p>
            <a:pPr lvl="0">
              <a:spcBef>
                <a:spcPts val="0"/>
              </a:spcBef>
              <a:buNone/>
            </a:pPr>
            <a:endParaRPr sz="1400"/>
          </a:p>
        </p:txBody>
      </p:sp>
      <p:sp>
        <p:nvSpPr>
          <p:cNvPr id="12" name="Shape 12"/>
          <p:cNvSpPr/>
          <p:nvPr/>
        </p:nvSpPr>
        <p:spPr>
          <a:xfrm>
            <a:off x="11770303" y="4597554"/>
            <a:ext cx="101199" cy="75899"/>
          </a:xfrm>
          <a:prstGeom prst="ellipse">
            <a:avLst/>
          </a:prstGeom>
          <a:solidFill>
            <a:srgbClr val="0091EA"/>
          </a:solidFill>
          <a:ln>
            <a:noFill/>
          </a:ln>
        </p:spPr>
        <p:txBody>
          <a:bodyPr lIns="91425" tIns="91425" rIns="91425" bIns="91425" anchor="ctr" anchorCtr="0">
            <a:noAutofit/>
          </a:bodyPr>
          <a:lstStyle/>
          <a:p>
            <a:pPr lvl="0">
              <a:spcBef>
                <a:spcPts val="0"/>
              </a:spcBef>
              <a:buNone/>
            </a:pPr>
            <a:endParaRPr sz="1400"/>
          </a:p>
        </p:txBody>
      </p:sp>
      <p:sp>
        <p:nvSpPr>
          <p:cNvPr id="13" name="Shape 13"/>
          <p:cNvSpPr/>
          <p:nvPr/>
        </p:nvSpPr>
        <p:spPr>
          <a:xfrm>
            <a:off x="11569400" y="6577875"/>
            <a:ext cx="169200" cy="126900"/>
          </a:xfrm>
          <a:prstGeom prst="ellipse">
            <a:avLst/>
          </a:prstGeom>
          <a:solidFill>
            <a:srgbClr val="0091EA"/>
          </a:solidFill>
          <a:ln>
            <a:noFill/>
          </a:ln>
        </p:spPr>
        <p:txBody>
          <a:bodyPr lIns="91425" tIns="91425" rIns="91425" bIns="91425" anchor="ctr" anchorCtr="0">
            <a:noAutofit/>
          </a:bodyPr>
          <a:lstStyle/>
          <a:p>
            <a:pPr lvl="0">
              <a:spcBef>
                <a:spcPts val="0"/>
              </a:spcBef>
              <a:buNone/>
            </a:pPr>
            <a:endParaRPr sz="1400"/>
          </a:p>
        </p:txBody>
      </p:sp>
      <p:sp>
        <p:nvSpPr>
          <p:cNvPr id="14" name="Shape 14"/>
          <p:cNvSpPr/>
          <p:nvPr/>
        </p:nvSpPr>
        <p:spPr>
          <a:xfrm>
            <a:off x="3962967" y="633400"/>
            <a:ext cx="169200" cy="126900"/>
          </a:xfrm>
          <a:prstGeom prst="ellipse">
            <a:avLst/>
          </a:prstGeom>
          <a:solidFill>
            <a:srgbClr val="0091EA"/>
          </a:solidFill>
          <a:ln>
            <a:noFill/>
          </a:ln>
        </p:spPr>
        <p:txBody>
          <a:bodyPr lIns="91425" tIns="91425" rIns="91425" bIns="91425" anchor="ctr" anchorCtr="0">
            <a:noAutofit/>
          </a:bodyPr>
          <a:lstStyle/>
          <a:p>
            <a:pPr lvl="0">
              <a:spcBef>
                <a:spcPts val="0"/>
              </a:spcBef>
              <a:buNone/>
            </a:pPr>
            <a:endParaRPr sz="1400"/>
          </a:p>
        </p:txBody>
      </p:sp>
      <p:sp>
        <p:nvSpPr>
          <p:cNvPr id="15" name="Shape 15"/>
          <p:cNvSpPr/>
          <p:nvPr/>
        </p:nvSpPr>
        <p:spPr>
          <a:xfrm>
            <a:off x="772845" y="3373478"/>
            <a:ext cx="169200" cy="126900"/>
          </a:xfrm>
          <a:prstGeom prst="ellipse">
            <a:avLst/>
          </a:prstGeom>
          <a:solidFill>
            <a:srgbClr val="0091EA"/>
          </a:solidFill>
          <a:ln>
            <a:noFill/>
          </a:ln>
        </p:spPr>
        <p:txBody>
          <a:bodyPr lIns="91425" tIns="91425" rIns="91425" bIns="91425" anchor="ctr" anchorCtr="0">
            <a:noAutofit/>
          </a:bodyPr>
          <a:lstStyle/>
          <a:p>
            <a:pPr lvl="0">
              <a:spcBef>
                <a:spcPts val="0"/>
              </a:spcBef>
              <a:buNone/>
            </a:pPr>
            <a:endParaRPr sz="1400"/>
          </a:p>
        </p:txBody>
      </p:sp>
      <p:sp>
        <p:nvSpPr>
          <p:cNvPr id="16" name="Shape 16"/>
          <p:cNvSpPr/>
          <p:nvPr/>
        </p:nvSpPr>
        <p:spPr>
          <a:xfrm>
            <a:off x="415791" y="791518"/>
            <a:ext cx="169200" cy="126900"/>
          </a:xfrm>
          <a:prstGeom prst="ellipse">
            <a:avLst/>
          </a:prstGeom>
          <a:solidFill>
            <a:srgbClr val="0091EA"/>
          </a:solidFill>
          <a:ln>
            <a:noFill/>
          </a:ln>
        </p:spPr>
        <p:txBody>
          <a:bodyPr lIns="91425" tIns="91425" rIns="91425" bIns="91425" anchor="ctr" anchorCtr="0">
            <a:noAutofit/>
          </a:bodyPr>
          <a:lstStyle/>
          <a:p>
            <a:pPr lvl="0">
              <a:spcBef>
                <a:spcPts val="0"/>
              </a:spcBef>
              <a:buNone/>
            </a:pPr>
            <a:endParaRPr sz="1400"/>
          </a:p>
        </p:txBody>
      </p:sp>
      <p:sp>
        <p:nvSpPr>
          <p:cNvPr id="17" name="Shape 17"/>
          <p:cNvSpPr/>
          <p:nvPr/>
        </p:nvSpPr>
        <p:spPr>
          <a:xfrm>
            <a:off x="835095" y="1339871"/>
            <a:ext cx="338400" cy="253800"/>
          </a:xfrm>
          <a:prstGeom prst="ellipse">
            <a:avLst/>
          </a:prstGeom>
          <a:noFill/>
          <a:ln w="19050" cap="flat" cmpd="sng">
            <a:solidFill>
              <a:srgbClr val="0091E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400"/>
          </a:p>
        </p:txBody>
      </p:sp>
      <p:sp>
        <p:nvSpPr>
          <p:cNvPr id="18" name="Shape 18"/>
          <p:cNvSpPr/>
          <p:nvPr/>
        </p:nvSpPr>
        <p:spPr>
          <a:xfrm>
            <a:off x="10806000" y="4963100"/>
            <a:ext cx="253600" cy="190500"/>
          </a:xfrm>
          <a:prstGeom prst="ellipse">
            <a:avLst/>
          </a:prstGeom>
          <a:noFill/>
          <a:ln w="19050" cap="flat" cmpd="sng">
            <a:solidFill>
              <a:srgbClr val="0091E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400"/>
          </a:p>
        </p:txBody>
      </p:sp>
      <p:sp>
        <p:nvSpPr>
          <p:cNvPr id="19" name="Shape 19"/>
          <p:cNvSpPr/>
          <p:nvPr/>
        </p:nvSpPr>
        <p:spPr>
          <a:xfrm>
            <a:off x="11738600" y="5654656"/>
            <a:ext cx="253600" cy="190500"/>
          </a:xfrm>
          <a:prstGeom prst="ellipse">
            <a:avLst/>
          </a:prstGeom>
          <a:noFill/>
          <a:ln w="19050" cap="flat" cmpd="sng">
            <a:solidFill>
              <a:srgbClr val="0091E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400"/>
          </a:p>
        </p:txBody>
      </p:sp>
      <p:sp>
        <p:nvSpPr>
          <p:cNvPr id="20" name="Shape 20"/>
          <p:cNvSpPr/>
          <p:nvPr/>
        </p:nvSpPr>
        <p:spPr>
          <a:xfrm>
            <a:off x="261747" y="1990891"/>
            <a:ext cx="101199" cy="75899"/>
          </a:xfrm>
          <a:prstGeom prst="ellipse">
            <a:avLst/>
          </a:prstGeom>
          <a:solidFill>
            <a:srgbClr val="0091EA"/>
          </a:solidFill>
          <a:ln>
            <a:noFill/>
          </a:ln>
        </p:spPr>
        <p:txBody>
          <a:bodyPr lIns="91425" tIns="91425" rIns="91425" bIns="91425" anchor="ctr" anchorCtr="0">
            <a:noAutofit/>
          </a:bodyPr>
          <a:lstStyle/>
          <a:p>
            <a:pPr lvl="0">
              <a:spcBef>
                <a:spcPts val="0"/>
              </a:spcBef>
              <a:buNone/>
            </a:pPr>
            <a:endParaRPr sz="1400"/>
          </a:p>
        </p:txBody>
      </p:sp>
      <p:sp>
        <p:nvSpPr>
          <p:cNvPr id="21" name="Shape 21"/>
          <p:cNvSpPr/>
          <p:nvPr/>
        </p:nvSpPr>
        <p:spPr>
          <a:xfrm>
            <a:off x="2317400" y="271321"/>
            <a:ext cx="338400" cy="253800"/>
          </a:xfrm>
          <a:prstGeom prst="ellipse">
            <a:avLst/>
          </a:prstGeom>
          <a:noFill/>
          <a:ln w="19050" cap="flat" cmpd="sng">
            <a:solidFill>
              <a:srgbClr val="0091E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400"/>
          </a:p>
        </p:txBody>
      </p:sp>
      <p:sp>
        <p:nvSpPr>
          <p:cNvPr id="22" name="Shape 22"/>
          <p:cNvSpPr/>
          <p:nvPr/>
        </p:nvSpPr>
        <p:spPr>
          <a:xfrm>
            <a:off x="1028878" y="2504486"/>
            <a:ext cx="101199" cy="75899"/>
          </a:xfrm>
          <a:prstGeom prst="ellipse">
            <a:avLst/>
          </a:prstGeom>
          <a:solidFill>
            <a:srgbClr val="0091EA"/>
          </a:solidFill>
          <a:ln>
            <a:noFill/>
          </a:ln>
        </p:spPr>
        <p:txBody>
          <a:bodyPr lIns="91425" tIns="91425" rIns="91425" bIns="91425" anchor="ctr" anchorCtr="0">
            <a:noAutofit/>
          </a:bodyPr>
          <a:lstStyle/>
          <a:p>
            <a:pPr lvl="0">
              <a:spcBef>
                <a:spcPts val="0"/>
              </a:spcBef>
              <a:buNone/>
            </a:pPr>
            <a:endParaRPr sz="1400"/>
          </a:p>
        </p:txBody>
      </p:sp>
      <p:sp>
        <p:nvSpPr>
          <p:cNvPr id="23" name="Shape 23"/>
          <p:cNvSpPr/>
          <p:nvPr/>
        </p:nvSpPr>
        <p:spPr>
          <a:xfrm>
            <a:off x="5695445" y="474826"/>
            <a:ext cx="101199" cy="75899"/>
          </a:xfrm>
          <a:prstGeom prst="ellipse">
            <a:avLst/>
          </a:prstGeom>
          <a:solidFill>
            <a:srgbClr val="0091EA"/>
          </a:solidFill>
          <a:ln>
            <a:noFill/>
          </a:ln>
        </p:spPr>
        <p:txBody>
          <a:bodyPr lIns="91425" tIns="91425" rIns="91425" bIns="91425" anchor="ctr" anchorCtr="0">
            <a:noAutofit/>
          </a:bodyPr>
          <a:lstStyle/>
          <a:p>
            <a:pPr lvl="0">
              <a:spcBef>
                <a:spcPts val="0"/>
              </a:spcBef>
              <a:buNone/>
            </a:pPr>
            <a:endParaRPr sz="1400"/>
          </a:p>
        </p:txBody>
      </p:sp>
      <p:sp>
        <p:nvSpPr>
          <p:cNvPr id="24" name="Shape 24"/>
          <p:cNvSpPr/>
          <p:nvPr/>
        </p:nvSpPr>
        <p:spPr>
          <a:xfrm>
            <a:off x="10305617" y="6127437"/>
            <a:ext cx="338400" cy="254100"/>
          </a:xfrm>
          <a:prstGeom prst="ellipse">
            <a:avLst/>
          </a:prstGeom>
          <a:noFill/>
          <a:ln w="19050" cap="flat" cmpd="sng">
            <a:solidFill>
              <a:srgbClr val="0091E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2061367" y="2034925"/>
            <a:ext cx="7776800" cy="1546500"/>
          </a:xfrm>
          <a:prstGeom prst="rect">
            <a:avLst/>
          </a:prstGeom>
        </p:spPr>
        <p:txBody>
          <a:bodyPr lIns="91425" tIns="91425" rIns="91425" bIns="91425" anchor="b" anchorCtr="0"/>
          <a:lstStyle>
            <a:lvl1pPr lvl="0" rtl="0">
              <a:spcBef>
                <a:spcPts val="0"/>
              </a:spcBef>
              <a:buSzPct val="100000"/>
              <a:defRPr sz="4800" b="1"/>
            </a:lvl1pPr>
            <a:lvl2pPr lvl="1" rtl="0">
              <a:spcBef>
                <a:spcPts val="0"/>
              </a:spcBef>
              <a:buSzPct val="100000"/>
              <a:defRPr sz="4800" b="1"/>
            </a:lvl2pPr>
            <a:lvl3pPr lvl="2" rtl="0">
              <a:spcBef>
                <a:spcPts val="0"/>
              </a:spcBef>
              <a:buSzPct val="100000"/>
              <a:defRPr sz="4800" b="1"/>
            </a:lvl3pPr>
            <a:lvl4pPr lvl="3" rtl="0">
              <a:spcBef>
                <a:spcPts val="0"/>
              </a:spcBef>
              <a:buSzPct val="100000"/>
              <a:defRPr sz="4800" b="1"/>
            </a:lvl4pPr>
            <a:lvl5pPr lvl="4" rtl="0">
              <a:spcBef>
                <a:spcPts val="0"/>
              </a:spcBef>
              <a:buSzPct val="100000"/>
              <a:defRPr sz="4800" b="1"/>
            </a:lvl5pPr>
            <a:lvl6pPr lvl="5" rtl="0">
              <a:spcBef>
                <a:spcPts val="0"/>
              </a:spcBef>
              <a:buSzPct val="100000"/>
              <a:defRPr sz="4800" b="1"/>
            </a:lvl6pPr>
            <a:lvl7pPr lvl="6" rtl="0">
              <a:spcBef>
                <a:spcPts val="0"/>
              </a:spcBef>
              <a:buSzPct val="100000"/>
              <a:defRPr sz="4800" b="1"/>
            </a:lvl7pPr>
            <a:lvl8pPr lvl="7" rtl="0">
              <a:spcBef>
                <a:spcPts val="0"/>
              </a:spcBef>
              <a:buSzPct val="100000"/>
              <a:defRPr sz="4800" b="1"/>
            </a:lvl8pPr>
            <a:lvl9pPr lvl="8" rtl="0">
              <a:spcBef>
                <a:spcPts val="0"/>
              </a:spcBef>
              <a:buSzPct val="100000"/>
              <a:defRPr sz="4800" b="1"/>
            </a:lvl9pPr>
          </a:lstStyle>
          <a:p>
            <a:endParaRPr/>
          </a:p>
        </p:txBody>
      </p:sp>
      <p:sp>
        <p:nvSpPr>
          <p:cNvPr id="27" name="Shape 27"/>
          <p:cNvSpPr txBox="1">
            <a:spLocks noGrp="1"/>
          </p:cNvSpPr>
          <p:nvPr>
            <p:ph type="subTitle" idx="1"/>
          </p:nvPr>
        </p:nvSpPr>
        <p:spPr>
          <a:xfrm>
            <a:off x="2061367" y="3710548"/>
            <a:ext cx="7776800" cy="1046400"/>
          </a:xfrm>
          <a:prstGeom prst="rect">
            <a:avLst/>
          </a:prstGeom>
        </p:spPr>
        <p:txBody>
          <a:bodyPr lIns="91425" tIns="91425" rIns="91425" bIns="91425" anchor="t" anchorCtr="0"/>
          <a:lstStyle>
            <a:lvl1pPr lvl="0" rtl="0">
              <a:spcBef>
                <a:spcPts val="0"/>
              </a:spcBef>
              <a:buClr>
                <a:srgbClr val="607D8B"/>
              </a:buClr>
              <a:buNone/>
              <a:defRPr>
                <a:solidFill>
                  <a:srgbClr val="607D8B"/>
                </a:solidFill>
              </a:defRPr>
            </a:lvl1pPr>
            <a:lvl2pPr lvl="1" rtl="0">
              <a:spcBef>
                <a:spcPts val="0"/>
              </a:spcBef>
              <a:buClr>
                <a:srgbClr val="607D8B"/>
              </a:buClr>
              <a:buSzPct val="100000"/>
              <a:buNone/>
              <a:defRPr sz="3000">
                <a:solidFill>
                  <a:srgbClr val="607D8B"/>
                </a:solidFill>
              </a:defRPr>
            </a:lvl2pPr>
            <a:lvl3pPr lvl="2" rtl="0">
              <a:spcBef>
                <a:spcPts val="0"/>
              </a:spcBef>
              <a:buClr>
                <a:srgbClr val="607D8B"/>
              </a:buClr>
              <a:buSzPct val="100000"/>
              <a:buNone/>
              <a:defRPr sz="3000">
                <a:solidFill>
                  <a:srgbClr val="607D8B"/>
                </a:solidFill>
              </a:defRPr>
            </a:lvl3pPr>
            <a:lvl4pPr lvl="3" rtl="0">
              <a:spcBef>
                <a:spcPts val="0"/>
              </a:spcBef>
              <a:buClr>
                <a:srgbClr val="607D8B"/>
              </a:buClr>
              <a:buSzPct val="100000"/>
              <a:buNone/>
              <a:defRPr sz="3000">
                <a:solidFill>
                  <a:srgbClr val="607D8B"/>
                </a:solidFill>
              </a:defRPr>
            </a:lvl4pPr>
            <a:lvl5pPr lvl="4" rtl="0">
              <a:spcBef>
                <a:spcPts val="0"/>
              </a:spcBef>
              <a:buClr>
                <a:srgbClr val="607D8B"/>
              </a:buClr>
              <a:buSzPct val="100000"/>
              <a:buNone/>
              <a:defRPr sz="3000">
                <a:solidFill>
                  <a:srgbClr val="607D8B"/>
                </a:solidFill>
              </a:defRPr>
            </a:lvl5pPr>
            <a:lvl6pPr lvl="5" rtl="0">
              <a:spcBef>
                <a:spcPts val="0"/>
              </a:spcBef>
              <a:buClr>
                <a:srgbClr val="607D8B"/>
              </a:buClr>
              <a:buSzPct val="100000"/>
              <a:buNone/>
              <a:defRPr sz="3000">
                <a:solidFill>
                  <a:srgbClr val="607D8B"/>
                </a:solidFill>
              </a:defRPr>
            </a:lvl6pPr>
            <a:lvl7pPr lvl="6" rtl="0">
              <a:spcBef>
                <a:spcPts val="0"/>
              </a:spcBef>
              <a:buClr>
                <a:srgbClr val="607D8B"/>
              </a:buClr>
              <a:buSzPct val="100000"/>
              <a:buNone/>
              <a:defRPr sz="3000">
                <a:solidFill>
                  <a:srgbClr val="607D8B"/>
                </a:solidFill>
              </a:defRPr>
            </a:lvl7pPr>
            <a:lvl8pPr lvl="7" rtl="0">
              <a:spcBef>
                <a:spcPts val="0"/>
              </a:spcBef>
              <a:buClr>
                <a:srgbClr val="607D8B"/>
              </a:buClr>
              <a:buSzPct val="100000"/>
              <a:buNone/>
              <a:defRPr sz="3000">
                <a:solidFill>
                  <a:srgbClr val="607D8B"/>
                </a:solidFill>
              </a:defRPr>
            </a:lvl8pPr>
            <a:lvl9pPr lvl="8" rtl="0">
              <a:spcBef>
                <a:spcPts val="0"/>
              </a:spcBef>
              <a:buClr>
                <a:srgbClr val="607D8B"/>
              </a:buClr>
              <a:buSzPct val="100000"/>
              <a:buNone/>
              <a:defRPr sz="3000">
                <a:solidFill>
                  <a:srgbClr val="607D8B"/>
                </a:solidFill>
              </a:defRPr>
            </a:lvl9pPr>
          </a:lstStyle>
          <a:p>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28"/>
        <p:cNvGrpSpPr/>
        <p:nvPr/>
      </p:nvGrpSpPr>
      <p:grpSpPr>
        <a:xfrm>
          <a:off x="0" y="0"/>
          <a:ext cx="0" cy="0"/>
          <a:chOff x="0" y="0"/>
          <a:chExt cx="0" cy="0"/>
        </a:xfrm>
      </p:grpSpPr>
      <p:pic>
        <p:nvPicPr>
          <p:cNvPr id="29" name="Shape 29" descr="connections-05.png"/>
          <p:cNvPicPr preferRelativeResize="0"/>
          <p:nvPr/>
        </p:nvPicPr>
        <p:blipFill>
          <a:blip r:embed="rId2">
            <a:alphaModFix/>
          </a:blip>
          <a:stretch>
            <a:fillRect/>
          </a:stretch>
        </p:blipFill>
        <p:spPr>
          <a:xfrm rot="10800000" flipH="1">
            <a:off x="7927" y="1"/>
            <a:ext cx="12176144" cy="6857999"/>
          </a:xfrm>
          <a:prstGeom prst="rect">
            <a:avLst/>
          </a:prstGeom>
          <a:noFill/>
          <a:ln>
            <a:noFill/>
          </a:ln>
        </p:spPr>
      </p:pic>
      <p:sp>
        <p:nvSpPr>
          <p:cNvPr id="30" name="Shape 30"/>
          <p:cNvSpPr txBox="1">
            <a:spLocks noGrp="1"/>
          </p:cNvSpPr>
          <p:nvPr>
            <p:ph type="body" idx="1"/>
          </p:nvPr>
        </p:nvSpPr>
        <p:spPr>
          <a:xfrm>
            <a:off x="1620401" y="2501401"/>
            <a:ext cx="8951199" cy="1093199"/>
          </a:xfrm>
          <a:prstGeom prst="rect">
            <a:avLst/>
          </a:prstGeom>
        </p:spPr>
        <p:txBody>
          <a:bodyPr lIns="91425" tIns="91425" rIns="91425" bIns="91425" anchor="t" anchorCtr="0"/>
          <a:lstStyle>
            <a:lvl1pPr lvl="0" algn="ctr" rtl="0">
              <a:spcBef>
                <a:spcPts val="0"/>
              </a:spcBef>
              <a:buClr>
                <a:srgbClr val="263238"/>
              </a:buClr>
              <a:buSzPct val="100000"/>
              <a:defRPr sz="3600" i="1"/>
            </a:lvl1pPr>
            <a:lvl2pPr lvl="1" algn="ctr" rtl="0">
              <a:spcBef>
                <a:spcPts val="0"/>
              </a:spcBef>
              <a:buClr>
                <a:srgbClr val="263238"/>
              </a:buClr>
              <a:buSzPct val="100000"/>
              <a:defRPr sz="3600" i="1"/>
            </a:lvl2pPr>
            <a:lvl3pPr lvl="2" algn="ctr" rtl="0">
              <a:spcBef>
                <a:spcPts val="0"/>
              </a:spcBef>
              <a:buClr>
                <a:srgbClr val="263238"/>
              </a:buClr>
              <a:buSzPct val="100000"/>
              <a:defRPr sz="3600" i="1"/>
            </a:lvl3pPr>
            <a:lvl4pPr lvl="3" algn="ctr" rtl="0">
              <a:spcBef>
                <a:spcPts val="0"/>
              </a:spcBef>
              <a:buClr>
                <a:srgbClr val="263238"/>
              </a:buClr>
              <a:buSzPct val="100000"/>
              <a:defRPr sz="3600" i="1"/>
            </a:lvl4pPr>
            <a:lvl5pPr lvl="4" algn="ctr" rtl="0">
              <a:spcBef>
                <a:spcPts val="0"/>
              </a:spcBef>
              <a:buClr>
                <a:srgbClr val="263238"/>
              </a:buClr>
              <a:buSzPct val="100000"/>
              <a:defRPr sz="3600" i="1"/>
            </a:lvl5pPr>
            <a:lvl6pPr lvl="5" algn="ctr" rtl="0">
              <a:spcBef>
                <a:spcPts val="0"/>
              </a:spcBef>
              <a:buClr>
                <a:srgbClr val="263238"/>
              </a:buClr>
              <a:buSzPct val="100000"/>
              <a:defRPr sz="3600" i="1"/>
            </a:lvl6pPr>
            <a:lvl7pPr lvl="6" algn="ctr" rtl="0">
              <a:spcBef>
                <a:spcPts val="0"/>
              </a:spcBef>
              <a:buClr>
                <a:srgbClr val="263238"/>
              </a:buClr>
              <a:buSzPct val="100000"/>
              <a:defRPr sz="3600" i="1"/>
            </a:lvl7pPr>
            <a:lvl8pPr lvl="7" algn="ctr" rtl="0">
              <a:spcBef>
                <a:spcPts val="0"/>
              </a:spcBef>
              <a:buClr>
                <a:srgbClr val="263238"/>
              </a:buClr>
              <a:buSzPct val="100000"/>
              <a:defRPr sz="3600" i="1"/>
            </a:lvl8pPr>
            <a:lvl9pPr lvl="8" algn="ctr">
              <a:spcBef>
                <a:spcPts val="0"/>
              </a:spcBef>
              <a:buClr>
                <a:srgbClr val="263238"/>
              </a:buClr>
              <a:buSzPct val="100000"/>
              <a:defRPr sz="3600" i="1"/>
            </a:lvl9pPr>
          </a:lstStyle>
          <a:p>
            <a:endParaRPr/>
          </a:p>
        </p:txBody>
      </p:sp>
      <p:grpSp>
        <p:nvGrpSpPr>
          <p:cNvPr id="31" name="Shape 31"/>
          <p:cNvGrpSpPr/>
          <p:nvPr/>
        </p:nvGrpSpPr>
        <p:grpSpPr>
          <a:xfrm>
            <a:off x="4791200" y="1074285"/>
            <a:ext cx="2609600" cy="1093199"/>
            <a:chOff x="3593400" y="1760084"/>
            <a:chExt cx="1957200" cy="1093199"/>
          </a:xfrm>
        </p:grpSpPr>
        <p:sp>
          <p:nvSpPr>
            <p:cNvPr id="32" name="Shape 32"/>
            <p:cNvSpPr txBox="1"/>
            <p:nvPr/>
          </p:nvSpPr>
          <p:spPr>
            <a:xfrm>
              <a:off x="3593400" y="1872096"/>
              <a:ext cx="1957200" cy="871499"/>
            </a:xfrm>
            <a:prstGeom prst="rect">
              <a:avLst/>
            </a:prstGeom>
            <a:noFill/>
            <a:ln>
              <a:noFill/>
            </a:ln>
          </p:spPr>
          <p:txBody>
            <a:bodyPr lIns="91425" tIns="91425" rIns="91425" bIns="91425" anchor="t" anchorCtr="0">
              <a:noAutofit/>
            </a:bodyPr>
            <a:lstStyle/>
            <a:p>
              <a:pPr lvl="0" algn="ctr">
                <a:spcBef>
                  <a:spcPts val="0"/>
                </a:spcBef>
                <a:buNone/>
              </a:pPr>
              <a:r>
                <a:rPr lang="en" sz="6000" b="1">
                  <a:solidFill>
                    <a:srgbClr val="0091EA"/>
                  </a:solidFill>
                  <a:latin typeface="Source Sans Pro"/>
                  <a:ea typeface="Source Sans Pro"/>
                  <a:cs typeface="Source Sans Pro"/>
                  <a:sym typeface="Source Sans Pro"/>
                </a:rPr>
                <a:t>“</a:t>
              </a:r>
            </a:p>
          </p:txBody>
        </p:sp>
        <p:sp>
          <p:nvSpPr>
            <p:cNvPr id="33" name="Shape 33"/>
            <p:cNvSpPr/>
            <p:nvPr/>
          </p:nvSpPr>
          <p:spPr>
            <a:xfrm>
              <a:off x="4025400" y="1760084"/>
              <a:ext cx="1093199" cy="1093199"/>
            </a:xfrm>
            <a:prstGeom prst="ellipse">
              <a:avLst/>
            </a:prstGeom>
            <a:noFill/>
            <a:ln w="9525" cap="flat" cmpd="sng">
              <a:solidFill>
                <a:srgbClr val="CFD8DC"/>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sz="1400"/>
            </a:p>
          </p:txBody>
        </p:sp>
        <p:sp>
          <p:nvSpPr>
            <p:cNvPr id="34" name="Shape 34"/>
            <p:cNvSpPr/>
            <p:nvPr/>
          </p:nvSpPr>
          <p:spPr>
            <a:xfrm>
              <a:off x="4190700" y="1925384"/>
              <a:ext cx="762600" cy="762600"/>
            </a:xfrm>
            <a:prstGeom prst="ellipse">
              <a:avLst/>
            </a:prstGeom>
            <a:noFill/>
            <a:ln w="19050" cap="flat" cmpd="sng">
              <a:solidFill>
                <a:srgbClr val="CFD8D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400"/>
            </a:p>
          </p:txBody>
        </p:sp>
      </p:grpSp>
      <p:cxnSp>
        <p:nvCxnSpPr>
          <p:cNvPr id="35" name="Shape 35"/>
          <p:cNvCxnSpPr>
            <a:endCxn id="33" idx="1"/>
          </p:cNvCxnSpPr>
          <p:nvPr/>
        </p:nvCxnSpPr>
        <p:spPr>
          <a:xfrm>
            <a:off x="4989460" y="871980"/>
            <a:ext cx="591200" cy="362400"/>
          </a:xfrm>
          <a:prstGeom prst="straightConnector1">
            <a:avLst/>
          </a:prstGeom>
          <a:noFill/>
          <a:ln w="9525" cap="flat" cmpd="sng">
            <a:solidFill>
              <a:srgbClr val="CFD8DC"/>
            </a:solidFill>
            <a:prstDash val="solid"/>
            <a:round/>
            <a:headEnd type="none" w="lg" len="lg"/>
            <a:tailEnd type="none" w="lg" len="lg"/>
          </a:ln>
        </p:spPr>
      </p:cxnSp>
      <p:cxnSp>
        <p:nvCxnSpPr>
          <p:cNvPr id="36" name="Shape 36"/>
          <p:cNvCxnSpPr/>
          <p:nvPr/>
        </p:nvCxnSpPr>
        <p:spPr>
          <a:xfrm rot="10800000">
            <a:off x="5486399" y="269684"/>
            <a:ext cx="609600" cy="804600"/>
          </a:xfrm>
          <a:prstGeom prst="straightConnector1">
            <a:avLst/>
          </a:prstGeom>
          <a:noFill/>
          <a:ln w="9525" cap="flat" cmpd="sng">
            <a:solidFill>
              <a:srgbClr val="CFD8DC"/>
            </a:solidFill>
            <a:prstDash val="solid"/>
            <a:round/>
            <a:headEnd type="none" w="lg" len="lg"/>
            <a:tailEnd type="none" w="lg" len="lg"/>
          </a:ln>
        </p:spPr>
      </p:cxnSp>
      <p:cxnSp>
        <p:nvCxnSpPr>
          <p:cNvPr id="37" name="Shape 37"/>
          <p:cNvCxnSpPr/>
          <p:nvPr/>
        </p:nvCxnSpPr>
        <p:spPr>
          <a:xfrm rot="10800000" flipH="1">
            <a:off x="6332100" y="753124"/>
            <a:ext cx="126800" cy="348900"/>
          </a:xfrm>
          <a:prstGeom prst="straightConnector1">
            <a:avLst/>
          </a:prstGeom>
          <a:noFill/>
          <a:ln w="9525" cap="flat" cmpd="sng">
            <a:solidFill>
              <a:srgbClr val="CFD8DC"/>
            </a:solidFill>
            <a:prstDash val="solid"/>
            <a:round/>
            <a:headEnd type="none" w="lg" len="lg"/>
            <a:tailEnd type="none" w="lg" len="lg"/>
          </a:ln>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048200" y="410827"/>
            <a:ext cx="10095600" cy="9368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1048200" y="1682267"/>
            <a:ext cx="10095600" cy="47648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1048200" y="410827"/>
            <a:ext cx="10095600" cy="9368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3" name="Shape 43"/>
          <p:cNvSpPr txBox="1">
            <a:spLocks noGrp="1"/>
          </p:cNvSpPr>
          <p:nvPr>
            <p:ph type="body" idx="1"/>
          </p:nvPr>
        </p:nvSpPr>
        <p:spPr>
          <a:xfrm>
            <a:off x="1048183" y="1600200"/>
            <a:ext cx="4900400" cy="4967700"/>
          </a:xfrm>
          <a:prstGeom prst="rect">
            <a:avLst/>
          </a:prstGeom>
        </p:spPr>
        <p:txBody>
          <a:bodyPr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sp>
        <p:nvSpPr>
          <p:cNvPr id="44" name="Shape 44"/>
          <p:cNvSpPr txBox="1">
            <a:spLocks noGrp="1"/>
          </p:cNvSpPr>
          <p:nvPr>
            <p:ph type="body" idx="2"/>
          </p:nvPr>
        </p:nvSpPr>
        <p:spPr>
          <a:xfrm>
            <a:off x="6243544" y="1600200"/>
            <a:ext cx="4900400" cy="4967700"/>
          </a:xfrm>
          <a:prstGeom prst="rect">
            <a:avLst/>
          </a:prstGeom>
        </p:spPr>
        <p:txBody>
          <a:bodyPr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bg>
      <p:bgPr>
        <a:blipFill>
          <a:blip r:embed="rId2">
            <a:alphaModFix/>
          </a:blip>
          <a:stretch>
            <a:fillRect/>
          </a:stretch>
        </a:blipFill>
        <a:effectLst/>
      </p:bgPr>
    </p:bg>
    <p:spTree>
      <p:nvGrpSpPr>
        <p:cNvPr id="1" name="Shape 54"/>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complete pattern">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Shape 56"/>
          <p:cNvSpPr/>
          <p:nvPr/>
        </p:nvSpPr>
        <p:spPr>
          <a:xfrm>
            <a:off x="-35400" y="-19800"/>
            <a:ext cx="12262800" cy="6897600"/>
          </a:xfrm>
          <a:prstGeom prst="rect">
            <a:avLst/>
          </a:prstGeom>
          <a:solidFill>
            <a:srgbClr val="CFD8DC">
              <a:alpha val="49230"/>
            </a:srgbClr>
          </a:solidFill>
          <a:ln>
            <a:noFill/>
          </a:ln>
        </p:spPr>
        <p:txBody>
          <a:bodyPr lIns="91425" tIns="91425" rIns="91425" bIns="91425" anchor="ctr" anchorCtr="0">
            <a:noAutofit/>
          </a:bodyPr>
          <a:lstStyle/>
          <a:p>
            <a:pPr lvl="0">
              <a:spcBef>
                <a:spcPts val="0"/>
              </a:spcBef>
              <a:buNone/>
            </a:pPr>
            <a:endParaRPr sz="1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48200" y="410827"/>
            <a:ext cx="10095600" cy="936899"/>
          </a:xfrm>
          <a:prstGeom prst="rect">
            <a:avLst/>
          </a:prstGeom>
          <a:noFill/>
          <a:ln>
            <a:noFill/>
          </a:ln>
        </p:spPr>
        <p:txBody>
          <a:bodyPr lIns="91425" tIns="91425" rIns="91425" bIns="91425" anchor="b" anchorCtr="0"/>
          <a:lstStyle>
            <a:lvl1pPr lvl="0">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1pPr>
            <a:lvl2pPr lvl="1">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2pPr>
            <a:lvl3pPr lvl="2">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3pPr>
            <a:lvl4pPr lvl="3">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4pPr>
            <a:lvl5pPr lvl="4">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5pPr>
            <a:lvl6pPr lvl="5">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6pPr>
            <a:lvl7pPr lvl="6">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7pPr>
            <a:lvl8pPr lvl="7">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8pPr>
            <a:lvl9pPr lvl="8">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048200" y="1682267"/>
            <a:ext cx="10095600" cy="4764899"/>
          </a:xfrm>
          <a:prstGeom prst="rect">
            <a:avLst/>
          </a:prstGeom>
          <a:noFill/>
          <a:ln>
            <a:noFill/>
          </a:ln>
        </p:spPr>
        <p:txBody>
          <a:bodyPr lIns="91425" tIns="91425" rIns="91425" bIns="91425" anchor="t" anchorCtr="0"/>
          <a:lstStyle>
            <a:lvl1pPr lvl="0">
              <a:spcBef>
                <a:spcPts val="600"/>
              </a:spcBef>
              <a:buClr>
                <a:srgbClr val="CFD8DC"/>
              </a:buClr>
              <a:buSzPct val="100000"/>
              <a:buFont typeface="Source Sans Pro"/>
              <a:buChar char="◎"/>
              <a:defRPr sz="3000">
                <a:solidFill>
                  <a:srgbClr val="263238"/>
                </a:solidFill>
                <a:latin typeface="Source Sans Pro"/>
                <a:ea typeface="Source Sans Pro"/>
                <a:cs typeface="Source Sans Pro"/>
                <a:sym typeface="Source Sans Pro"/>
              </a:defRPr>
            </a:lvl1pPr>
            <a:lvl2pPr lvl="1">
              <a:spcBef>
                <a:spcPts val="480"/>
              </a:spcBef>
              <a:buClr>
                <a:srgbClr val="CFD8DC"/>
              </a:buClr>
              <a:buSzPct val="100000"/>
              <a:buFont typeface="Source Sans Pro"/>
              <a:buChar char="○"/>
              <a:defRPr sz="2400">
                <a:solidFill>
                  <a:srgbClr val="263238"/>
                </a:solidFill>
                <a:latin typeface="Source Sans Pro"/>
                <a:ea typeface="Source Sans Pro"/>
                <a:cs typeface="Source Sans Pro"/>
                <a:sym typeface="Source Sans Pro"/>
              </a:defRPr>
            </a:lvl2pPr>
            <a:lvl3pPr lvl="2">
              <a:spcBef>
                <a:spcPts val="480"/>
              </a:spcBef>
              <a:buClr>
                <a:srgbClr val="CFD8DC"/>
              </a:buClr>
              <a:buSzPct val="100000"/>
              <a:buFont typeface="Source Sans Pro"/>
              <a:buChar char="◉"/>
              <a:defRPr sz="2400">
                <a:solidFill>
                  <a:srgbClr val="263238"/>
                </a:solidFill>
                <a:latin typeface="Source Sans Pro"/>
                <a:ea typeface="Source Sans Pro"/>
                <a:cs typeface="Source Sans Pro"/>
                <a:sym typeface="Source Sans Pro"/>
              </a:defRPr>
            </a:lvl3pPr>
            <a:lvl4pPr lvl="3">
              <a:spcBef>
                <a:spcPts val="360"/>
              </a:spcBef>
              <a:buClr>
                <a:srgbClr val="CFD8DC"/>
              </a:buClr>
              <a:buSzPct val="100000"/>
              <a:buFont typeface="Source Sans Pro"/>
              <a:defRPr sz="1800">
                <a:solidFill>
                  <a:srgbClr val="263238"/>
                </a:solidFill>
                <a:latin typeface="Source Sans Pro"/>
                <a:ea typeface="Source Sans Pro"/>
                <a:cs typeface="Source Sans Pro"/>
                <a:sym typeface="Source Sans Pro"/>
              </a:defRPr>
            </a:lvl4pPr>
            <a:lvl5pPr lvl="4">
              <a:spcBef>
                <a:spcPts val="360"/>
              </a:spcBef>
              <a:buClr>
                <a:srgbClr val="CFD8DC"/>
              </a:buClr>
              <a:buSzPct val="100000"/>
              <a:buFont typeface="Source Sans Pro"/>
              <a:defRPr sz="1800">
                <a:solidFill>
                  <a:srgbClr val="263238"/>
                </a:solidFill>
                <a:latin typeface="Source Sans Pro"/>
                <a:ea typeface="Source Sans Pro"/>
                <a:cs typeface="Source Sans Pro"/>
                <a:sym typeface="Source Sans Pro"/>
              </a:defRPr>
            </a:lvl5pPr>
            <a:lvl6pPr lvl="5">
              <a:spcBef>
                <a:spcPts val="360"/>
              </a:spcBef>
              <a:buClr>
                <a:srgbClr val="CFD8DC"/>
              </a:buClr>
              <a:buSzPct val="100000"/>
              <a:buFont typeface="Source Sans Pro"/>
              <a:defRPr sz="1800">
                <a:solidFill>
                  <a:srgbClr val="263238"/>
                </a:solidFill>
                <a:latin typeface="Source Sans Pro"/>
                <a:ea typeface="Source Sans Pro"/>
                <a:cs typeface="Source Sans Pro"/>
                <a:sym typeface="Source Sans Pro"/>
              </a:defRPr>
            </a:lvl6pPr>
            <a:lvl7pPr lvl="6">
              <a:spcBef>
                <a:spcPts val="360"/>
              </a:spcBef>
              <a:buClr>
                <a:srgbClr val="CFD8DC"/>
              </a:buClr>
              <a:buSzPct val="100000"/>
              <a:buFont typeface="Source Sans Pro"/>
              <a:defRPr sz="1800">
                <a:solidFill>
                  <a:srgbClr val="263238"/>
                </a:solidFill>
                <a:latin typeface="Source Sans Pro"/>
                <a:ea typeface="Source Sans Pro"/>
                <a:cs typeface="Source Sans Pro"/>
                <a:sym typeface="Source Sans Pro"/>
              </a:defRPr>
            </a:lvl7pPr>
            <a:lvl8pPr lvl="7">
              <a:spcBef>
                <a:spcPts val="360"/>
              </a:spcBef>
              <a:buClr>
                <a:srgbClr val="CFD8DC"/>
              </a:buClr>
              <a:buSzPct val="100000"/>
              <a:buFont typeface="Source Sans Pro"/>
              <a:defRPr sz="1800">
                <a:solidFill>
                  <a:srgbClr val="263238"/>
                </a:solidFill>
                <a:latin typeface="Source Sans Pro"/>
                <a:ea typeface="Source Sans Pro"/>
                <a:cs typeface="Source Sans Pro"/>
                <a:sym typeface="Source Sans Pro"/>
              </a:defRPr>
            </a:lvl8pPr>
            <a:lvl9pPr lvl="8">
              <a:spcBef>
                <a:spcPts val="360"/>
              </a:spcBef>
              <a:buClr>
                <a:srgbClr val="CFD8DC"/>
              </a:buClr>
              <a:buSzPct val="100000"/>
              <a:buFont typeface="Source Sans Pro"/>
              <a:defRPr sz="1800">
                <a:solidFill>
                  <a:srgbClr val="263238"/>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 id="2147483657" r:id="rId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3210116" y="2401359"/>
            <a:ext cx="5807399" cy="1546500"/>
          </a:xfrm>
          <a:prstGeom prst="rect">
            <a:avLst/>
          </a:prstGeom>
        </p:spPr>
        <p:txBody>
          <a:bodyPr lIns="91425" tIns="91425" rIns="91425" bIns="91425" anchor="t" anchorCtr="0">
            <a:noAutofit/>
          </a:bodyPr>
          <a:lstStyle/>
          <a:p>
            <a:r>
              <a:rPr lang="en" dirty="0"/>
              <a:t>Congruence</a:t>
            </a:r>
          </a:p>
        </p:txBody>
      </p:sp>
      <p:sp>
        <p:nvSpPr>
          <p:cNvPr id="3" name="Shape 61"/>
          <p:cNvSpPr txBox="1">
            <a:spLocks/>
          </p:cNvSpPr>
          <p:nvPr/>
        </p:nvSpPr>
        <p:spPr>
          <a:xfrm>
            <a:off x="3758756" y="2202065"/>
            <a:ext cx="5807399" cy="15465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91EA"/>
              </a:buClr>
              <a:buSzPct val="100000"/>
              <a:buFont typeface="Roboto Slab"/>
              <a:buNone/>
              <a:defRPr sz="6000" b="1" i="0" u="none" strike="noStrike" cap="none">
                <a:solidFill>
                  <a:srgbClr val="0091EA"/>
                </a:solidFill>
                <a:latin typeface="Roboto Slab"/>
                <a:ea typeface="Roboto Slab"/>
                <a:cs typeface="Roboto Slab"/>
                <a:sym typeface="Roboto Slab"/>
              </a:defRPr>
            </a:lvl1pPr>
            <a:lvl2pPr lvl="1">
              <a:spcBef>
                <a:spcPts val="0"/>
              </a:spcBef>
              <a:buClr>
                <a:srgbClr val="0091EA"/>
              </a:buClr>
              <a:buSzPct val="100000"/>
              <a:buFont typeface="Roboto Slab"/>
              <a:buNone/>
              <a:defRPr sz="6000" b="1">
                <a:solidFill>
                  <a:srgbClr val="0091EA"/>
                </a:solidFill>
                <a:latin typeface="Roboto Slab"/>
                <a:ea typeface="Roboto Slab"/>
                <a:cs typeface="Roboto Slab"/>
                <a:sym typeface="Roboto Slab"/>
              </a:defRPr>
            </a:lvl2pPr>
            <a:lvl3pPr lvl="2">
              <a:spcBef>
                <a:spcPts val="0"/>
              </a:spcBef>
              <a:buClr>
                <a:srgbClr val="0091EA"/>
              </a:buClr>
              <a:buSzPct val="100000"/>
              <a:buFont typeface="Roboto Slab"/>
              <a:buNone/>
              <a:defRPr sz="6000" b="1">
                <a:solidFill>
                  <a:srgbClr val="0091EA"/>
                </a:solidFill>
                <a:latin typeface="Roboto Slab"/>
                <a:ea typeface="Roboto Slab"/>
                <a:cs typeface="Roboto Slab"/>
                <a:sym typeface="Roboto Slab"/>
              </a:defRPr>
            </a:lvl3pPr>
            <a:lvl4pPr lvl="3">
              <a:spcBef>
                <a:spcPts val="0"/>
              </a:spcBef>
              <a:buClr>
                <a:srgbClr val="0091EA"/>
              </a:buClr>
              <a:buSzPct val="100000"/>
              <a:buFont typeface="Roboto Slab"/>
              <a:buNone/>
              <a:defRPr sz="6000" b="1">
                <a:solidFill>
                  <a:srgbClr val="0091EA"/>
                </a:solidFill>
                <a:latin typeface="Roboto Slab"/>
                <a:ea typeface="Roboto Slab"/>
                <a:cs typeface="Roboto Slab"/>
                <a:sym typeface="Roboto Slab"/>
              </a:defRPr>
            </a:lvl4pPr>
            <a:lvl5pPr lvl="4">
              <a:spcBef>
                <a:spcPts val="0"/>
              </a:spcBef>
              <a:buClr>
                <a:srgbClr val="0091EA"/>
              </a:buClr>
              <a:buSzPct val="100000"/>
              <a:buFont typeface="Roboto Slab"/>
              <a:buNone/>
              <a:defRPr sz="6000" b="1">
                <a:solidFill>
                  <a:srgbClr val="0091EA"/>
                </a:solidFill>
                <a:latin typeface="Roboto Slab"/>
                <a:ea typeface="Roboto Slab"/>
                <a:cs typeface="Roboto Slab"/>
                <a:sym typeface="Roboto Slab"/>
              </a:defRPr>
            </a:lvl5pPr>
            <a:lvl6pPr lvl="5">
              <a:spcBef>
                <a:spcPts val="0"/>
              </a:spcBef>
              <a:buClr>
                <a:srgbClr val="0091EA"/>
              </a:buClr>
              <a:buSzPct val="100000"/>
              <a:buFont typeface="Roboto Slab"/>
              <a:buNone/>
              <a:defRPr sz="6000" b="1">
                <a:solidFill>
                  <a:srgbClr val="0091EA"/>
                </a:solidFill>
                <a:latin typeface="Roboto Slab"/>
                <a:ea typeface="Roboto Slab"/>
                <a:cs typeface="Roboto Slab"/>
                <a:sym typeface="Roboto Slab"/>
              </a:defRPr>
            </a:lvl6pPr>
            <a:lvl7pPr lvl="6">
              <a:spcBef>
                <a:spcPts val="0"/>
              </a:spcBef>
              <a:buClr>
                <a:srgbClr val="0091EA"/>
              </a:buClr>
              <a:buSzPct val="100000"/>
              <a:buFont typeface="Roboto Slab"/>
              <a:buNone/>
              <a:defRPr sz="6000" b="1">
                <a:solidFill>
                  <a:srgbClr val="0091EA"/>
                </a:solidFill>
                <a:latin typeface="Roboto Slab"/>
                <a:ea typeface="Roboto Slab"/>
                <a:cs typeface="Roboto Slab"/>
                <a:sym typeface="Roboto Slab"/>
              </a:defRPr>
            </a:lvl7pPr>
            <a:lvl8pPr lvl="7">
              <a:spcBef>
                <a:spcPts val="0"/>
              </a:spcBef>
              <a:buClr>
                <a:srgbClr val="0091EA"/>
              </a:buClr>
              <a:buSzPct val="100000"/>
              <a:buFont typeface="Roboto Slab"/>
              <a:buNone/>
              <a:defRPr sz="6000" b="1">
                <a:solidFill>
                  <a:srgbClr val="0091EA"/>
                </a:solidFill>
                <a:latin typeface="Roboto Slab"/>
                <a:ea typeface="Roboto Slab"/>
                <a:cs typeface="Roboto Slab"/>
                <a:sym typeface="Roboto Slab"/>
              </a:defRPr>
            </a:lvl8pPr>
            <a:lvl9pPr lvl="8">
              <a:spcBef>
                <a:spcPts val="0"/>
              </a:spcBef>
              <a:buClr>
                <a:srgbClr val="0091EA"/>
              </a:buClr>
              <a:buSzPct val="100000"/>
              <a:buFont typeface="Roboto Slab"/>
              <a:buNone/>
              <a:defRPr sz="6000" b="1">
                <a:solidFill>
                  <a:srgbClr val="0091EA"/>
                </a:solidFill>
                <a:latin typeface="Roboto Slab"/>
                <a:ea typeface="Roboto Slab"/>
                <a:cs typeface="Roboto Slab"/>
                <a:sym typeface="Roboto Slab"/>
              </a:defRPr>
            </a:lvl9pPr>
          </a:lstStyle>
          <a:p>
            <a:r>
              <a:rPr lang="en" sz="3600" dirty="0">
                <a:solidFill>
                  <a:schemeClr val="accent4">
                    <a:lumMod val="50000"/>
                  </a:schemeClr>
                </a:solidFill>
                <a:latin typeface="Source Sans Pro" panose="020B0604020202020204" charset="0"/>
              </a:rPr>
              <a:t>Geometry for Teachers</a:t>
            </a:r>
          </a:p>
        </p:txBody>
      </p:sp>
      <p:sp>
        <p:nvSpPr>
          <p:cNvPr id="4" name="Shape 61"/>
          <p:cNvSpPr txBox="1">
            <a:spLocks/>
          </p:cNvSpPr>
          <p:nvPr/>
        </p:nvSpPr>
        <p:spPr>
          <a:xfrm>
            <a:off x="3210116" y="5438112"/>
            <a:ext cx="5807399" cy="15465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91EA"/>
              </a:buClr>
              <a:buSzPct val="100000"/>
              <a:buFont typeface="Roboto Slab"/>
              <a:buNone/>
              <a:defRPr sz="6000" b="1" i="0" u="none" strike="noStrike" cap="none">
                <a:solidFill>
                  <a:srgbClr val="0091EA"/>
                </a:solidFill>
                <a:latin typeface="Roboto Slab"/>
                <a:ea typeface="Roboto Slab"/>
                <a:cs typeface="Roboto Slab"/>
                <a:sym typeface="Roboto Slab"/>
              </a:defRPr>
            </a:lvl1pPr>
            <a:lvl2pPr lvl="1">
              <a:spcBef>
                <a:spcPts val="0"/>
              </a:spcBef>
              <a:buClr>
                <a:srgbClr val="0091EA"/>
              </a:buClr>
              <a:buSzPct val="100000"/>
              <a:buFont typeface="Roboto Slab"/>
              <a:buNone/>
              <a:defRPr sz="6000" b="1">
                <a:solidFill>
                  <a:srgbClr val="0091EA"/>
                </a:solidFill>
                <a:latin typeface="Roboto Slab"/>
                <a:ea typeface="Roboto Slab"/>
                <a:cs typeface="Roboto Slab"/>
                <a:sym typeface="Roboto Slab"/>
              </a:defRPr>
            </a:lvl2pPr>
            <a:lvl3pPr lvl="2">
              <a:spcBef>
                <a:spcPts val="0"/>
              </a:spcBef>
              <a:buClr>
                <a:srgbClr val="0091EA"/>
              </a:buClr>
              <a:buSzPct val="100000"/>
              <a:buFont typeface="Roboto Slab"/>
              <a:buNone/>
              <a:defRPr sz="6000" b="1">
                <a:solidFill>
                  <a:srgbClr val="0091EA"/>
                </a:solidFill>
                <a:latin typeface="Roboto Slab"/>
                <a:ea typeface="Roboto Slab"/>
                <a:cs typeface="Roboto Slab"/>
                <a:sym typeface="Roboto Slab"/>
              </a:defRPr>
            </a:lvl3pPr>
            <a:lvl4pPr lvl="3">
              <a:spcBef>
                <a:spcPts val="0"/>
              </a:spcBef>
              <a:buClr>
                <a:srgbClr val="0091EA"/>
              </a:buClr>
              <a:buSzPct val="100000"/>
              <a:buFont typeface="Roboto Slab"/>
              <a:buNone/>
              <a:defRPr sz="6000" b="1">
                <a:solidFill>
                  <a:srgbClr val="0091EA"/>
                </a:solidFill>
                <a:latin typeface="Roboto Slab"/>
                <a:ea typeface="Roboto Slab"/>
                <a:cs typeface="Roboto Slab"/>
                <a:sym typeface="Roboto Slab"/>
              </a:defRPr>
            </a:lvl4pPr>
            <a:lvl5pPr lvl="4">
              <a:spcBef>
                <a:spcPts val="0"/>
              </a:spcBef>
              <a:buClr>
                <a:srgbClr val="0091EA"/>
              </a:buClr>
              <a:buSzPct val="100000"/>
              <a:buFont typeface="Roboto Slab"/>
              <a:buNone/>
              <a:defRPr sz="6000" b="1">
                <a:solidFill>
                  <a:srgbClr val="0091EA"/>
                </a:solidFill>
                <a:latin typeface="Roboto Slab"/>
                <a:ea typeface="Roboto Slab"/>
                <a:cs typeface="Roboto Slab"/>
                <a:sym typeface="Roboto Slab"/>
              </a:defRPr>
            </a:lvl5pPr>
            <a:lvl6pPr lvl="5">
              <a:spcBef>
                <a:spcPts val="0"/>
              </a:spcBef>
              <a:buClr>
                <a:srgbClr val="0091EA"/>
              </a:buClr>
              <a:buSzPct val="100000"/>
              <a:buFont typeface="Roboto Slab"/>
              <a:buNone/>
              <a:defRPr sz="6000" b="1">
                <a:solidFill>
                  <a:srgbClr val="0091EA"/>
                </a:solidFill>
                <a:latin typeface="Roboto Slab"/>
                <a:ea typeface="Roboto Slab"/>
                <a:cs typeface="Roboto Slab"/>
                <a:sym typeface="Roboto Slab"/>
              </a:defRPr>
            </a:lvl6pPr>
            <a:lvl7pPr lvl="6">
              <a:spcBef>
                <a:spcPts val="0"/>
              </a:spcBef>
              <a:buClr>
                <a:srgbClr val="0091EA"/>
              </a:buClr>
              <a:buSzPct val="100000"/>
              <a:buFont typeface="Roboto Slab"/>
              <a:buNone/>
              <a:defRPr sz="6000" b="1">
                <a:solidFill>
                  <a:srgbClr val="0091EA"/>
                </a:solidFill>
                <a:latin typeface="Roboto Slab"/>
                <a:ea typeface="Roboto Slab"/>
                <a:cs typeface="Roboto Slab"/>
                <a:sym typeface="Roboto Slab"/>
              </a:defRPr>
            </a:lvl7pPr>
            <a:lvl8pPr lvl="7">
              <a:spcBef>
                <a:spcPts val="0"/>
              </a:spcBef>
              <a:buClr>
                <a:srgbClr val="0091EA"/>
              </a:buClr>
              <a:buSzPct val="100000"/>
              <a:buFont typeface="Roboto Slab"/>
              <a:buNone/>
              <a:defRPr sz="6000" b="1">
                <a:solidFill>
                  <a:srgbClr val="0091EA"/>
                </a:solidFill>
                <a:latin typeface="Roboto Slab"/>
                <a:ea typeface="Roboto Slab"/>
                <a:cs typeface="Roboto Slab"/>
                <a:sym typeface="Roboto Slab"/>
              </a:defRPr>
            </a:lvl8pPr>
            <a:lvl9pPr lvl="8">
              <a:spcBef>
                <a:spcPts val="0"/>
              </a:spcBef>
              <a:buClr>
                <a:srgbClr val="0091EA"/>
              </a:buClr>
              <a:buSzPct val="100000"/>
              <a:buFont typeface="Roboto Slab"/>
              <a:buNone/>
              <a:defRPr sz="6000" b="1">
                <a:solidFill>
                  <a:srgbClr val="0091EA"/>
                </a:solidFill>
                <a:latin typeface="Roboto Slab"/>
                <a:ea typeface="Roboto Slab"/>
                <a:cs typeface="Roboto Slab"/>
                <a:sym typeface="Roboto Slab"/>
              </a:defRPr>
            </a:lvl9pPr>
          </a:lstStyle>
          <a:p>
            <a:pPr algn="r"/>
            <a:r>
              <a:rPr lang="en" sz="2000" dirty="0">
                <a:solidFill>
                  <a:schemeClr val="accent4">
                    <a:lumMod val="50000"/>
                  </a:schemeClr>
                </a:solidFill>
                <a:latin typeface="Source Sans Pro" panose="020B0604020202020204" charset="0"/>
              </a:rPr>
              <a:t>Von Christopher G. Chua, LPT, MST</a:t>
            </a:r>
          </a:p>
          <a:p>
            <a:pPr algn="r"/>
            <a:r>
              <a:rPr lang="en" sz="2000" b="0" dirty="0">
                <a:solidFill>
                  <a:schemeClr val="accent4">
                    <a:lumMod val="50000"/>
                  </a:schemeClr>
                </a:solidFill>
                <a:latin typeface="Source Sans Pro" panose="020B0604020202020204" charset="0"/>
              </a:rPr>
              <a:t>Instructor, Geometry for Teachers</a:t>
            </a:r>
          </a:p>
        </p:txBody>
      </p:sp>
      <p:pic>
        <p:nvPicPr>
          <p:cNvPr id="2" name="Picture 1"/>
          <p:cNvPicPr>
            <a:picLocks noChangeAspect="1"/>
          </p:cNvPicPr>
          <p:nvPr/>
        </p:nvPicPr>
        <p:blipFill>
          <a:blip r:embed="rId3"/>
          <a:stretch>
            <a:fillRect/>
          </a:stretch>
        </p:blipFill>
        <p:spPr>
          <a:xfrm flipV="1">
            <a:off x="2841732" y="2302883"/>
            <a:ext cx="6175783" cy="168873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9" presetClass="entr" presetSubtype="5"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3000" fill="hold"/>
                                        <p:tgtEl>
                                          <p:spTgt spid="2"/>
                                        </p:tgtEl>
                                        <p:attrNameLst>
                                          <p:attrName>ppt_w</p:attrName>
                                        </p:attrNameLst>
                                      </p:cBhvr>
                                      <p:tavLst>
                                        <p:tav tm="0">
                                          <p:val>
                                            <p:strVal val="#ppt_w"/>
                                          </p:val>
                                        </p:tav>
                                        <p:tav tm="100000">
                                          <p:val>
                                            <p:strVal val="#ppt_w"/>
                                          </p:val>
                                        </p:tav>
                                      </p:tavLst>
                                    </p:anim>
                                    <p:anim calcmode="lin" valueType="num">
                                      <p:cBhvr>
                                        <p:cTn id="18" dur="3000" fill="hold"/>
                                        <p:tgtEl>
                                          <p:spTgt spid="2"/>
                                        </p:tgtEl>
                                        <p:attrNameLst>
                                          <p:attrName>ppt_h</p:attrName>
                                        </p:attrNameLst>
                                      </p:cBhvr>
                                      <p:tavLst>
                                        <p:tav tm="0" fmla="#ppt_h*sin(2.5*pi*$)">
                                          <p:val>
                                            <p:fltVal val="0"/>
                                          </p:val>
                                        </p:tav>
                                        <p:tav tm="100000">
                                          <p:val>
                                            <p:fltVal val="1"/>
                                          </p:val>
                                        </p:tav>
                                      </p:tavLst>
                                    </p:anim>
                                  </p:childTnLst>
                                </p:cTn>
                              </p:par>
                              <p:par>
                                <p:cTn id="19" presetID="19" presetClass="entr" presetSubtype="5" fill="hold" grpId="1" nodeType="withEffect">
                                  <p:stCondLst>
                                    <p:cond delay="1000"/>
                                  </p:stCondLst>
                                  <p:childTnLst>
                                    <p:set>
                                      <p:cBhvr>
                                        <p:cTn id="20" dur="1" fill="hold">
                                          <p:stCondLst>
                                            <p:cond delay="0"/>
                                          </p:stCondLst>
                                        </p:cTn>
                                        <p:tgtEl>
                                          <p:spTgt spid="61"/>
                                        </p:tgtEl>
                                        <p:attrNameLst>
                                          <p:attrName>style.visibility</p:attrName>
                                        </p:attrNameLst>
                                      </p:cBhvr>
                                      <p:to>
                                        <p:strVal val="visible"/>
                                      </p:to>
                                    </p:set>
                                    <p:anim calcmode="lin" valueType="num">
                                      <p:cBhvr>
                                        <p:cTn id="21" dur="3000" fill="hold"/>
                                        <p:tgtEl>
                                          <p:spTgt spid="61"/>
                                        </p:tgtEl>
                                        <p:attrNameLst>
                                          <p:attrName>ppt_w</p:attrName>
                                        </p:attrNameLst>
                                      </p:cBhvr>
                                      <p:tavLst>
                                        <p:tav tm="0">
                                          <p:val>
                                            <p:strVal val="#ppt_w"/>
                                          </p:val>
                                        </p:tav>
                                        <p:tav tm="100000">
                                          <p:val>
                                            <p:strVal val="#ppt_w"/>
                                          </p:val>
                                        </p:tav>
                                      </p:tavLst>
                                    </p:anim>
                                    <p:anim calcmode="lin" valueType="num">
                                      <p:cBhvr>
                                        <p:cTn id="22" dur="3000" fill="hold"/>
                                        <p:tgtEl>
                                          <p:spTgt spid="61"/>
                                        </p:tgtEl>
                                        <p:attrNameLst>
                                          <p:attrName>ppt_h</p:attrName>
                                        </p:attrNameLst>
                                      </p:cBhvr>
                                      <p:tavLst>
                                        <p:tav tm="0" fmla="#ppt_h*sin(2.5*pi*$)">
                                          <p:val>
                                            <p:fltVal val="0"/>
                                          </p:val>
                                        </p:tav>
                                        <p:tav tm="100000">
                                          <p:val>
                                            <p:fltVal val="1"/>
                                          </p:val>
                                        </p:tav>
                                      </p:tavLst>
                                    </p:anim>
                                  </p:childTnLst>
                                </p:cTn>
                              </p:par>
                            </p:childTnLst>
                          </p:cTn>
                        </p:par>
                        <p:par>
                          <p:cTn id="23" fill="hold">
                            <p:stCondLst>
                              <p:cond delay="5000"/>
                            </p:stCondLst>
                            <p:childTnLst>
                              <p:par>
                                <p:cTn id="24" presetID="10" presetClass="exit" presetSubtype="0" fill="hold" nodeType="after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par>
                          <p:cTn id="27" fill="hold">
                            <p:stCondLst>
                              <p:cond delay="5500"/>
                            </p:stCondLst>
                            <p:childTnLst>
                              <p:par>
                                <p:cTn id="28" presetID="10"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1"/>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3070025" y="2034925"/>
            <a:ext cx="5832600" cy="1546500"/>
          </a:xfrm>
          <a:prstGeom prst="rect">
            <a:avLst/>
          </a:prstGeom>
        </p:spPr>
        <p:txBody>
          <a:bodyPr lIns="91425" tIns="91425" rIns="91425" bIns="91425" anchor="b" anchorCtr="0">
            <a:noAutofit/>
          </a:bodyPr>
          <a:lstStyle/>
          <a:p>
            <a:r>
              <a:rPr lang="en" dirty="0">
                <a:solidFill>
                  <a:schemeClr val="accent4">
                    <a:lumMod val="50000"/>
                  </a:schemeClr>
                </a:solidFill>
              </a:rPr>
              <a:t>Congruence between Triangles</a:t>
            </a:r>
            <a:endParaRPr lang="en" sz="4000" dirty="0">
              <a:solidFill>
                <a:schemeClr val="accent4">
                  <a:lumMod val="50000"/>
                </a:schemeClr>
              </a:solidFill>
            </a:endParaRPr>
          </a:p>
        </p:txBody>
      </p:sp>
      <p:sp>
        <p:nvSpPr>
          <p:cNvPr id="88" name="Shape 88"/>
          <p:cNvSpPr txBox="1">
            <a:spLocks noGrp="1"/>
          </p:cNvSpPr>
          <p:nvPr>
            <p:ph type="subTitle" idx="1"/>
          </p:nvPr>
        </p:nvSpPr>
        <p:spPr>
          <a:xfrm>
            <a:off x="3070025" y="3470744"/>
            <a:ext cx="5832600" cy="1046400"/>
          </a:xfrm>
          <a:prstGeom prst="rect">
            <a:avLst/>
          </a:prstGeom>
        </p:spPr>
        <p:txBody>
          <a:bodyPr lIns="91425" tIns="91425" rIns="91425" bIns="91425" anchor="t" anchorCtr="0">
            <a:noAutofit/>
          </a:bodyPr>
          <a:lstStyle/>
          <a:p>
            <a:r>
              <a:rPr lang="en" sz="2000" dirty="0"/>
              <a:t>Understanding concepts, postulates, and theorems related to triangle congruence</a:t>
            </a:r>
          </a:p>
        </p:txBody>
      </p:sp>
    </p:spTree>
    <p:extLst>
      <p:ext uri="{BB962C8B-B14F-4D97-AF65-F5344CB8AC3E}">
        <p14:creationId xmlns:p14="http://schemas.microsoft.com/office/powerpoint/2010/main" val="17203932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8">
                                            <p:txEl>
                                              <p:pRg st="0" end="0"/>
                                            </p:txEl>
                                          </p:spTgt>
                                        </p:tgtEl>
                                        <p:attrNameLst>
                                          <p:attrName>style.visibility</p:attrName>
                                        </p:attrNameLst>
                                      </p:cBhvr>
                                      <p:to>
                                        <p:strVal val="visible"/>
                                      </p:to>
                                    </p:set>
                                    <p:animEffect transition="in" filter="fade">
                                      <p:cBhvr>
                                        <p:cTn id="11" dur="500"/>
                                        <p:tgtEl>
                                          <p:spTgt spid="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310150" y="410827"/>
            <a:ext cx="7571700" cy="936899"/>
          </a:xfrm>
          <a:prstGeom prst="rect">
            <a:avLst/>
          </a:prstGeom>
        </p:spPr>
        <p:txBody>
          <a:bodyPr lIns="91425" tIns="91425" rIns="91425" bIns="91425" anchor="b" anchorCtr="0">
            <a:noAutofit/>
          </a:bodyPr>
          <a:lstStyle/>
          <a:p>
            <a:r>
              <a:rPr lang="en" sz="2800" dirty="0"/>
              <a:t>Congruent angles and segments</a:t>
            </a:r>
          </a:p>
        </p:txBody>
      </p:sp>
      <mc:AlternateContent xmlns:mc="http://schemas.openxmlformats.org/markup-compatibility/2006">
        <mc:Choice xmlns:a14="http://schemas.microsoft.com/office/drawing/2010/main" Requires="a14">
          <p:sp>
            <p:nvSpPr>
              <p:cNvPr id="99" name="Shape 99"/>
              <p:cNvSpPr txBox="1">
                <a:spLocks noGrp="1"/>
              </p:cNvSpPr>
              <p:nvPr>
                <p:ph type="body" idx="1"/>
              </p:nvPr>
            </p:nvSpPr>
            <p:spPr>
              <a:xfrm>
                <a:off x="2329316" y="1494260"/>
                <a:ext cx="6442159" cy="4764899"/>
              </a:xfrm>
              <a:prstGeom prst="rect">
                <a:avLst/>
              </a:prstGeom>
            </p:spPr>
            <p:txBody>
              <a:bodyPr lIns="91425" tIns="91425" rIns="91425" bIns="91425" anchor="t" anchorCtr="0">
                <a:noAutofit/>
              </a:bodyPr>
              <a:lstStyle/>
              <a:p>
                <a:pPr marL="228600">
                  <a:buNone/>
                </a:pPr>
                <a:r>
                  <a:rPr lang="en" sz="2000" dirty="0"/>
                  <a:t>Angles are congruent if they have the same measure. Segments are congruent if they have the same length.</a:t>
                </a:r>
              </a:p>
              <a:p>
                <a:pPr marL="228600">
                  <a:buNone/>
                </a:pPr>
                <a:endParaRPr lang="en" sz="1800" i="1" dirty="0"/>
              </a:p>
              <a:p>
                <a:pPr marL="228600" algn="ctr">
                  <a:buNone/>
                </a:pPr>
                <a14:m>
                  <m:oMath xmlns:m="http://schemas.openxmlformats.org/officeDocument/2006/math">
                    <m:acc>
                      <m:accPr>
                        <m:chr m:val="̅"/>
                        <m:ctrlPr>
                          <a:rPr lang="en" sz="1800" i="1">
                            <a:latin typeface="Cambria Math" panose="02040503050406030204" pitchFamily="18" charset="0"/>
                          </a:rPr>
                        </m:ctrlPr>
                      </m:accPr>
                      <m:e>
                        <m:r>
                          <a:rPr lang="en-US" sz="1800" i="1">
                            <a:latin typeface="Cambria Math" panose="02040503050406030204" pitchFamily="18" charset="0"/>
                          </a:rPr>
                          <m:t>𝐴𝐵</m:t>
                        </m:r>
                      </m:e>
                    </m:acc>
                    <m:r>
                      <a:rPr lang="en" sz="1800" i="1">
                        <a:latin typeface="Cambria Math" panose="02040503050406030204" pitchFamily="18" charset="0"/>
                        <a:ea typeface="Cambria Math" panose="02040503050406030204" pitchFamily="18" charset="0"/>
                      </a:rPr>
                      <m:t>≅</m:t>
                    </m:r>
                    <m:acc>
                      <m:accPr>
                        <m:chr m:val="̅"/>
                        <m:ctrlPr>
                          <a:rPr lang="en"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𝐶𝐷</m:t>
                        </m:r>
                      </m:e>
                    </m:acc>
                  </m:oMath>
                </a14:m>
                <a:r>
                  <a:rPr lang="en" sz="1800" i="1" dirty="0"/>
                  <a:t> means that </a:t>
                </a:r>
                <a14:m>
                  <m:oMath xmlns:m="http://schemas.openxmlformats.org/officeDocument/2006/math">
                    <m:r>
                      <a:rPr lang="en-US" sz="1800" i="1">
                        <a:latin typeface="Cambria Math" panose="02040503050406030204" pitchFamily="18" charset="0"/>
                      </a:rPr>
                      <m:t>𝐴𝐵</m:t>
                    </m:r>
                    <m:r>
                      <a:rPr lang="en-US" sz="1800" i="1">
                        <a:latin typeface="Cambria Math" panose="02040503050406030204" pitchFamily="18" charset="0"/>
                      </a:rPr>
                      <m:t>=</m:t>
                    </m:r>
                    <m:r>
                      <a:rPr lang="en-US" sz="1800" i="1">
                        <a:latin typeface="Cambria Math" panose="02040503050406030204" pitchFamily="18" charset="0"/>
                      </a:rPr>
                      <m:t>𝐶𝐷</m:t>
                    </m:r>
                  </m:oMath>
                </a14:m>
                <a:endParaRPr lang="en-US" sz="1800" i="1" dirty="0"/>
              </a:p>
              <a:p>
                <a:pPr marL="228600" algn="ctr">
                  <a:buNone/>
                </a:pPr>
                <a14:m>
                  <m:oMath xmlns:m="http://schemas.openxmlformats.org/officeDocument/2006/math">
                    <m:r>
                      <a:rPr lang="en"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𝐴</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𝐵</m:t>
                    </m:r>
                  </m:oMath>
                </a14:m>
                <a:r>
                  <a:rPr lang="en" sz="1800" i="1" dirty="0"/>
                  <a:t> means that </a:t>
                </a:r>
                <a14:m>
                  <m:oMath xmlns:m="http://schemas.openxmlformats.org/officeDocument/2006/math">
                    <m:r>
                      <a:rPr lang="en-US" sz="1800" i="1">
                        <a:latin typeface="Cambria Math" panose="02040503050406030204" pitchFamily="18" charset="0"/>
                        <a:ea typeface="Cambria Math" panose="02040503050406030204" pitchFamily="18" charset="0"/>
                      </a:rPr>
                      <m:t>𝑚</m:t>
                    </m:r>
                    <m:r>
                      <a:rPr lang="en"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𝐴</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𝑚</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𝐵</m:t>
                    </m:r>
                  </m:oMath>
                </a14:m>
                <a:endParaRPr lang="en" sz="1800" i="1" dirty="0"/>
              </a:p>
              <a:p>
                <a:pPr marL="228600">
                  <a:buNone/>
                </a:pPr>
                <a:endParaRPr lang="en" sz="1800" dirty="0"/>
              </a:p>
              <a:p>
                <a:pPr marL="228600">
                  <a:buNone/>
                </a:pPr>
                <a:r>
                  <a:rPr lang="en" sz="2000" dirty="0"/>
                  <a:t>We do not right “=“ between two names of geometric figures unless we mean that the figures are exactly the same. </a:t>
                </a:r>
              </a:p>
              <a:p>
                <a:pPr marL="228600">
                  <a:buNone/>
                </a:pPr>
                <a:endParaRPr lang="en" sz="2000" dirty="0"/>
              </a:p>
              <a:p>
                <a:pPr marL="228600">
                  <a:buNone/>
                </a:pPr>
                <a:r>
                  <a:rPr lang="en" sz="2000" dirty="0"/>
                  <a:t>From the figure, it is correct to write</a:t>
                </a:r>
              </a:p>
              <a:p>
                <a:pPr marL="228600">
                  <a:buNone/>
                </a:pPr>
                <a:endParaRPr lang="en" sz="1800" dirty="0"/>
              </a:p>
              <a:p>
                <a:pPr marL="228600" algn="ctr">
                  <a:buNone/>
                </a:pPr>
                <a14:m>
                  <m:oMath xmlns:m="http://schemas.openxmlformats.org/officeDocument/2006/math">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𝐴</m:t>
                    </m:r>
                    <m:r>
                      <a:rPr lang="en-US" sz="1800" i="1">
                        <a:latin typeface="Cambria Math" panose="02040503050406030204" pitchFamily="18" charset="0"/>
                      </a:rPr>
                      <m:t>𝐵𝐶</m:t>
                    </m:r>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𝐷𝐵𝐸</m:t>
                    </m:r>
                  </m:oMath>
                </a14:m>
                <a:r>
                  <a:rPr lang="en" sz="1800" dirty="0"/>
                  <a:t> and </a:t>
                </a:r>
                <a14:m>
                  <m:oMath xmlns:m="http://schemas.openxmlformats.org/officeDocument/2006/math">
                    <m:acc>
                      <m:accPr>
                        <m:chr m:val="̅"/>
                        <m:ctrlPr>
                          <a:rPr lang="en" sz="1800" i="1">
                            <a:latin typeface="Cambria Math" panose="02040503050406030204" pitchFamily="18" charset="0"/>
                          </a:rPr>
                        </m:ctrlPr>
                      </m:accPr>
                      <m:e>
                        <m:r>
                          <a:rPr lang="en-US" sz="1800" i="1">
                            <a:latin typeface="Cambria Math" panose="02040503050406030204" pitchFamily="18" charset="0"/>
                          </a:rPr>
                          <m:t>𝐴𝐵</m:t>
                        </m:r>
                      </m:e>
                    </m:acc>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𝐵𝐴</m:t>
                        </m:r>
                      </m:e>
                    </m:acc>
                  </m:oMath>
                </a14:m>
                <a:endParaRPr lang="en-US" sz="1800" dirty="0"/>
              </a:p>
              <a:p>
                <a:pPr marL="228600" algn="ctr">
                  <a:buNone/>
                </a:pPr>
                <a:endParaRPr lang="en-US" sz="1800" dirty="0"/>
              </a:p>
              <a:p>
                <a:pPr marL="228600" algn="just">
                  <a:buNone/>
                </a:pPr>
                <a:r>
                  <a:rPr lang="en-US" sz="2000" dirty="0"/>
                  <a:t>These figures are </a:t>
                </a:r>
                <a:r>
                  <a:rPr lang="en-US" sz="2000" i="1" dirty="0"/>
                  <a:t>not merely congruent</a:t>
                </a:r>
                <a:r>
                  <a:rPr lang="en-US" sz="2000" dirty="0"/>
                  <a:t>, they are </a:t>
                </a:r>
                <a:r>
                  <a:rPr lang="en-US" sz="2000" i="1" dirty="0"/>
                  <a:t>exactly the same</a:t>
                </a:r>
                <a:r>
                  <a:rPr lang="en-US" sz="2000" dirty="0"/>
                  <a:t>.</a:t>
                </a:r>
              </a:p>
            </p:txBody>
          </p:sp>
        </mc:Choice>
        <mc:Fallback>
          <p:sp>
            <p:nvSpPr>
              <p:cNvPr id="99" name="Shape 99"/>
              <p:cNvSpPr txBox="1">
                <a:spLocks noGrp="1" noRot="1" noChangeAspect="1" noMove="1" noResize="1" noEditPoints="1" noAdjustHandles="1" noChangeArrowheads="1" noChangeShapeType="1" noTextEdit="1"/>
              </p:cNvSpPr>
              <p:nvPr>
                <p:ph type="body" idx="1"/>
              </p:nvPr>
            </p:nvSpPr>
            <p:spPr>
              <a:xfrm>
                <a:off x="2329316" y="1494260"/>
                <a:ext cx="6442159" cy="4764899"/>
              </a:xfrm>
              <a:prstGeom prst="rect">
                <a:avLst/>
              </a:prstGeom>
              <a:blipFill>
                <a:blip r:embed="rId3"/>
                <a:stretch>
                  <a:fillRect r="-1041" b="-3069"/>
                </a:stretch>
              </a:blipFill>
            </p:spPr>
            <p:txBody>
              <a:bodyPr/>
              <a:lstStyle/>
              <a:p>
                <a:r>
                  <a:rPr lang="en-US">
                    <a:noFill/>
                  </a:rPr>
                  <a:t> </a:t>
                </a:r>
              </a:p>
            </p:txBody>
          </p:sp>
        </mc:Fallback>
      </mc:AlternateContent>
      <p:sp>
        <p:nvSpPr>
          <p:cNvPr id="4" name="Shape 98"/>
          <p:cNvSpPr txBox="1">
            <a:spLocks/>
          </p:cNvSpPr>
          <p:nvPr/>
        </p:nvSpPr>
        <p:spPr>
          <a:xfrm>
            <a:off x="2551688" y="109648"/>
            <a:ext cx="7571700" cy="9368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91EA"/>
              </a:buClr>
              <a:buSzPct val="100000"/>
              <a:buFont typeface="Roboto Slab"/>
              <a:buNone/>
              <a:defRPr sz="2000" b="0" i="0" u="none" strike="noStrike" cap="none">
                <a:solidFill>
                  <a:srgbClr val="0091EA"/>
                </a:solidFill>
                <a:latin typeface="Roboto Slab"/>
                <a:ea typeface="Roboto Slab"/>
                <a:cs typeface="Roboto Slab"/>
                <a:sym typeface="Roboto Slab"/>
              </a:defRPr>
            </a:lvl1pPr>
            <a:lvl2pPr lvl="1">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2pPr>
            <a:lvl3pPr lvl="2">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3pPr>
            <a:lvl4pPr lvl="3">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4pPr>
            <a:lvl5pPr lvl="4">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5pPr>
            <a:lvl6pPr lvl="5">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6pPr>
            <a:lvl7pPr lvl="6">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7pPr>
            <a:lvl8pPr lvl="7">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8pPr>
            <a:lvl9pPr lvl="8">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9pPr>
          </a:lstStyle>
          <a:p>
            <a:r>
              <a:rPr lang="en" sz="2400" dirty="0">
                <a:solidFill>
                  <a:schemeClr val="accent4">
                    <a:lumMod val="50000"/>
                  </a:schemeClr>
                </a:solidFill>
                <a:latin typeface="Source Sans Pro" panose="020B0604020202020204" charset="0"/>
              </a:rPr>
              <a:t>Precision in language and symbols</a:t>
            </a:r>
          </a:p>
        </p:txBody>
      </p:sp>
      <p:grpSp>
        <p:nvGrpSpPr>
          <p:cNvPr id="18" name="Group 17"/>
          <p:cNvGrpSpPr/>
          <p:nvPr/>
        </p:nvGrpSpPr>
        <p:grpSpPr>
          <a:xfrm>
            <a:off x="7217043" y="3721964"/>
            <a:ext cx="2528158" cy="1529619"/>
            <a:chOff x="5829692" y="3413092"/>
            <a:chExt cx="2528158" cy="1529619"/>
          </a:xfrm>
        </p:grpSpPr>
        <p:cxnSp>
          <p:nvCxnSpPr>
            <p:cNvPr id="9" name="Straight Arrow Connector 8"/>
            <p:cNvCxnSpPr/>
            <p:nvPr/>
          </p:nvCxnSpPr>
          <p:spPr>
            <a:xfrm flipV="1">
              <a:off x="6233628" y="3643532"/>
              <a:ext cx="1973505" cy="928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6219560" y="4586068"/>
              <a:ext cx="21382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7522836" y="3629464"/>
              <a:ext cx="506437" cy="307777"/>
            </a:xfrm>
            <a:prstGeom prst="rect">
              <a:avLst/>
            </a:prstGeom>
            <a:noFill/>
          </p:spPr>
          <p:txBody>
            <a:bodyPr wrap="square" rtlCol="0">
              <a:spAutoFit/>
            </a:bodyPr>
            <a:lstStyle/>
            <a:p>
              <a:r>
                <a:rPr lang="en-US" b="1" dirty="0"/>
                <a:t>A</a:t>
              </a:r>
            </a:p>
          </p:txBody>
        </p:sp>
        <p:sp>
          <p:nvSpPr>
            <p:cNvPr id="20" name="TextBox 19"/>
            <p:cNvSpPr txBox="1"/>
            <p:nvPr/>
          </p:nvSpPr>
          <p:spPr>
            <a:xfrm>
              <a:off x="7021418" y="3830578"/>
              <a:ext cx="506437" cy="307777"/>
            </a:xfrm>
            <a:prstGeom prst="rect">
              <a:avLst/>
            </a:prstGeom>
            <a:noFill/>
          </p:spPr>
          <p:txBody>
            <a:bodyPr wrap="square" rtlCol="0">
              <a:spAutoFit/>
            </a:bodyPr>
            <a:lstStyle/>
            <a:p>
              <a:r>
                <a:rPr lang="en-US" b="1" dirty="0"/>
                <a:t>D</a:t>
              </a:r>
            </a:p>
          </p:txBody>
        </p:sp>
        <p:sp>
          <p:nvSpPr>
            <p:cNvPr id="21" name="TextBox 20"/>
            <p:cNvSpPr txBox="1"/>
            <p:nvPr/>
          </p:nvSpPr>
          <p:spPr>
            <a:xfrm>
              <a:off x="5829692" y="4432179"/>
              <a:ext cx="506437" cy="307777"/>
            </a:xfrm>
            <a:prstGeom prst="rect">
              <a:avLst/>
            </a:prstGeom>
            <a:noFill/>
          </p:spPr>
          <p:txBody>
            <a:bodyPr wrap="square" rtlCol="0">
              <a:spAutoFit/>
            </a:bodyPr>
            <a:lstStyle/>
            <a:p>
              <a:r>
                <a:rPr lang="en-US" b="1" dirty="0"/>
                <a:t>B</a:t>
              </a:r>
            </a:p>
          </p:txBody>
        </p:sp>
        <p:sp>
          <p:nvSpPr>
            <p:cNvPr id="22" name="TextBox 21"/>
            <p:cNvSpPr txBox="1"/>
            <p:nvPr/>
          </p:nvSpPr>
          <p:spPr>
            <a:xfrm>
              <a:off x="7249660" y="4634934"/>
              <a:ext cx="506437" cy="307777"/>
            </a:xfrm>
            <a:prstGeom prst="rect">
              <a:avLst/>
            </a:prstGeom>
            <a:noFill/>
          </p:spPr>
          <p:txBody>
            <a:bodyPr wrap="square" rtlCol="0">
              <a:spAutoFit/>
            </a:bodyPr>
            <a:lstStyle/>
            <a:p>
              <a:r>
                <a:rPr lang="en-US" b="1" dirty="0"/>
                <a:t>E</a:t>
              </a:r>
            </a:p>
          </p:txBody>
        </p:sp>
        <p:sp>
          <p:nvSpPr>
            <p:cNvPr id="23" name="TextBox 22"/>
            <p:cNvSpPr txBox="1"/>
            <p:nvPr/>
          </p:nvSpPr>
          <p:spPr>
            <a:xfrm>
              <a:off x="7752222" y="4620866"/>
              <a:ext cx="506437" cy="307777"/>
            </a:xfrm>
            <a:prstGeom prst="rect">
              <a:avLst/>
            </a:prstGeom>
            <a:noFill/>
          </p:spPr>
          <p:txBody>
            <a:bodyPr wrap="square" rtlCol="0">
              <a:spAutoFit/>
            </a:bodyPr>
            <a:lstStyle/>
            <a:p>
              <a:r>
                <a:rPr lang="en-US" b="1" dirty="0"/>
                <a:t>C</a:t>
              </a:r>
            </a:p>
          </p:txBody>
        </p:sp>
        <p:sp>
          <p:nvSpPr>
            <p:cNvPr id="17" name="TextBox 16"/>
            <p:cNvSpPr txBox="1"/>
            <p:nvPr/>
          </p:nvSpPr>
          <p:spPr>
            <a:xfrm>
              <a:off x="6079358" y="4107766"/>
              <a:ext cx="388228" cy="707886"/>
            </a:xfrm>
            <a:prstGeom prst="rect">
              <a:avLst/>
            </a:prstGeom>
            <a:noFill/>
          </p:spPr>
          <p:txBody>
            <a:bodyPr wrap="square" rtlCol="0">
              <a:spAutoFit/>
            </a:bodyPr>
            <a:lstStyle/>
            <a:p>
              <a:r>
                <a:rPr lang="en-US" sz="4000" b="1" dirty="0">
                  <a:latin typeface="Calibri" panose="020F0502020204030204" pitchFamily="34" charset="0"/>
                </a:rPr>
                <a:t>.</a:t>
              </a:r>
            </a:p>
          </p:txBody>
        </p:sp>
        <p:sp>
          <p:nvSpPr>
            <p:cNvPr id="25" name="TextBox 24"/>
            <p:cNvSpPr txBox="1"/>
            <p:nvPr/>
          </p:nvSpPr>
          <p:spPr>
            <a:xfrm>
              <a:off x="7055546" y="3624963"/>
              <a:ext cx="388228" cy="707886"/>
            </a:xfrm>
            <a:prstGeom prst="rect">
              <a:avLst/>
            </a:prstGeom>
            <a:noFill/>
          </p:spPr>
          <p:txBody>
            <a:bodyPr wrap="square" rtlCol="0">
              <a:spAutoFit/>
            </a:bodyPr>
            <a:lstStyle/>
            <a:p>
              <a:r>
                <a:rPr lang="en-US" sz="4000" b="1" dirty="0">
                  <a:latin typeface="Calibri" panose="020F0502020204030204" pitchFamily="34" charset="0"/>
                </a:rPr>
                <a:t>.</a:t>
              </a:r>
            </a:p>
          </p:txBody>
        </p:sp>
        <p:sp>
          <p:nvSpPr>
            <p:cNvPr id="26" name="TextBox 25"/>
            <p:cNvSpPr txBox="1"/>
            <p:nvPr/>
          </p:nvSpPr>
          <p:spPr>
            <a:xfrm>
              <a:off x="7521306" y="3413092"/>
              <a:ext cx="388228" cy="707886"/>
            </a:xfrm>
            <a:prstGeom prst="rect">
              <a:avLst/>
            </a:prstGeom>
            <a:noFill/>
          </p:spPr>
          <p:txBody>
            <a:bodyPr wrap="square" rtlCol="0">
              <a:spAutoFit/>
            </a:bodyPr>
            <a:lstStyle/>
            <a:p>
              <a:r>
                <a:rPr lang="en-US" sz="4000" b="1" dirty="0">
                  <a:latin typeface="Calibri" panose="020F0502020204030204" pitchFamily="34" charset="0"/>
                </a:rPr>
                <a:t>.</a:t>
              </a:r>
            </a:p>
          </p:txBody>
        </p:sp>
        <p:sp>
          <p:nvSpPr>
            <p:cNvPr id="27" name="TextBox 26"/>
            <p:cNvSpPr txBox="1"/>
            <p:nvPr/>
          </p:nvSpPr>
          <p:spPr>
            <a:xfrm>
              <a:off x="7232537" y="4098482"/>
              <a:ext cx="388228" cy="707886"/>
            </a:xfrm>
            <a:prstGeom prst="rect">
              <a:avLst/>
            </a:prstGeom>
            <a:noFill/>
          </p:spPr>
          <p:txBody>
            <a:bodyPr wrap="square" rtlCol="0">
              <a:spAutoFit/>
            </a:bodyPr>
            <a:lstStyle/>
            <a:p>
              <a:r>
                <a:rPr lang="en-US" sz="4000" b="1" dirty="0">
                  <a:latin typeface="Calibri" panose="020F0502020204030204" pitchFamily="34" charset="0"/>
                </a:rPr>
                <a:t>.</a:t>
              </a:r>
            </a:p>
          </p:txBody>
        </p:sp>
        <p:sp>
          <p:nvSpPr>
            <p:cNvPr id="28" name="TextBox 27"/>
            <p:cNvSpPr txBox="1"/>
            <p:nvPr/>
          </p:nvSpPr>
          <p:spPr>
            <a:xfrm>
              <a:off x="7757788" y="4097843"/>
              <a:ext cx="388228" cy="707886"/>
            </a:xfrm>
            <a:prstGeom prst="rect">
              <a:avLst/>
            </a:prstGeom>
            <a:noFill/>
          </p:spPr>
          <p:txBody>
            <a:bodyPr wrap="square" rtlCol="0">
              <a:spAutoFit/>
            </a:bodyPr>
            <a:lstStyle/>
            <a:p>
              <a:r>
                <a:rPr lang="en-US" sz="4000" b="1" dirty="0">
                  <a:latin typeface="Calibri" panose="020F0502020204030204" pitchFamily="34" charset="0"/>
                </a:rPr>
                <a:t>.</a:t>
              </a:r>
            </a:p>
          </p:txBody>
        </p:sp>
      </p:grpSp>
    </p:spTree>
    <p:extLst>
      <p:ext uri="{BB962C8B-B14F-4D97-AF65-F5344CB8AC3E}">
        <p14:creationId xmlns:p14="http://schemas.microsoft.com/office/powerpoint/2010/main" val="97338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500" fill="hold"/>
                                        <p:tgtEl>
                                          <p:spTgt spid="98"/>
                                        </p:tgtEl>
                                        <p:attrNameLst>
                                          <p:attrName>ppt_x</p:attrName>
                                        </p:attrNameLst>
                                      </p:cBhvr>
                                      <p:tavLst>
                                        <p:tav tm="0">
                                          <p:val>
                                            <p:strVal val="0-#ppt_w/2"/>
                                          </p:val>
                                        </p:tav>
                                        <p:tav tm="100000">
                                          <p:val>
                                            <p:strVal val="#ppt_x"/>
                                          </p:val>
                                        </p:tav>
                                      </p:tavLst>
                                    </p:anim>
                                    <p:anim calcmode="lin" valueType="num">
                                      <p:cBhvr additive="base">
                                        <p:cTn id="12"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fade">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fade">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fade">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9">
                                            <p:txEl>
                                              <p:pRg st="5" end="5"/>
                                            </p:txEl>
                                          </p:spTgt>
                                        </p:tgtEl>
                                        <p:attrNameLst>
                                          <p:attrName>style.visibility</p:attrName>
                                        </p:attrNameLst>
                                      </p:cBhvr>
                                      <p:to>
                                        <p:strVal val="visible"/>
                                      </p:to>
                                    </p:set>
                                    <p:animEffect transition="in" filter="fade">
                                      <p:cBhvr>
                                        <p:cTn id="32" dur="500"/>
                                        <p:tgtEl>
                                          <p:spTgt spid="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9">
                                            <p:txEl>
                                              <p:pRg st="7" end="7"/>
                                            </p:txEl>
                                          </p:spTgt>
                                        </p:tgtEl>
                                        <p:attrNameLst>
                                          <p:attrName>style.visibility</p:attrName>
                                        </p:attrNameLst>
                                      </p:cBhvr>
                                      <p:to>
                                        <p:strVal val="visible"/>
                                      </p:to>
                                    </p:set>
                                    <p:animEffect transition="in" filter="fade">
                                      <p:cBhvr>
                                        <p:cTn id="37" dur="500"/>
                                        <p:tgtEl>
                                          <p:spTgt spid="99">
                                            <p:txEl>
                                              <p:pRg st="7" end="7"/>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20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9">
                                            <p:txEl>
                                              <p:pRg st="9" end="9"/>
                                            </p:txEl>
                                          </p:spTgt>
                                        </p:tgtEl>
                                        <p:attrNameLst>
                                          <p:attrName>style.visibility</p:attrName>
                                        </p:attrNameLst>
                                      </p:cBhvr>
                                      <p:to>
                                        <p:strVal val="visible"/>
                                      </p:to>
                                    </p:set>
                                    <p:animEffect transition="in" filter="fade">
                                      <p:cBhvr>
                                        <p:cTn id="45" dur="500"/>
                                        <p:tgtEl>
                                          <p:spTgt spid="99">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9">
                                            <p:txEl>
                                              <p:pRg st="11" end="11"/>
                                            </p:txEl>
                                          </p:spTgt>
                                        </p:tgtEl>
                                        <p:attrNameLst>
                                          <p:attrName>style.visibility</p:attrName>
                                        </p:attrNameLst>
                                      </p:cBhvr>
                                      <p:to>
                                        <p:strVal val="visible"/>
                                      </p:to>
                                    </p:set>
                                    <p:animEffect transition="in" filter="fade">
                                      <p:cBhvr>
                                        <p:cTn id="50" dur="500"/>
                                        <p:tgtEl>
                                          <p:spTgt spid="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uiExpand="1"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310150" y="410827"/>
            <a:ext cx="7571700" cy="936899"/>
          </a:xfrm>
          <a:prstGeom prst="rect">
            <a:avLst/>
          </a:prstGeom>
        </p:spPr>
        <p:txBody>
          <a:bodyPr lIns="91425" tIns="91425" rIns="91425" bIns="91425" anchor="b" anchorCtr="0">
            <a:noAutofit/>
          </a:bodyPr>
          <a:lstStyle/>
          <a:p>
            <a:r>
              <a:rPr lang="en" sz="2800" dirty="0"/>
              <a:t>Congruence as equivalence relation</a:t>
            </a:r>
          </a:p>
        </p:txBody>
      </p:sp>
      <p:sp>
        <p:nvSpPr>
          <p:cNvPr id="4" name="Shape 98"/>
          <p:cNvSpPr txBox="1">
            <a:spLocks/>
          </p:cNvSpPr>
          <p:nvPr/>
        </p:nvSpPr>
        <p:spPr>
          <a:xfrm>
            <a:off x="2551688" y="109648"/>
            <a:ext cx="7571700" cy="9368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91EA"/>
              </a:buClr>
              <a:buSzPct val="100000"/>
              <a:buFont typeface="Roboto Slab"/>
              <a:buNone/>
              <a:defRPr sz="2000" b="0" i="0" u="none" strike="noStrike" cap="none">
                <a:solidFill>
                  <a:srgbClr val="0091EA"/>
                </a:solidFill>
                <a:latin typeface="Roboto Slab"/>
                <a:ea typeface="Roboto Slab"/>
                <a:cs typeface="Roboto Slab"/>
                <a:sym typeface="Roboto Slab"/>
              </a:defRPr>
            </a:lvl1pPr>
            <a:lvl2pPr lvl="1">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2pPr>
            <a:lvl3pPr lvl="2">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3pPr>
            <a:lvl4pPr lvl="3">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4pPr>
            <a:lvl5pPr lvl="4">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5pPr>
            <a:lvl6pPr lvl="5">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6pPr>
            <a:lvl7pPr lvl="6">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7pPr>
            <a:lvl8pPr lvl="7">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8pPr>
            <a:lvl9pPr lvl="8">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9pPr>
          </a:lstStyle>
          <a:p>
            <a:r>
              <a:rPr lang="en" sz="2400" dirty="0">
                <a:solidFill>
                  <a:schemeClr val="accent4">
                    <a:lumMod val="50000"/>
                  </a:schemeClr>
                </a:solidFill>
                <a:latin typeface="Source Sans Pro" panose="020B0604020202020204" charset="0"/>
              </a:rPr>
              <a:t>Stating properties</a:t>
            </a:r>
          </a:p>
        </p:txBody>
      </p:sp>
      <p:sp>
        <p:nvSpPr>
          <p:cNvPr id="24" name="Shape 99"/>
          <p:cNvSpPr txBox="1">
            <a:spLocks noGrp="1"/>
          </p:cNvSpPr>
          <p:nvPr>
            <p:ph type="body" idx="1"/>
          </p:nvPr>
        </p:nvSpPr>
        <p:spPr>
          <a:xfrm>
            <a:off x="2310151" y="1648905"/>
            <a:ext cx="7916805" cy="4764899"/>
          </a:xfrm>
          <a:prstGeom prst="rect">
            <a:avLst/>
          </a:prstGeom>
        </p:spPr>
        <p:txBody>
          <a:bodyPr lIns="91425" tIns="91425" rIns="91425" bIns="91425" anchor="t" anchorCtr="0">
            <a:noAutofit/>
          </a:bodyPr>
          <a:lstStyle/>
          <a:p>
            <a:pPr marL="228600">
              <a:buNone/>
            </a:pPr>
            <a:r>
              <a:rPr lang="en-US" sz="1800" i="1" dirty="0"/>
              <a:t>Theorem 5-1</a:t>
            </a:r>
            <a:endParaRPr lang="en" sz="1800" i="1" dirty="0"/>
          </a:p>
          <a:p>
            <a:pPr marL="228600">
              <a:buNone/>
            </a:pPr>
            <a:r>
              <a:rPr lang="en-US" sz="2400" dirty="0"/>
              <a:t>Congruence for segments is an equivalence relation.</a:t>
            </a:r>
            <a:endParaRPr lang="en" sz="2400" dirty="0"/>
          </a:p>
          <a:p>
            <a:pPr marL="228600">
              <a:buNone/>
            </a:pPr>
            <a:endParaRPr lang="en" sz="1800" i="1" dirty="0"/>
          </a:p>
          <a:p>
            <a:pPr marL="228600">
              <a:buNone/>
            </a:pPr>
            <a:r>
              <a:rPr lang="en-US" sz="1800" i="1" dirty="0"/>
              <a:t>Theorem 5-2</a:t>
            </a:r>
          </a:p>
          <a:p>
            <a:pPr marL="228600">
              <a:buNone/>
            </a:pPr>
            <a:r>
              <a:rPr lang="en-US" sz="2400" dirty="0"/>
              <a:t>Congruence for triangles is an equivalence relation.</a:t>
            </a:r>
          </a:p>
          <a:p>
            <a:pPr marL="228600">
              <a:buNone/>
            </a:pPr>
            <a:endParaRPr lang="en-US" sz="2400" i="1" dirty="0"/>
          </a:p>
          <a:p>
            <a:pPr marL="228600">
              <a:buNone/>
            </a:pPr>
            <a:r>
              <a:rPr lang="en-US" sz="2400" dirty="0"/>
              <a:t>Note: A relation that is reflexive, symmetric, and transitive is called an equivalence relation.</a:t>
            </a:r>
            <a:endParaRPr lang="en" sz="2400" dirty="0"/>
          </a:p>
          <a:p>
            <a:pPr marL="228600">
              <a:buNone/>
            </a:pPr>
            <a:endParaRPr lang="en" sz="1800" i="1" dirty="0"/>
          </a:p>
        </p:txBody>
      </p:sp>
    </p:spTree>
    <p:extLst>
      <p:ext uri="{BB962C8B-B14F-4D97-AF65-F5344CB8AC3E}">
        <p14:creationId xmlns:p14="http://schemas.microsoft.com/office/powerpoint/2010/main" val="2956142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fade">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xEl>
                                              <p:pRg st="1" end="1"/>
                                            </p:txEl>
                                          </p:spTgt>
                                        </p:tgtEl>
                                        <p:attrNameLst>
                                          <p:attrName>style.visibility</p:attrName>
                                        </p:attrNameLst>
                                      </p:cBhvr>
                                      <p:to>
                                        <p:strVal val="visible"/>
                                      </p:to>
                                    </p:set>
                                    <p:animEffect transition="in" filter="fade">
                                      <p:cBhvr>
                                        <p:cTn id="22" dur="500"/>
                                        <p:tgtEl>
                                          <p:spTgt spid="2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fade">
                                      <p:cBhvr>
                                        <p:cTn id="27" dur="500"/>
                                        <p:tgtEl>
                                          <p:spTgt spid="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xEl>
                                              <p:pRg st="4" end="4"/>
                                            </p:txEl>
                                          </p:spTgt>
                                        </p:tgtEl>
                                        <p:attrNameLst>
                                          <p:attrName>style.visibility</p:attrName>
                                        </p:attrNameLst>
                                      </p:cBhvr>
                                      <p:to>
                                        <p:strVal val="visible"/>
                                      </p:to>
                                    </p:set>
                                    <p:animEffect transition="in" filter="fade">
                                      <p:cBhvr>
                                        <p:cTn id="32" dur="500"/>
                                        <p:tgtEl>
                                          <p:spTgt spid="2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xEl>
                                              <p:pRg st="6" end="6"/>
                                            </p:txEl>
                                          </p:spTgt>
                                        </p:tgtEl>
                                        <p:attrNameLst>
                                          <p:attrName>style.visibility</p:attrName>
                                        </p:attrNameLst>
                                      </p:cBhvr>
                                      <p:to>
                                        <p:strVal val="visible"/>
                                      </p:to>
                                    </p:set>
                                    <p:animEffect transition="in" filter="fade">
                                      <p:cBhvr>
                                        <p:cTn id="37" dur="5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4" grpId="0"/>
      <p:bldP spid="2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2297723" y="2518117"/>
            <a:ext cx="4144383" cy="2833494"/>
          </a:xfrm>
          <a:prstGeom prst="rect">
            <a:avLst/>
          </a:prstGeom>
        </p:spPr>
        <p:txBody>
          <a:bodyPr lIns="91425" tIns="91425" rIns="91425" bIns="91425" anchor="b" anchorCtr="0">
            <a:noAutofit/>
          </a:bodyPr>
          <a:lstStyle/>
          <a:p>
            <a:pPr algn="r"/>
            <a:r>
              <a:rPr lang="en" sz="4400" dirty="0">
                <a:solidFill>
                  <a:schemeClr val="accent4">
                    <a:lumMod val="50000"/>
                  </a:schemeClr>
                </a:solidFill>
              </a:rPr>
              <a:t>Congruence Postulates and Theorems for Triangles</a:t>
            </a:r>
            <a:endParaRPr lang="en" sz="3600" dirty="0">
              <a:solidFill>
                <a:schemeClr val="accent4">
                  <a:lumMod val="50000"/>
                </a:schemeClr>
              </a:solidFill>
            </a:endParaRPr>
          </a:p>
        </p:txBody>
      </p:sp>
      <p:sp>
        <p:nvSpPr>
          <p:cNvPr id="88" name="Shape 88"/>
          <p:cNvSpPr txBox="1">
            <a:spLocks noGrp="1"/>
          </p:cNvSpPr>
          <p:nvPr>
            <p:ph type="subTitle" idx="1"/>
          </p:nvPr>
        </p:nvSpPr>
        <p:spPr>
          <a:xfrm>
            <a:off x="6695331" y="2786996"/>
            <a:ext cx="2575531" cy="2374249"/>
          </a:xfrm>
          <a:prstGeom prst="rect">
            <a:avLst/>
          </a:prstGeom>
        </p:spPr>
        <p:txBody>
          <a:bodyPr lIns="91425" tIns="91425" rIns="91425" bIns="91425" anchor="t" anchorCtr="0">
            <a:noAutofit/>
          </a:bodyPr>
          <a:lstStyle/>
          <a:p>
            <a:r>
              <a:rPr lang="en" sz="2800" dirty="0">
                <a:solidFill>
                  <a:schemeClr val="accent4">
                    <a:lumMod val="75000"/>
                  </a:schemeClr>
                </a:solidFill>
              </a:rPr>
              <a:t>SSS Postulate</a:t>
            </a:r>
          </a:p>
          <a:p>
            <a:r>
              <a:rPr lang="en" sz="2800" dirty="0">
                <a:solidFill>
                  <a:schemeClr val="accent4">
                    <a:lumMod val="75000"/>
                  </a:schemeClr>
                </a:solidFill>
              </a:rPr>
              <a:t>SAS Postulate</a:t>
            </a:r>
          </a:p>
          <a:p>
            <a:r>
              <a:rPr lang="en" sz="2800" dirty="0">
                <a:solidFill>
                  <a:schemeClr val="accent4">
                    <a:lumMod val="75000"/>
                  </a:schemeClr>
                </a:solidFill>
              </a:rPr>
              <a:t>ASA Postulate</a:t>
            </a:r>
          </a:p>
          <a:p>
            <a:r>
              <a:rPr lang="en" sz="2800" dirty="0">
                <a:solidFill>
                  <a:schemeClr val="accent4">
                    <a:lumMod val="75000"/>
                  </a:schemeClr>
                </a:solidFill>
              </a:rPr>
              <a:t>SAA Theorem</a:t>
            </a:r>
          </a:p>
          <a:p>
            <a:r>
              <a:rPr lang="en" sz="2800" dirty="0">
                <a:solidFill>
                  <a:schemeClr val="accent4">
                    <a:lumMod val="75000"/>
                  </a:schemeClr>
                </a:solidFill>
              </a:rPr>
              <a:t>HL Theorem</a:t>
            </a:r>
          </a:p>
        </p:txBody>
      </p:sp>
      <p:cxnSp>
        <p:nvCxnSpPr>
          <p:cNvPr id="3" name="Straight Connector 2"/>
          <p:cNvCxnSpPr/>
          <p:nvPr/>
        </p:nvCxnSpPr>
        <p:spPr>
          <a:xfrm>
            <a:off x="6568717" y="2321166"/>
            <a:ext cx="0" cy="3305908"/>
          </a:xfrm>
          <a:prstGeom prst="line">
            <a:avLst/>
          </a:prstGeom>
          <a:ln>
            <a:solidFill>
              <a:srgbClr val="0070C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21935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wipe(right)">
                                      <p:cBhvr>
                                        <p:cTn id="11" dur="500"/>
                                        <p:tgtEl>
                                          <p:spTgt spid="8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8">
                                            <p:txEl>
                                              <p:pRg st="0" end="0"/>
                                            </p:txEl>
                                          </p:spTgt>
                                        </p:tgtEl>
                                        <p:attrNameLst>
                                          <p:attrName>style.visibility</p:attrName>
                                        </p:attrNameLst>
                                      </p:cBhvr>
                                      <p:to>
                                        <p:strVal val="visible"/>
                                      </p:to>
                                    </p:set>
                                    <p:animEffect transition="in" filter="wipe(left)">
                                      <p:cBhvr>
                                        <p:cTn id="16" dur="500"/>
                                        <p:tgtEl>
                                          <p:spTgt spid="8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8">
                                            <p:txEl>
                                              <p:pRg st="1" end="1"/>
                                            </p:txEl>
                                          </p:spTgt>
                                        </p:tgtEl>
                                        <p:attrNameLst>
                                          <p:attrName>style.visibility</p:attrName>
                                        </p:attrNameLst>
                                      </p:cBhvr>
                                      <p:to>
                                        <p:strVal val="visible"/>
                                      </p:to>
                                    </p:set>
                                    <p:animEffect transition="in" filter="wipe(left)">
                                      <p:cBhvr>
                                        <p:cTn id="21" dur="500"/>
                                        <p:tgtEl>
                                          <p:spTgt spid="8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8">
                                            <p:txEl>
                                              <p:pRg st="2" end="2"/>
                                            </p:txEl>
                                          </p:spTgt>
                                        </p:tgtEl>
                                        <p:attrNameLst>
                                          <p:attrName>style.visibility</p:attrName>
                                        </p:attrNameLst>
                                      </p:cBhvr>
                                      <p:to>
                                        <p:strVal val="visible"/>
                                      </p:to>
                                    </p:set>
                                    <p:animEffect transition="in" filter="wipe(left)">
                                      <p:cBhvr>
                                        <p:cTn id="26" dur="500"/>
                                        <p:tgtEl>
                                          <p:spTgt spid="8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8">
                                            <p:txEl>
                                              <p:pRg st="3" end="3"/>
                                            </p:txEl>
                                          </p:spTgt>
                                        </p:tgtEl>
                                        <p:attrNameLst>
                                          <p:attrName>style.visibility</p:attrName>
                                        </p:attrNameLst>
                                      </p:cBhvr>
                                      <p:to>
                                        <p:strVal val="visible"/>
                                      </p:to>
                                    </p:set>
                                    <p:animEffect transition="in" filter="wipe(left)">
                                      <p:cBhvr>
                                        <p:cTn id="31" dur="500"/>
                                        <p:tgtEl>
                                          <p:spTgt spid="88">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8">
                                            <p:txEl>
                                              <p:pRg st="4" end="4"/>
                                            </p:txEl>
                                          </p:spTgt>
                                        </p:tgtEl>
                                        <p:attrNameLst>
                                          <p:attrName>style.visibility</p:attrName>
                                        </p:attrNameLst>
                                      </p:cBhvr>
                                      <p:to>
                                        <p:strVal val="visible"/>
                                      </p:to>
                                    </p:set>
                                    <p:animEffect transition="in" filter="wipe(left)">
                                      <p:cBhvr>
                                        <p:cTn id="36" dur="500"/>
                                        <p:tgtEl>
                                          <p:spTgt spid="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310150" y="410827"/>
            <a:ext cx="7571700" cy="936899"/>
          </a:xfrm>
          <a:prstGeom prst="rect">
            <a:avLst/>
          </a:prstGeom>
        </p:spPr>
        <p:txBody>
          <a:bodyPr lIns="91425" tIns="91425" rIns="91425" bIns="91425" anchor="b" anchorCtr="0">
            <a:noAutofit/>
          </a:bodyPr>
          <a:lstStyle/>
          <a:p>
            <a:r>
              <a:rPr lang="en" sz="2800" dirty="0"/>
              <a:t>Learning from experience</a:t>
            </a:r>
          </a:p>
        </p:txBody>
      </p:sp>
      <p:sp>
        <p:nvSpPr>
          <p:cNvPr id="99" name="Shape 99"/>
          <p:cNvSpPr txBox="1">
            <a:spLocks noGrp="1"/>
          </p:cNvSpPr>
          <p:nvPr>
            <p:ph type="body" idx="1"/>
          </p:nvPr>
        </p:nvSpPr>
        <p:spPr>
          <a:xfrm>
            <a:off x="2310150" y="1682267"/>
            <a:ext cx="7571700" cy="4764899"/>
          </a:xfrm>
          <a:prstGeom prst="rect">
            <a:avLst/>
          </a:prstGeom>
        </p:spPr>
        <p:txBody>
          <a:bodyPr lIns="91425" tIns="91425" rIns="91425" bIns="91425" anchor="t" anchorCtr="0">
            <a:noAutofit/>
          </a:bodyPr>
          <a:lstStyle/>
          <a:p>
            <a:pPr marL="228600">
              <a:buNone/>
            </a:pPr>
            <a:r>
              <a:rPr lang="en" sz="2400" dirty="0"/>
              <a:t>Reflect on the following</a:t>
            </a:r>
          </a:p>
          <a:p>
            <a:pPr marL="571500" indent="-342900"/>
            <a:r>
              <a:rPr lang="en" sz="2400" dirty="0"/>
              <a:t>What difficulties did you have as a student when you first encountered congruence postulates for triangles?</a:t>
            </a:r>
          </a:p>
          <a:p>
            <a:pPr marL="228600">
              <a:buNone/>
            </a:pPr>
            <a:endParaRPr lang="en" sz="2400" dirty="0"/>
          </a:p>
          <a:p>
            <a:pPr marL="571500" indent="-342900"/>
            <a:r>
              <a:rPr lang="en" sz="2400" dirty="0"/>
              <a:t>Describe the cause of these difficulties.</a:t>
            </a:r>
          </a:p>
          <a:p>
            <a:pPr marL="228600">
              <a:buNone/>
            </a:pPr>
            <a:endParaRPr lang="en" sz="2400" dirty="0"/>
          </a:p>
          <a:p>
            <a:pPr marL="571500" indent="-342900"/>
            <a:r>
              <a:rPr lang="en" sz="2400" dirty="0"/>
              <a:t>How will you address these difficulties as a teacher?</a:t>
            </a:r>
          </a:p>
          <a:p>
            <a:pPr marL="228600">
              <a:buNone/>
            </a:pPr>
            <a:endParaRPr lang="en" sz="2400" dirty="0"/>
          </a:p>
          <a:p>
            <a:pPr marL="571500" indent="-342900"/>
            <a:r>
              <a:rPr lang="en" sz="2400" dirty="0"/>
              <a:t>What activity can you suggest that will allow students to discover and deepen their knowledge of congruence postulates for triangles?</a:t>
            </a:r>
          </a:p>
          <a:p>
            <a:pPr marL="228600">
              <a:buNone/>
            </a:pPr>
            <a:endParaRPr lang="en" sz="2400" dirty="0"/>
          </a:p>
        </p:txBody>
      </p:sp>
    </p:spTree>
    <p:extLst>
      <p:ext uri="{BB962C8B-B14F-4D97-AF65-F5344CB8AC3E}">
        <p14:creationId xmlns:p14="http://schemas.microsoft.com/office/powerpoint/2010/main" val="741204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9">
                                            <p:txEl>
                                              <p:pRg st="0" end="0"/>
                                            </p:txEl>
                                          </p:spTgt>
                                        </p:tgtEl>
                                        <p:attrNameLst>
                                          <p:attrName>style.visibility</p:attrName>
                                        </p:attrNameLst>
                                      </p:cBhvr>
                                      <p:to>
                                        <p:strVal val="visible"/>
                                      </p:to>
                                    </p:set>
                                    <p:animEffect transition="in" filter="fade">
                                      <p:cBhvr>
                                        <p:cTn id="13" dur="500"/>
                                        <p:tgtEl>
                                          <p:spTgt spid="9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9">
                                            <p:txEl>
                                              <p:pRg st="1" end="1"/>
                                            </p:txEl>
                                          </p:spTgt>
                                        </p:tgtEl>
                                        <p:attrNameLst>
                                          <p:attrName>style.visibility</p:attrName>
                                        </p:attrNameLst>
                                      </p:cBhvr>
                                      <p:to>
                                        <p:strVal val="visible"/>
                                      </p:to>
                                    </p:set>
                                    <p:animEffect transition="in" filter="fade">
                                      <p:cBhvr>
                                        <p:cTn id="18" dur="500"/>
                                        <p:tgtEl>
                                          <p:spTgt spid="9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9">
                                            <p:txEl>
                                              <p:pRg st="3" end="3"/>
                                            </p:txEl>
                                          </p:spTgt>
                                        </p:tgtEl>
                                        <p:attrNameLst>
                                          <p:attrName>style.visibility</p:attrName>
                                        </p:attrNameLst>
                                      </p:cBhvr>
                                      <p:to>
                                        <p:strVal val="visible"/>
                                      </p:to>
                                    </p:set>
                                    <p:animEffect transition="in" filter="fade">
                                      <p:cBhvr>
                                        <p:cTn id="23" dur="500"/>
                                        <p:tgtEl>
                                          <p:spTgt spid="9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9">
                                            <p:txEl>
                                              <p:pRg st="5" end="5"/>
                                            </p:txEl>
                                          </p:spTgt>
                                        </p:tgtEl>
                                        <p:attrNameLst>
                                          <p:attrName>style.visibility</p:attrName>
                                        </p:attrNameLst>
                                      </p:cBhvr>
                                      <p:to>
                                        <p:strVal val="visible"/>
                                      </p:to>
                                    </p:set>
                                    <p:animEffect transition="in" filter="fade">
                                      <p:cBhvr>
                                        <p:cTn id="28" dur="500"/>
                                        <p:tgtEl>
                                          <p:spTgt spid="9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9">
                                            <p:txEl>
                                              <p:pRg st="7" end="7"/>
                                            </p:txEl>
                                          </p:spTgt>
                                        </p:tgtEl>
                                        <p:attrNameLst>
                                          <p:attrName>style.visibility</p:attrName>
                                        </p:attrNameLst>
                                      </p:cBhvr>
                                      <p:to>
                                        <p:strVal val="visible"/>
                                      </p:to>
                                    </p:set>
                                    <p:animEffect transition="in" filter="fade">
                                      <p:cBhvr>
                                        <p:cTn id="33" dur="500"/>
                                        <p:tgtEl>
                                          <p:spTgt spid="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3070025" y="2034925"/>
            <a:ext cx="5832600" cy="1546500"/>
          </a:xfrm>
          <a:prstGeom prst="rect">
            <a:avLst/>
          </a:prstGeom>
        </p:spPr>
        <p:txBody>
          <a:bodyPr lIns="91425" tIns="91425" rIns="91425" bIns="91425" anchor="b" anchorCtr="0">
            <a:noAutofit/>
          </a:bodyPr>
          <a:lstStyle/>
          <a:p>
            <a:r>
              <a:rPr lang="en" dirty="0">
                <a:solidFill>
                  <a:schemeClr val="accent4">
                    <a:lumMod val="50000"/>
                  </a:schemeClr>
                </a:solidFill>
              </a:rPr>
              <a:t>Thinking Up Your Own Proofs</a:t>
            </a:r>
            <a:endParaRPr lang="en" sz="4000" dirty="0">
              <a:solidFill>
                <a:schemeClr val="accent4">
                  <a:lumMod val="50000"/>
                </a:schemeClr>
              </a:solidFill>
            </a:endParaRPr>
          </a:p>
        </p:txBody>
      </p:sp>
      <p:sp>
        <p:nvSpPr>
          <p:cNvPr id="88" name="Shape 88"/>
          <p:cNvSpPr txBox="1">
            <a:spLocks noGrp="1"/>
          </p:cNvSpPr>
          <p:nvPr>
            <p:ph type="subTitle" idx="1"/>
          </p:nvPr>
        </p:nvSpPr>
        <p:spPr>
          <a:xfrm>
            <a:off x="3070025" y="3470744"/>
            <a:ext cx="5832600" cy="1046400"/>
          </a:xfrm>
          <a:prstGeom prst="rect">
            <a:avLst/>
          </a:prstGeom>
        </p:spPr>
        <p:txBody>
          <a:bodyPr lIns="91425" tIns="91425" rIns="91425" bIns="91425" anchor="t" anchorCtr="0">
            <a:noAutofit/>
          </a:bodyPr>
          <a:lstStyle/>
          <a:p>
            <a:r>
              <a:rPr lang="en" sz="2000" dirty="0"/>
              <a:t>Developing logical proofs to support theorems</a:t>
            </a:r>
          </a:p>
        </p:txBody>
      </p:sp>
    </p:spTree>
    <p:extLst>
      <p:ext uri="{BB962C8B-B14F-4D97-AF65-F5344CB8AC3E}">
        <p14:creationId xmlns:p14="http://schemas.microsoft.com/office/powerpoint/2010/main" val="250964054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8">
                                            <p:txEl>
                                              <p:pRg st="0" end="0"/>
                                            </p:txEl>
                                          </p:spTgt>
                                        </p:tgtEl>
                                        <p:attrNameLst>
                                          <p:attrName>style.visibility</p:attrName>
                                        </p:attrNameLst>
                                      </p:cBhvr>
                                      <p:to>
                                        <p:strVal val="visible"/>
                                      </p:to>
                                    </p:set>
                                    <p:animEffect transition="in" filter="fade">
                                      <p:cBhvr>
                                        <p:cTn id="11" dur="500"/>
                                        <p:tgtEl>
                                          <p:spTgt spid="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310150" y="410827"/>
            <a:ext cx="7571700" cy="936899"/>
          </a:xfrm>
          <a:prstGeom prst="rect">
            <a:avLst/>
          </a:prstGeom>
        </p:spPr>
        <p:txBody>
          <a:bodyPr lIns="91425" tIns="91425" rIns="91425" bIns="91425" anchor="b" anchorCtr="0">
            <a:noAutofit/>
          </a:bodyPr>
          <a:lstStyle/>
          <a:p>
            <a:r>
              <a:rPr lang="en" sz="2800" dirty="0"/>
              <a:t>Review on Logic and Reasoning</a:t>
            </a:r>
          </a:p>
        </p:txBody>
      </p:sp>
      <p:sp>
        <p:nvSpPr>
          <p:cNvPr id="99" name="Shape 99"/>
          <p:cNvSpPr txBox="1">
            <a:spLocks noGrp="1"/>
          </p:cNvSpPr>
          <p:nvPr>
            <p:ph type="body" idx="1"/>
          </p:nvPr>
        </p:nvSpPr>
        <p:spPr>
          <a:xfrm>
            <a:off x="2310150" y="1682267"/>
            <a:ext cx="7571700" cy="4764899"/>
          </a:xfrm>
          <a:prstGeom prst="rect">
            <a:avLst/>
          </a:prstGeom>
        </p:spPr>
        <p:txBody>
          <a:bodyPr lIns="91425" tIns="91425" rIns="91425" bIns="91425" anchor="t" anchorCtr="0">
            <a:noAutofit/>
          </a:bodyPr>
          <a:lstStyle/>
          <a:p>
            <a:pPr marL="228600">
              <a:buNone/>
            </a:pPr>
            <a:r>
              <a:rPr lang="en" sz="2400" dirty="0"/>
              <a:t>A proposition is a set of words and symbols that collectively make a claim that can be classified as true or false.</a:t>
            </a:r>
          </a:p>
          <a:p>
            <a:pPr marL="228600">
              <a:buNone/>
            </a:pPr>
            <a:endParaRPr lang="en" sz="2400" dirty="0"/>
          </a:p>
          <a:p>
            <a:pPr marL="228600">
              <a:buNone/>
            </a:pPr>
            <a:r>
              <a:rPr lang="en-PH" sz="2000" i="1" dirty="0"/>
              <a:t>Decide whether the following are propositions or not:</a:t>
            </a:r>
          </a:p>
          <a:p>
            <a:pPr marL="228600">
              <a:buNone/>
            </a:pPr>
            <a:r>
              <a:rPr lang="en-PH" sz="2000" i="1" dirty="0"/>
              <a:t>23 = z</a:t>
            </a:r>
          </a:p>
          <a:p>
            <a:pPr marL="228600">
              <a:buNone/>
            </a:pPr>
            <a:r>
              <a:rPr lang="en-PH" sz="2000" i="1" dirty="0"/>
              <a:t>10 – 7 = 3</a:t>
            </a:r>
          </a:p>
          <a:p>
            <a:pPr marL="228600">
              <a:buNone/>
            </a:pPr>
            <a:r>
              <a:rPr lang="en-PH" sz="2000" i="1" dirty="0"/>
              <a:t>5 &lt; 27</a:t>
            </a:r>
          </a:p>
          <a:p>
            <a:pPr marL="228600">
              <a:buNone/>
            </a:pPr>
            <a:r>
              <a:rPr lang="en-PH" sz="2000" i="1" dirty="0"/>
              <a:t>All women are mammals.</a:t>
            </a:r>
          </a:p>
          <a:p>
            <a:pPr marL="228600">
              <a:buNone/>
            </a:pPr>
            <a:r>
              <a:rPr lang="en-PH" sz="2000" i="1" dirty="0"/>
              <a:t>Where do you live?</a:t>
            </a:r>
          </a:p>
          <a:p>
            <a:pPr marL="228600">
              <a:buNone/>
            </a:pPr>
            <a:endParaRPr lang="en" sz="2400" dirty="0"/>
          </a:p>
          <a:p>
            <a:pPr marL="228600">
              <a:buNone/>
            </a:pPr>
            <a:r>
              <a:rPr lang="en" sz="2400" dirty="0"/>
              <a:t>A propositional variable is a variable that represents a proposition usually denoted by P, Q, R, …</a:t>
            </a:r>
          </a:p>
        </p:txBody>
      </p:sp>
    </p:spTree>
    <p:extLst>
      <p:ext uri="{BB962C8B-B14F-4D97-AF65-F5344CB8AC3E}">
        <p14:creationId xmlns:p14="http://schemas.microsoft.com/office/powerpoint/2010/main" val="973511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9">
                                            <p:txEl>
                                              <p:pRg st="0" end="0"/>
                                            </p:txEl>
                                          </p:spTgt>
                                        </p:tgtEl>
                                        <p:attrNameLst>
                                          <p:attrName>style.visibility</p:attrName>
                                        </p:attrNameLst>
                                      </p:cBhvr>
                                      <p:to>
                                        <p:strVal val="visible"/>
                                      </p:to>
                                    </p:set>
                                    <p:animEffect transition="in" filter="fade">
                                      <p:cBhvr>
                                        <p:cTn id="13" dur="500"/>
                                        <p:tgtEl>
                                          <p:spTgt spid="9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9">
                                            <p:txEl>
                                              <p:pRg st="2" end="2"/>
                                            </p:txEl>
                                          </p:spTgt>
                                        </p:tgtEl>
                                        <p:attrNameLst>
                                          <p:attrName>style.visibility</p:attrName>
                                        </p:attrNameLst>
                                      </p:cBhvr>
                                      <p:to>
                                        <p:strVal val="visible"/>
                                      </p:to>
                                    </p:set>
                                    <p:animEffect transition="in" filter="fade">
                                      <p:cBhvr>
                                        <p:cTn id="18" dur="500"/>
                                        <p:tgtEl>
                                          <p:spTgt spid="9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9">
                                            <p:txEl>
                                              <p:pRg st="3" end="3"/>
                                            </p:txEl>
                                          </p:spTgt>
                                        </p:tgtEl>
                                        <p:attrNameLst>
                                          <p:attrName>style.visibility</p:attrName>
                                        </p:attrNameLst>
                                      </p:cBhvr>
                                      <p:to>
                                        <p:strVal val="visible"/>
                                      </p:to>
                                    </p:set>
                                    <p:animEffect transition="in" filter="fade">
                                      <p:cBhvr>
                                        <p:cTn id="23" dur="500"/>
                                        <p:tgtEl>
                                          <p:spTgt spid="9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9">
                                            <p:txEl>
                                              <p:pRg st="4" end="4"/>
                                            </p:txEl>
                                          </p:spTgt>
                                        </p:tgtEl>
                                        <p:attrNameLst>
                                          <p:attrName>style.visibility</p:attrName>
                                        </p:attrNameLst>
                                      </p:cBhvr>
                                      <p:to>
                                        <p:strVal val="visible"/>
                                      </p:to>
                                    </p:set>
                                    <p:animEffect transition="in" filter="fade">
                                      <p:cBhvr>
                                        <p:cTn id="28" dur="500"/>
                                        <p:tgtEl>
                                          <p:spTgt spid="9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9">
                                            <p:txEl>
                                              <p:pRg st="5" end="5"/>
                                            </p:txEl>
                                          </p:spTgt>
                                        </p:tgtEl>
                                        <p:attrNameLst>
                                          <p:attrName>style.visibility</p:attrName>
                                        </p:attrNameLst>
                                      </p:cBhvr>
                                      <p:to>
                                        <p:strVal val="visible"/>
                                      </p:to>
                                    </p:set>
                                    <p:animEffect transition="in" filter="fade">
                                      <p:cBhvr>
                                        <p:cTn id="33" dur="500"/>
                                        <p:tgtEl>
                                          <p:spTgt spid="9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9">
                                            <p:txEl>
                                              <p:pRg st="6" end="6"/>
                                            </p:txEl>
                                          </p:spTgt>
                                        </p:tgtEl>
                                        <p:attrNameLst>
                                          <p:attrName>style.visibility</p:attrName>
                                        </p:attrNameLst>
                                      </p:cBhvr>
                                      <p:to>
                                        <p:strVal val="visible"/>
                                      </p:to>
                                    </p:set>
                                    <p:animEffect transition="in" filter="fade">
                                      <p:cBhvr>
                                        <p:cTn id="38" dur="500"/>
                                        <p:tgtEl>
                                          <p:spTgt spid="99">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9">
                                            <p:txEl>
                                              <p:pRg st="7" end="7"/>
                                            </p:txEl>
                                          </p:spTgt>
                                        </p:tgtEl>
                                        <p:attrNameLst>
                                          <p:attrName>style.visibility</p:attrName>
                                        </p:attrNameLst>
                                      </p:cBhvr>
                                      <p:to>
                                        <p:strVal val="visible"/>
                                      </p:to>
                                    </p:set>
                                    <p:animEffect transition="in" filter="fade">
                                      <p:cBhvr>
                                        <p:cTn id="43" dur="500"/>
                                        <p:tgtEl>
                                          <p:spTgt spid="99">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9">
                                            <p:txEl>
                                              <p:pRg st="9" end="9"/>
                                            </p:txEl>
                                          </p:spTgt>
                                        </p:tgtEl>
                                        <p:attrNameLst>
                                          <p:attrName>style.visibility</p:attrName>
                                        </p:attrNameLst>
                                      </p:cBhvr>
                                      <p:to>
                                        <p:strVal val="visible"/>
                                      </p:to>
                                    </p:set>
                                    <p:animEffect transition="in" filter="fade">
                                      <p:cBhvr>
                                        <p:cTn id="48" dur="500"/>
                                        <p:tgtEl>
                                          <p:spTgt spid="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310150" y="410827"/>
            <a:ext cx="7571700" cy="936899"/>
          </a:xfrm>
          <a:prstGeom prst="rect">
            <a:avLst/>
          </a:prstGeom>
        </p:spPr>
        <p:txBody>
          <a:bodyPr lIns="91425" tIns="91425" rIns="91425" bIns="91425" anchor="b" anchorCtr="0">
            <a:noAutofit/>
          </a:bodyPr>
          <a:lstStyle/>
          <a:p>
            <a:pPr lvl="0"/>
            <a:r>
              <a:rPr lang="en" sz="2800" dirty="0"/>
              <a:t>Review on Logic and Reasoning</a:t>
            </a:r>
          </a:p>
        </p:txBody>
      </p:sp>
      <p:sp>
        <p:nvSpPr>
          <p:cNvPr id="99" name="Shape 99"/>
          <p:cNvSpPr txBox="1">
            <a:spLocks noGrp="1"/>
          </p:cNvSpPr>
          <p:nvPr>
            <p:ph type="body" idx="1"/>
          </p:nvPr>
        </p:nvSpPr>
        <p:spPr>
          <a:xfrm>
            <a:off x="2310150" y="1682267"/>
            <a:ext cx="7571700" cy="4764899"/>
          </a:xfrm>
          <a:prstGeom prst="rect">
            <a:avLst/>
          </a:prstGeom>
        </p:spPr>
        <p:txBody>
          <a:bodyPr lIns="91425" tIns="91425" rIns="91425" bIns="91425" anchor="t" anchorCtr="0">
            <a:noAutofit/>
          </a:bodyPr>
          <a:lstStyle/>
          <a:p>
            <a:pPr marL="228600">
              <a:buNone/>
            </a:pPr>
            <a:r>
              <a:rPr lang="en" sz="2400" dirty="0"/>
              <a:t>Given two propositional variables, P and Q, these two variables may be combined to form a new one. These are combined using the logical operators or connectives: “and”, “or”, or “not”.</a:t>
            </a:r>
          </a:p>
          <a:p>
            <a:pPr marL="228600">
              <a:buNone/>
            </a:pPr>
            <a:endParaRPr lang="en" sz="2400" dirty="0"/>
          </a:p>
          <a:p>
            <a:pPr marL="228600">
              <a:buNone/>
            </a:pPr>
            <a:r>
              <a:rPr lang="en" sz="2400" dirty="0"/>
              <a:t>The proposition “P implies Q” is called an implication and is also called a conditional statement.</a:t>
            </a:r>
          </a:p>
          <a:p>
            <a:pPr marL="228600">
              <a:buNone/>
            </a:pPr>
            <a:endParaRPr lang="en" sz="2400" dirty="0"/>
          </a:p>
          <a:p>
            <a:pPr marL="228600">
              <a:buNone/>
            </a:pPr>
            <a:r>
              <a:rPr lang="en" sz="2400" dirty="0"/>
              <a:t>A conditional proposition has a converse, an inverse, a contrapositive, and a biconditional proposition.</a:t>
            </a:r>
          </a:p>
        </p:txBody>
      </p:sp>
    </p:spTree>
    <p:extLst>
      <p:ext uri="{BB962C8B-B14F-4D97-AF65-F5344CB8AC3E}">
        <p14:creationId xmlns:p14="http://schemas.microsoft.com/office/powerpoint/2010/main" val="2265166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
                                            <p:txEl>
                                              <p:pRg st="2" end="2"/>
                                            </p:txEl>
                                          </p:spTgt>
                                        </p:tgtEl>
                                        <p:attrNameLst>
                                          <p:attrName>style.visibility</p:attrName>
                                        </p:attrNameLst>
                                      </p:cBhvr>
                                      <p:to>
                                        <p:strVal val="visible"/>
                                      </p:to>
                                    </p:set>
                                    <p:animEffect transition="in" filter="fade">
                                      <p:cBhvr>
                                        <p:cTn id="12" dur="500"/>
                                        <p:tgtEl>
                                          <p:spTgt spid="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
                                            <p:txEl>
                                              <p:pRg st="4" end="4"/>
                                            </p:txEl>
                                          </p:spTgt>
                                        </p:tgtEl>
                                        <p:attrNameLst>
                                          <p:attrName>style.visibility</p:attrName>
                                        </p:attrNameLst>
                                      </p:cBhvr>
                                      <p:to>
                                        <p:strVal val="visible"/>
                                      </p:to>
                                    </p:set>
                                    <p:animEffect transition="in" filter="fade">
                                      <p:cBhvr>
                                        <p:cTn id="17"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310150" y="410827"/>
            <a:ext cx="7571700" cy="936899"/>
          </a:xfrm>
          <a:prstGeom prst="rect">
            <a:avLst/>
          </a:prstGeom>
        </p:spPr>
        <p:txBody>
          <a:bodyPr lIns="91425" tIns="91425" rIns="91425" bIns="91425" anchor="b" anchorCtr="0">
            <a:noAutofit/>
          </a:bodyPr>
          <a:lstStyle/>
          <a:p>
            <a:pPr lvl="0"/>
            <a:r>
              <a:rPr lang="en" sz="2800" dirty="0"/>
              <a:t>Review on Logic and Reasoning</a:t>
            </a:r>
          </a:p>
        </p:txBody>
      </p:sp>
      <p:sp>
        <p:nvSpPr>
          <p:cNvPr id="99" name="Shape 99"/>
          <p:cNvSpPr txBox="1">
            <a:spLocks noGrp="1"/>
          </p:cNvSpPr>
          <p:nvPr>
            <p:ph type="body" idx="1"/>
          </p:nvPr>
        </p:nvSpPr>
        <p:spPr>
          <a:xfrm>
            <a:off x="2310150" y="1682267"/>
            <a:ext cx="7571700" cy="4764899"/>
          </a:xfrm>
          <a:prstGeom prst="rect">
            <a:avLst/>
          </a:prstGeom>
        </p:spPr>
        <p:txBody>
          <a:bodyPr lIns="91425" tIns="91425" rIns="91425" bIns="91425" anchor="t" anchorCtr="0">
            <a:noAutofit/>
          </a:bodyPr>
          <a:lstStyle/>
          <a:p>
            <a:pPr marL="228600">
              <a:buNone/>
            </a:pPr>
            <a:r>
              <a:rPr lang="en" sz="2400" dirty="0"/>
              <a:t>Reasoning is a process based on experience and principle that allow one to arrive at a conclusion. Reasoning has the following types: (a) intuition; (b) Induction; and (c) deduction.</a:t>
            </a:r>
          </a:p>
          <a:p>
            <a:pPr marL="228600">
              <a:buNone/>
            </a:pPr>
            <a:endParaRPr lang="en" sz="2400" dirty="0"/>
          </a:p>
          <a:p>
            <a:pPr marL="228600">
              <a:buNone/>
            </a:pPr>
            <a:r>
              <a:rPr lang="en" sz="2400" dirty="0"/>
              <a:t>Deduction is the type of reasoning in which knowledge and acceptance of selected assumptions guarantee the truth of a particular conclusion.</a:t>
            </a:r>
          </a:p>
        </p:txBody>
      </p:sp>
    </p:spTree>
    <p:extLst>
      <p:ext uri="{BB962C8B-B14F-4D97-AF65-F5344CB8AC3E}">
        <p14:creationId xmlns:p14="http://schemas.microsoft.com/office/powerpoint/2010/main" val="1684300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
                                            <p:txEl>
                                              <p:pRg st="2" end="2"/>
                                            </p:txEl>
                                          </p:spTgt>
                                        </p:tgtEl>
                                        <p:attrNameLst>
                                          <p:attrName>style.visibility</p:attrName>
                                        </p:attrNameLst>
                                      </p:cBhvr>
                                      <p:to>
                                        <p:strVal val="visible"/>
                                      </p:to>
                                    </p:set>
                                    <p:animEffect transition="in" filter="fade">
                                      <p:cBhvr>
                                        <p:cTn id="12" dur="500"/>
                                        <p:tgtEl>
                                          <p:spTgt spid="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310150" y="410827"/>
            <a:ext cx="7571700" cy="936899"/>
          </a:xfrm>
          <a:prstGeom prst="rect">
            <a:avLst/>
          </a:prstGeom>
        </p:spPr>
        <p:txBody>
          <a:bodyPr lIns="91425" tIns="91425" rIns="91425" bIns="91425" anchor="b" anchorCtr="0">
            <a:noAutofit/>
          </a:bodyPr>
          <a:lstStyle/>
          <a:p>
            <a:pPr lvl="0"/>
            <a:r>
              <a:rPr lang="en" sz="2800" dirty="0"/>
              <a:t>Review on Logic and Reasoning</a:t>
            </a:r>
          </a:p>
        </p:txBody>
      </p:sp>
      <mc:AlternateContent xmlns:mc="http://schemas.openxmlformats.org/markup-compatibility/2006">
        <mc:Choice xmlns:a14="http://schemas.microsoft.com/office/drawing/2010/main" Requires="a14">
          <p:sp>
            <p:nvSpPr>
              <p:cNvPr id="99" name="Shape 99"/>
              <p:cNvSpPr txBox="1">
                <a:spLocks noGrp="1"/>
              </p:cNvSpPr>
              <p:nvPr>
                <p:ph type="body" idx="1"/>
              </p:nvPr>
            </p:nvSpPr>
            <p:spPr>
              <a:xfrm>
                <a:off x="2310150" y="1347726"/>
                <a:ext cx="7571700" cy="4764899"/>
              </a:xfrm>
              <a:prstGeom prst="rect">
                <a:avLst/>
              </a:prstGeom>
            </p:spPr>
            <p:txBody>
              <a:bodyPr lIns="91425" tIns="91425" rIns="91425" bIns="91425" anchor="t" anchorCtr="0">
                <a:noAutofit/>
              </a:bodyPr>
              <a:lstStyle/>
              <a:p>
                <a:pPr marL="228600">
                  <a:buNone/>
                </a:pPr>
                <a:r>
                  <a:rPr lang="en" sz="2000" dirty="0"/>
                  <a:t>Law of Detachment:</a:t>
                </a:r>
              </a:p>
              <a:p>
                <a:pPr marL="228600">
                  <a:buNone/>
                </a:pPr>
                <a:r>
                  <a:rPr lang="en" sz="2000" dirty="0"/>
                  <a:t>Let P and Q represent simple statements (or propositions), and assume that statements 1 and 2 are true. </a:t>
                </a:r>
                <a:r>
                  <a:rPr lang="en-US" sz="2000" dirty="0"/>
                  <a:t>T</a:t>
                </a:r>
                <a:r>
                  <a:rPr lang="en" sz="2000" dirty="0"/>
                  <a:t>hen a valid argument having conclusion C has the form:</a:t>
                </a:r>
              </a:p>
              <a:p>
                <a:pPr marL="228600">
                  <a:buNone/>
                </a:pPr>
                <a14:m>
                  <m:oMathPara xmlns:m="http://schemas.openxmlformats.org/officeDocument/2006/math">
                    <m:oMathParaPr>
                      <m:jc m:val="left"/>
                    </m:oMathParaPr>
                    <m:oMath xmlns:m="http://schemas.openxmlformats.org/officeDocument/2006/math">
                      <m:d>
                        <m:dPr>
                          <m:ctrlPr>
                            <a:rPr lang="en-US" sz="2000" i="1">
                              <a:latin typeface="Cambria Math" panose="02040503050406030204" pitchFamily="18" charset="0"/>
                            </a:rPr>
                          </m:ctrlPr>
                        </m:dPr>
                        <m:e>
                          <m:r>
                            <a:rPr lang="en-US" sz="2000" i="1">
                              <a:latin typeface="Cambria Math" panose="02040503050406030204" pitchFamily="18" charset="0"/>
                            </a:rPr>
                            <m:t>1</m:t>
                          </m:r>
                        </m:e>
                      </m:d>
                      <m:r>
                        <a:rPr lang="en-US" sz="2000" i="1">
                          <a:latin typeface="Cambria Math" panose="02040503050406030204" pitchFamily="18" charset="0"/>
                        </a:rPr>
                        <m:t> </m:t>
                      </m:r>
                      <m:r>
                        <a:rPr lang="en-US" sz="2000" i="1">
                          <a:latin typeface="Cambria Math" panose="02040503050406030204" pitchFamily="18" charset="0"/>
                        </a:rPr>
                        <m:t>𝑃</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𝑄</m:t>
                      </m:r>
                    </m:oMath>
                  </m:oMathPara>
                </a14:m>
                <a:endParaRPr lang="en-US" sz="2000" dirty="0">
                  <a:ea typeface="Cambria Math" panose="02040503050406030204" pitchFamily="18" charset="0"/>
                </a:endParaRPr>
              </a:p>
              <a:p>
                <a:pPr marL="228600">
                  <a:buNone/>
                </a:pPr>
                <a14:m>
                  <m:oMath xmlns:m="http://schemas.openxmlformats.org/officeDocument/2006/math">
                    <m:d>
                      <m:dPr>
                        <m:ctrlPr>
                          <a:rPr lang="en-US" sz="2000" i="1" u="sng">
                            <a:latin typeface="Cambria Math" panose="02040503050406030204" pitchFamily="18" charset="0"/>
                          </a:rPr>
                        </m:ctrlPr>
                      </m:dPr>
                      <m:e>
                        <m:r>
                          <a:rPr lang="en-US" sz="2000" i="1" u="sng">
                            <a:latin typeface="Cambria Math" panose="02040503050406030204" pitchFamily="18" charset="0"/>
                          </a:rPr>
                          <m:t>2</m:t>
                        </m:r>
                      </m:e>
                    </m:d>
                    <m:r>
                      <a:rPr lang="en-US" sz="2000" i="1" u="sng">
                        <a:latin typeface="Cambria Math" panose="02040503050406030204" pitchFamily="18" charset="0"/>
                      </a:rPr>
                      <m:t> </m:t>
                    </m:r>
                    <m:r>
                      <a:rPr lang="en-US" sz="2000" i="1" u="sng">
                        <a:latin typeface="Cambria Math" panose="02040503050406030204" pitchFamily="18" charset="0"/>
                      </a:rPr>
                      <m:t>𝑃</m:t>
                    </m:r>
                  </m:oMath>
                </a14:m>
                <a:r>
                  <a:rPr lang="en" sz="2000" u="sng" dirty="0"/>
                  <a:t>             .</a:t>
                </a:r>
              </a:p>
              <a:p>
                <a:pPr marL="22860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𝐶</m:t>
                      </m:r>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𝑄</m:t>
                      </m:r>
                    </m:oMath>
                  </m:oMathPara>
                </a14:m>
                <a:endParaRPr lang="en" sz="2000" dirty="0"/>
              </a:p>
              <a:p>
                <a:pPr marL="228600">
                  <a:buNone/>
                </a:pPr>
                <a:endParaRPr lang="en" sz="2000" dirty="0"/>
              </a:p>
              <a:p>
                <a:pPr marL="228600">
                  <a:buNone/>
                </a:pPr>
                <a:r>
                  <a:rPr lang="en" sz="2000" dirty="0"/>
                  <a:t>Law of Negative Inference:</a:t>
                </a:r>
              </a:p>
              <a:p>
                <a:pPr marL="228600">
                  <a:buNone/>
                </a:pPr>
                <a:r>
                  <a:rPr lang="en" sz="2000" dirty="0"/>
                  <a:t>Let P and Q represent simple statements (or propositions), and assume that statements 1 and 2 are true. </a:t>
                </a:r>
                <a:r>
                  <a:rPr lang="en-US" sz="2000" dirty="0"/>
                  <a:t>T</a:t>
                </a:r>
                <a:r>
                  <a:rPr lang="en" sz="2000" dirty="0"/>
                  <a:t>hen a valid argument having conclusion C has the form:</a:t>
                </a:r>
              </a:p>
              <a:p>
                <a:pPr marL="228600">
                  <a:buNone/>
                </a:pPr>
                <a14:m>
                  <m:oMathPara xmlns:m="http://schemas.openxmlformats.org/officeDocument/2006/math">
                    <m:oMathParaPr>
                      <m:jc m:val="left"/>
                    </m:oMathParaPr>
                    <m:oMath xmlns:m="http://schemas.openxmlformats.org/officeDocument/2006/math">
                      <m:d>
                        <m:dPr>
                          <m:ctrlPr>
                            <a:rPr lang="en-US" sz="2000" i="1">
                              <a:latin typeface="Cambria Math" panose="02040503050406030204" pitchFamily="18" charset="0"/>
                            </a:rPr>
                          </m:ctrlPr>
                        </m:dPr>
                        <m:e>
                          <m:r>
                            <a:rPr lang="en-US" sz="2000" i="1">
                              <a:latin typeface="Cambria Math" panose="02040503050406030204" pitchFamily="18" charset="0"/>
                            </a:rPr>
                            <m:t>1</m:t>
                          </m:r>
                        </m:e>
                      </m:d>
                      <m:r>
                        <a:rPr lang="en-US" sz="2000" i="1">
                          <a:latin typeface="Cambria Math" panose="02040503050406030204" pitchFamily="18" charset="0"/>
                        </a:rPr>
                        <m:t> </m:t>
                      </m:r>
                      <m:r>
                        <a:rPr lang="en-US" sz="2000" i="1">
                          <a:latin typeface="Cambria Math" panose="02040503050406030204" pitchFamily="18" charset="0"/>
                        </a:rPr>
                        <m:t>𝑃</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𝑄</m:t>
                      </m:r>
                    </m:oMath>
                  </m:oMathPara>
                </a14:m>
                <a:endParaRPr lang="en-US" sz="2000" dirty="0">
                  <a:ea typeface="Cambria Math" panose="02040503050406030204" pitchFamily="18" charset="0"/>
                </a:endParaRPr>
              </a:p>
              <a:p>
                <a:pPr marL="228600">
                  <a:buNone/>
                </a:pPr>
                <a14:m>
                  <m:oMath xmlns:m="http://schemas.openxmlformats.org/officeDocument/2006/math">
                    <m:d>
                      <m:dPr>
                        <m:ctrlPr>
                          <a:rPr lang="en-US" sz="2000" i="1" u="sng">
                            <a:latin typeface="Cambria Math" panose="02040503050406030204" pitchFamily="18" charset="0"/>
                          </a:rPr>
                        </m:ctrlPr>
                      </m:dPr>
                      <m:e>
                        <m:r>
                          <a:rPr lang="en-US" sz="2000" i="1" u="sng">
                            <a:latin typeface="Cambria Math" panose="02040503050406030204" pitchFamily="18" charset="0"/>
                          </a:rPr>
                          <m:t>2</m:t>
                        </m:r>
                      </m:e>
                    </m:d>
                    <m:r>
                      <a:rPr lang="en-US" sz="2000" i="1" u="sng">
                        <a:latin typeface="Cambria Math" panose="02040503050406030204" pitchFamily="18" charset="0"/>
                      </a:rPr>
                      <m:t> </m:t>
                    </m:r>
                    <m:r>
                      <a:rPr lang="en-US" sz="2000" i="1" u="sng">
                        <a:latin typeface="Cambria Math" panose="02040503050406030204" pitchFamily="18" charset="0"/>
                        <a:ea typeface="Cambria Math" panose="02040503050406030204" pitchFamily="18" charset="0"/>
                      </a:rPr>
                      <m:t>¬</m:t>
                    </m:r>
                    <m:r>
                      <a:rPr lang="en-US" sz="2000" i="1" u="sng">
                        <a:latin typeface="Cambria Math" panose="02040503050406030204" pitchFamily="18" charset="0"/>
                        <a:ea typeface="Cambria Math" panose="02040503050406030204" pitchFamily="18" charset="0"/>
                      </a:rPr>
                      <m:t>𝑄</m:t>
                    </m:r>
                  </m:oMath>
                </a14:m>
                <a:r>
                  <a:rPr lang="en" sz="2000" u="sng" dirty="0"/>
                  <a:t>             .</a:t>
                </a:r>
              </a:p>
              <a:p>
                <a:pPr marL="22860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𝐶</m:t>
                      </m:r>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𝑃</m:t>
                      </m:r>
                    </m:oMath>
                  </m:oMathPara>
                </a14:m>
                <a:endParaRPr lang="en" sz="2000" dirty="0"/>
              </a:p>
              <a:p>
                <a:pPr marL="228600">
                  <a:buNone/>
                </a:pPr>
                <a:endParaRPr lang="en" sz="2000" dirty="0"/>
              </a:p>
            </p:txBody>
          </p:sp>
        </mc:Choice>
        <mc:Fallback>
          <p:sp>
            <p:nvSpPr>
              <p:cNvPr id="99" name="Shape 99"/>
              <p:cNvSpPr txBox="1">
                <a:spLocks noGrp="1" noRot="1" noChangeAspect="1" noMove="1" noResize="1" noEditPoints="1" noAdjustHandles="1" noChangeArrowheads="1" noChangeShapeType="1" noTextEdit="1"/>
              </p:cNvSpPr>
              <p:nvPr>
                <p:ph type="body" idx="1"/>
              </p:nvPr>
            </p:nvSpPr>
            <p:spPr>
              <a:xfrm>
                <a:off x="2310150" y="1347726"/>
                <a:ext cx="7571700" cy="476489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07270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
                                            <p:txEl>
                                              <p:pRg st="1" end="1"/>
                                            </p:txEl>
                                          </p:spTgt>
                                        </p:tgtEl>
                                        <p:attrNameLst>
                                          <p:attrName>style.visibility</p:attrName>
                                        </p:attrNameLst>
                                      </p:cBhvr>
                                      <p:to>
                                        <p:strVal val="visible"/>
                                      </p:to>
                                    </p:set>
                                    <p:animEffect transition="in" filter="fade">
                                      <p:cBhvr>
                                        <p:cTn id="12" dur="500"/>
                                        <p:tgtEl>
                                          <p:spTgt spid="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
                                            <p:txEl>
                                              <p:pRg st="2" end="2"/>
                                            </p:txEl>
                                          </p:spTgt>
                                        </p:tgtEl>
                                        <p:attrNameLst>
                                          <p:attrName>style.visibility</p:attrName>
                                        </p:attrNameLst>
                                      </p:cBhvr>
                                      <p:to>
                                        <p:strVal val="visible"/>
                                      </p:to>
                                    </p:set>
                                    <p:animEffect transition="in" filter="fade">
                                      <p:cBhvr>
                                        <p:cTn id="17" dur="500"/>
                                        <p:tgtEl>
                                          <p:spTgt spid="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9">
                                            <p:txEl>
                                              <p:pRg st="3" end="3"/>
                                            </p:txEl>
                                          </p:spTgt>
                                        </p:tgtEl>
                                        <p:attrNameLst>
                                          <p:attrName>style.visibility</p:attrName>
                                        </p:attrNameLst>
                                      </p:cBhvr>
                                      <p:to>
                                        <p:strVal val="visible"/>
                                      </p:to>
                                    </p:set>
                                    <p:animEffect transition="in" filter="fade">
                                      <p:cBhvr>
                                        <p:cTn id="22" dur="500"/>
                                        <p:tgtEl>
                                          <p:spTgt spid="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9">
                                            <p:txEl>
                                              <p:pRg st="4" end="4"/>
                                            </p:txEl>
                                          </p:spTgt>
                                        </p:tgtEl>
                                        <p:attrNameLst>
                                          <p:attrName>style.visibility</p:attrName>
                                        </p:attrNameLst>
                                      </p:cBhvr>
                                      <p:to>
                                        <p:strVal val="visible"/>
                                      </p:to>
                                    </p:set>
                                    <p:animEffect transition="in" filter="fade">
                                      <p:cBhvr>
                                        <p:cTn id="27" dur="500"/>
                                        <p:tgtEl>
                                          <p:spTgt spid="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9">
                                            <p:txEl>
                                              <p:pRg st="6" end="6"/>
                                            </p:txEl>
                                          </p:spTgt>
                                        </p:tgtEl>
                                        <p:attrNameLst>
                                          <p:attrName>style.visibility</p:attrName>
                                        </p:attrNameLst>
                                      </p:cBhvr>
                                      <p:to>
                                        <p:strVal val="visible"/>
                                      </p:to>
                                    </p:set>
                                    <p:animEffect transition="in" filter="fade">
                                      <p:cBhvr>
                                        <p:cTn id="32" dur="500"/>
                                        <p:tgtEl>
                                          <p:spTgt spid="9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9">
                                            <p:txEl>
                                              <p:pRg st="7" end="7"/>
                                            </p:txEl>
                                          </p:spTgt>
                                        </p:tgtEl>
                                        <p:attrNameLst>
                                          <p:attrName>style.visibility</p:attrName>
                                        </p:attrNameLst>
                                      </p:cBhvr>
                                      <p:to>
                                        <p:strVal val="visible"/>
                                      </p:to>
                                    </p:set>
                                    <p:animEffect transition="in" filter="fade">
                                      <p:cBhvr>
                                        <p:cTn id="37" dur="500"/>
                                        <p:tgtEl>
                                          <p:spTgt spid="9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9">
                                            <p:txEl>
                                              <p:pRg st="8" end="8"/>
                                            </p:txEl>
                                          </p:spTgt>
                                        </p:tgtEl>
                                        <p:attrNameLst>
                                          <p:attrName>style.visibility</p:attrName>
                                        </p:attrNameLst>
                                      </p:cBhvr>
                                      <p:to>
                                        <p:strVal val="visible"/>
                                      </p:to>
                                    </p:set>
                                    <p:animEffect transition="in" filter="fade">
                                      <p:cBhvr>
                                        <p:cTn id="42" dur="500"/>
                                        <p:tgtEl>
                                          <p:spTgt spid="9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9">
                                            <p:txEl>
                                              <p:pRg st="9" end="9"/>
                                            </p:txEl>
                                          </p:spTgt>
                                        </p:tgtEl>
                                        <p:attrNameLst>
                                          <p:attrName>style.visibility</p:attrName>
                                        </p:attrNameLst>
                                      </p:cBhvr>
                                      <p:to>
                                        <p:strVal val="visible"/>
                                      </p:to>
                                    </p:set>
                                    <p:animEffect transition="in" filter="fade">
                                      <p:cBhvr>
                                        <p:cTn id="47" dur="500"/>
                                        <p:tgtEl>
                                          <p:spTgt spid="9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9">
                                            <p:txEl>
                                              <p:pRg st="10" end="10"/>
                                            </p:txEl>
                                          </p:spTgt>
                                        </p:tgtEl>
                                        <p:attrNameLst>
                                          <p:attrName>style.visibility</p:attrName>
                                        </p:attrNameLst>
                                      </p:cBhvr>
                                      <p:to>
                                        <p:strVal val="visible"/>
                                      </p:to>
                                    </p:set>
                                    <p:animEffect transition="in" filter="fade">
                                      <p:cBhvr>
                                        <p:cTn id="52" dur="500"/>
                                        <p:tgtEl>
                                          <p:spTgt spid="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2310150" y="410827"/>
            <a:ext cx="7571700" cy="936899"/>
          </a:xfrm>
          <a:prstGeom prst="rect">
            <a:avLst/>
          </a:prstGeom>
        </p:spPr>
        <p:txBody>
          <a:bodyPr lIns="91425" tIns="91425" rIns="91425" bIns="91425" anchor="b" anchorCtr="0">
            <a:noAutofit/>
          </a:bodyPr>
          <a:lstStyle/>
          <a:p>
            <a:r>
              <a:rPr lang="en" sz="2800" dirty="0"/>
              <a:t>Chapter Objectives</a:t>
            </a:r>
          </a:p>
        </p:txBody>
      </p:sp>
      <p:sp>
        <p:nvSpPr>
          <p:cNvPr id="67" name="Shape 67"/>
          <p:cNvSpPr txBox="1"/>
          <p:nvPr/>
        </p:nvSpPr>
        <p:spPr>
          <a:xfrm>
            <a:off x="2310151" y="1352551"/>
            <a:ext cx="6927899" cy="826499"/>
          </a:xfrm>
          <a:prstGeom prst="rect">
            <a:avLst/>
          </a:prstGeom>
          <a:noFill/>
          <a:ln>
            <a:noFill/>
          </a:ln>
        </p:spPr>
        <p:txBody>
          <a:bodyPr lIns="91425" tIns="91425" rIns="91425" bIns="91425" anchor="t" anchorCtr="0">
            <a:noAutofit/>
          </a:bodyPr>
          <a:lstStyle/>
          <a:p>
            <a:pPr>
              <a:spcBef>
                <a:spcPts val="600"/>
              </a:spcBef>
            </a:pPr>
            <a:r>
              <a:rPr lang="en-PH" sz="2000" dirty="0">
                <a:solidFill>
                  <a:srgbClr val="263238"/>
                </a:solidFill>
                <a:latin typeface="Source Sans Pro"/>
                <a:ea typeface="Source Sans Pro"/>
                <a:cs typeface="Source Sans Pro"/>
                <a:sym typeface="Source Sans Pro"/>
              </a:rPr>
              <a:t>For this chapter in the course on Statistical Methods, graduate students are expected to develop the following learning competencies:</a:t>
            </a:r>
          </a:p>
        </p:txBody>
      </p:sp>
      <p:sp>
        <p:nvSpPr>
          <p:cNvPr id="68" name="Shape 68"/>
          <p:cNvSpPr txBox="1"/>
          <p:nvPr/>
        </p:nvSpPr>
        <p:spPr>
          <a:xfrm>
            <a:off x="2310150" y="2416350"/>
            <a:ext cx="3609711" cy="2207100"/>
          </a:xfrm>
          <a:prstGeom prst="rect">
            <a:avLst/>
          </a:prstGeom>
          <a:noFill/>
          <a:ln>
            <a:noFill/>
          </a:ln>
        </p:spPr>
        <p:txBody>
          <a:bodyPr lIns="91425" tIns="91425" rIns="91425" bIns="91425" anchor="t" anchorCtr="0">
            <a:noAutofit/>
          </a:bodyPr>
          <a:lstStyle/>
          <a:p>
            <a:pPr>
              <a:spcBef>
                <a:spcPts val="600"/>
              </a:spcBef>
            </a:pPr>
            <a:r>
              <a:rPr lang="en" sz="1800" dirty="0">
                <a:solidFill>
                  <a:schemeClr val="accent4">
                    <a:lumMod val="50000"/>
                  </a:schemeClr>
                </a:solidFill>
                <a:latin typeface="Source Sans Pro"/>
                <a:ea typeface="Source Sans Pro"/>
                <a:cs typeface="Source Sans Pro"/>
                <a:sym typeface="Source Sans Pro"/>
              </a:rPr>
              <a:t>Explain the concept of congruence and correspondence.</a:t>
            </a:r>
          </a:p>
          <a:p>
            <a:pPr>
              <a:spcBef>
                <a:spcPts val="600"/>
              </a:spcBef>
            </a:pPr>
            <a:r>
              <a:rPr lang="en" sz="1800" dirty="0">
                <a:solidFill>
                  <a:schemeClr val="accent4">
                    <a:lumMod val="50000"/>
                  </a:schemeClr>
                </a:solidFill>
                <a:latin typeface="Source Sans Pro"/>
                <a:ea typeface="Source Sans Pro"/>
                <a:cs typeface="Source Sans Pro"/>
                <a:sym typeface="Source Sans Pro"/>
              </a:rPr>
              <a:t>Develop appreciation for precision on the use of language and symbols relevant to the concept of congruence of triangles.</a:t>
            </a:r>
          </a:p>
        </p:txBody>
      </p:sp>
      <p:sp>
        <p:nvSpPr>
          <p:cNvPr id="69" name="Shape 69"/>
          <p:cNvSpPr txBox="1"/>
          <p:nvPr/>
        </p:nvSpPr>
        <p:spPr>
          <a:xfrm>
            <a:off x="5919861" y="2416350"/>
            <a:ext cx="3608656" cy="2207100"/>
          </a:xfrm>
          <a:prstGeom prst="rect">
            <a:avLst/>
          </a:prstGeom>
          <a:noFill/>
          <a:ln>
            <a:noFill/>
          </a:ln>
        </p:spPr>
        <p:txBody>
          <a:bodyPr lIns="91425" tIns="91425" rIns="91425" bIns="91425" anchor="t" anchorCtr="0">
            <a:noAutofit/>
          </a:bodyPr>
          <a:lstStyle/>
          <a:p>
            <a:pPr>
              <a:spcBef>
                <a:spcPts val="600"/>
              </a:spcBef>
            </a:pPr>
            <a:r>
              <a:rPr lang="en" sz="1800" dirty="0">
                <a:solidFill>
                  <a:schemeClr val="accent4">
                    <a:lumMod val="50000"/>
                  </a:schemeClr>
                </a:solidFill>
                <a:latin typeface="Source Sans Pro"/>
                <a:ea typeface="Source Sans Pro"/>
                <a:cs typeface="Source Sans Pro"/>
                <a:sym typeface="Source Sans Pro"/>
              </a:rPr>
              <a:t>Discuss the dificulties and challenges encountered by teachers in developing in students the competencies related to triangle congruence.</a:t>
            </a:r>
          </a:p>
          <a:p>
            <a:pPr>
              <a:spcBef>
                <a:spcPts val="600"/>
              </a:spcBef>
            </a:pPr>
            <a:r>
              <a:rPr lang="en" sz="1800" dirty="0">
                <a:solidFill>
                  <a:srgbClr val="263238"/>
                </a:solidFill>
                <a:latin typeface="Source Sans Pro"/>
                <a:ea typeface="Source Sans Pro"/>
                <a:cs typeface="Source Sans Pro"/>
                <a:sym typeface="Source Sans Pro"/>
              </a:rPr>
              <a:t>Suggest plans for activities that may be used by teachers in class.</a:t>
            </a:r>
          </a:p>
        </p:txBody>
      </p:sp>
      <p:sp>
        <p:nvSpPr>
          <p:cNvPr id="70" name="Shape 70"/>
          <p:cNvSpPr txBox="1"/>
          <p:nvPr/>
        </p:nvSpPr>
        <p:spPr>
          <a:xfrm>
            <a:off x="4543652" y="5129815"/>
            <a:ext cx="5338199" cy="826499"/>
          </a:xfrm>
          <a:prstGeom prst="rect">
            <a:avLst/>
          </a:prstGeom>
          <a:noFill/>
          <a:ln>
            <a:noFill/>
          </a:ln>
        </p:spPr>
        <p:txBody>
          <a:bodyPr lIns="91425" tIns="91425" rIns="91425" bIns="91425" anchor="t" anchorCtr="0">
            <a:noAutofit/>
          </a:bodyPr>
          <a:lstStyle/>
          <a:p>
            <a:pPr algn="r">
              <a:spcBef>
                <a:spcPts val="1000"/>
              </a:spcBef>
              <a:spcAft>
                <a:spcPts val="1000"/>
              </a:spcAft>
            </a:pPr>
            <a:r>
              <a:rPr lang="en" sz="1600" dirty="0">
                <a:latin typeface="Source Sans Pro" panose="020B0604020202020204" charset="0"/>
                <a:ea typeface="Lora"/>
                <a:cs typeface="Lora"/>
                <a:sym typeface="Lora"/>
              </a:rPr>
              <a:t>This slideshow presentation will be made available through the class’s official website, </a:t>
            </a:r>
            <a:r>
              <a:rPr lang="en" sz="1600" dirty="0">
                <a:solidFill>
                  <a:srgbClr val="FF0000"/>
                </a:solidFill>
                <a:latin typeface="Source Sans Pro" panose="020B0604020202020204" charset="0"/>
                <a:ea typeface="Lora"/>
                <a:cs typeface="Lora"/>
                <a:sym typeface="Lora"/>
              </a:rPr>
              <a:t>mathbychua.weebly.com</a:t>
            </a:r>
            <a:r>
              <a:rPr lang="en" sz="1600" dirty="0">
                <a:latin typeface="Source Sans Pro" panose="020B0604020202020204" charset="0"/>
                <a:ea typeface="Lora"/>
                <a:cs typeface="Lora"/>
                <a:sym typeface="Lora"/>
              </a:rPr>
              <a:t>. The site will also provide access to download this file in printable format.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0-#ppt_w/2"/>
                                          </p:val>
                                        </p:tav>
                                        <p:tav tm="100000">
                                          <p:val>
                                            <p:strVal val="#ppt_x"/>
                                          </p:val>
                                        </p:tav>
                                      </p:tavLst>
                                    </p:anim>
                                    <p:anim calcmode="lin" valueType="num">
                                      <p:cBhvr additive="base">
                                        <p:cTn id="8"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
                                            <p:txEl>
                                              <p:pRg st="0" end="0"/>
                                            </p:txEl>
                                          </p:spTgt>
                                        </p:tgtEl>
                                        <p:attrNameLst>
                                          <p:attrName>style.visibility</p:attrName>
                                        </p:attrNameLst>
                                      </p:cBhvr>
                                      <p:to>
                                        <p:strVal val="visible"/>
                                      </p:to>
                                    </p:set>
                                    <p:animEffect transition="in" filter="fade">
                                      <p:cBhvr>
                                        <p:cTn id="18" dur="500"/>
                                        <p:tgtEl>
                                          <p:spTgt spid="6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8">
                                            <p:txEl>
                                              <p:pRg st="1" end="1"/>
                                            </p:txEl>
                                          </p:spTgt>
                                        </p:tgtEl>
                                        <p:attrNameLst>
                                          <p:attrName>style.visibility</p:attrName>
                                        </p:attrNameLst>
                                      </p:cBhvr>
                                      <p:to>
                                        <p:strVal val="visible"/>
                                      </p:to>
                                    </p:set>
                                    <p:animEffect transition="in" filter="fade">
                                      <p:cBhvr>
                                        <p:cTn id="23" dur="500"/>
                                        <p:tgtEl>
                                          <p:spTgt spid="6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9">
                                            <p:txEl>
                                              <p:pRg st="0" end="0"/>
                                            </p:txEl>
                                          </p:spTgt>
                                        </p:tgtEl>
                                        <p:attrNameLst>
                                          <p:attrName>style.visibility</p:attrName>
                                        </p:attrNameLst>
                                      </p:cBhvr>
                                      <p:to>
                                        <p:strVal val="visible"/>
                                      </p:to>
                                    </p:set>
                                    <p:animEffect transition="in" filter="fade">
                                      <p:cBhvr>
                                        <p:cTn id="28" dur="500"/>
                                        <p:tgtEl>
                                          <p:spTgt spid="6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9">
                                            <p:txEl>
                                              <p:pRg st="1" end="1"/>
                                            </p:txEl>
                                          </p:spTgt>
                                        </p:tgtEl>
                                        <p:attrNameLst>
                                          <p:attrName>style.visibility</p:attrName>
                                        </p:attrNameLst>
                                      </p:cBhvr>
                                      <p:to>
                                        <p:strVal val="visible"/>
                                      </p:to>
                                    </p:set>
                                    <p:animEffect transition="in" filter="fade">
                                      <p:cBhvr>
                                        <p:cTn id="33" dur="500"/>
                                        <p:tgtEl>
                                          <p:spTgt spid="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build="p"/>
      <p:bldP spid="6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310150" y="410827"/>
            <a:ext cx="7571700" cy="936899"/>
          </a:xfrm>
          <a:prstGeom prst="rect">
            <a:avLst/>
          </a:prstGeom>
        </p:spPr>
        <p:txBody>
          <a:bodyPr lIns="91425" tIns="91425" rIns="91425" bIns="91425" anchor="b" anchorCtr="0">
            <a:noAutofit/>
          </a:bodyPr>
          <a:lstStyle/>
          <a:p>
            <a:pPr lvl="0"/>
            <a:r>
              <a:rPr lang="en" sz="2800" dirty="0"/>
              <a:t>Constructing Two-Column Proofs</a:t>
            </a:r>
          </a:p>
        </p:txBody>
      </p:sp>
      <p:sp>
        <p:nvSpPr>
          <p:cNvPr id="99" name="Shape 99"/>
          <p:cNvSpPr txBox="1">
            <a:spLocks noGrp="1"/>
          </p:cNvSpPr>
          <p:nvPr>
            <p:ph type="body" idx="1"/>
          </p:nvPr>
        </p:nvSpPr>
        <p:spPr>
          <a:xfrm>
            <a:off x="2310151" y="1347726"/>
            <a:ext cx="7851413" cy="4764899"/>
          </a:xfrm>
          <a:prstGeom prst="rect">
            <a:avLst/>
          </a:prstGeom>
        </p:spPr>
        <p:txBody>
          <a:bodyPr lIns="91425" tIns="91425" rIns="91425" bIns="91425" anchor="t" anchorCtr="0">
            <a:noAutofit/>
          </a:bodyPr>
          <a:lstStyle/>
          <a:p>
            <a:pPr marL="228600">
              <a:buNone/>
            </a:pPr>
            <a:r>
              <a:rPr lang="en-PH" sz="2000" dirty="0"/>
              <a:t>Theorems should be proved using the following step-by-step procedure. </a:t>
            </a:r>
          </a:p>
          <a:p>
            <a:pPr marL="685800" indent="-457200">
              <a:buFont typeface="+mj-lt"/>
              <a:buAutoNum type="arabicPeriod"/>
            </a:pPr>
            <a:r>
              <a:rPr lang="en-PH" sz="2000" dirty="0"/>
              <a:t>From the statement, identify the hypothesis(</a:t>
            </a:r>
            <a:r>
              <a:rPr lang="en-PH" sz="2000" dirty="0" err="1"/>
              <a:t>es</a:t>
            </a:r>
            <a:r>
              <a:rPr lang="en-PH" sz="2000" dirty="0"/>
              <a:t>) and the conclusion. </a:t>
            </a:r>
          </a:p>
          <a:p>
            <a:pPr marL="685800" indent="-457200">
              <a:buFont typeface="+mj-lt"/>
              <a:buAutoNum type="arabicPeriod"/>
            </a:pPr>
            <a:r>
              <a:rPr lang="en-PH" sz="2000" dirty="0"/>
              <a:t>On one side, make a marked diagram based on the statement.</a:t>
            </a:r>
          </a:p>
          <a:p>
            <a:pPr marL="685800" indent="-457200">
              <a:buFont typeface="+mj-lt"/>
              <a:buAutoNum type="arabicPeriod"/>
            </a:pPr>
            <a:r>
              <a:rPr lang="en-PH" sz="2000" dirty="0"/>
              <a:t>State the hypothesis(</a:t>
            </a:r>
            <a:r>
              <a:rPr lang="en-PH" sz="2000" dirty="0" err="1"/>
              <a:t>es</a:t>
            </a:r>
            <a:r>
              <a:rPr lang="en-PH" sz="2000" dirty="0"/>
              <a:t>) as “Given” and the conclusion as the statement to “Prove”.</a:t>
            </a:r>
          </a:p>
          <a:p>
            <a:pPr marL="685800" indent="-457200">
              <a:buFont typeface="+mj-lt"/>
              <a:buAutoNum type="arabicPeriod"/>
            </a:pPr>
            <a:r>
              <a:rPr lang="en-PH" sz="2000" dirty="0"/>
              <a:t>Make a two-column table. On the left, present statements in successively numbered steps. The last statement must be the one to be proved. All the statements must refer to parts of the diagram.</a:t>
            </a:r>
          </a:p>
          <a:p>
            <a:pPr marL="685800" indent="-457200">
              <a:buFont typeface="+mj-lt"/>
              <a:buAutoNum type="arabicPeriod"/>
            </a:pPr>
            <a:r>
              <a:rPr lang="en-PH" sz="2000" dirty="0"/>
              <a:t>On the right, next to the statements, provide a reason for each statement. Acceptable reasons in the proof of a theorem are given facts, definitions, postulates, and previously proven </a:t>
            </a:r>
            <a:r>
              <a:rPr lang="en-US" sz="2000" dirty="0"/>
              <a:t>theorems.</a:t>
            </a:r>
          </a:p>
          <a:p>
            <a:pPr marL="685800" indent="-457200">
              <a:buFont typeface="+mj-lt"/>
              <a:buAutoNum type="arabicPeriod"/>
            </a:pPr>
            <a:endParaRPr lang="en" sz="2000" dirty="0"/>
          </a:p>
        </p:txBody>
      </p:sp>
    </p:spTree>
    <p:extLst>
      <p:ext uri="{BB962C8B-B14F-4D97-AF65-F5344CB8AC3E}">
        <p14:creationId xmlns:p14="http://schemas.microsoft.com/office/powerpoint/2010/main" val="2870065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9">
                                            <p:txEl>
                                              <p:pRg st="0" end="0"/>
                                            </p:txEl>
                                          </p:spTgt>
                                        </p:tgtEl>
                                        <p:attrNameLst>
                                          <p:attrName>style.visibility</p:attrName>
                                        </p:attrNameLst>
                                      </p:cBhvr>
                                      <p:to>
                                        <p:strVal val="visible"/>
                                      </p:to>
                                    </p:set>
                                    <p:animEffect transition="in" filter="fade">
                                      <p:cBhvr>
                                        <p:cTn id="13" dur="500"/>
                                        <p:tgtEl>
                                          <p:spTgt spid="9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9">
                                            <p:txEl>
                                              <p:pRg st="1" end="1"/>
                                            </p:txEl>
                                          </p:spTgt>
                                        </p:tgtEl>
                                        <p:attrNameLst>
                                          <p:attrName>style.visibility</p:attrName>
                                        </p:attrNameLst>
                                      </p:cBhvr>
                                      <p:to>
                                        <p:strVal val="visible"/>
                                      </p:to>
                                    </p:set>
                                    <p:animEffect transition="in" filter="fade">
                                      <p:cBhvr>
                                        <p:cTn id="18" dur="500"/>
                                        <p:tgtEl>
                                          <p:spTgt spid="9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9">
                                            <p:txEl>
                                              <p:pRg st="2" end="2"/>
                                            </p:txEl>
                                          </p:spTgt>
                                        </p:tgtEl>
                                        <p:attrNameLst>
                                          <p:attrName>style.visibility</p:attrName>
                                        </p:attrNameLst>
                                      </p:cBhvr>
                                      <p:to>
                                        <p:strVal val="visible"/>
                                      </p:to>
                                    </p:set>
                                    <p:animEffect transition="in" filter="fade">
                                      <p:cBhvr>
                                        <p:cTn id="23" dur="500"/>
                                        <p:tgtEl>
                                          <p:spTgt spid="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9">
                                            <p:txEl>
                                              <p:pRg st="3" end="3"/>
                                            </p:txEl>
                                          </p:spTgt>
                                        </p:tgtEl>
                                        <p:attrNameLst>
                                          <p:attrName>style.visibility</p:attrName>
                                        </p:attrNameLst>
                                      </p:cBhvr>
                                      <p:to>
                                        <p:strVal val="visible"/>
                                      </p:to>
                                    </p:set>
                                    <p:animEffect transition="in" filter="fade">
                                      <p:cBhvr>
                                        <p:cTn id="28" dur="500"/>
                                        <p:tgtEl>
                                          <p:spTgt spid="9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9">
                                            <p:txEl>
                                              <p:pRg st="4" end="4"/>
                                            </p:txEl>
                                          </p:spTgt>
                                        </p:tgtEl>
                                        <p:attrNameLst>
                                          <p:attrName>style.visibility</p:attrName>
                                        </p:attrNameLst>
                                      </p:cBhvr>
                                      <p:to>
                                        <p:strVal val="visible"/>
                                      </p:to>
                                    </p:set>
                                    <p:animEffect transition="in" filter="fade">
                                      <p:cBhvr>
                                        <p:cTn id="33" dur="500"/>
                                        <p:tgtEl>
                                          <p:spTgt spid="9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9">
                                            <p:txEl>
                                              <p:pRg st="5" end="5"/>
                                            </p:txEl>
                                          </p:spTgt>
                                        </p:tgtEl>
                                        <p:attrNameLst>
                                          <p:attrName>style.visibility</p:attrName>
                                        </p:attrNameLst>
                                      </p:cBhvr>
                                      <p:to>
                                        <p:strVal val="visible"/>
                                      </p:to>
                                    </p:set>
                                    <p:animEffect transition="in" filter="fade">
                                      <p:cBhvr>
                                        <p:cTn id="38" dur="500"/>
                                        <p:tgtEl>
                                          <p:spTgt spid="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310150" y="410827"/>
            <a:ext cx="7571700" cy="936899"/>
          </a:xfrm>
          <a:prstGeom prst="rect">
            <a:avLst/>
          </a:prstGeom>
        </p:spPr>
        <p:txBody>
          <a:bodyPr lIns="91425" tIns="91425" rIns="91425" bIns="91425" anchor="b" anchorCtr="0">
            <a:noAutofit/>
          </a:bodyPr>
          <a:lstStyle/>
          <a:p>
            <a:pPr lvl="0"/>
            <a:r>
              <a:rPr lang="en" sz="2800" dirty="0"/>
              <a:t>Examples</a:t>
            </a:r>
          </a:p>
        </p:txBody>
      </p:sp>
      <mc:AlternateContent xmlns:mc="http://schemas.openxmlformats.org/markup-compatibility/2006">
        <mc:Choice xmlns:a14="http://schemas.microsoft.com/office/drawing/2010/main" Requires="a14">
          <p:sp>
            <p:nvSpPr>
              <p:cNvPr id="99" name="Shape 99"/>
              <p:cNvSpPr txBox="1">
                <a:spLocks noGrp="1"/>
              </p:cNvSpPr>
              <p:nvPr>
                <p:ph type="body" idx="1"/>
              </p:nvPr>
            </p:nvSpPr>
            <p:spPr>
              <a:xfrm>
                <a:off x="2183539" y="1347726"/>
                <a:ext cx="6014050" cy="4764899"/>
              </a:xfrm>
              <a:prstGeom prst="rect">
                <a:avLst/>
              </a:prstGeom>
            </p:spPr>
            <p:txBody>
              <a:bodyPr lIns="91425" tIns="91425" rIns="91425" bIns="91425" anchor="t" anchorCtr="0">
                <a:noAutofit/>
              </a:bodyPr>
              <a:lstStyle/>
              <a:p>
                <a:pPr marL="228600">
                  <a:buNone/>
                </a:pPr>
                <a:r>
                  <a:rPr lang="en-US" sz="1600" dirty="0"/>
                  <a:t>Given the figure with </a:t>
                </a:r>
                <a14:m>
                  <m:oMath xmlns:m="http://schemas.openxmlformats.org/officeDocument/2006/math">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𝑆𝑅𝐾</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𝐾</m:t>
                    </m:r>
                  </m:oMath>
                </a14:m>
                <a:r>
                  <a:rPr lang="en" sz="1600" dirty="0"/>
                  <a:t>, </a:t>
                </a:r>
                <a14:m>
                  <m:oMath xmlns:m="http://schemas.openxmlformats.org/officeDocument/2006/math">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𝑉</m:t>
                    </m:r>
                    <m:r>
                      <a:rPr lang="en-US" sz="1600" i="1">
                        <a:latin typeface="Cambria Math" panose="02040503050406030204" pitchFamily="18" charset="0"/>
                        <a:ea typeface="Cambria Math" panose="02040503050406030204" pitchFamily="18" charset="0"/>
                      </a:rPr>
                      <m:t>𝑅</m:t>
                    </m:r>
                    <m:r>
                      <a:rPr lang="en-US" sz="1600" i="1">
                        <a:latin typeface="Cambria Math" panose="02040503050406030204" pitchFamily="18" charset="0"/>
                        <a:ea typeface="Cambria Math" panose="02040503050406030204" pitchFamily="18" charset="0"/>
                      </a:rPr>
                      <m:t>𝑇</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𝑇</m:t>
                    </m:r>
                  </m:oMath>
                </a14:m>
                <a:r>
                  <a:rPr lang="en" sz="1600" dirty="0"/>
                  <a:t>, </a:t>
                </a:r>
                <a14:m>
                  <m:oMath xmlns:m="http://schemas.openxmlformats.org/officeDocument/2006/math">
                    <m:r>
                      <a:rPr lang="en-US" sz="1600" i="1">
                        <a:latin typeface="Cambria Math" panose="02040503050406030204" pitchFamily="18" charset="0"/>
                      </a:rPr>
                      <m:t>𝐾𝑅</m:t>
                    </m:r>
                    <m:r>
                      <a:rPr lang="en-US" sz="1600" i="1">
                        <a:latin typeface="Cambria Math" panose="02040503050406030204" pitchFamily="18" charset="0"/>
                      </a:rPr>
                      <m:t>=</m:t>
                    </m:r>
                    <m:r>
                      <a:rPr lang="en-US" sz="1600" i="1">
                        <a:latin typeface="Cambria Math" panose="02040503050406030204" pitchFamily="18" charset="0"/>
                      </a:rPr>
                      <m:t>𝑇𝑅</m:t>
                    </m:r>
                  </m:oMath>
                </a14:m>
                <a:r>
                  <a:rPr lang="en" sz="1600" dirty="0"/>
                  <a:t>, and </a:t>
                </a:r>
                <a14:m>
                  <m:oMath xmlns:m="http://schemas.openxmlformats.org/officeDocument/2006/math">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𝑀</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𝑁</m:t>
                    </m:r>
                  </m:oMath>
                </a14:m>
                <a:r>
                  <a:rPr lang="en" sz="1600" dirty="0"/>
                  <a:t>, prove that </a:t>
                </a:r>
                <a14:m>
                  <m:oMath xmlns:m="http://schemas.openxmlformats.org/officeDocument/2006/math">
                    <m:r>
                      <a:rPr lang="en-US" sz="1600" i="1">
                        <a:latin typeface="Cambria Math" panose="02040503050406030204" pitchFamily="18" charset="0"/>
                      </a:rPr>
                      <m:t>𝑆𝐾</m:t>
                    </m:r>
                    <m:r>
                      <a:rPr lang="en-US" sz="1600" i="1">
                        <a:latin typeface="Cambria Math" panose="02040503050406030204" pitchFamily="18" charset="0"/>
                      </a:rPr>
                      <m:t>=</m:t>
                    </m:r>
                    <m:r>
                      <a:rPr lang="en-US" sz="1600" i="1">
                        <a:latin typeface="Cambria Math" panose="02040503050406030204" pitchFamily="18" charset="0"/>
                      </a:rPr>
                      <m:t>𝑉𝑇</m:t>
                    </m:r>
                  </m:oMath>
                </a14:m>
                <a:r>
                  <a:rPr lang="en" sz="1600" dirty="0"/>
                  <a:t>. What part of the hypothesis is not useful?</a:t>
                </a:r>
              </a:p>
              <a:p>
                <a:pPr marL="228600">
                  <a:buNone/>
                </a:pPr>
                <a:r>
                  <a:rPr lang="en-US" sz="1600" dirty="0"/>
                  <a:t>Given</a:t>
                </a:r>
                <a:r>
                  <a:rPr lang="en" sz="1600" dirty="0"/>
                  <a:t>: </a:t>
                </a:r>
                <a14:m>
                  <m:oMath xmlns:m="http://schemas.openxmlformats.org/officeDocument/2006/math">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𝑆𝑅𝐾</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𝐾</m:t>
                    </m:r>
                  </m:oMath>
                </a14:m>
                <a:r>
                  <a:rPr lang="en" sz="1600" dirty="0"/>
                  <a:t>, </a:t>
                </a:r>
                <a14:m>
                  <m:oMath xmlns:m="http://schemas.openxmlformats.org/officeDocument/2006/math">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𝑉𝑅𝑇</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𝑇</m:t>
                    </m:r>
                  </m:oMath>
                </a14:m>
                <a:r>
                  <a:rPr lang="en" sz="1600" dirty="0"/>
                  <a:t>, </a:t>
                </a:r>
                <a14:m>
                  <m:oMath xmlns:m="http://schemas.openxmlformats.org/officeDocument/2006/math">
                    <m:r>
                      <a:rPr lang="en-US" sz="1600" i="1">
                        <a:latin typeface="Cambria Math" panose="02040503050406030204" pitchFamily="18" charset="0"/>
                      </a:rPr>
                      <m:t>𝐾𝑅</m:t>
                    </m:r>
                    <m:r>
                      <a:rPr lang="en-US" sz="1600" i="1">
                        <a:latin typeface="Cambria Math" panose="02040503050406030204" pitchFamily="18" charset="0"/>
                      </a:rPr>
                      <m:t>=</m:t>
                    </m:r>
                    <m:r>
                      <a:rPr lang="en-US" sz="1600" i="1">
                        <a:latin typeface="Cambria Math" panose="02040503050406030204" pitchFamily="18" charset="0"/>
                      </a:rPr>
                      <m:t>𝑇𝑅</m:t>
                    </m:r>
                  </m:oMath>
                </a14:m>
                <a:r>
                  <a:rPr lang="en" sz="1600" dirty="0"/>
                  <a:t>, </a:t>
                </a:r>
                <a14:m>
                  <m:oMath xmlns:m="http://schemas.openxmlformats.org/officeDocument/2006/math">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𝑀</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𝑁</m:t>
                    </m:r>
                  </m:oMath>
                </a14:m>
                <a:endParaRPr lang="en" sz="1600" dirty="0"/>
              </a:p>
              <a:p>
                <a:pPr marL="228600">
                  <a:buNone/>
                </a:pPr>
                <a:r>
                  <a:rPr lang="en" sz="1600" dirty="0"/>
                  <a:t>Prove: </a:t>
                </a:r>
                <a14:m>
                  <m:oMath xmlns:m="http://schemas.openxmlformats.org/officeDocument/2006/math">
                    <m:r>
                      <a:rPr lang="en-US" sz="1600" i="1">
                        <a:latin typeface="Cambria Math" panose="02040503050406030204" pitchFamily="18" charset="0"/>
                      </a:rPr>
                      <m:t>𝑆𝐾</m:t>
                    </m:r>
                    <m:r>
                      <a:rPr lang="en-US" sz="1600" i="1">
                        <a:latin typeface="Cambria Math" panose="02040503050406030204" pitchFamily="18" charset="0"/>
                      </a:rPr>
                      <m:t>=</m:t>
                    </m:r>
                    <m:r>
                      <a:rPr lang="en-US" sz="1600" i="1">
                        <a:latin typeface="Cambria Math" panose="02040503050406030204" pitchFamily="18" charset="0"/>
                      </a:rPr>
                      <m:t>𝑉𝑇</m:t>
                    </m:r>
                  </m:oMath>
                </a14:m>
                <a:endParaRPr lang="en" sz="1600" dirty="0"/>
              </a:p>
              <a:p>
                <a:pPr marL="228600">
                  <a:buNone/>
                </a:pPr>
                <a:endParaRPr lang="en" sz="1600" dirty="0"/>
              </a:p>
              <a:p>
                <a:pPr marL="228600">
                  <a:buNone/>
                </a:pPr>
                <a:endParaRPr lang="en" sz="1600" dirty="0"/>
              </a:p>
            </p:txBody>
          </p:sp>
        </mc:Choice>
        <mc:Fallback>
          <p:sp>
            <p:nvSpPr>
              <p:cNvPr id="99" name="Shape 99"/>
              <p:cNvSpPr txBox="1">
                <a:spLocks noGrp="1" noRot="1" noChangeAspect="1" noMove="1" noResize="1" noEditPoints="1" noAdjustHandles="1" noChangeArrowheads="1" noChangeShapeType="1" noTextEdit="1"/>
              </p:cNvSpPr>
              <p:nvPr>
                <p:ph type="body" idx="1"/>
              </p:nvPr>
            </p:nvSpPr>
            <p:spPr>
              <a:xfrm>
                <a:off x="2183539" y="1347726"/>
                <a:ext cx="6014050" cy="4764899"/>
              </a:xfrm>
              <a:prstGeom prst="rect">
                <a:avLst/>
              </a:prstGeom>
              <a:blipFill>
                <a:blip r:embed="rId3"/>
                <a:stretch>
                  <a:fillRect r="-1114"/>
                </a:stretch>
              </a:blipFill>
            </p:spPr>
            <p:txBody>
              <a:bodyPr/>
              <a:lstStyle/>
              <a:p>
                <a:r>
                  <a:rPr lang="en-US">
                    <a:noFill/>
                  </a:rPr>
                  <a:t> </a:t>
                </a:r>
              </a:p>
            </p:txBody>
          </p:sp>
        </mc:Fallback>
      </mc:AlternateContent>
      <p:grpSp>
        <p:nvGrpSpPr>
          <p:cNvPr id="6" name="Group 5"/>
          <p:cNvGrpSpPr/>
          <p:nvPr/>
        </p:nvGrpSpPr>
        <p:grpSpPr>
          <a:xfrm>
            <a:off x="7596022" y="1347725"/>
            <a:ext cx="2887396" cy="2072064"/>
            <a:chOff x="6226124" y="1528380"/>
            <a:chExt cx="2887396" cy="2701533"/>
          </a:xfrm>
        </p:grpSpPr>
        <p:sp>
          <p:nvSpPr>
            <p:cNvPr id="2" name="Isosceles Triangle 1"/>
            <p:cNvSpPr/>
            <p:nvPr/>
          </p:nvSpPr>
          <p:spPr>
            <a:xfrm>
              <a:off x="6541477" y="2827606"/>
              <a:ext cx="1575581" cy="1012874"/>
            </a:xfrm>
            <a:prstGeom prst="triangle">
              <a:avLst>
                <a:gd name="adj" fmla="val 69643"/>
              </a:avLst>
            </a:prstGeom>
            <a:solidFill>
              <a:schemeClr val="accent4">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flipH="1" flipV="1">
              <a:off x="7158111" y="1814732"/>
              <a:ext cx="1575581" cy="1012874"/>
            </a:xfrm>
            <a:prstGeom prst="triangle">
              <a:avLst>
                <a:gd name="adj" fmla="val 69643"/>
              </a:avLst>
            </a:prstGeom>
            <a:solidFill>
              <a:schemeClr val="accent4">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V="1">
              <a:off x="7329267" y="1814732"/>
              <a:ext cx="616634" cy="202574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flipH="1">
              <a:off x="6853306" y="1528380"/>
              <a:ext cx="506437" cy="401276"/>
            </a:xfrm>
            <a:prstGeom prst="rect">
              <a:avLst/>
            </a:prstGeom>
            <a:noFill/>
          </p:spPr>
          <p:txBody>
            <a:bodyPr wrap="square" rtlCol="0">
              <a:spAutoFit/>
            </a:bodyPr>
            <a:lstStyle/>
            <a:p>
              <a:r>
                <a:rPr lang="en-US" b="1" dirty="0"/>
                <a:t>M</a:t>
              </a:r>
            </a:p>
          </p:txBody>
        </p:sp>
        <p:sp>
          <p:nvSpPr>
            <p:cNvPr id="9" name="TextBox 8"/>
            <p:cNvSpPr txBox="1"/>
            <p:nvPr/>
          </p:nvSpPr>
          <p:spPr>
            <a:xfrm flipH="1">
              <a:off x="7793499" y="1528381"/>
              <a:ext cx="506437" cy="401276"/>
            </a:xfrm>
            <a:prstGeom prst="rect">
              <a:avLst/>
            </a:prstGeom>
            <a:noFill/>
          </p:spPr>
          <p:txBody>
            <a:bodyPr wrap="square" rtlCol="0">
              <a:spAutoFit/>
            </a:bodyPr>
            <a:lstStyle/>
            <a:p>
              <a:r>
                <a:rPr lang="en-US" b="1" dirty="0"/>
                <a:t>S</a:t>
              </a:r>
            </a:p>
          </p:txBody>
        </p:sp>
        <p:sp>
          <p:nvSpPr>
            <p:cNvPr id="10" name="TextBox 9"/>
            <p:cNvSpPr txBox="1"/>
            <p:nvPr/>
          </p:nvSpPr>
          <p:spPr>
            <a:xfrm flipH="1">
              <a:off x="8607083" y="1530604"/>
              <a:ext cx="506437" cy="401276"/>
            </a:xfrm>
            <a:prstGeom prst="rect">
              <a:avLst/>
            </a:prstGeom>
            <a:noFill/>
          </p:spPr>
          <p:txBody>
            <a:bodyPr wrap="square" rtlCol="0">
              <a:spAutoFit/>
            </a:bodyPr>
            <a:lstStyle/>
            <a:p>
              <a:r>
                <a:rPr lang="en-US" b="1" dirty="0"/>
                <a:t>K</a:t>
              </a:r>
            </a:p>
          </p:txBody>
        </p:sp>
        <p:sp>
          <p:nvSpPr>
            <p:cNvPr id="11" name="TextBox 10"/>
            <p:cNvSpPr txBox="1"/>
            <p:nvPr/>
          </p:nvSpPr>
          <p:spPr>
            <a:xfrm flipH="1">
              <a:off x="6226124" y="3826413"/>
              <a:ext cx="506437" cy="401276"/>
            </a:xfrm>
            <a:prstGeom prst="rect">
              <a:avLst/>
            </a:prstGeom>
            <a:noFill/>
          </p:spPr>
          <p:txBody>
            <a:bodyPr wrap="square" rtlCol="0">
              <a:spAutoFit/>
            </a:bodyPr>
            <a:lstStyle/>
            <a:p>
              <a:r>
                <a:rPr lang="en-US" b="1" dirty="0"/>
                <a:t>T</a:t>
              </a:r>
            </a:p>
          </p:txBody>
        </p:sp>
        <p:sp>
          <p:nvSpPr>
            <p:cNvPr id="12" name="TextBox 11"/>
            <p:cNvSpPr txBox="1"/>
            <p:nvPr/>
          </p:nvSpPr>
          <p:spPr>
            <a:xfrm flipH="1">
              <a:off x="7166317" y="3826414"/>
              <a:ext cx="506437" cy="401276"/>
            </a:xfrm>
            <a:prstGeom prst="rect">
              <a:avLst/>
            </a:prstGeom>
            <a:noFill/>
          </p:spPr>
          <p:txBody>
            <a:bodyPr wrap="square" rtlCol="0">
              <a:spAutoFit/>
            </a:bodyPr>
            <a:lstStyle/>
            <a:p>
              <a:r>
                <a:rPr lang="en-US" b="1" dirty="0"/>
                <a:t>V</a:t>
              </a:r>
            </a:p>
          </p:txBody>
        </p:sp>
        <p:sp>
          <p:nvSpPr>
            <p:cNvPr id="13" name="TextBox 12"/>
            <p:cNvSpPr txBox="1"/>
            <p:nvPr/>
          </p:nvSpPr>
          <p:spPr>
            <a:xfrm flipH="1">
              <a:off x="7979901" y="3828637"/>
              <a:ext cx="506437" cy="401276"/>
            </a:xfrm>
            <a:prstGeom prst="rect">
              <a:avLst/>
            </a:prstGeom>
            <a:noFill/>
          </p:spPr>
          <p:txBody>
            <a:bodyPr wrap="square" rtlCol="0">
              <a:spAutoFit/>
            </a:bodyPr>
            <a:lstStyle/>
            <a:p>
              <a:r>
                <a:rPr lang="en-US" b="1" dirty="0"/>
                <a:t>N</a:t>
              </a:r>
            </a:p>
          </p:txBody>
        </p:sp>
        <p:sp>
          <p:nvSpPr>
            <p:cNvPr id="14" name="TextBox 13"/>
            <p:cNvSpPr txBox="1"/>
            <p:nvPr/>
          </p:nvSpPr>
          <p:spPr>
            <a:xfrm flipH="1">
              <a:off x="7699135" y="2695143"/>
              <a:ext cx="506437" cy="401276"/>
            </a:xfrm>
            <a:prstGeom prst="rect">
              <a:avLst/>
            </a:prstGeom>
            <a:noFill/>
          </p:spPr>
          <p:txBody>
            <a:bodyPr wrap="square" rtlCol="0">
              <a:spAutoFit/>
            </a:bodyPr>
            <a:lstStyle/>
            <a:p>
              <a:r>
                <a:rPr lang="en-US" b="1" dirty="0"/>
                <a:t>R</a:t>
              </a:r>
            </a:p>
          </p:txBody>
        </p:sp>
      </p:grpSp>
      <mc:AlternateContent xmlns:mc="http://schemas.openxmlformats.org/markup-compatibility/2006">
        <mc:Choice xmlns:a14="http://schemas.microsoft.com/office/drawing/2010/main" Requires="a14">
          <p:graphicFrame>
            <p:nvGraphicFramePr>
              <p:cNvPr id="7" name="Table 6"/>
              <p:cNvGraphicFramePr>
                <a:graphicFrameLocks noGrp="1"/>
              </p:cNvGraphicFramePr>
              <p:nvPr>
                <p:extLst>
                  <p:ext uri="{D42A27DB-BD31-4B8C-83A1-F6EECF244321}">
                    <p14:modId xmlns:p14="http://schemas.microsoft.com/office/powerpoint/2010/main" val="363607997"/>
                  </p:ext>
                </p:extLst>
              </p:nvPr>
            </p:nvGraphicFramePr>
            <p:xfrm>
              <a:off x="2521222" y="2732660"/>
              <a:ext cx="5113897" cy="3911600"/>
            </p:xfrm>
            <a:graphic>
              <a:graphicData uri="http://schemas.openxmlformats.org/drawingml/2006/table">
                <a:tbl>
                  <a:tblPr firstRow="1" bandRow="1">
                    <a:tableStyleId>{009BD37B-CEC1-4BD0-891C-27D682CDF8EB}</a:tableStyleId>
                  </a:tblPr>
                  <a:tblGrid>
                    <a:gridCol w="1616261">
                      <a:extLst>
                        <a:ext uri="{9D8B030D-6E8A-4147-A177-3AD203B41FA5}">
                          <a16:colId xmlns:a16="http://schemas.microsoft.com/office/drawing/2014/main" val="3590066625"/>
                        </a:ext>
                      </a:extLst>
                    </a:gridCol>
                    <a:gridCol w="3497636">
                      <a:extLst>
                        <a:ext uri="{9D8B030D-6E8A-4147-A177-3AD203B41FA5}">
                          <a16:colId xmlns:a16="http://schemas.microsoft.com/office/drawing/2014/main" val="430322557"/>
                        </a:ext>
                      </a:extLst>
                    </a:gridCol>
                  </a:tblGrid>
                  <a:tr h="370840">
                    <a:tc>
                      <a:txBody>
                        <a:bodyPr/>
                        <a:lstStyle/>
                        <a:p>
                          <a:pPr algn="ctr"/>
                          <a:r>
                            <a:rPr lang="en-US" b="1" dirty="0">
                              <a:latin typeface="Source Sans Pro" panose="020B0604020202020204" charset="0"/>
                            </a:rPr>
                            <a:t>STATEMENT</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Source Sans Pro" panose="020B0604020202020204" charset="0"/>
                            </a:rPr>
                            <a:t>REASON</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304704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dirty="0">
                              <a:latin typeface="Source Sans Pro" panose="020B0604020202020204" charset="0"/>
                              <a:ea typeface="Cambria Math" panose="02040503050406030204" pitchFamily="18" charset="0"/>
                            </a:rPr>
                            <a:t>1.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r>
                                <a:rPr lang="en-US" sz="1400" i="1" smtClean="0">
                                  <a:latin typeface="Cambria Math" panose="02040503050406030204" pitchFamily="18" charset="0"/>
                                  <a:ea typeface="Cambria Math" panose="02040503050406030204" pitchFamily="18" charset="0"/>
                                </a:rPr>
                                <m:t>𝑆𝑅𝐾</m:t>
                              </m:r>
                              <m:r>
                                <a:rPr lang="en-US" sz="1400" i="1" smtClean="0">
                                  <a:latin typeface="Cambria Math" panose="02040503050406030204" pitchFamily="18" charset="0"/>
                                  <a:ea typeface="Cambria Math" panose="02040503050406030204" pitchFamily="18" charset="0"/>
                                </a:rPr>
                                <m:t>≅∠</m:t>
                              </m:r>
                              <m:r>
                                <a:rPr lang="en-US" sz="1400" i="1" smtClean="0">
                                  <a:latin typeface="Cambria Math" panose="02040503050406030204" pitchFamily="18" charset="0"/>
                                  <a:ea typeface="Cambria Math" panose="02040503050406030204" pitchFamily="18" charset="0"/>
                                </a:rPr>
                                <m:t>𝐾</m:t>
                              </m:r>
                            </m:oMath>
                          </a14:m>
                          <a:r>
                            <a:rPr lang="en" sz="1400" dirty="0">
                              <a:latin typeface="Source Sans Pro" panose="020B0604020202020204" charset="0"/>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i="0" dirty="0">
                              <a:latin typeface="Source Sans Pro" panose="020B0604020202020204" charset="0"/>
                              <a:ea typeface="Cambria Math" panose="02040503050406030204" pitchFamily="18" charset="0"/>
                            </a:rPr>
                            <a:t>2.</a:t>
                          </a:r>
                          <a:r>
                            <a:rPr lang="en-US" sz="1400" i="0" baseline="0" dirty="0">
                              <a:latin typeface="Source Sans Pro" panose="020B0604020202020204" charset="0"/>
                              <a:ea typeface="Cambria Math" panose="02040503050406030204" pitchFamily="18" charset="0"/>
                            </a:rPr>
                            <a:t> </a:t>
                          </a:r>
                          <a14:m>
                            <m:oMath xmlns:m="http://schemas.openxmlformats.org/officeDocument/2006/math">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𝑉𝑅𝑇</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𝑇</m:t>
                              </m:r>
                            </m:oMath>
                          </a14:m>
                          <a:r>
                            <a:rPr lang="en" sz="1400" dirty="0">
                              <a:latin typeface="Source Sans Pro" panose="020B0604020202020204" charset="0"/>
                            </a:rPr>
                            <a:t>, </a:t>
                          </a:r>
                          <a:endParaRPr lang="en-US" sz="1400" i="1" dirty="0">
                            <a:latin typeface="Source Sans Pro" panose="020B060402020202020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i="0" dirty="0">
                              <a:latin typeface="Source Sans Pro" panose="020B0604020202020204" charset="0"/>
                            </a:rPr>
                            <a:t>3.</a:t>
                          </a:r>
                          <a:r>
                            <a:rPr lang="en-US" sz="1400" i="0" baseline="0" dirty="0">
                              <a:latin typeface="Source Sans Pro" panose="020B0604020202020204" charset="0"/>
                            </a:rPr>
                            <a:t> </a:t>
                          </a:r>
                          <a14:m>
                            <m:oMath xmlns:m="http://schemas.openxmlformats.org/officeDocument/2006/math">
                              <m:r>
                                <a:rPr lang="en-US" sz="1400" i="1">
                                  <a:latin typeface="Cambria Math" panose="02040503050406030204" pitchFamily="18" charset="0"/>
                                </a:rPr>
                                <m:t>𝐾𝑅</m:t>
                              </m:r>
                              <m:r>
                                <a:rPr lang="en-US" sz="1400" i="1">
                                  <a:latin typeface="Cambria Math" panose="02040503050406030204" pitchFamily="18" charset="0"/>
                                </a:rPr>
                                <m:t>=</m:t>
                              </m:r>
                              <m:r>
                                <a:rPr lang="en-US" sz="1400" i="1">
                                  <a:latin typeface="Cambria Math" panose="02040503050406030204" pitchFamily="18" charset="0"/>
                                </a:rPr>
                                <m:t>𝑇𝑅</m:t>
                              </m:r>
                            </m:oMath>
                          </a14:m>
                          <a:endParaRPr lang="en-US" sz="1400" i="1" dirty="0">
                            <a:latin typeface="Source Sans Pro" panose="020B060402020202020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dirty="0">
                              <a:latin typeface="Source Sans Pro" panose="020B0604020202020204" charset="0"/>
                              <a:ea typeface="Cambria Math" panose="02040503050406030204" pitchFamily="18" charset="0"/>
                            </a:rPr>
                            <a:t>4. </a:t>
                          </a:r>
                          <a14:m>
                            <m:oMath xmlns:m="http://schemas.openxmlformats.org/officeDocument/2006/math">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𝑀</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𝑁</m:t>
                              </m:r>
                            </m:oMath>
                          </a14:m>
                          <a:endParaRPr lang="en" sz="1400" dirty="0">
                            <a:latin typeface="Source Sans Pro" panose="020B060402020202020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latin typeface="Source Sans Pro" panose="020B0604020202020204" charset="0"/>
                            </a:rPr>
                            <a:t>Given</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4059324823"/>
                      </a:ext>
                    </a:extLst>
                  </a:tr>
                  <a:tr h="370840">
                    <a:tc>
                      <a:txBody>
                        <a:bodyPr/>
                        <a:lstStyle/>
                        <a:p>
                          <a:pPr marL="0" indent="0" algn="l">
                            <a:buFont typeface="+mj-lt"/>
                            <a:buNone/>
                          </a:pPr>
                          <a:r>
                            <a:rPr lang="en-US" sz="1400" i="0" dirty="0">
                              <a:latin typeface="Source Sans Pro" panose="020B0604020202020204" charset="0"/>
                              <a:ea typeface="Cambria Math" panose="02040503050406030204" pitchFamily="18" charset="0"/>
                            </a:rPr>
                            <a:t>5.</a:t>
                          </a:r>
                          <a:r>
                            <a:rPr lang="en-US" sz="1400" i="0" baseline="0" dirty="0">
                              <a:latin typeface="Source Sans Pro" panose="020B0604020202020204" charset="0"/>
                              <a:ea typeface="Cambria Math" panose="02040503050406030204" pitchFamily="18" charset="0"/>
                            </a:rPr>
                            <a:t>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𝑆𝑅𝐾</m:t>
                              </m:r>
                              <m:r>
                                <a:rPr lang="en-US"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𝑉𝑅𝑇</m:t>
                              </m:r>
                            </m:oMath>
                          </a14:m>
                          <a:endParaRPr lang="en-US" dirty="0">
                            <a:latin typeface="Source Sans Pro" panose="020B060402020202020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latin typeface="Source Sans Pro" panose="020B0604020202020204" charset="0"/>
                            </a:rPr>
                            <a:t>Vertical Angle Theorem, (Fig)</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746253380"/>
                      </a:ext>
                    </a:extLst>
                  </a:tr>
                  <a:tr h="370840">
                    <a:tc>
                      <a:txBody>
                        <a:bodyPr/>
                        <a:lstStyle/>
                        <a:p>
                          <a:pPr marL="0" indent="0" algn="l">
                            <a:buFont typeface="+mj-lt"/>
                            <a:buNone/>
                          </a:pPr>
                          <a:r>
                            <a:rPr lang="en-US" sz="1400" dirty="0">
                              <a:latin typeface="Source Sans Pro" panose="020B0604020202020204" charset="0"/>
                              <a:ea typeface="Cambria Math" panose="02040503050406030204" pitchFamily="18" charset="0"/>
                            </a:rPr>
                            <a:t>6.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𝐾</m:t>
                              </m:r>
                              <m:r>
                                <a:rPr lang="en-US"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𝑉𝑅𝑇</m:t>
                              </m:r>
                            </m:oMath>
                          </a14:m>
                          <a:endParaRPr lang="en-US" dirty="0">
                            <a:latin typeface="Source Sans Pro" panose="020B060402020202020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latin typeface="Source Sans Pro" panose="020B0604020202020204" charset="0"/>
                            </a:rPr>
                            <a:t>Transitive</a:t>
                          </a:r>
                          <a:r>
                            <a:rPr lang="en-US" baseline="0" dirty="0">
                              <a:latin typeface="Source Sans Pro" panose="020B0604020202020204" charset="0"/>
                            </a:rPr>
                            <a:t> Property (T 4-2), 1, 5</a:t>
                          </a:r>
                          <a:endParaRPr lang="en-US" dirty="0">
                            <a:latin typeface="Source Sans Pro" panose="020B0604020202020204" charset="0"/>
                          </a:endParaRP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463518945"/>
                      </a:ext>
                    </a:extLst>
                  </a:tr>
                  <a:tr h="370840">
                    <a:tc>
                      <a:txBody>
                        <a:bodyPr/>
                        <a:lstStyle/>
                        <a:p>
                          <a:pPr marL="0" indent="0" algn="l">
                            <a:buFont typeface="+mj-lt"/>
                            <a:buNone/>
                          </a:pPr>
                          <a:r>
                            <a:rPr lang="en-US" sz="1400" dirty="0">
                              <a:latin typeface="Source Sans Pro" panose="020B0604020202020204" charset="0"/>
                              <a:ea typeface="Cambria Math" panose="02040503050406030204" pitchFamily="18" charset="0"/>
                            </a:rPr>
                            <a:t>7.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r>
                                <a:rPr lang="en-US" sz="1400" i="1" smtClean="0">
                                  <a:latin typeface="Cambria Math" panose="02040503050406030204" pitchFamily="18" charset="0"/>
                                  <a:ea typeface="Cambria Math" panose="02040503050406030204" pitchFamily="18" charset="0"/>
                                </a:rPr>
                                <m:t>𝐾</m:t>
                              </m:r>
                              <m:r>
                                <a:rPr lang="en-US"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𝑇</m:t>
                              </m:r>
                            </m:oMath>
                          </a14:m>
                          <a:endParaRPr lang="en-US" dirty="0">
                            <a:latin typeface="Source Sans Pro" panose="020B060402020202020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latin typeface="Source Sans Pro" panose="020B0604020202020204" charset="0"/>
                            </a:rPr>
                            <a:t>Transitive Property</a:t>
                          </a:r>
                          <a:r>
                            <a:rPr lang="en-US" baseline="0" dirty="0">
                              <a:latin typeface="Source Sans Pro" panose="020B0604020202020204" charset="0"/>
                            </a:rPr>
                            <a:t> (T 4-2), 2, 6</a:t>
                          </a:r>
                          <a:endParaRPr lang="en-US" dirty="0">
                            <a:latin typeface="Source Sans Pro" panose="020B0604020202020204" charset="0"/>
                          </a:endParaRP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282833402"/>
                      </a:ext>
                    </a:extLst>
                  </a:tr>
                  <a:tr h="370840">
                    <a:tc>
                      <a:txBody>
                        <a:bodyPr/>
                        <a:lstStyle/>
                        <a:p>
                          <a:pPr marL="0" indent="0" algn="l">
                            <a:buFont typeface="+mj-lt"/>
                            <a:buNone/>
                          </a:pPr>
                          <a:r>
                            <a:rPr lang="en-US" dirty="0">
                              <a:latin typeface="Source Sans Pro" panose="020B0604020202020204" charset="0"/>
                            </a:rPr>
                            <a:t>8. </a:t>
                          </a:r>
                          <a14:m>
                            <m:oMath xmlns:m="http://schemas.openxmlformats.org/officeDocument/2006/math">
                              <m:acc>
                                <m:accPr>
                                  <m:chr m:val="̅"/>
                                  <m:ctrlPr>
                                    <a:rPr lang="en-US" sz="1400" i="1" smtClean="0">
                                      <a:latin typeface="Cambria Math" panose="02040503050406030204" pitchFamily="18" charset="0"/>
                                    </a:rPr>
                                  </m:ctrlPr>
                                </m:accPr>
                                <m:e>
                                  <m:r>
                                    <a:rPr lang="en-US" sz="1400" i="1" smtClean="0">
                                      <a:latin typeface="Cambria Math" panose="02040503050406030204" pitchFamily="18" charset="0"/>
                                    </a:rPr>
                                    <m:t>𝐾</m:t>
                                  </m:r>
                                  <m:r>
                                    <a:rPr lang="en-US" sz="1400" b="0" i="1" smtClean="0">
                                      <a:latin typeface="Cambria Math" panose="02040503050406030204" pitchFamily="18" charset="0"/>
                                    </a:rPr>
                                    <m:t>𝑅</m:t>
                                  </m:r>
                                </m:e>
                              </m:acc>
                              <m:r>
                                <a:rPr lang="en-US" sz="1400" i="1" smtClean="0">
                                  <a:latin typeface="Cambria Math" panose="02040503050406030204" pitchFamily="18" charset="0"/>
                                  <a:ea typeface="Cambria Math" panose="02040503050406030204" pitchFamily="18" charset="0"/>
                                </a:rPr>
                                <m:t>≅</m:t>
                              </m:r>
                              <m:acc>
                                <m:accPr>
                                  <m:chr m:val="̅"/>
                                  <m:ctrlPr>
                                    <a:rPr lang="en-US" sz="1400" i="1" smtClean="0">
                                      <a:latin typeface="Cambria Math" panose="02040503050406030204" pitchFamily="18" charset="0"/>
                                    </a:rPr>
                                  </m:ctrlPr>
                                </m:accPr>
                                <m:e>
                                  <m:r>
                                    <a:rPr lang="en-US" sz="1400" b="0" i="1" smtClean="0">
                                      <a:latin typeface="Cambria Math" panose="02040503050406030204" pitchFamily="18" charset="0"/>
                                    </a:rPr>
                                    <m:t>𝑇𝑅</m:t>
                                  </m:r>
                                </m:e>
                              </m:acc>
                            </m:oMath>
                          </a14:m>
                          <a:endParaRPr lang="en-US" dirty="0">
                            <a:latin typeface="Source Sans Pro" panose="020B060402020202020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latin typeface="Source Sans Pro" panose="020B0604020202020204" charset="0"/>
                            </a:rPr>
                            <a:t>Definition of Congruent Segments, 3</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394992043"/>
                      </a:ext>
                    </a:extLst>
                  </a:tr>
                  <a:tr h="370840">
                    <a:tc>
                      <a:txBody>
                        <a:bodyPr/>
                        <a:lstStyle/>
                        <a:p>
                          <a:pPr algn="l"/>
                          <a:r>
                            <a:rPr lang="en-US" dirty="0">
                              <a:latin typeface="Source Sans Pro" panose="020B0604020202020204" charset="0"/>
                            </a:rPr>
                            <a:t>9.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𝑆𝑅𝐾</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𝑉𝑅𝑇</m:t>
                              </m:r>
                            </m:oMath>
                          </a14:m>
                          <a:endParaRPr lang="en-US" dirty="0">
                            <a:latin typeface="Source Sans Pro" panose="020B060402020202020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latin typeface="Source Sans Pro" panose="020B0604020202020204" charset="0"/>
                            </a:rPr>
                            <a:t>ASA</a:t>
                          </a:r>
                          <a:r>
                            <a:rPr lang="en-US" baseline="0" dirty="0">
                              <a:latin typeface="Source Sans Pro" panose="020B0604020202020204" charset="0"/>
                            </a:rPr>
                            <a:t> Postulate, 5, 7, 8</a:t>
                          </a:r>
                          <a:endParaRPr lang="en-US" dirty="0">
                            <a:latin typeface="Source Sans Pro" panose="020B0604020202020204" charset="0"/>
                          </a:endParaRP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692744175"/>
                      </a:ext>
                    </a:extLst>
                  </a:tr>
                  <a:tr h="370840">
                    <a:tc>
                      <a:txBody>
                        <a:bodyPr/>
                        <a:lstStyle/>
                        <a:p>
                          <a:pPr algn="l"/>
                          <a:r>
                            <a:rPr lang="en-US" dirty="0">
                              <a:latin typeface="Source Sans Pro" panose="020B0604020202020204" charset="0"/>
                            </a:rPr>
                            <a:t>10. </a:t>
                          </a:r>
                          <a14:m>
                            <m:oMath xmlns:m="http://schemas.openxmlformats.org/officeDocument/2006/math">
                              <m:acc>
                                <m:accPr>
                                  <m:chr m:val="̅"/>
                                  <m:ctrlPr>
                                    <a:rPr lang="en-US" sz="1400" i="1" smtClean="0">
                                      <a:latin typeface="Cambria Math" panose="02040503050406030204" pitchFamily="18" charset="0"/>
                                    </a:rPr>
                                  </m:ctrlPr>
                                </m:accPr>
                                <m:e>
                                  <m:r>
                                    <a:rPr lang="en-US" sz="1400" i="1" smtClean="0">
                                      <a:latin typeface="Cambria Math" panose="02040503050406030204" pitchFamily="18" charset="0"/>
                                    </a:rPr>
                                    <m:t>𝑆𝐾</m:t>
                                  </m:r>
                                </m:e>
                              </m:acc>
                              <m:r>
                                <a:rPr lang="en-US" sz="1400" i="1" smtClean="0">
                                  <a:latin typeface="Cambria Math" panose="02040503050406030204" pitchFamily="18" charset="0"/>
                                  <a:ea typeface="Cambria Math" panose="02040503050406030204" pitchFamily="18" charset="0"/>
                                </a:rPr>
                                <m:t>≅</m:t>
                              </m:r>
                              <m:acc>
                                <m:accPr>
                                  <m:chr m:val="̅"/>
                                  <m:ctrlPr>
                                    <a:rPr lang="en-US" sz="1400" i="1" smtClean="0">
                                      <a:latin typeface="Cambria Math" panose="02040503050406030204" pitchFamily="18" charset="0"/>
                                    </a:rPr>
                                  </m:ctrlPr>
                                </m:accPr>
                                <m:e>
                                  <m:r>
                                    <a:rPr lang="en-US" sz="1400" b="0" i="1" smtClean="0">
                                      <a:latin typeface="Cambria Math" panose="02040503050406030204" pitchFamily="18" charset="0"/>
                                    </a:rPr>
                                    <m:t>𝑉𝑇</m:t>
                                  </m:r>
                                </m:e>
                              </m:acc>
                            </m:oMath>
                          </a14:m>
                          <a:endParaRPr lang="en-US" dirty="0">
                            <a:latin typeface="Source Sans Pro" panose="020B060402020202020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latin typeface="Source Sans Pro" panose="020B0604020202020204" charset="0"/>
                            </a:rPr>
                            <a:t>CPCTC, 9</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653158343"/>
                      </a:ext>
                    </a:extLst>
                  </a:tr>
                  <a:tr h="370840">
                    <a:tc>
                      <a:txBody>
                        <a:bodyPr/>
                        <a:lstStyle/>
                        <a:p>
                          <a:pPr algn="l"/>
                          <a:r>
                            <a:rPr lang="en-US" dirty="0">
                              <a:latin typeface="Source Sans Pro" panose="020B0604020202020204" charset="0"/>
                            </a:rPr>
                            <a:t>11. </a:t>
                          </a:r>
                          <a14:m>
                            <m:oMath xmlns:m="http://schemas.openxmlformats.org/officeDocument/2006/math">
                              <m:r>
                                <a:rPr lang="en-US" sz="1400" i="1" smtClean="0">
                                  <a:latin typeface="Cambria Math" panose="02040503050406030204" pitchFamily="18" charset="0"/>
                                </a:rPr>
                                <m:t>𝑆𝐾</m:t>
                              </m:r>
                              <m:r>
                                <a:rPr lang="en-US" sz="1400" i="1" smtClean="0">
                                  <a:latin typeface="Cambria Math" panose="02040503050406030204" pitchFamily="18" charset="0"/>
                                </a:rPr>
                                <m:t>=</m:t>
                              </m:r>
                              <m:r>
                                <a:rPr lang="en-US" sz="1400" i="1" smtClean="0">
                                  <a:latin typeface="Cambria Math" panose="02040503050406030204" pitchFamily="18" charset="0"/>
                                </a:rPr>
                                <m:t>𝑉𝑇</m:t>
                              </m:r>
                            </m:oMath>
                          </a14:m>
                          <a:endParaRPr lang="en-US" dirty="0">
                            <a:latin typeface="Source Sans Pro" panose="020B060402020202020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latin typeface="Source Sans Pro" panose="020B0604020202020204" charset="0"/>
                            </a:rPr>
                            <a:t>Definition</a:t>
                          </a:r>
                          <a:r>
                            <a:rPr lang="en-US" baseline="0" dirty="0">
                              <a:latin typeface="Source Sans Pro" panose="020B0604020202020204" charset="0"/>
                            </a:rPr>
                            <a:t> of Congruent Segments, 10</a:t>
                          </a:r>
                          <a:endParaRPr lang="en-US" dirty="0">
                            <a:latin typeface="Source Sans Pro" panose="020B0604020202020204" charset="0"/>
                          </a:endParaRP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8714114"/>
                      </a:ext>
                    </a:extLst>
                  </a:tr>
                </a:tbl>
              </a:graphicData>
            </a:graphic>
          </p:graphicFrame>
        </mc:Choice>
        <mc:Fallback>
          <p:graphicFrame>
            <p:nvGraphicFramePr>
              <p:cNvPr id="7" name="Table 6"/>
              <p:cNvGraphicFramePr>
                <a:graphicFrameLocks noGrp="1"/>
              </p:cNvGraphicFramePr>
              <p:nvPr>
                <p:extLst>
                  <p:ext uri="{D42A27DB-BD31-4B8C-83A1-F6EECF244321}">
                    <p14:modId xmlns:p14="http://schemas.microsoft.com/office/powerpoint/2010/main" val="363607997"/>
                  </p:ext>
                </p:extLst>
              </p:nvPr>
            </p:nvGraphicFramePr>
            <p:xfrm>
              <a:off x="2521222" y="2732660"/>
              <a:ext cx="5113897" cy="3911600"/>
            </p:xfrm>
            <a:graphic>
              <a:graphicData uri="http://schemas.openxmlformats.org/drawingml/2006/table">
                <a:tbl>
                  <a:tblPr firstRow="1" bandRow="1">
                    <a:tableStyleId>{009BD37B-CEC1-4BD0-891C-27D682CDF8EB}</a:tableStyleId>
                  </a:tblPr>
                  <a:tblGrid>
                    <a:gridCol w="1616261">
                      <a:extLst>
                        <a:ext uri="{9D8B030D-6E8A-4147-A177-3AD203B41FA5}">
                          <a16:colId xmlns:a16="http://schemas.microsoft.com/office/drawing/2014/main" val="3590066625"/>
                        </a:ext>
                      </a:extLst>
                    </a:gridCol>
                    <a:gridCol w="3497636">
                      <a:extLst>
                        <a:ext uri="{9D8B030D-6E8A-4147-A177-3AD203B41FA5}">
                          <a16:colId xmlns:a16="http://schemas.microsoft.com/office/drawing/2014/main" val="430322557"/>
                        </a:ext>
                      </a:extLst>
                    </a:gridCol>
                  </a:tblGrid>
                  <a:tr h="370840">
                    <a:tc>
                      <a:txBody>
                        <a:bodyPr/>
                        <a:lstStyle/>
                        <a:p>
                          <a:pPr algn="ctr"/>
                          <a:r>
                            <a:rPr lang="en-US" b="1" dirty="0">
                              <a:latin typeface="Source Sans Pro" panose="020B0604020202020204" charset="0"/>
                            </a:rPr>
                            <a:t>STATEMENT</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Source Sans Pro" panose="020B0604020202020204" charset="0"/>
                            </a:rPr>
                            <a:t>REASON</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30470434"/>
                      </a:ext>
                    </a:extLst>
                  </a:tr>
                  <a:tr h="944880">
                    <a:tc>
                      <a:txBody>
                        <a:bodyPr/>
                        <a:lstStyle/>
                        <a:p>
                          <a:endParaRPr lang="en-US"/>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40000" r="-217358" b="-278065"/>
                          </a:stretch>
                        </a:blipFill>
                      </a:tcPr>
                    </a:tc>
                    <a:tc>
                      <a:txBody>
                        <a:bodyPr/>
                        <a:lstStyle/>
                        <a:p>
                          <a:pPr algn="l"/>
                          <a:r>
                            <a:rPr lang="en-US" dirty="0">
                              <a:latin typeface="Source Sans Pro" panose="020B0604020202020204" charset="0"/>
                            </a:rPr>
                            <a:t>Given</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4059324823"/>
                      </a:ext>
                    </a:extLst>
                  </a:tr>
                  <a:tr h="370840">
                    <a:tc>
                      <a:txBody>
                        <a:bodyPr/>
                        <a:lstStyle/>
                        <a:p>
                          <a:endParaRPr lang="en-US"/>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355738" r="-217358" b="-606557"/>
                          </a:stretch>
                        </a:blipFill>
                      </a:tcPr>
                    </a:tc>
                    <a:tc>
                      <a:txBody>
                        <a:bodyPr/>
                        <a:lstStyle/>
                        <a:p>
                          <a:pPr algn="l"/>
                          <a:r>
                            <a:rPr lang="en-US" dirty="0">
                              <a:latin typeface="Source Sans Pro" panose="020B0604020202020204" charset="0"/>
                            </a:rPr>
                            <a:t>Vertical Angle Theorem, (Fig)</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746253380"/>
                      </a:ext>
                    </a:extLst>
                  </a:tr>
                  <a:tr h="370840">
                    <a:tc>
                      <a:txBody>
                        <a:bodyPr/>
                        <a:lstStyle/>
                        <a:p>
                          <a:endParaRPr lang="en-US"/>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455738" r="-217358" b="-506557"/>
                          </a:stretch>
                        </a:blipFill>
                      </a:tcPr>
                    </a:tc>
                    <a:tc>
                      <a:txBody>
                        <a:bodyPr/>
                        <a:lstStyle/>
                        <a:p>
                          <a:pPr algn="l"/>
                          <a:r>
                            <a:rPr lang="en-US" dirty="0">
                              <a:latin typeface="Source Sans Pro" panose="020B0604020202020204" charset="0"/>
                            </a:rPr>
                            <a:t>Transitive</a:t>
                          </a:r>
                          <a:r>
                            <a:rPr lang="en-US" baseline="0" dirty="0">
                              <a:latin typeface="Source Sans Pro" panose="020B0604020202020204" charset="0"/>
                            </a:rPr>
                            <a:t> Property (T 4-2), 1, 5</a:t>
                          </a:r>
                          <a:endParaRPr lang="en-US" dirty="0">
                            <a:latin typeface="Source Sans Pro" panose="020B0604020202020204" charset="0"/>
                          </a:endParaRP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463518945"/>
                      </a:ext>
                    </a:extLst>
                  </a:tr>
                  <a:tr h="370840">
                    <a:tc>
                      <a:txBody>
                        <a:bodyPr/>
                        <a:lstStyle/>
                        <a:p>
                          <a:endParaRPr lang="en-US"/>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555738" r="-217358" b="-406557"/>
                          </a:stretch>
                        </a:blipFill>
                      </a:tcPr>
                    </a:tc>
                    <a:tc>
                      <a:txBody>
                        <a:bodyPr/>
                        <a:lstStyle/>
                        <a:p>
                          <a:pPr algn="l"/>
                          <a:r>
                            <a:rPr lang="en-US" dirty="0">
                              <a:latin typeface="Source Sans Pro" panose="020B0604020202020204" charset="0"/>
                            </a:rPr>
                            <a:t>Transitive Property</a:t>
                          </a:r>
                          <a:r>
                            <a:rPr lang="en-US" baseline="0" dirty="0">
                              <a:latin typeface="Source Sans Pro" panose="020B0604020202020204" charset="0"/>
                            </a:rPr>
                            <a:t> (T 4-2), 2, 6</a:t>
                          </a:r>
                          <a:endParaRPr lang="en-US" dirty="0">
                            <a:latin typeface="Source Sans Pro" panose="020B0604020202020204" charset="0"/>
                          </a:endParaRP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282833402"/>
                      </a:ext>
                    </a:extLst>
                  </a:tr>
                  <a:tr h="370840">
                    <a:tc>
                      <a:txBody>
                        <a:bodyPr/>
                        <a:lstStyle/>
                        <a:p>
                          <a:endParaRPr lang="en-US"/>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666667" r="-217358" b="-313333"/>
                          </a:stretch>
                        </a:blipFill>
                      </a:tcPr>
                    </a:tc>
                    <a:tc>
                      <a:txBody>
                        <a:bodyPr/>
                        <a:lstStyle/>
                        <a:p>
                          <a:pPr algn="l"/>
                          <a:r>
                            <a:rPr lang="en-US" dirty="0">
                              <a:latin typeface="Source Sans Pro" panose="020B0604020202020204" charset="0"/>
                            </a:rPr>
                            <a:t>Definition of Congruent Segments, 3</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394992043"/>
                      </a:ext>
                    </a:extLst>
                  </a:tr>
                  <a:tr h="370840">
                    <a:tc>
                      <a:txBody>
                        <a:bodyPr/>
                        <a:lstStyle/>
                        <a:p>
                          <a:endParaRPr lang="en-US"/>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754098" r="-217358" b="-208197"/>
                          </a:stretch>
                        </a:blipFill>
                      </a:tcPr>
                    </a:tc>
                    <a:tc>
                      <a:txBody>
                        <a:bodyPr/>
                        <a:lstStyle/>
                        <a:p>
                          <a:pPr algn="l"/>
                          <a:r>
                            <a:rPr lang="en-US" dirty="0">
                              <a:latin typeface="Source Sans Pro" panose="020B0604020202020204" charset="0"/>
                            </a:rPr>
                            <a:t>ASA</a:t>
                          </a:r>
                          <a:r>
                            <a:rPr lang="en-US" baseline="0" dirty="0">
                              <a:latin typeface="Source Sans Pro" panose="020B0604020202020204" charset="0"/>
                            </a:rPr>
                            <a:t> Postulate, 5, 7, 8</a:t>
                          </a:r>
                          <a:endParaRPr lang="en-US" dirty="0">
                            <a:latin typeface="Source Sans Pro" panose="020B0604020202020204" charset="0"/>
                          </a:endParaRP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692744175"/>
                      </a:ext>
                    </a:extLst>
                  </a:tr>
                  <a:tr h="370840">
                    <a:tc>
                      <a:txBody>
                        <a:bodyPr/>
                        <a:lstStyle/>
                        <a:p>
                          <a:endParaRPr lang="en-US"/>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854098" r="-217358" b="-108197"/>
                          </a:stretch>
                        </a:blipFill>
                      </a:tcPr>
                    </a:tc>
                    <a:tc>
                      <a:txBody>
                        <a:bodyPr/>
                        <a:lstStyle/>
                        <a:p>
                          <a:pPr algn="l"/>
                          <a:r>
                            <a:rPr lang="en-US" dirty="0">
                              <a:latin typeface="Source Sans Pro" panose="020B0604020202020204" charset="0"/>
                            </a:rPr>
                            <a:t>CPCTC, 9</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653158343"/>
                      </a:ext>
                    </a:extLst>
                  </a:tr>
                  <a:tr h="370840">
                    <a:tc>
                      <a:txBody>
                        <a:bodyPr/>
                        <a:lstStyle/>
                        <a:p>
                          <a:endParaRPr lang="en-US"/>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954098" r="-217358" b="-8197"/>
                          </a:stretch>
                        </a:blipFill>
                      </a:tcPr>
                    </a:tc>
                    <a:tc>
                      <a:txBody>
                        <a:bodyPr/>
                        <a:lstStyle/>
                        <a:p>
                          <a:pPr algn="l"/>
                          <a:r>
                            <a:rPr lang="en-US" dirty="0">
                              <a:latin typeface="Source Sans Pro" panose="020B0604020202020204" charset="0"/>
                            </a:rPr>
                            <a:t>Definition</a:t>
                          </a:r>
                          <a:r>
                            <a:rPr lang="en-US" baseline="0" dirty="0">
                              <a:latin typeface="Source Sans Pro" panose="020B0604020202020204" charset="0"/>
                            </a:rPr>
                            <a:t> of Congruent Segments, 10</a:t>
                          </a:r>
                          <a:endParaRPr lang="en-US" dirty="0">
                            <a:latin typeface="Source Sans Pro" panose="020B0604020202020204" charset="0"/>
                          </a:endParaRP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8714114"/>
                      </a:ext>
                    </a:extLst>
                  </a:tr>
                </a:tbl>
              </a:graphicData>
            </a:graphic>
          </p:graphicFrame>
        </mc:Fallback>
      </mc:AlternateContent>
    </p:spTree>
    <p:extLst>
      <p:ext uri="{BB962C8B-B14F-4D97-AF65-F5344CB8AC3E}">
        <p14:creationId xmlns:p14="http://schemas.microsoft.com/office/powerpoint/2010/main" val="3463276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9">
                                            <p:txEl>
                                              <p:pRg st="0" end="0"/>
                                            </p:txEl>
                                          </p:spTgt>
                                        </p:tgtEl>
                                        <p:attrNameLst>
                                          <p:attrName>style.visibility</p:attrName>
                                        </p:attrNameLst>
                                      </p:cBhvr>
                                      <p:to>
                                        <p:strVal val="visible"/>
                                      </p:to>
                                    </p:set>
                                    <p:animEffect transition="in" filter="fade">
                                      <p:cBhvr>
                                        <p:cTn id="13" dur="500"/>
                                        <p:tgtEl>
                                          <p:spTgt spid="9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9">
                                            <p:txEl>
                                              <p:pRg st="1" end="1"/>
                                            </p:txEl>
                                          </p:spTgt>
                                        </p:tgtEl>
                                        <p:attrNameLst>
                                          <p:attrName>style.visibility</p:attrName>
                                        </p:attrNameLst>
                                      </p:cBhvr>
                                      <p:to>
                                        <p:strVal val="visible"/>
                                      </p:to>
                                    </p:set>
                                    <p:animEffect transition="in" filter="fade">
                                      <p:cBhvr>
                                        <p:cTn id="18" dur="500"/>
                                        <p:tgtEl>
                                          <p:spTgt spid="9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9">
                                            <p:txEl>
                                              <p:pRg st="2" end="2"/>
                                            </p:txEl>
                                          </p:spTgt>
                                        </p:tgtEl>
                                        <p:attrNameLst>
                                          <p:attrName>style.visibility</p:attrName>
                                        </p:attrNameLst>
                                      </p:cBhvr>
                                      <p:to>
                                        <p:strVal val="visible"/>
                                      </p:to>
                                    </p:set>
                                    <p:animEffect transition="in" filter="fade">
                                      <p:cBhvr>
                                        <p:cTn id="23" dur="500"/>
                                        <p:tgtEl>
                                          <p:spTgt spid="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310150" y="410827"/>
            <a:ext cx="7571700" cy="936899"/>
          </a:xfrm>
          <a:prstGeom prst="rect">
            <a:avLst/>
          </a:prstGeom>
          <a:ln w="9525"/>
        </p:spPr>
        <p:txBody>
          <a:bodyPr lIns="91425" tIns="91425" rIns="91425" bIns="91425" anchor="b" anchorCtr="0">
            <a:noAutofit/>
          </a:bodyPr>
          <a:lstStyle/>
          <a:p>
            <a:pPr lvl="0"/>
            <a:r>
              <a:rPr lang="en" sz="2800" dirty="0"/>
              <a:t>Examples</a:t>
            </a:r>
          </a:p>
        </p:txBody>
      </p:sp>
      <mc:AlternateContent xmlns:mc="http://schemas.openxmlformats.org/markup-compatibility/2006">
        <mc:Choice xmlns:a14="http://schemas.microsoft.com/office/drawing/2010/main" Requires="a14">
          <p:sp>
            <p:nvSpPr>
              <p:cNvPr id="99" name="Shape 99"/>
              <p:cNvSpPr txBox="1">
                <a:spLocks noGrp="1"/>
              </p:cNvSpPr>
              <p:nvPr>
                <p:ph type="body" idx="1"/>
              </p:nvPr>
            </p:nvSpPr>
            <p:spPr>
              <a:xfrm>
                <a:off x="2106864" y="1359020"/>
                <a:ext cx="2596435" cy="4764899"/>
              </a:xfrm>
              <a:prstGeom prst="rect">
                <a:avLst/>
              </a:prstGeom>
            </p:spPr>
            <p:txBody>
              <a:bodyPr lIns="91425" tIns="91425" rIns="91425" bIns="91425" anchor="t" anchorCtr="0">
                <a:noAutofit/>
              </a:bodyPr>
              <a:lstStyle/>
              <a:p>
                <a:pPr marL="228600">
                  <a:buNone/>
                </a:pPr>
                <a:r>
                  <a:rPr lang="en-US" sz="1600" dirty="0"/>
                  <a:t>Given that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𝐵𝑄</m:t>
                        </m:r>
                      </m:e>
                    </m:acc>
                  </m:oMath>
                </a14:m>
                <a:r>
                  <a:rPr lang="en" sz="1600" dirty="0"/>
                  <a:t> bisects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𝑃𝐴</m:t>
                        </m:r>
                      </m:e>
                    </m:acc>
                  </m:oMath>
                </a14:m>
                <a:r>
                  <a:rPr lang="en" sz="1600" dirty="0"/>
                  <a:t> at </a:t>
                </a:r>
                <a14:m>
                  <m:oMath xmlns:m="http://schemas.openxmlformats.org/officeDocument/2006/math">
                    <m:r>
                      <a:rPr lang="en-US" sz="1600" i="1">
                        <a:latin typeface="Cambria Math" panose="02040503050406030204" pitchFamily="18" charset="0"/>
                      </a:rPr>
                      <m:t>𝑅</m:t>
                    </m:r>
                  </m:oMath>
                </a14:m>
                <a:r>
                  <a:rPr lang="en" sz="1600" dirty="0"/>
                  <a:t>, but </a:t>
                </a:r>
                <a14:m>
                  <m:oMath xmlns:m="http://schemas.openxmlformats.org/officeDocument/2006/math">
                    <m:r>
                      <a:rPr lang="en-US" sz="1600" i="1">
                        <a:latin typeface="Cambria Math" panose="02040503050406030204" pitchFamily="18" charset="0"/>
                      </a:rPr>
                      <m:t>𝐵𝑄</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𝑃𝐴</m:t>
                    </m:r>
                  </m:oMath>
                </a14:m>
                <a:r>
                  <a:rPr lang="en" sz="1600" dirty="0"/>
                  <a:t>. </a:t>
                </a:r>
                <a14:m>
                  <m:oMath xmlns:m="http://schemas.openxmlformats.org/officeDocument/2006/math">
                    <m:r>
                      <a:rPr lang="en-US" sz="1600" i="1">
                        <a:latin typeface="Cambria Math" panose="02040503050406030204" pitchFamily="18" charset="0"/>
                      </a:rPr>
                      <m:t>𝐵</m:t>
                    </m:r>
                  </m:oMath>
                </a14:m>
                <a:r>
                  <a:rPr lang="en" sz="1600" dirty="0"/>
                  <a:t> and </a:t>
                </a:r>
                <a14:m>
                  <m:oMath xmlns:m="http://schemas.openxmlformats.org/officeDocument/2006/math">
                    <m:r>
                      <a:rPr lang="en-US" sz="1600" i="1">
                        <a:latin typeface="Cambria Math" panose="02040503050406030204" pitchFamily="18" charset="0"/>
                      </a:rPr>
                      <m:t>𝑄</m:t>
                    </m:r>
                  </m:oMath>
                </a14:m>
                <a:r>
                  <a:rPr lang="en" sz="1600" dirty="0"/>
                  <a:t> are on opposite sides of </a:t>
                </a:r>
                <a14:m>
                  <m:oMath xmlns:m="http://schemas.openxmlformats.org/officeDocument/2006/math">
                    <m:acc>
                      <m:accPr>
                        <m:chr m:val="⃡"/>
                        <m:ctrlPr>
                          <a:rPr lang="en" sz="1600" i="1">
                            <a:latin typeface="Cambria Math" panose="02040503050406030204" pitchFamily="18" charset="0"/>
                          </a:rPr>
                        </m:ctrlPr>
                      </m:accPr>
                      <m:e>
                        <m:r>
                          <a:rPr lang="en-US" sz="1600" i="1">
                            <a:latin typeface="Cambria Math" panose="02040503050406030204" pitchFamily="18" charset="0"/>
                          </a:rPr>
                          <m:t>𝑃𝐴</m:t>
                        </m:r>
                      </m:e>
                    </m:acc>
                  </m:oMath>
                </a14:m>
                <a:r>
                  <a:rPr lang="en" sz="1600" dirty="0"/>
                  <a:t>. </a:t>
                </a:r>
                <a14:m>
                  <m:oMath xmlns:m="http://schemas.openxmlformats.org/officeDocument/2006/math">
                    <m:r>
                      <a:rPr lang="en-US" sz="1600" i="1">
                        <a:latin typeface="Cambria Math" panose="02040503050406030204" pitchFamily="18" charset="0"/>
                      </a:rPr>
                      <m:t>𝑆</m:t>
                    </m:r>
                  </m:oMath>
                </a14:m>
                <a:r>
                  <a:rPr lang="en" sz="1600" dirty="0"/>
                  <a:t> and </a:t>
                </a:r>
                <a14:m>
                  <m:oMath xmlns:m="http://schemas.openxmlformats.org/officeDocument/2006/math">
                    <m:r>
                      <a:rPr lang="en-US" sz="1600" i="1">
                        <a:latin typeface="Cambria Math" panose="02040503050406030204" pitchFamily="18" charset="0"/>
                      </a:rPr>
                      <m:t>𝐶</m:t>
                    </m:r>
                  </m:oMath>
                </a14:m>
                <a:r>
                  <a:rPr lang="en" sz="1600" dirty="0"/>
                  <a:t> are points on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𝑃𝑅</m:t>
                        </m:r>
                      </m:e>
                    </m:acc>
                  </m:oMath>
                </a14:m>
                <a:r>
                  <a:rPr lang="en" sz="1600" dirty="0"/>
                  <a:t> and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𝐴𝑅</m:t>
                        </m:r>
                      </m:e>
                    </m:acc>
                  </m:oMath>
                </a14:m>
                <a:r>
                  <a:rPr lang="en" sz="1600" dirty="0"/>
                  <a:t>, respectively, such that </a:t>
                </a:r>
                <a14:m>
                  <m:oMath xmlns:m="http://schemas.openxmlformats.org/officeDocument/2006/math">
                    <m:r>
                      <a:rPr lang="en-US" sz="1600" i="1">
                        <a:latin typeface="Cambria Math" panose="02040503050406030204" pitchFamily="18" charset="0"/>
                      </a:rPr>
                      <m:t>𝑅𝑆</m:t>
                    </m:r>
                    <m:r>
                      <a:rPr lang="en-US" sz="1600" i="1">
                        <a:latin typeface="Cambria Math" panose="02040503050406030204" pitchFamily="18" charset="0"/>
                      </a:rPr>
                      <m:t>=</m:t>
                    </m:r>
                    <m:r>
                      <a:rPr lang="en-US" sz="1600" i="1">
                        <a:latin typeface="Cambria Math" panose="02040503050406030204" pitchFamily="18" charset="0"/>
                      </a:rPr>
                      <m:t>𝑅𝐶</m:t>
                    </m:r>
                  </m:oMath>
                </a14:m>
                <a:r>
                  <a:rPr lang="en" sz="1600" dirty="0"/>
                  <a:t>,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𝐵𝐶</m:t>
                        </m:r>
                      </m:e>
                    </m:acc>
                    <m:r>
                      <a:rPr lang="en-US" sz="1600" i="1">
                        <a:latin typeface="Cambria Math" panose="02040503050406030204" pitchFamily="18" charset="0"/>
                        <a:ea typeface="Cambria Math" panose="02040503050406030204" pitchFamily="18" charset="0"/>
                      </a:rPr>
                      <m:t>⊥</m:t>
                    </m:r>
                    <m:acc>
                      <m:accPr>
                        <m:chr m:val="̅"/>
                        <m:ctrlPr>
                          <a:rPr lang="en-US" sz="1600" i="1">
                            <a:latin typeface="Cambria Math" panose="02040503050406030204" pitchFamily="18" charset="0"/>
                            <a:ea typeface="Cambria Math" panose="02040503050406030204" pitchFamily="18" charset="0"/>
                          </a:rPr>
                        </m:ctrlPr>
                      </m:accPr>
                      <m:e>
                        <m:r>
                          <a:rPr lang="en-US" sz="1600" i="1">
                            <a:latin typeface="Cambria Math" panose="02040503050406030204" pitchFamily="18" charset="0"/>
                            <a:ea typeface="Cambria Math" panose="02040503050406030204" pitchFamily="18" charset="0"/>
                          </a:rPr>
                          <m:t>𝑃𝐴</m:t>
                        </m:r>
                      </m:e>
                    </m:acc>
                  </m:oMath>
                </a14:m>
                <a:r>
                  <a:rPr lang="en" sz="1600" dirty="0"/>
                  <a:t>, and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𝑄𝑆</m:t>
                        </m:r>
                      </m:e>
                    </m:acc>
                    <m:r>
                      <a:rPr lang="en-US" sz="1600" i="1">
                        <a:latin typeface="Cambria Math" panose="02040503050406030204" pitchFamily="18" charset="0"/>
                        <a:ea typeface="Cambria Math" panose="02040503050406030204" pitchFamily="18" charset="0"/>
                      </a:rPr>
                      <m:t>⊥</m:t>
                    </m:r>
                    <m:acc>
                      <m:accPr>
                        <m:chr m:val="̅"/>
                        <m:ctrlPr>
                          <a:rPr lang="en-US" sz="1600" i="1">
                            <a:latin typeface="Cambria Math" panose="02040503050406030204" pitchFamily="18" charset="0"/>
                            <a:ea typeface="Cambria Math" panose="02040503050406030204" pitchFamily="18" charset="0"/>
                          </a:rPr>
                        </m:ctrlPr>
                      </m:accPr>
                      <m:e>
                        <m:r>
                          <a:rPr lang="en-US" sz="1600" i="1">
                            <a:latin typeface="Cambria Math" panose="02040503050406030204" pitchFamily="18" charset="0"/>
                            <a:ea typeface="Cambria Math" panose="02040503050406030204" pitchFamily="18" charset="0"/>
                          </a:rPr>
                          <m:t>𝑃𝐴</m:t>
                        </m:r>
                      </m:e>
                    </m:acc>
                  </m:oMath>
                </a14:m>
                <a:r>
                  <a:rPr lang="en" sz="1600" dirty="0"/>
                  <a:t>. Also, </a:t>
                </a:r>
                <a14:m>
                  <m:oMath xmlns:m="http://schemas.openxmlformats.org/officeDocument/2006/math">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𝐵𝐴𝑅</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𝑄𝑃𝑅</m:t>
                    </m:r>
                  </m:oMath>
                </a14:m>
                <a:r>
                  <a:rPr lang="en" sz="1600" dirty="0"/>
                  <a:t>. Prove that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𝑃𝐴</m:t>
                        </m:r>
                      </m:e>
                    </m:acc>
                  </m:oMath>
                </a14:m>
                <a:r>
                  <a:rPr lang="en" sz="1600" dirty="0"/>
                  <a:t> bisects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𝐵𝑄</m:t>
                        </m:r>
                      </m:e>
                    </m:acc>
                  </m:oMath>
                </a14:m>
                <a:r>
                  <a:rPr lang="en" sz="1600" dirty="0"/>
                  <a:t> and that </a:t>
                </a:r>
                <a14:m>
                  <m:oMath xmlns:m="http://schemas.openxmlformats.org/officeDocument/2006/math">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𝐴𝐵𝐶</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𝑃𝑄𝑆</m:t>
                    </m:r>
                  </m:oMath>
                </a14:m>
                <a:r>
                  <a:rPr lang="en" sz="1600" dirty="0"/>
                  <a:t>.</a:t>
                </a:r>
              </a:p>
            </p:txBody>
          </p:sp>
        </mc:Choice>
        <mc:Fallback>
          <p:sp>
            <p:nvSpPr>
              <p:cNvPr id="99" name="Shape 99"/>
              <p:cNvSpPr txBox="1">
                <a:spLocks noGrp="1" noRot="1" noChangeAspect="1" noMove="1" noResize="1" noEditPoints="1" noAdjustHandles="1" noChangeArrowheads="1" noChangeShapeType="1" noTextEdit="1"/>
              </p:cNvSpPr>
              <p:nvPr>
                <p:ph type="body" idx="1"/>
              </p:nvPr>
            </p:nvSpPr>
            <p:spPr>
              <a:xfrm>
                <a:off x="2106864" y="1359020"/>
                <a:ext cx="2596435" cy="4764899"/>
              </a:xfrm>
              <a:prstGeom prst="rect">
                <a:avLst/>
              </a:prstGeom>
              <a:blipFill>
                <a:blip r:embed="rId3"/>
                <a:stretch>
                  <a:fillRect r="-23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7" name="Table 6"/>
              <p:cNvGraphicFramePr>
                <a:graphicFrameLocks noGrp="1"/>
              </p:cNvGraphicFramePr>
              <p:nvPr>
                <p:extLst>
                  <p:ext uri="{D42A27DB-BD31-4B8C-83A1-F6EECF244321}">
                    <p14:modId xmlns:p14="http://schemas.microsoft.com/office/powerpoint/2010/main" val="2075355628"/>
                  </p:ext>
                </p:extLst>
              </p:nvPr>
            </p:nvGraphicFramePr>
            <p:xfrm>
              <a:off x="4985559" y="1194622"/>
              <a:ext cx="5113897" cy="5064674"/>
            </p:xfrm>
            <a:graphic>
              <a:graphicData uri="http://schemas.openxmlformats.org/drawingml/2006/table">
                <a:tbl>
                  <a:tblPr firstRow="1" bandRow="1">
                    <a:tableStyleId>{009BD37B-CEC1-4BD0-891C-27D682CDF8EB}</a:tableStyleId>
                  </a:tblPr>
                  <a:tblGrid>
                    <a:gridCol w="1886656">
                      <a:extLst>
                        <a:ext uri="{9D8B030D-6E8A-4147-A177-3AD203B41FA5}">
                          <a16:colId xmlns:a16="http://schemas.microsoft.com/office/drawing/2014/main" val="3590066625"/>
                        </a:ext>
                      </a:extLst>
                    </a:gridCol>
                    <a:gridCol w="3227241">
                      <a:extLst>
                        <a:ext uri="{9D8B030D-6E8A-4147-A177-3AD203B41FA5}">
                          <a16:colId xmlns:a16="http://schemas.microsoft.com/office/drawing/2014/main" val="430322557"/>
                        </a:ext>
                      </a:extLst>
                    </a:gridCol>
                  </a:tblGrid>
                  <a:tr h="317358">
                    <a:tc>
                      <a:txBody>
                        <a:bodyPr/>
                        <a:lstStyle/>
                        <a:p>
                          <a:pPr algn="ctr"/>
                          <a:r>
                            <a:rPr lang="en-US" b="1" dirty="0">
                              <a:latin typeface="Source Sans Pro" panose="020B0604020202020204" charset="0"/>
                            </a:rPr>
                            <a:t>STATEMENT</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Source Sans Pro" panose="020B0604020202020204" charset="0"/>
                            </a:rPr>
                            <a:t>REASON</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30470434"/>
                      </a:ext>
                    </a:extLst>
                  </a:tr>
                  <a:tr h="1347177">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dirty="0">
                              <a:latin typeface="Source Sans Pro" panose="020B0604020202020204" charset="0"/>
                              <a:ea typeface="Cambria Math" panose="02040503050406030204" pitchFamily="18" charset="0"/>
                            </a:rPr>
                            <a:t>1. </a:t>
                          </a:r>
                          <a14:m>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panose="02040503050406030204" pitchFamily="18" charset="0"/>
                                    </a:rPr>
                                    <m:t>𝐵𝑄</m:t>
                                  </m:r>
                                </m:e>
                              </m:acc>
                            </m:oMath>
                          </a14:m>
                          <a:r>
                            <a:rPr lang="en" sz="1400" dirty="0">
                              <a:latin typeface="Source Sans Pro" panose="020B0604020202020204" charset="0"/>
                            </a:rPr>
                            <a:t> bisects </a:t>
                          </a:r>
                          <a14:m>
                            <m:oMath xmlns:m="http://schemas.openxmlformats.org/officeDocument/2006/math">
                              <m:acc>
                                <m:accPr>
                                  <m:chr m:val="̅"/>
                                  <m:ctrlPr>
                                    <a:rPr lang="en-US" sz="1400" i="1">
                                      <a:latin typeface="Cambria Math" panose="02040503050406030204" pitchFamily="18" charset="0"/>
                                    </a:rPr>
                                  </m:ctrlPr>
                                </m:accPr>
                                <m:e>
                                  <m:r>
                                    <a:rPr lang="en-US" sz="1400" b="0" i="1" smtClean="0">
                                      <a:latin typeface="Cambria Math" panose="02040503050406030204" pitchFamily="18" charset="0"/>
                                    </a:rPr>
                                    <m:t>𝑃𝐴</m:t>
                                  </m:r>
                                </m:e>
                              </m:acc>
                            </m:oMath>
                          </a14:m>
                          <a:r>
                            <a:rPr lang="en" sz="1400" dirty="0">
                              <a:latin typeface="Source Sans Pro" panose="020B0604020202020204" charset="0"/>
                            </a:rPr>
                            <a:t> at </a:t>
                          </a:r>
                          <a14:m>
                            <m:oMath xmlns:m="http://schemas.openxmlformats.org/officeDocument/2006/math">
                              <m:r>
                                <a:rPr lang="en-US" sz="1400" b="0" i="1" smtClean="0">
                                  <a:latin typeface="Cambria Math" panose="02040503050406030204" pitchFamily="18" charset="0"/>
                                </a:rPr>
                                <m:t>𝑅</m:t>
                              </m:r>
                            </m:oMath>
                          </a14:m>
                          <a:endParaRPr lang="en-US" sz="1400" i="0" dirty="0">
                            <a:latin typeface="Source Sans Pro" panose="020B0604020202020204" charset="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i="0" dirty="0">
                              <a:latin typeface="Source Sans Pro" panose="020B0604020202020204" charset="0"/>
                              <a:ea typeface="Cambria Math" panose="02040503050406030204" pitchFamily="18" charset="0"/>
                            </a:rPr>
                            <a:t>2.</a:t>
                          </a:r>
                          <a:r>
                            <a:rPr lang="en-US" sz="1400" i="0" baseline="0" dirty="0">
                              <a:latin typeface="Source Sans Pro" panose="020B0604020202020204" charset="0"/>
                              <a:ea typeface="Cambria Math" panose="02040503050406030204" pitchFamily="18" charset="0"/>
                            </a:rPr>
                            <a:t> </a:t>
                          </a:r>
                          <a14:m>
                            <m:oMath xmlns:m="http://schemas.openxmlformats.org/officeDocument/2006/math">
                              <m:r>
                                <a:rPr lang="en-US" sz="1400" b="0" i="1" smtClean="0">
                                  <a:latin typeface="Cambria Math" panose="02040503050406030204" pitchFamily="18" charset="0"/>
                                </a:rPr>
                                <m:t>𝐵𝑄</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𝑃𝐴</m:t>
                              </m:r>
                            </m:oMath>
                          </a14:m>
                          <a:endParaRPr lang="en-US" sz="1400" i="1" dirty="0">
                            <a:latin typeface="Source Sans Pro" panose="020B060402020202020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i="0" dirty="0">
                              <a:latin typeface="Source Sans Pro" panose="020B0604020202020204" charset="0"/>
                            </a:rPr>
                            <a:t>3. </a:t>
                          </a:r>
                          <a14:m>
                            <m:oMath xmlns:m="http://schemas.openxmlformats.org/officeDocument/2006/math">
                              <m:r>
                                <a:rPr lang="en-US" sz="1400" b="0" i="1" smtClean="0">
                                  <a:latin typeface="Cambria Math" panose="02040503050406030204" pitchFamily="18" charset="0"/>
                                </a:rPr>
                                <m:t>𝑅𝑆</m:t>
                              </m:r>
                              <m:r>
                                <a:rPr lang="en-US" sz="1400" b="0" i="1" smtClean="0">
                                  <a:latin typeface="Cambria Math" panose="02040503050406030204" pitchFamily="18" charset="0"/>
                                </a:rPr>
                                <m:t>=</m:t>
                              </m:r>
                              <m:r>
                                <a:rPr lang="en-US" sz="1400" b="0" i="1" smtClean="0">
                                  <a:latin typeface="Cambria Math" panose="02040503050406030204" pitchFamily="18" charset="0"/>
                                </a:rPr>
                                <m:t>𝑅𝐶</m:t>
                              </m:r>
                            </m:oMath>
                          </a14:m>
                          <a:endParaRPr lang="en-US" sz="1400" i="1" dirty="0">
                            <a:latin typeface="Source Sans Pro" panose="020B060402020202020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dirty="0">
                              <a:latin typeface="Source Sans Pro" panose="020B0604020202020204" charset="0"/>
                              <a:ea typeface="Cambria Math" panose="02040503050406030204" pitchFamily="18" charset="0"/>
                            </a:rPr>
                            <a:t>4. </a:t>
                          </a:r>
                          <a14:m>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panose="02040503050406030204" pitchFamily="18" charset="0"/>
                                    </a:rPr>
                                    <m:t>𝐵𝐶</m:t>
                                  </m:r>
                                </m:e>
                              </m:acc>
                              <m:r>
                                <a:rPr lang="en-US" sz="1400" i="1" smtClean="0">
                                  <a:latin typeface="Cambria Math" panose="02040503050406030204" pitchFamily="18" charset="0"/>
                                  <a:ea typeface="Cambria Math" panose="02040503050406030204" pitchFamily="18" charset="0"/>
                                </a:rPr>
                                <m:t>⊥</m:t>
                              </m:r>
                              <m:acc>
                                <m:accPr>
                                  <m:chr m:val="̅"/>
                                  <m:ctrlPr>
                                    <a:rPr lang="en-US" sz="1400" i="1" smtClean="0">
                                      <a:latin typeface="Cambria Math" panose="02040503050406030204" pitchFamily="18" charset="0"/>
                                      <a:ea typeface="Cambria Math" panose="02040503050406030204" pitchFamily="18" charset="0"/>
                                    </a:rPr>
                                  </m:ctrlPr>
                                </m:accPr>
                                <m:e>
                                  <m:r>
                                    <a:rPr lang="en-US" sz="1400" b="0" i="1" smtClean="0">
                                      <a:latin typeface="Cambria Math" panose="02040503050406030204" pitchFamily="18" charset="0"/>
                                      <a:ea typeface="Cambria Math" panose="02040503050406030204" pitchFamily="18" charset="0"/>
                                    </a:rPr>
                                    <m:t>𝑃𝐴</m:t>
                                  </m:r>
                                </m:e>
                              </m:acc>
                            </m:oMath>
                          </a14:m>
                          <a:endParaRPr lang="en-US" sz="1400" b="0" dirty="0">
                            <a:latin typeface="Source Sans Pro" panose="020B0604020202020204" charset="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 sz="1400" dirty="0">
                              <a:latin typeface="Source Sans Pro" panose="020B0604020202020204" charset="0"/>
                            </a:rPr>
                            <a:t>5. </a:t>
                          </a:r>
                          <a14:m>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panose="02040503050406030204" pitchFamily="18" charset="0"/>
                                    </a:rPr>
                                    <m:t>𝑄𝑆</m:t>
                                  </m:r>
                                </m:e>
                              </m:acc>
                              <m:r>
                                <a:rPr lang="en-US" sz="1400" i="1">
                                  <a:latin typeface="Cambria Math" panose="02040503050406030204" pitchFamily="18" charset="0"/>
                                  <a:ea typeface="Cambria Math" panose="02040503050406030204" pitchFamily="18" charset="0"/>
                                </a:rPr>
                                <m:t>⊥</m:t>
                              </m:r>
                              <m:acc>
                                <m:accPr>
                                  <m:chr m:val="̅"/>
                                  <m:ctrlPr>
                                    <a:rPr lang="en-US" sz="1400" i="1">
                                      <a:latin typeface="Cambria Math" panose="02040503050406030204" pitchFamily="18" charset="0"/>
                                      <a:ea typeface="Cambria Math" panose="02040503050406030204" pitchFamily="18" charset="0"/>
                                    </a:rPr>
                                  </m:ctrlPr>
                                </m:accPr>
                                <m:e>
                                  <m:r>
                                    <a:rPr lang="en-US" sz="1400" i="1">
                                      <a:latin typeface="Cambria Math" panose="02040503050406030204" pitchFamily="18" charset="0"/>
                                      <a:ea typeface="Cambria Math" panose="02040503050406030204" pitchFamily="18" charset="0"/>
                                    </a:rPr>
                                    <m:t>𝑃𝐴</m:t>
                                  </m:r>
                                </m:e>
                              </m:acc>
                            </m:oMath>
                          </a14:m>
                          <a:endParaRPr lang="en" sz="1400" dirty="0">
                            <a:latin typeface="Source Sans Pro" panose="020B060402020202020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 sz="1400" dirty="0">
                              <a:latin typeface="Source Sans Pro" panose="020B0604020202020204" charset="0"/>
                            </a:rPr>
                            <a:t>6.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𝐵𝐴𝑅</m:t>
                              </m:r>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𝑄𝑃𝑅</m:t>
                              </m:r>
                            </m:oMath>
                          </a14:m>
                          <a:endParaRPr lang="en" sz="1400" dirty="0">
                            <a:latin typeface="Source Sans Pro" panose="020B060402020202020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latin typeface="Source Sans Pro" panose="020B0604020202020204" charset="0"/>
                            </a:rPr>
                            <a:t>Given</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4059324823"/>
                      </a:ext>
                    </a:extLst>
                  </a:tr>
                  <a:tr h="317358">
                    <a:tc>
                      <a:txBody>
                        <a:bodyPr/>
                        <a:lstStyle/>
                        <a:p>
                          <a:pPr marL="0" indent="0" algn="l">
                            <a:buFont typeface="+mj-lt"/>
                            <a:buNone/>
                          </a:pPr>
                          <a:r>
                            <a:rPr lang="en-US" sz="1400" i="0" dirty="0">
                              <a:latin typeface="Source Sans Pro" panose="020B0604020202020204" charset="0"/>
                              <a:ea typeface="Cambria Math" panose="02040503050406030204" pitchFamily="18" charset="0"/>
                            </a:rPr>
                            <a:t>7. </a:t>
                          </a:r>
                          <a14:m>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panose="02040503050406030204" pitchFamily="18" charset="0"/>
                                    </a:rPr>
                                    <m:t>𝑃𝑅</m:t>
                                  </m:r>
                                </m:e>
                              </m:acc>
                              <m:r>
                                <a:rPr lang="en-US" sz="1400" b="0" i="1" smtClean="0">
                                  <a:latin typeface="Cambria Math" panose="02040503050406030204" pitchFamily="18" charset="0"/>
                                  <a:ea typeface="Cambria Math" panose="02040503050406030204" pitchFamily="18" charset="0"/>
                                </a:rPr>
                                <m:t>≅</m:t>
                              </m:r>
                              <m:acc>
                                <m:accPr>
                                  <m:chr m:val="̅"/>
                                  <m:ctrlPr>
                                    <a:rPr lang="en-US" sz="1400" i="1" smtClean="0">
                                      <a:latin typeface="Cambria Math" panose="02040503050406030204" pitchFamily="18" charset="0"/>
                                      <a:ea typeface="Cambria Math" panose="02040503050406030204" pitchFamily="18" charset="0"/>
                                    </a:rPr>
                                  </m:ctrlPr>
                                </m:accPr>
                                <m:e>
                                  <m:r>
                                    <a:rPr lang="en-US" sz="1400" b="0" i="1" smtClean="0">
                                      <a:latin typeface="Cambria Math" panose="02040503050406030204" pitchFamily="18" charset="0"/>
                                      <a:ea typeface="Cambria Math" panose="02040503050406030204" pitchFamily="18" charset="0"/>
                                    </a:rPr>
                                    <m:t>𝑅𝐴</m:t>
                                  </m:r>
                                </m:e>
                              </m:acc>
                            </m:oMath>
                          </a14:m>
                          <a:endParaRPr lang="en-US" dirty="0">
                            <a:latin typeface="Source Sans Pro" panose="020B060402020202020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latin typeface="Source Sans Pro" panose="020B0604020202020204" charset="0"/>
                            </a:rPr>
                            <a:t>Definition of Segment Bisector, 1</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746253380"/>
                      </a:ext>
                    </a:extLst>
                  </a:tr>
                  <a:tr h="317358">
                    <a:tc>
                      <a:txBody>
                        <a:bodyPr/>
                        <a:lstStyle/>
                        <a:p>
                          <a:pPr marL="0" indent="0" algn="l">
                            <a:buFont typeface="+mj-lt"/>
                            <a:buNone/>
                          </a:pPr>
                          <a:r>
                            <a:rPr lang="en-US" sz="1400" dirty="0">
                              <a:latin typeface="Source Sans Pro" panose="020B0604020202020204" charset="0"/>
                              <a:ea typeface="Cambria Math" panose="02040503050406030204" pitchFamily="18" charset="0"/>
                            </a:rPr>
                            <a:t>8.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𝑄𝑅𝑆</m:t>
                              </m:r>
                              <m:r>
                                <a:rPr lang="en-US"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𝐵𝑅𝐴</m:t>
                              </m:r>
                            </m:oMath>
                          </a14:m>
                          <a:endParaRPr lang="en-US" dirty="0">
                            <a:latin typeface="Source Sans Pro" panose="020B060402020202020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latin typeface="Source Sans Pro" panose="020B0604020202020204" charset="0"/>
                            </a:rPr>
                            <a:t>Vertical</a:t>
                          </a:r>
                          <a:r>
                            <a:rPr lang="en-US" baseline="0" dirty="0">
                              <a:latin typeface="Source Sans Pro" panose="020B0604020202020204" charset="0"/>
                            </a:rPr>
                            <a:t> Angle Theorem, figure</a:t>
                          </a:r>
                          <a:endParaRPr lang="en-US" dirty="0">
                            <a:latin typeface="Source Sans Pro" panose="020B0604020202020204" charset="0"/>
                          </a:endParaRP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463518945"/>
                      </a:ext>
                    </a:extLst>
                  </a:tr>
                  <a:tr h="317358">
                    <a:tc>
                      <a:txBody>
                        <a:bodyPr/>
                        <a:lstStyle/>
                        <a:p>
                          <a:pPr marL="0" indent="0" algn="l">
                            <a:buFont typeface="+mj-lt"/>
                            <a:buNone/>
                          </a:pPr>
                          <a:r>
                            <a:rPr lang="en-US" sz="1400" dirty="0">
                              <a:latin typeface="Source Sans Pro" panose="020B0604020202020204" charset="0"/>
                              <a:ea typeface="Cambria Math" panose="02040503050406030204" pitchFamily="18" charset="0"/>
                            </a:rPr>
                            <a:t>9. </a:t>
                          </a:r>
                          <a14:m>
                            <m:oMath xmlns:m="http://schemas.openxmlformats.org/officeDocument/2006/math">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𝐵𝐴𝑅</m:t>
                              </m:r>
                              <m:r>
                                <a:rPr lang="en-US" sz="1400" i="1">
                                  <a:latin typeface="Cambria Math" panose="02040503050406030204" pitchFamily="18" charset="0"/>
                                  <a:ea typeface="Cambria Math" panose="02040503050406030204" pitchFamily="18" charset="0"/>
                                </a:rPr>
                                <m:t>≅</m:t>
                              </m:r>
                              <m:r>
                                <a:rPr lang="en-US"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𝑄𝑃𝑅</m:t>
                              </m:r>
                            </m:oMath>
                          </a14:m>
                          <a:endParaRPr lang="en-US" dirty="0">
                            <a:latin typeface="Source Sans Pro" panose="020B060402020202020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latin typeface="Source Sans Pro" panose="020B0604020202020204" charset="0"/>
                            </a:rPr>
                            <a:t>ASA Postulate</a:t>
                          </a:r>
                          <a:r>
                            <a:rPr lang="en-US" baseline="0" dirty="0">
                              <a:latin typeface="Source Sans Pro" panose="020B0604020202020204" charset="0"/>
                            </a:rPr>
                            <a:t>, 6, 7, 8</a:t>
                          </a:r>
                          <a:endParaRPr lang="en-US" dirty="0">
                            <a:latin typeface="Source Sans Pro" panose="020B0604020202020204" charset="0"/>
                          </a:endParaRP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282833402"/>
                      </a:ext>
                    </a:extLst>
                  </a:tr>
                  <a:tr h="317358">
                    <a:tc>
                      <a:txBody>
                        <a:bodyPr/>
                        <a:lstStyle/>
                        <a:p>
                          <a:pPr marL="0" indent="0" algn="l">
                            <a:buFont typeface="+mj-lt"/>
                            <a:buNone/>
                          </a:pPr>
                          <a:r>
                            <a:rPr lang="en-US" dirty="0">
                              <a:latin typeface="Source Sans Pro" panose="020B0604020202020204" charset="0"/>
                            </a:rPr>
                            <a:t>10. </a:t>
                          </a:r>
                          <a14:m>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panose="02040503050406030204" pitchFamily="18" charset="0"/>
                                    </a:rPr>
                                    <m:t>𝑄𝑅</m:t>
                                  </m:r>
                                </m:e>
                              </m:acc>
                              <m:r>
                                <a:rPr lang="en-US" sz="1400" i="1" smtClean="0">
                                  <a:latin typeface="Cambria Math" panose="02040503050406030204" pitchFamily="18" charset="0"/>
                                  <a:ea typeface="Cambria Math" panose="02040503050406030204" pitchFamily="18" charset="0"/>
                                </a:rPr>
                                <m:t>≅</m:t>
                              </m:r>
                              <m:acc>
                                <m:accPr>
                                  <m:chr m:val="̅"/>
                                  <m:ctrlPr>
                                    <a:rPr lang="en-US" sz="1400" i="1" smtClean="0">
                                      <a:latin typeface="Cambria Math" panose="02040503050406030204" pitchFamily="18" charset="0"/>
                                    </a:rPr>
                                  </m:ctrlPr>
                                </m:accPr>
                                <m:e>
                                  <m:r>
                                    <a:rPr lang="en-US" sz="1400" b="0" i="1" smtClean="0">
                                      <a:latin typeface="Cambria Math" panose="02040503050406030204" pitchFamily="18" charset="0"/>
                                    </a:rPr>
                                    <m:t>𝐵𝑅</m:t>
                                  </m:r>
                                </m:e>
                              </m:acc>
                            </m:oMath>
                          </a14:m>
                          <a:endParaRPr lang="en-US" dirty="0">
                            <a:latin typeface="Source Sans Pro" panose="020B060402020202020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latin typeface="Source Sans Pro" panose="020B0604020202020204" charset="0"/>
                            </a:rPr>
                            <a:t>CPCTC, 9</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394992043"/>
                      </a:ext>
                    </a:extLst>
                  </a:tr>
                  <a:tr h="317358">
                    <a:tc>
                      <a:txBody>
                        <a:bodyPr/>
                        <a:lstStyle/>
                        <a:p>
                          <a:pPr algn="l"/>
                          <a:r>
                            <a:rPr lang="en-US" dirty="0">
                              <a:latin typeface="Source Sans Pro" panose="020B0604020202020204" charset="0"/>
                            </a:rPr>
                            <a:t>11. </a:t>
                          </a:r>
                          <a14:m>
                            <m:oMath xmlns:m="http://schemas.openxmlformats.org/officeDocument/2006/math">
                              <m:acc>
                                <m:accPr>
                                  <m:chr m:val="̅"/>
                                  <m:ctrlPr>
                                    <a:rPr lang="en-US" sz="1400" i="1" smtClean="0">
                                      <a:latin typeface="Cambria Math" panose="02040503050406030204" pitchFamily="18" charset="0"/>
                                    </a:rPr>
                                  </m:ctrlPr>
                                </m:accPr>
                                <m:e>
                                  <m:r>
                                    <a:rPr lang="en-US" sz="1400" i="1">
                                      <a:latin typeface="Cambria Math" panose="02040503050406030204" pitchFamily="18" charset="0"/>
                                    </a:rPr>
                                    <m:t>𝑃𝐴</m:t>
                                  </m:r>
                                </m:e>
                              </m:acc>
                            </m:oMath>
                          </a14:m>
                          <a:r>
                            <a:rPr lang="en" sz="1400" dirty="0"/>
                            <a:t> bisects </a:t>
                          </a:r>
                          <a14:m>
                            <m:oMath xmlns:m="http://schemas.openxmlformats.org/officeDocument/2006/math">
                              <m:acc>
                                <m:accPr>
                                  <m:chr m:val="̅"/>
                                  <m:ctrlPr>
                                    <a:rPr lang="en-US" sz="1400" i="1">
                                      <a:latin typeface="Cambria Math" panose="02040503050406030204" pitchFamily="18" charset="0"/>
                                    </a:rPr>
                                  </m:ctrlPr>
                                </m:accPr>
                                <m:e>
                                  <m:r>
                                    <a:rPr lang="en-US" sz="1400" i="1">
                                      <a:latin typeface="Cambria Math" panose="02040503050406030204" pitchFamily="18" charset="0"/>
                                    </a:rPr>
                                    <m:t>𝐵𝑄</m:t>
                                  </m:r>
                                </m:e>
                              </m:acc>
                            </m:oMath>
                          </a14:m>
                          <a:endParaRPr lang="en-US" dirty="0">
                            <a:latin typeface="Source Sans Pro" panose="020B060402020202020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latin typeface="Source Sans Pro" panose="020B0604020202020204" charset="0"/>
                            </a:rPr>
                            <a:t>Definition of Segment Bisector, 10</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692744175"/>
                      </a:ext>
                    </a:extLst>
                  </a:tr>
                  <a:tr h="317358">
                    <a:tc>
                      <a:txBody>
                        <a:bodyPr/>
                        <a:lstStyle/>
                        <a:p>
                          <a:pPr algn="l"/>
                          <a:r>
                            <a:rPr lang="en-US" dirty="0">
                              <a:latin typeface="Source Sans Pro" panose="020B0604020202020204" charset="0"/>
                            </a:rPr>
                            <a:t>10. </a:t>
                          </a:r>
                          <a14:m>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panose="02040503050406030204" pitchFamily="18" charset="0"/>
                                    </a:rPr>
                                    <m:t>𝑃𝑄</m:t>
                                  </m:r>
                                </m:e>
                              </m:acc>
                              <m:r>
                                <a:rPr lang="en-US" sz="1400" i="1" smtClean="0">
                                  <a:latin typeface="Cambria Math" panose="02040503050406030204" pitchFamily="18" charset="0"/>
                                  <a:ea typeface="Cambria Math" panose="02040503050406030204" pitchFamily="18" charset="0"/>
                                </a:rPr>
                                <m:t>≅</m:t>
                              </m:r>
                              <m:acc>
                                <m:accPr>
                                  <m:chr m:val="̅"/>
                                  <m:ctrlPr>
                                    <a:rPr lang="en-US" sz="1400" i="1" smtClean="0">
                                      <a:latin typeface="Cambria Math" panose="02040503050406030204" pitchFamily="18" charset="0"/>
                                    </a:rPr>
                                  </m:ctrlPr>
                                </m:accPr>
                                <m:e>
                                  <m:r>
                                    <a:rPr lang="en-US" sz="1400" b="0" i="1" smtClean="0">
                                      <a:latin typeface="Cambria Math" panose="02040503050406030204" pitchFamily="18" charset="0"/>
                                    </a:rPr>
                                    <m:t>𝐴𝐵</m:t>
                                  </m:r>
                                </m:e>
                              </m:acc>
                            </m:oMath>
                          </a14:m>
                          <a:endParaRPr lang="en-US" dirty="0">
                            <a:latin typeface="Source Sans Pro" panose="020B060402020202020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latin typeface="Source Sans Pro" panose="020B0604020202020204" charset="0"/>
                            </a:rPr>
                            <a:t>CPCTC, 9</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653158343"/>
                      </a:ext>
                    </a:extLst>
                  </a:tr>
                  <a:tr h="508439">
                    <a:tc>
                      <a:txBody>
                        <a:bodyPr/>
                        <a:lstStyle/>
                        <a:p>
                          <a:pPr algn="l"/>
                          <a:r>
                            <a:rPr lang="en-US" dirty="0">
                              <a:latin typeface="Source Sans Pro" panose="020B0604020202020204" charset="0"/>
                            </a:rPr>
                            <a:t>11.</a:t>
                          </a:r>
                          <a14:m>
                            <m:oMath xmlns:m="http://schemas.openxmlformats.org/officeDocument/2006/math">
                              <m:r>
                                <a:rPr lang="en-US"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𝑄𝑆𝑃</m:t>
                              </m:r>
                            </m:oMath>
                          </a14:m>
                          <a:r>
                            <a:rPr lang="en-US" dirty="0">
                              <a:latin typeface="Source Sans Pro" panose="020B0604020202020204" charset="0"/>
                            </a:rPr>
                            <a:t> and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𝐵𝐶𝐴</m:t>
                              </m:r>
                            </m:oMath>
                          </a14:m>
                          <a:r>
                            <a:rPr lang="en-US" baseline="0" dirty="0">
                              <a:latin typeface="Source Sans Pro" panose="020B0604020202020204" charset="0"/>
                            </a:rPr>
                            <a:t> are right angles.</a:t>
                          </a:r>
                          <a:endParaRPr lang="en-US" dirty="0">
                            <a:latin typeface="Source Sans Pro" panose="020B060402020202020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latin typeface="Source Sans Pro" panose="020B0604020202020204" charset="0"/>
                            </a:rPr>
                            <a:t>Perpendicularity, 4, 5</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938714114"/>
                      </a:ext>
                    </a:extLst>
                  </a:tr>
                  <a:tr h="317358">
                    <a:tc>
                      <a:txBody>
                        <a:bodyPr/>
                        <a:lstStyle/>
                        <a:p>
                          <a:pPr algn="l"/>
                          <a:r>
                            <a:rPr lang="en-US" dirty="0">
                              <a:latin typeface="Source Sans Pro" panose="020B0604020202020204" charset="0"/>
                            </a:rPr>
                            <a:t>12.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𝑄𝑆𝑃</m:t>
                              </m:r>
                              <m:r>
                                <a:rPr lang="en-US"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𝐵𝐶𝐴</m:t>
                              </m:r>
                            </m:oMath>
                          </a14:m>
                          <a:endParaRPr lang="en-US" dirty="0">
                            <a:latin typeface="Source Sans Pro" panose="020B060402020202020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latin typeface="Source Sans Pro" panose="020B0604020202020204" charset="0"/>
                            </a:rPr>
                            <a:t>T 4-4, 11</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528817039"/>
                      </a:ext>
                    </a:extLst>
                  </a:tr>
                  <a:tr h="317358">
                    <a:tc>
                      <a:txBody>
                        <a:bodyPr/>
                        <a:lstStyle/>
                        <a:p>
                          <a:pPr algn="l"/>
                          <a:r>
                            <a:rPr lang="en-US" dirty="0">
                              <a:latin typeface="Source Sans Pro" panose="020B0604020202020204" charset="0"/>
                            </a:rPr>
                            <a:t>13. </a:t>
                          </a:r>
                          <a14:m>
                            <m:oMath xmlns:m="http://schemas.openxmlformats.org/officeDocument/2006/math">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𝑄𝑆𝑃</m:t>
                              </m:r>
                              <m:r>
                                <a:rPr lang="en-US" sz="1400" i="1">
                                  <a:latin typeface="Cambria Math" panose="02040503050406030204" pitchFamily="18" charset="0"/>
                                  <a:ea typeface="Cambria Math" panose="02040503050406030204" pitchFamily="18" charset="0"/>
                                </a:rPr>
                                <m:t>≅</m:t>
                              </m:r>
                              <m:r>
                                <a:rPr lang="en-US"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𝐵𝐶𝐴</m:t>
                              </m:r>
                            </m:oMath>
                          </a14:m>
                          <a:endParaRPr lang="en-US" dirty="0">
                            <a:latin typeface="Source Sans Pro" panose="020B060402020202020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latin typeface="Source Sans Pro" panose="020B0604020202020204" charset="0"/>
                            </a:rPr>
                            <a:t>SAA</a:t>
                          </a:r>
                          <a:r>
                            <a:rPr lang="en-US" baseline="0" dirty="0">
                              <a:latin typeface="Source Sans Pro" panose="020B0604020202020204" charset="0"/>
                            </a:rPr>
                            <a:t> Theorem, 6, 10, 12</a:t>
                          </a:r>
                          <a:endParaRPr lang="en-US" dirty="0">
                            <a:latin typeface="Source Sans Pro" panose="020B0604020202020204" charset="0"/>
                          </a:endParaRP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466499812"/>
                      </a:ext>
                    </a:extLst>
                  </a:tr>
                  <a:tr h="317358">
                    <a:tc>
                      <a:txBody>
                        <a:bodyPr/>
                        <a:lstStyle/>
                        <a:p>
                          <a:pPr algn="l"/>
                          <a:r>
                            <a:rPr lang="en-US" dirty="0">
                              <a:latin typeface="Source Sans Pro" panose="020B0604020202020204" charset="0"/>
                            </a:rPr>
                            <a:t>14.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𝐴𝐵𝐶</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𝑃𝑄𝑆</m:t>
                              </m:r>
                            </m:oMath>
                          </a14:m>
                          <a:endParaRPr lang="en-US" dirty="0">
                            <a:latin typeface="Source Sans Pro" panose="020B060402020202020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latin typeface="Source Sans Pro" panose="020B0604020202020204" charset="0"/>
                            </a:rPr>
                            <a:t>CPCTC, 13</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6110375"/>
                      </a:ext>
                    </a:extLst>
                  </a:tr>
                </a:tbl>
              </a:graphicData>
            </a:graphic>
          </p:graphicFrame>
        </mc:Choice>
        <mc:Fallback>
          <p:graphicFrame>
            <p:nvGraphicFramePr>
              <p:cNvPr id="7" name="Table 6"/>
              <p:cNvGraphicFramePr>
                <a:graphicFrameLocks noGrp="1"/>
              </p:cNvGraphicFramePr>
              <p:nvPr>
                <p:extLst>
                  <p:ext uri="{D42A27DB-BD31-4B8C-83A1-F6EECF244321}">
                    <p14:modId xmlns:p14="http://schemas.microsoft.com/office/powerpoint/2010/main" val="2075355628"/>
                  </p:ext>
                </p:extLst>
              </p:nvPr>
            </p:nvGraphicFramePr>
            <p:xfrm>
              <a:off x="4985559" y="1194622"/>
              <a:ext cx="5113897" cy="5064674"/>
            </p:xfrm>
            <a:graphic>
              <a:graphicData uri="http://schemas.openxmlformats.org/drawingml/2006/table">
                <a:tbl>
                  <a:tblPr firstRow="1" bandRow="1">
                    <a:tableStyleId>{009BD37B-CEC1-4BD0-891C-27D682CDF8EB}</a:tableStyleId>
                  </a:tblPr>
                  <a:tblGrid>
                    <a:gridCol w="1886656">
                      <a:extLst>
                        <a:ext uri="{9D8B030D-6E8A-4147-A177-3AD203B41FA5}">
                          <a16:colId xmlns:a16="http://schemas.microsoft.com/office/drawing/2014/main" val="3590066625"/>
                        </a:ext>
                      </a:extLst>
                    </a:gridCol>
                    <a:gridCol w="3227241">
                      <a:extLst>
                        <a:ext uri="{9D8B030D-6E8A-4147-A177-3AD203B41FA5}">
                          <a16:colId xmlns:a16="http://schemas.microsoft.com/office/drawing/2014/main" val="430322557"/>
                        </a:ext>
                      </a:extLst>
                    </a:gridCol>
                  </a:tblGrid>
                  <a:tr h="317358">
                    <a:tc>
                      <a:txBody>
                        <a:bodyPr/>
                        <a:lstStyle/>
                        <a:p>
                          <a:pPr algn="ctr"/>
                          <a:r>
                            <a:rPr lang="en-US" b="1" dirty="0">
                              <a:latin typeface="Source Sans Pro" panose="020B0604020202020204" charset="0"/>
                            </a:rPr>
                            <a:t>STATEMENT</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Source Sans Pro" panose="020B0604020202020204" charset="0"/>
                            </a:rPr>
                            <a:t>REASON</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30470434"/>
                      </a:ext>
                    </a:extLst>
                  </a:tr>
                  <a:tr h="1372934">
                    <a:tc>
                      <a:txBody>
                        <a:bodyPr/>
                        <a:lstStyle/>
                        <a:p>
                          <a:endParaRPr lang="en-US"/>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23451" r="-171290" b="-249115"/>
                          </a:stretch>
                        </a:blipFill>
                      </a:tcPr>
                    </a:tc>
                    <a:tc>
                      <a:txBody>
                        <a:bodyPr/>
                        <a:lstStyle/>
                        <a:p>
                          <a:pPr algn="l"/>
                          <a:r>
                            <a:rPr lang="en-US" dirty="0">
                              <a:latin typeface="Source Sans Pro" panose="020B0604020202020204" charset="0"/>
                            </a:rPr>
                            <a:t>Given</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4059324823"/>
                      </a:ext>
                    </a:extLst>
                  </a:tr>
                  <a:tr h="317358">
                    <a:tc>
                      <a:txBody>
                        <a:bodyPr/>
                        <a:lstStyle/>
                        <a:p>
                          <a:endParaRPr lang="en-US"/>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536538" r="-171290" b="-982692"/>
                          </a:stretch>
                        </a:blipFill>
                      </a:tcPr>
                    </a:tc>
                    <a:tc>
                      <a:txBody>
                        <a:bodyPr/>
                        <a:lstStyle/>
                        <a:p>
                          <a:pPr algn="l"/>
                          <a:r>
                            <a:rPr lang="en-US" dirty="0">
                              <a:latin typeface="Source Sans Pro" panose="020B0604020202020204" charset="0"/>
                            </a:rPr>
                            <a:t>Definition of Segment Bisector, 1</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746253380"/>
                      </a:ext>
                    </a:extLst>
                  </a:tr>
                  <a:tr h="317358">
                    <a:tc>
                      <a:txBody>
                        <a:bodyPr/>
                        <a:lstStyle/>
                        <a:p>
                          <a:endParaRPr lang="en-US"/>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636538" r="-171290" b="-882692"/>
                          </a:stretch>
                        </a:blipFill>
                      </a:tcPr>
                    </a:tc>
                    <a:tc>
                      <a:txBody>
                        <a:bodyPr/>
                        <a:lstStyle/>
                        <a:p>
                          <a:pPr algn="l"/>
                          <a:r>
                            <a:rPr lang="en-US" dirty="0">
                              <a:latin typeface="Source Sans Pro" panose="020B0604020202020204" charset="0"/>
                            </a:rPr>
                            <a:t>Vertical</a:t>
                          </a:r>
                          <a:r>
                            <a:rPr lang="en-US" baseline="0" dirty="0">
                              <a:latin typeface="Source Sans Pro" panose="020B0604020202020204" charset="0"/>
                            </a:rPr>
                            <a:t> Angle Theorem, figure</a:t>
                          </a:r>
                          <a:endParaRPr lang="en-US" dirty="0">
                            <a:latin typeface="Source Sans Pro" panose="020B0604020202020204" charset="0"/>
                          </a:endParaRP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463518945"/>
                      </a:ext>
                    </a:extLst>
                  </a:tr>
                  <a:tr h="317358">
                    <a:tc>
                      <a:txBody>
                        <a:bodyPr/>
                        <a:lstStyle/>
                        <a:p>
                          <a:endParaRPr lang="en-US"/>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736538" r="-171290" b="-782692"/>
                          </a:stretch>
                        </a:blipFill>
                      </a:tcPr>
                    </a:tc>
                    <a:tc>
                      <a:txBody>
                        <a:bodyPr/>
                        <a:lstStyle/>
                        <a:p>
                          <a:pPr algn="l"/>
                          <a:r>
                            <a:rPr lang="en-US" dirty="0">
                              <a:latin typeface="Source Sans Pro" panose="020B0604020202020204" charset="0"/>
                            </a:rPr>
                            <a:t>ASA Postulate</a:t>
                          </a:r>
                          <a:r>
                            <a:rPr lang="en-US" baseline="0" dirty="0">
                              <a:latin typeface="Source Sans Pro" panose="020B0604020202020204" charset="0"/>
                            </a:rPr>
                            <a:t>, 6, 7, 8</a:t>
                          </a:r>
                          <a:endParaRPr lang="en-US" dirty="0">
                            <a:latin typeface="Source Sans Pro" panose="020B0604020202020204" charset="0"/>
                          </a:endParaRP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282833402"/>
                      </a:ext>
                    </a:extLst>
                  </a:tr>
                  <a:tr h="317358">
                    <a:tc>
                      <a:txBody>
                        <a:bodyPr/>
                        <a:lstStyle/>
                        <a:p>
                          <a:endParaRPr lang="en-US"/>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836538" r="-171290" b="-682692"/>
                          </a:stretch>
                        </a:blipFill>
                      </a:tcPr>
                    </a:tc>
                    <a:tc>
                      <a:txBody>
                        <a:bodyPr/>
                        <a:lstStyle/>
                        <a:p>
                          <a:pPr algn="l"/>
                          <a:r>
                            <a:rPr lang="en-US" dirty="0">
                              <a:latin typeface="Source Sans Pro" panose="020B0604020202020204" charset="0"/>
                            </a:rPr>
                            <a:t>CPCTC, 9</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394992043"/>
                      </a:ext>
                    </a:extLst>
                  </a:tr>
                  <a:tr h="317358">
                    <a:tc>
                      <a:txBody>
                        <a:bodyPr/>
                        <a:lstStyle/>
                        <a:p>
                          <a:endParaRPr lang="en-US"/>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936538" r="-171290" b="-582692"/>
                          </a:stretch>
                        </a:blipFill>
                      </a:tcPr>
                    </a:tc>
                    <a:tc>
                      <a:txBody>
                        <a:bodyPr/>
                        <a:lstStyle/>
                        <a:p>
                          <a:pPr algn="l"/>
                          <a:r>
                            <a:rPr lang="en-US" dirty="0">
                              <a:latin typeface="Source Sans Pro" panose="020B0604020202020204" charset="0"/>
                            </a:rPr>
                            <a:t>Definition of Segment Bisector, 10</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692744175"/>
                      </a:ext>
                    </a:extLst>
                  </a:tr>
                  <a:tr h="317358">
                    <a:tc>
                      <a:txBody>
                        <a:bodyPr/>
                        <a:lstStyle/>
                        <a:p>
                          <a:endParaRPr lang="en-US"/>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1036538" r="-171290" b="-482692"/>
                          </a:stretch>
                        </a:blipFill>
                      </a:tcPr>
                    </a:tc>
                    <a:tc>
                      <a:txBody>
                        <a:bodyPr/>
                        <a:lstStyle/>
                        <a:p>
                          <a:pPr algn="l"/>
                          <a:r>
                            <a:rPr lang="en-US" dirty="0">
                              <a:latin typeface="Source Sans Pro" panose="020B0604020202020204" charset="0"/>
                            </a:rPr>
                            <a:t>CPCTC, 9</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653158343"/>
                      </a:ext>
                    </a:extLst>
                  </a:tr>
                  <a:tr h="518160">
                    <a:tc>
                      <a:txBody>
                        <a:bodyPr/>
                        <a:lstStyle/>
                        <a:p>
                          <a:endParaRPr lang="en-US"/>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687209" r="-171290" b="-191860"/>
                          </a:stretch>
                        </a:blipFill>
                      </a:tcPr>
                    </a:tc>
                    <a:tc>
                      <a:txBody>
                        <a:bodyPr/>
                        <a:lstStyle/>
                        <a:p>
                          <a:pPr algn="l"/>
                          <a:r>
                            <a:rPr lang="en-US" dirty="0">
                              <a:latin typeface="Source Sans Pro" panose="020B0604020202020204" charset="0"/>
                            </a:rPr>
                            <a:t>Perpendicularity, 4, 5</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938714114"/>
                      </a:ext>
                    </a:extLst>
                  </a:tr>
                  <a:tr h="317358">
                    <a:tc>
                      <a:txBody>
                        <a:bodyPr/>
                        <a:lstStyle/>
                        <a:p>
                          <a:endParaRPr lang="en-US"/>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1301923" r="-171290" b="-217308"/>
                          </a:stretch>
                        </a:blipFill>
                      </a:tcPr>
                    </a:tc>
                    <a:tc>
                      <a:txBody>
                        <a:bodyPr/>
                        <a:lstStyle/>
                        <a:p>
                          <a:pPr algn="l"/>
                          <a:r>
                            <a:rPr lang="en-US" dirty="0">
                              <a:latin typeface="Source Sans Pro" panose="020B0604020202020204" charset="0"/>
                            </a:rPr>
                            <a:t>T 4-4, 11</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528817039"/>
                      </a:ext>
                    </a:extLst>
                  </a:tr>
                  <a:tr h="317358">
                    <a:tc>
                      <a:txBody>
                        <a:bodyPr/>
                        <a:lstStyle/>
                        <a:p>
                          <a:endParaRPr lang="en-US"/>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1401923" r="-171290" b="-117308"/>
                          </a:stretch>
                        </a:blipFill>
                      </a:tcPr>
                    </a:tc>
                    <a:tc>
                      <a:txBody>
                        <a:bodyPr/>
                        <a:lstStyle/>
                        <a:p>
                          <a:pPr algn="l"/>
                          <a:r>
                            <a:rPr lang="en-US" dirty="0">
                              <a:latin typeface="Source Sans Pro" panose="020B0604020202020204" charset="0"/>
                            </a:rPr>
                            <a:t>SAA</a:t>
                          </a:r>
                          <a:r>
                            <a:rPr lang="en-US" baseline="0" dirty="0">
                              <a:latin typeface="Source Sans Pro" panose="020B0604020202020204" charset="0"/>
                            </a:rPr>
                            <a:t> Theorem, 6, 10, 12</a:t>
                          </a:r>
                          <a:endParaRPr lang="en-US" dirty="0">
                            <a:latin typeface="Source Sans Pro" panose="020B0604020202020204" charset="0"/>
                          </a:endParaRP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466499812"/>
                      </a:ext>
                    </a:extLst>
                  </a:tr>
                  <a:tr h="317358">
                    <a:tc>
                      <a:txBody>
                        <a:bodyPr/>
                        <a:lstStyle/>
                        <a:p>
                          <a:endParaRPr lang="en-US"/>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1501923" r="-171290" b="-17308"/>
                          </a:stretch>
                        </a:blipFill>
                      </a:tcPr>
                    </a:tc>
                    <a:tc>
                      <a:txBody>
                        <a:bodyPr/>
                        <a:lstStyle/>
                        <a:p>
                          <a:pPr algn="l"/>
                          <a:r>
                            <a:rPr lang="en-US" dirty="0">
                              <a:latin typeface="Source Sans Pro" panose="020B0604020202020204" charset="0"/>
                            </a:rPr>
                            <a:t>CPCTC, 13</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6110375"/>
                      </a:ext>
                    </a:extLst>
                  </a:tr>
                </a:tbl>
              </a:graphicData>
            </a:graphic>
          </p:graphicFrame>
        </mc:Fallback>
      </mc:AlternateContent>
      <p:grpSp>
        <p:nvGrpSpPr>
          <p:cNvPr id="116" name="Group 115"/>
          <p:cNvGrpSpPr/>
          <p:nvPr/>
        </p:nvGrpSpPr>
        <p:grpSpPr>
          <a:xfrm>
            <a:off x="2310642" y="3674206"/>
            <a:ext cx="2735417" cy="2791187"/>
            <a:chOff x="6394516" y="3346370"/>
            <a:chExt cx="2735417" cy="2791187"/>
          </a:xfrm>
        </p:grpSpPr>
        <p:cxnSp>
          <p:nvCxnSpPr>
            <p:cNvPr id="19" name="Straight Arrow Connector 18"/>
            <p:cNvCxnSpPr/>
            <p:nvPr/>
          </p:nvCxnSpPr>
          <p:spPr>
            <a:xfrm>
              <a:off x="6394516" y="4754880"/>
              <a:ext cx="260512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6774346" y="4752665"/>
              <a:ext cx="1975759" cy="3654"/>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7127271" y="3580729"/>
              <a:ext cx="1254995" cy="2352635"/>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flipH="1">
              <a:off x="6647211" y="4502774"/>
              <a:ext cx="506437" cy="307777"/>
            </a:xfrm>
            <a:prstGeom prst="rect">
              <a:avLst/>
            </a:prstGeom>
            <a:noFill/>
          </p:spPr>
          <p:txBody>
            <a:bodyPr wrap="square" rtlCol="0">
              <a:spAutoFit/>
            </a:bodyPr>
            <a:lstStyle/>
            <a:p>
              <a:r>
                <a:rPr lang="en-US" b="1" dirty="0"/>
                <a:t>P</a:t>
              </a:r>
            </a:p>
          </p:txBody>
        </p:sp>
        <p:sp>
          <p:nvSpPr>
            <p:cNvPr id="21" name="TextBox 20"/>
            <p:cNvSpPr txBox="1"/>
            <p:nvPr/>
          </p:nvSpPr>
          <p:spPr>
            <a:xfrm flipH="1">
              <a:off x="8623496" y="4784455"/>
              <a:ext cx="506437" cy="307777"/>
            </a:xfrm>
            <a:prstGeom prst="rect">
              <a:avLst/>
            </a:prstGeom>
            <a:noFill/>
          </p:spPr>
          <p:txBody>
            <a:bodyPr wrap="square" rtlCol="0">
              <a:spAutoFit/>
            </a:bodyPr>
            <a:lstStyle/>
            <a:p>
              <a:r>
                <a:rPr lang="en-US" b="1" dirty="0"/>
                <a:t>A</a:t>
              </a:r>
            </a:p>
          </p:txBody>
        </p:sp>
        <p:sp>
          <p:nvSpPr>
            <p:cNvPr id="24" name="TextBox 23"/>
            <p:cNvSpPr txBox="1"/>
            <p:nvPr/>
          </p:nvSpPr>
          <p:spPr>
            <a:xfrm flipH="1">
              <a:off x="8327375" y="3346370"/>
              <a:ext cx="506437" cy="307777"/>
            </a:xfrm>
            <a:prstGeom prst="rect">
              <a:avLst/>
            </a:prstGeom>
            <a:noFill/>
          </p:spPr>
          <p:txBody>
            <a:bodyPr wrap="square" rtlCol="0">
              <a:spAutoFit/>
            </a:bodyPr>
            <a:lstStyle/>
            <a:p>
              <a:r>
                <a:rPr lang="en-US" b="1" dirty="0"/>
                <a:t>B</a:t>
              </a:r>
            </a:p>
          </p:txBody>
        </p:sp>
        <p:sp>
          <p:nvSpPr>
            <p:cNvPr id="25" name="TextBox 24"/>
            <p:cNvSpPr txBox="1"/>
            <p:nvPr/>
          </p:nvSpPr>
          <p:spPr>
            <a:xfrm flipH="1">
              <a:off x="7708887" y="4784455"/>
              <a:ext cx="506437" cy="307777"/>
            </a:xfrm>
            <a:prstGeom prst="rect">
              <a:avLst/>
            </a:prstGeom>
            <a:noFill/>
          </p:spPr>
          <p:txBody>
            <a:bodyPr wrap="square" rtlCol="0">
              <a:spAutoFit/>
            </a:bodyPr>
            <a:lstStyle/>
            <a:p>
              <a:r>
                <a:rPr lang="en-US" b="1" dirty="0"/>
                <a:t>R</a:t>
              </a:r>
            </a:p>
          </p:txBody>
        </p:sp>
        <p:sp>
          <p:nvSpPr>
            <p:cNvPr id="27" name="TextBox 26"/>
            <p:cNvSpPr txBox="1"/>
            <p:nvPr/>
          </p:nvSpPr>
          <p:spPr>
            <a:xfrm flipH="1">
              <a:off x="7127271" y="5829780"/>
              <a:ext cx="506437" cy="307777"/>
            </a:xfrm>
            <a:prstGeom prst="rect">
              <a:avLst/>
            </a:prstGeom>
            <a:noFill/>
          </p:spPr>
          <p:txBody>
            <a:bodyPr wrap="square" rtlCol="0">
              <a:spAutoFit/>
            </a:bodyPr>
            <a:lstStyle/>
            <a:p>
              <a:r>
                <a:rPr lang="en-US" b="1" dirty="0"/>
                <a:t>Q</a:t>
              </a:r>
            </a:p>
          </p:txBody>
        </p:sp>
        <p:sp>
          <p:nvSpPr>
            <p:cNvPr id="29" name="TextBox 28"/>
            <p:cNvSpPr txBox="1"/>
            <p:nvPr/>
          </p:nvSpPr>
          <p:spPr>
            <a:xfrm flipH="1">
              <a:off x="8258377" y="4784455"/>
              <a:ext cx="506437" cy="307777"/>
            </a:xfrm>
            <a:prstGeom prst="rect">
              <a:avLst/>
            </a:prstGeom>
            <a:noFill/>
          </p:spPr>
          <p:txBody>
            <a:bodyPr wrap="square" rtlCol="0">
              <a:spAutoFit/>
            </a:bodyPr>
            <a:lstStyle/>
            <a:p>
              <a:r>
                <a:rPr lang="en-US" b="1" dirty="0"/>
                <a:t>C</a:t>
              </a:r>
            </a:p>
          </p:txBody>
        </p:sp>
        <p:cxnSp>
          <p:nvCxnSpPr>
            <p:cNvPr id="96" name="Straight Connector 95"/>
            <p:cNvCxnSpPr>
              <a:endCxn id="27" idx="3"/>
            </p:cNvCxnSpPr>
            <p:nvPr/>
          </p:nvCxnSpPr>
          <p:spPr>
            <a:xfrm>
              <a:off x="7127271" y="4782019"/>
              <a:ext cx="0" cy="120165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8392660" y="3553230"/>
              <a:ext cx="0" cy="120165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107" name="Straight Connector 106"/>
            <p:cNvCxnSpPr/>
            <p:nvPr/>
          </p:nvCxnSpPr>
          <p:spPr>
            <a:xfrm>
              <a:off x="8392660" y="3580729"/>
              <a:ext cx="357445" cy="120129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6773699" y="4745181"/>
              <a:ext cx="357445" cy="1201290"/>
            </a:xfrm>
            <a:prstGeom prst="line">
              <a:avLst/>
            </a:prstGeom>
          </p:spPr>
          <p:style>
            <a:lnRef idx="1">
              <a:schemeClr val="dk1"/>
            </a:lnRef>
            <a:fillRef idx="0">
              <a:schemeClr val="dk1"/>
            </a:fillRef>
            <a:effectRef idx="0">
              <a:schemeClr val="dk1"/>
            </a:effectRef>
            <a:fontRef idx="minor">
              <a:schemeClr val="tx1"/>
            </a:fontRef>
          </p:style>
        </p:cxnSp>
        <p:sp>
          <p:nvSpPr>
            <p:cNvPr id="112" name="Rectangle 111"/>
            <p:cNvSpPr/>
            <p:nvPr/>
          </p:nvSpPr>
          <p:spPr>
            <a:xfrm>
              <a:off x="7127271" y="4752665"/>
              <a:ext cx="138162" cy="14982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259105" y="4611612"/>
              <a:ext cx="138162" cy="14982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flipH="1">
              <a:off x="6991304" y="4502774"/>
              <a:ext cx="506437" cy="307777"/>
            </a:xfrm>
            <a:prstGeom prst="rect">
              <a:avLst/>
            </a:prstGeom>
            <a:noFill/>
          </p:spPr>
          <p:txBody>
            <a:bodyPr wrap="square" rtlCol="0">
              <a:spAutoFit/>
            </a:bodyPr>
            <a:lstStyle/>
            <a:p>
              <a:r>
                <a:rPr lang="en-US" b="1" dirty="0"/>
                <a:t>S</a:t>
              </a:r>
            </a:p>
          </p:txBody>
        </p:sp>
        <p:cxnSp>
          <p:nvCxnSpPr>
            <p:cNvPr id="114" name="Straight Connector 113"/>
            <p:cNvCxnSpPr/>
            <p:nvPr/>
          </p:nvCxnSpPr>
          <p:spPr>
            <a:xfrm>
              <a:off x="7464892" y="4670730"/>
              <a:ext cx="0" cy="153889"/>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8053385" y="4682450"/>
              <a:ext cx="0" cy="153889"/>
            </a:xfrm>
            <a:prstGeom prst="line">
              <a:avLst/>
            </a:prstGeom>
          </p:spPr>
          <p:style>
            <a:lnRef idx="1">
              <a:schemeClr val="dk1"/>
            </a:lnRef>
            <a:fillRef idx="0">
              <a:schemeClr val="dk1"/>
            </a:fillRef>
            <a:effectRef idx="0">
              <a:schemeClr val="dk1"/>
            </a:effectRef>
            <a:fontRef idx="minor">
              <a:schemeClr val="tx1"/>
            </a:fontRef>
          </p:style>
        </p:cxnSp>
        <p:sp>
          <p:nvSpPr>
            <p:cNvPr id="115" name="Arc 114"/>
            <p:cNvSpPr/>
            <p:nvPr/>
          </p:nvSpPr>
          <p:spPr>
            <a:xfrm rot="15734653">
              <a:off x="8532301" y="4505194"/>
              <a:ext cx="446002" cy="531172"/>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6" name="Arc 55"/>
            <p:cNvSpPr/>
            <p:nvPr/>
          </p:nvSpPr>
          <p:spPr>
            <a:xfrm rot="4273014">
              <a:off x="6557157" y="4585150"/>
              <a:ext cx="446002" cy="531172"/>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91048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9">
                                            <p:txEl>
                                              <p:pRg st="0" end="0"/>
                                            </p:txEl>
                                          </p:spTgt>
                                        </p:tgtEl>
                                        <p:attrNameLst>
                                          <p:attrName>style.visibility</p:attrName>
                                        </p:attrNameLst>
                                      </p:cBhvr>
                                      <p:to>
                                        <p:strVal val="visible"/>
                                      </p:to>
                                    </p:set>
                                    <p:animEffect transition="in" filter="fade">
                                      <p:cBhvr>
                                        <p:cTn id="13" dur="500"/>
                                        <p:tgtEl>
                                          <p:spTgt spid="9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6"/>
                                        </p:tgtEl>
                                        <p:attrNameLst>
                                          <p:attrName>style.visibility</p:attrName>
                                        </p:attrNameLst>
                                      </p:cBhvr>
                                      <p:to>
                                        <p:strVal val="visible"/>
                                      </p:to>
                                    </p:set>
                                    <p:animEffect transition="in" filter="fade">
                                      <p:cBhvr>
                                        <p:cTn id="18" dur="500"/>
                                        <p:tgtEl>
                                          <p:spTgt spid="1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3070025" y="2034925"/>
            <a:ext cx="5832600" cy="1546500"/>
          </a:xfrm>
          <a:prstGeom prst="rect">
            <a:avLst/>
          </a:prstGeom>
        </p:spPr>
        <p:txBody>
          <a:bodyPr lIns="91425" tIns="91425" rIns="91425" bIns="91425" anchor="b" anchorCtr="0">
            <a:noAutofit/>
          </a:bodyPr>
          <a:lstStyle/>
          <a:p>
            <a:r>
              <a:rPr lang="en" dirty="0">
                <a:solidFill>
                  <a:schemeClr val="accent4">
                    <a:lumMod val="50000"/>
                  </a:schemeClr>
                </a:solidFill>
              </a:rPr>
              <a:t>Students’ Difficulties with Proofs</a:t>
            </a:r>
            <a:endParaRPr lang="en" sz="4000" dirty="0">
              <a:solidFill>
                <a:schemeClr val="accent4">
                  <a:lumMod val="50000"/>
                </a:schemeClr>
              </a:solidFill>
            </a:endParaRPr>
          </a:p>
        </p:txBody>
      </p:sp>
      <p:sp>
        <p:nvSpPr>
          <p:cNvPr id="88" name="Shape 88"/>
          <p:cNvSpPr txBox="1">
            <a:spLocks noGrp="1"/>
          </p:cNvSpPr>
          <p:nvPr>
            <p:ph type="subTitle" idx="1"/>
          </p:nvPr>
        </p:nvSpPr>
        <p:spPr>
          <a:xfrm>
            <a:off x="3070025" y="3470744"/>
            <a:ext cx="5832600" cy="1046400"/>
          </a:xfrm>
          <a:prstGeom prst="rect">
            <a:avLst/>
          </a:prstGeom>
        </p:spPr>
        <p:txBody>
          <a:bodyPr lIns="91425" tIns="91425" rIns="91425" bIns="91425" anchor="t" anchorCtr="0">
            <a:noAutofit/>
          </a:bodyPr>
          <a:lstStyle/>
          <a:p>
            <a:r>
              <a:rPr lang="en" sz="2000" dirty="0"/>
              <a:t>Understanding the complexities and challenges that comes with developing skills in geometric proving.</a:t>
            </a:r>
          </a:p>
        </p:txBody>
      </p:sp>
    </p:spTree>
    <p:extLst>
      <p:ext uri="{BB962C8B-B14F-4D97-AF65-F5344CB8AC3E}">
        <p14:creationId xmlns:p14="http://schemas.microsoft.com/office/powerpoint/2010/main" val="20585474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8">
                                            <p:txEl>
                                              <p:pRg st="0" end="0"/>
                                            </p:txEl>
                                          </p:spTgt>
                                        </p:tgtEl>
                                        <p:attrNameLst>
                                          <p:attrName>style.visibility</p:attrName>
                                        </p:attrNameLst>
                                      </p:cBhvr>
                                      <p:to>
                                        <p:strVal val="visible"/>
                                      </p:to>
                                    </p:set>
                                    <p:animEffect transition="in" filter="fade">
                                      <p:cBhvr>
                                        <p:cTn id="11" dur="500"/>
                                        <p:tgtEl>
                                          <p:spTgt spid="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310150" y="410827"/>
            <a:ext cx="7571700" cy="936899"/>
          </a:xfrm>
          <a:prstGeom prst="rect">
            <a:avLst/>
          </a:prstGeom>
        </p:spPr>
        <p:txBody>
          <a:bodyPr lIns="91425" tIns="91425" rIns="91425" bIns="91425" anchor="b" anchorCtr="0">
            <a:noAutofit/>
          </a:bodyPr>
          <a:lstStyle/>
          <a:p>
            <a:pPr lvl="0"/>
            <a:r>
              <a:rPr lang="en" sz="2800" dirty="0"/>
              <a:t>What is a “proof”?</a:t>
            </a:r>
          </a:p>
        </p:txBody>
      </p:sp>
      <p:sp>
        <p:nvSpPr>
          <p:cNvPr id="99" name="Shape 99"/>
          <p:cNvSpPr txBox="1">
            <a:spLocks noGrp="1"/>
          </p:cNvSpPr>
          <p:nvPr>
            <p:ph type="body" idx="1"/>
          </p:nvPr>
        </p:nvSpPr>
        <p:spPr>
          <a:xfrm>
            <a:off x="2310151" y="1347726"/>
            <a:ext cx="7851413" cy="4764899"/>
          </a:xfrm>
          <a:prstGeom prst="rect">
            <a:avLst/>
          </a:prstGeom>
        </p:spPr>
        <p:txBody>
          <a:bodyPr lIns="91425" tIns="91425" rIns="91425" bIns="91425" anchor="t" anchorCtr="0">
            <a:noAutofit/>
          </a:bodyPr>
          <a:lstStyle/>
          <a:p>
            <a:pPr marL="228600">
              <a:buNone/>
            </a:pPr>
            <a:r>
              <a:rPr lang="en-US" sz="2000" dirty="0"/>
              <a:t>A mathematical proof is a formal and logical line of reasoning that begins with a set of axioms and moves through logical steps to a conclusion (Griffiths, 2000, p.2)</a:t>
            </a:r>
          </a:p>
          <a:p>
            <a:pPr marL="228600">
              <a:buNone/>
            </a:pPr>
            <a:endParaRPr lang="en-US" sz="2000" dirty="0"/>
          </a:p>
          <a:p>
            <a:pPr marL="228600">
              <a:buNone/>
            </a:pPr>
            <a:r>
              <a:rPr lang="en-US" sz="2000" dirty="0"/>
              <a:t>There is importance in distinguishing formal proofs asked of students and the proofs constructed by mathematicians. Routine calculations and logical manipulations are suppressed to make formal proofs simpler (Thurston, 1994)</a:t>
            </a:r>
          </a:p>
          <a:p>
            <a:pPr marL="228600">
              <a:buNone/>
            </a:pPr>
            <a:endParaRPr lang="en-US" sz="2000" dirty="0"/>
          </a:p>
          <a:p>
            <a:pPr marL="228600">
              <a:buNone/>
            </a:pPr>
            <a:r>
              <a:rPr lang="en-US" sz="2000" dirty="0"/>
              <a:t>A proof is…</a:t>
            </a:r>
          </a:p>
          <a:p>
            <a:pPr marL="228600">
              <a:buNone/>
            </a:pPr>
            <a:r>
              <a:rPr lang="en-US" sz="2000" dirty="0"/>
              <a:t>An argument that convinces an enemy (Mason, et. al., 1982)</a:t>
            </a:r>
          </a:p>
          <a:p>
            <a:pPr marL="228600">
              <a:buNone/>
            </a:pPr>
            <a:r>
              <a:rPr lang="en-US" sz="2000" dirty="0"/>
              <a:t>An argument that convinces a mathematician who knows the subject (Davis &amp; </a:t>
            </a:r>
            <a:r>
              <a:rPr lang="en-US" sz="2000" dirty="0" err="1"/>
              <a:t>Hersh</a:t>
            </a:r>
            <a:r>
              <a:rPr lang="en-US" sz="2000" dirty="0"/>
              <a:t>, 1981)</a:t>
            </a:r>
          </a:p>
          <a:p>
            <a:pPr marL="228600">
              <a:buNone/>
            </a:pPr>
            <a:r>
              <a:rPr lang="en-US" sz="2000" dirty="0"/>
              <a:t>An argument that suffices to convince a reasonable skeptic (Volmink, 1990)</a:t>
            </a:r>
          </a:p>
          <a:p>
            <a:pPr marL="228600">
              <a:buNone/>
            </a:pPr>
            <a:endParaRPr lang="en-US" sz="2000" dirty="0"/>
          </a:p>
        </p:txBody>
      </p:sp>
    </p:spTree>
    <p:extLst>
      <p:ext uri="{BB962C8B-B14F-4D97-AF65-F5344CB8AC3E}">
        <p14:creationId xmlns:p14="http://schemas.microsoft.com/office/powerpoint/2010/main" val="2398935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9">
                                            <p:txEl>
                                              <p:pRg st="0" end="0"/>
                                            </p:txEl>
                                          </p:spTgt>
                                        </p:tgtEl>
                                        <p:attrNameLst>
                                          <p:attrName>style.visibility</p:attrName>
                                        </p:attrNameLst>
                                      </p:cBhvr>
                                      <p:to>
                                        <p:strVal val="visible"/>
                                      </p:to>
                                    </p:set>
                                    <p:animEffect transition="in" filter="fade">
                                      <p:cBhvr>
                                        <p:cTn id="13" dur="500"/>
                                        <p:tgtEl>
                                          <p:spTgt spid="9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9">
                                            <p:txEl>
                                              <p:pRg st="2" end="2"/>
                                            </p:txEl>
                                          </p:spTgt>
                                        </p:tgtEl>
                                        <p:attrNameLst>
                                          <p:attrName>style.visibility</p:attrName>
                                        </p:attrNameLst>
                                      </p:cBhvr>
                                      <p:to>
                                        <p:strVal val="visible"/>
                                      </p:to>
                                    </p:set>
                                    <p:animEffect transition="in" filter="fade">
                                      <p:cBhvr>
                                        <p:cTn id="18" dur="500"/>
                                        <p:tgtEl>
                                          <p:spTgt spid="9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9">
                                            <p:txEl>
                                              <p:pRg st="4" end="4"/>
                                            </p:txEl>
                                          </p:spTgt>
                                        </p:tgtEl>
                                        <p:attrNameLst>
                                          <p:attrName>style.visibility</p:attrName>
                                        </p:attrNameLst>
                                      </p:cBhvr>
                                      <p:to>
                                        <p:strVal val="visible"/>
                                      </p:to>
                                    </p:set>
                                    <p:animEffect transition="in" filter="fade">
                                      <p:cBhvr>
                                        <p:cTn id="23" dur="500"/>
                                        <p:tgtEl>
                                          <p:spTgt spid="9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9">
                                            <p:txEl>
                                              <p:pRg st="5" end="5"/>
                                            </p:txEl>
                                          </p:spTgt>
                                        </p:tgtEl>
                                        <p:attrNameLst>
                                          <p:attrName>style.visibility</p:attrName>
                                        </p:attrNameLst>
                                      </p:cBhvr>
                                      <p:to>
                                        <p:strVal val="visible"/>
                                      </p:to>
                                    </p:set>
                                    <p:animEffect transition="in" filter="fade">
                                      <p:cBhvr>
                                        <p:cTn id="28" dur="500"/>
                                        <p:tgtEl>
                                          <p:spTgt spid="9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9">
                                            <p:txEl>
                                              <p:pRg st="6" end="6"/>
                                            </p:txEl>
                                          </p:spTgt>
                                        </p:tgtEl>
                                        <p:attrNameLst>
                                          <p:attrName>style.visibility</p:attrName>
                                        </p:attrNameLst>
                                      </p:cBhvr>
                                      <p:to>
                                        <p:strVal val="visible"/>
                                      </p:to>
                                    </p:set>
                                    <p:animEffect transition="in" filter="fade">
                                      <p:cBhvr>
                                        <p:cTn id="33" dur="500"/>
                                        <p:tgtEl>
                                          <p:spTgt spid="99">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9">
                                            <p:txEl>
                                              <p:pRg st="7" end="7"/>
                                            </p:txEl>
                                          </p:spTgt>
                                        </p:tgtEl>
                                        <p:attrNameLst>
                                          <p:attrName>style.visibility</p:attrName>
                                        </p:attrNameLst>
                                      </p:cBhvr>
                                      <p:to>
                                        <p:strVal val="visible"/>
                                      </p:to>
                                    </p:set>
                                    <p:animEffect transition="in" filter="fade">
                                      <p:cBhvr>
                                        <p:cTn id="38" dur="500"/>
                                        <p:tgtEl>
                                          <p:spTgt spid="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310150" y="410827"/>
            <a:ext cx="7571700" cy="936899"/>
          </a:xfrm>
          <a:prstGeom prst="rect">
            <a:avLst/>
          </a:prstGeom>
        </p:spPr>
        <p:txBody>
          <a:bodyPr lIns="91425" tIns="91425" rIns="91425" bIns="91425" anchor="b" anchorCtr="0">
            <a:noAutofit/>
          </a:bodyPr>
          <a:lstStyle/>
          <a:p>
            <a:pPr lvl="0"/>
            <a:r>
              <a:rPr lang="en" sz="2800" dirty="0"/>
              <a:t>What is a “proof”?</a:t>
            </a:r>
          </a:p>
        </p:txBody>
      </p:sp>
      <p:sp>
        <p:nvSpPr>
          <p:cNvPr id="99" name="Shape 99"/>
          <p:cNvSpPr txBox="1">
            <a:spLocks noGrp="1"/>
          </p:cNvSpPr>
          <p:nvPr>
            <p:ph type="body" idx="1"/>
          </p:nvPr>
        </p:nvSpPr>
        <p:spPr>
          <a:xfrm>
            <a:off x="2310151" y="1347726"/>
            <a:ext cx="7851413" cy="4764899"/>
          </a:xfrm>
          <a:prstGeom prst="rect">
            <a:avLst/>
          </a:prstGeom>
        </p:spPr>
        <p:txBody>
          <a:bodyPr lIns="91425" tIns="91425" rIns="91425" bIns="91425" anchor="t" anchorCtr="0">
            <a:noAutofit/>
          </a:bodyPr>
          <a:lstStyle/>
          <a:p>
            <a:pPr marL="228600">
              <a:buNone/>
            </a:pPr>
            <a:r>
              <a:rPr lang="en-US" sz="2000" dirty="0"/>
              <a:t>A proof’s purpose is to…</a:t>
            </a:r>
          </a:p>
          <a:p>
            <a:pPr marL="571500" indent="-342900"/>
            <a:r>
              <a:rPr lang="en-US" sz="2000" b="1" dirty="0"/>
              <a:t>Explain</a:t>
            </a:r>
            <a:r>
              <a:rPr lang="en-US" sz="2000" dirty="0"/>
              <a:t>: so one can understand WHY a statement is true.</a:t>
            </a:r>
          </a:p>
          <a:p>
            <a:pPr marL="571500" indent="-342900"/>
            <a:r>
              <a:rPr lang="en-US" sz="2000" b="1" dirty="0"/>
              <a:t>Systematize</a:t>
            </a:r>
            <a:r>
              <a:rPr lang="en-US" sz="2000" dirty="0"/>
              <a:t>: to organize previously disparate results into a unified whole.</a:t>
            </a:r>
          </a:p>
          <a:p>
            <a:pPr marL="571500" indent="-342900"/>
            <a:r>
              <a:rPr lang="en-US" sz="2000" b="1" dirty="0"/>
              <a:t>Communicate</a:t>
            </a:r>
            <a:r>
              <a:rPr lang="en-US" sz="2000" dirty="0"/>
              <a:t>: a means to discuss and debate ideas</a:t>
            </a:r>
          </a:p>
          <a:p>
            <a:pPr marL="571500" indent="-342900"/>
            <a:r>
              <a:rPr lang="en-US" sz="2000" b="1" dirty="0"/>
              <a:t>Discover</a:t>
            </a:r>
            <a:r>
              <a:rPr lang="en-US" sz="2000" dirty="0"/>
              <a:t>: to develop new theories from previously established ones.</a:t>
            </a:r>
          </a:p>
          <a:p>
            <a:pPr marL="571500" indent="-342900"/>
            <a:r>
              <a:rPr lang="en-US" sz="2000" b="1" dirty="0"/>
              <a:t>Justify a definition</a:t>
            </a:r>
            <a:r>
              <a:rPr lang="en-US" sz="2000" dirty="0"/>
              <a:t>: to show that a definition adequately captures the intuitive essence of the concept and that its properties can be derived from the definition.</a:t>
            </a:r>
          </a:p>
          <a:p>
            <a:pPr marL="571500" indent="-342900"/>
            <a:r>
              <a:rPr lang="en-US" sz="2000" b="1" dirty="0"/>
              <a:t>Develop intuition</a:t>
            </a:r>
            <a:r>
              <a:rPr lang="en-US" sz="2000" dirty="0"/>
              <a:t>: to develop a conceptual and intuitive understanding of the concept that one is studying.</a:t>
            </a:r>
          </a:p>
          <a:p>
            <a:pPr marL="571500" indent="-342900"/>
            <a:r>
              <a:rPr lang="en-US" sz="2000" b="1" dirty="0"/>
              <a:t>Provide autonomy</a:t>
            </a:r>
            <a:r>
              <a:rPr lang="en-US" sz="2000" dirty="0"/>
              <a:t>: to train students to independently construct and validate new mathematical knowledge.</a:t>
            </a:r>
          </a:p>
          <a:p>
            <a:pPr marL="228600">
              <a:buNone/>
            </a:pPr>
            <a:endParaRPr lang="en-US" sz="2000" dirty="0"/>
          </a:p>
        </p:txBody>
      </p:sp>
    </p:spTree>
    <p:extLst>
      <p:ext uri="{BB962C8B-B14F-4D97-AF65-F5344CB8AC3E}">
        <p14:creationId xmlns:p14="http://schemas.microsoft.com/office/powerpoint/2010/main" val="889563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9">
                                            <p:txEl>
                                              <p:pRg st="0" end="0"/>
                                            </p:txEl>
                                          </p:spTgt>
                                        </p:tgtEl>
                                        <p:attrNameLst>
                                          <p:attrName>style.visibility</p:attrName>
                                        </p:attrNameLst>
                                      </p:cBhvr>
                                      <p:to>
                                        <p:strVal val="visible"/>
                                      </p:to>
                                    </p:set>
                                    <p:animEffect transition="in" filter="fade">
                                      <p:cBhvr>
                                        <p:cTn id="13" dur="500"/>
                                        <p:tgtEl>
                                          <p:spTgt spid="9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9">
                                            <p:txEl>
                                              <p:pRg st="1" end="1"/>
                                            </p:txEl>
                                          </p:spTgt>
                                        </p:tgtEl>
                                        <p:attrNameLst>
                                          <p:attrName>style.visibility</p:attrName>
                                        </p:attrNameLst>
                                      </p:cBhvr>
                                      <p:to>
                                        <p:strVal val="visible"/>
                                      </p:to>
                                    </p:set>
                                    <p:animEffect transition="in" filter="fade">
                                      <p:cBhvr>
                                        <p:cTn id="18" dur="500"/>
                                        <p:tgtEl>
                                          <p:spTgt spid="9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9">
                                            <p:txEl>
                                              <p:pRg st="2" end="2"/>
                                            </p:txEl>
                                          </p:spTgt>
                                        </p:tgtEl>
                                        <p:attrNameLst>
                                          <p:attrName>style.visibility</p:attrName>
                                        </p:attrNameLst>
                                      </p:cBhvr>
                                      <p:to>
                                        <p:strVal val="visible"/>
                                      </p:to>
                                    </p:set>
                                    <p:animEffect transition="in" filter="fade">
                                      <p:cBhvr>
                                        <p:cTn id="23" dur="500"/>
                                        <p:tgtEl>
                                          <p:spTgt spid="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9">
                                            <p:txEl>
                                              <p:pRg st="3" end="3"/>
                                            </p:txEl>
                                          </p:spTgt>
                                        </p:tgtEl>
                                        <p:attrNameLst>
                                          <p:attrName>style.visibility</p:attrName>
                                        </p:attrNameLst>
                                      </p:cBhvr>
                                      <p:to>
                                        <p:strVal val="visible"/>
                                      </p:to>
                                    </p:set>
                                    <p:animEffect transition="in" filter="fade">
                                      <p:cBhvr>
                                        <p:cTn id="28" dur="500"/>
                                        <p:tgtEl>
                                          <p:spTgt spid="9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9">
                                            <p:txEl>
                                              <p:pRg st="4" end="4"/>
                                            </p:txEl>
                                          </p:spTgt>
                                        </p:tgtEl>
                                        <p:attrNameLst>
                                          <p:attrName>style.visibility</p:attrName>
                                        </p:attrNameLst>
                                      </p:cBhvr>
                                      <p:to>
                                        <p:strVal val="visible"/>
                                      </p:to>
                                    </p:set>
                                    <p:animEffect transition="in" filter="fade">
                                      <p:cBhvr>
                                        <p:cTn id="33" dur="500"/>
                                        <p:tgtEl>
                                          <p:spTgt spid="9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9">
                                            <p:txEl>
                                              <p:pRg st="5" end="5"/>
                                            </p:txEl>
                                          </p:spTgt>
                                        </p:tgtEl>
                                        <p:attrNameLst>
                                          <p:attrName>style.visibility</p:attrName>
                                        </p:attrNameLst>
                                      </p:cBhvr>
                                      <p:to>
                                        <p:strVal val="visible"/>
                                      </p:to>
                                    </p:set>
                                    <p:animEffect transition="in" filter="fade">
                                      <p:cBhvr>
                                        <p:cTn id="38" dur="500"/>
                                        <p:tgtEl>
                                          <p:spTgt spid="9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9">
                                            <p:txEl>
                                              <p:pRg st="6" end="6"/>
                                            </p:txEl>
                                          </p:spTgt>
                                        </p:tgtEl>
                                        <p:attrNameLst>
                                          <p:attrName>style.visibility</p:attrName>
                                        </p:attrNameLst>
                                      </p:cBhvr>
                                      <p:to>
                                        <p:strVal val="visible"/>
                                      </p:to>
                                    </p:set>
                                    <p:animEffect transition="in" filter="fade">
                                      <p:cBhvr>
                                        <p:cTn id="43" dur="500"/>
                                        <p:tgtEl>
                                          <p:spTgt spid="99">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9">
                                            <p:txEl>
                                              <p:pRg st="7" end="7"/>
                                            </p:txEl>
                                          </p:spTgt>
                                        </p:tgtEl>
                                        <p:attrNameLst>
                                          <p:attrName>style.visibility</p:attrName>
                                        </p:attrNameLst>
                                      </p:cBhvr>
                                      <p:to>
                                        <p:strVal val="visible"/>
                                      </p:to>
                                    </p:set>
                                    <p:animEffect transition="in" filter="fade">
                                      <p:cBhvr>
                                        <p:cTn id="48" dur="500"/>
                                        <p:tgtEl>
                                          <p:spTgt spid="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310150" y="410827"/>
            <a:ext cx="7571700" cy="936899"/>
          </a:xfrm>
          <a:prstGeom prst="rect">
            <a:avLst/>
          </a:prstGeom>
        </p:spPr>
        <p:txBody>
          <a:bodyPr lIns="91425" tIns="91425" rIns="91425" bIns="91425" anchor="b" anchorCtr="0">
            <a:noAutofit/>
          </a:bodyPr>
          <a:lstStyle/>
          <a:p>
            <a:pPr lvl="0"/>
            <a:r>
              <a:rPr lang="en" sz="2800" dirty="0"/>
              <a:t>The challenge in geometric proofs</a:t>
            </a:r>
          </a:p>
        </p:txBody>
      </p:sp>
      <p:sp>
        <p:nvSpPr>
          <p:cNvPr id="99" name="Shape 99"/>
          <p:cNvSpPr txBox="1">
            <a:spLocks noGrp="1"/>
          </p:cNvSpPr>
          <p:nvPr>
            <p:ph type="body" idx="1"/>
          </p:nvPr>
        </p:nvSpPr>
        <p:spPr>
          <a:xfrm>
            <a:off x="2310151" y="1347726"/>
            <a:ext cx="7851413" cy="4764899"/>
          </a:xfrm>
          <a:prstGeom prst="rect">
            <a:avLst/>
          </a:prstGeom>
        </p:spPr>
        <p:txBody>
          <a:bodyPr lIns="91425" tIns="91425" rIns="91425" bIns="91425" anchor="t" anchorCtr="0">
            <a:noAutofit/>
          </a:bodyPr>
          <a:lstStyle/>
          <a:p>
            <a:pPr marL="228600">
              <a:buNone/>
            </a:pPr>
            <a:r>
              <a:rPr lang="en-US" sz="2000" dirty="0"/>
              <a:t>Students find the process of proving difficult because…</a:t>
            </a:r>
          </a:p>
          <a:p>
            <a:pPr marL="571500" indent="-342900"/>
            <a:r>
              <a:rPr lang="en-US" sz="2000" b="1" dirty="0"/>
              <a:t>Explain</a:t>
            </a:r>
            <a:r>
              <a:rPr lang="en-US" sz="2000" dirty="0"/>
              <a:t>: so one can understand WHY a statement is true.</a:t>
            </a:r>
          </a:p>
          <a:p>
            <a:pPr marL="571500" indent="-342900"/>
            <a:r>
              <a:rPr lang="en-US" sz="2000" b="1" dirty="0"/>
              <a:t>Systematize</a:t>
            </a:r>
            <a:r>
              <a:rPr lang="en-US" sz="2000" dirty="0"/>
              <a:t>: to organize previously disparate results into a unified whole.</a:t>
            </a:r>
          </a:p>
          <a:p>
            <a:pPr marL="571500" indent="-342900"/>
            <a:r>
              <a:rPr lang="en-US" sz="2000" b="1" dirty="0"/>
              <a:t>Communicate</a:t>
            </a:r>
            <a:r>
              <a:rPr lang="en-US" sz="2000" dirty="0"/>
              <a:t>: a means to discuss and debate ideas</a:t>
            </a:r>
          </a:p>
          <a:p>
            <a:pPr marL="571500" indent="-342900"/>
            <a:r>
              <a:rPr lang="en-US" sz="2000" b="1" dirty="0"/>
              <a:t>Discover</a:t>
            </a:r>
            <a:r>
              <a:rPr lang="en-US" sz="2000" dirty="0"/>
              <a:t>: to develop new theories from previously established ones.</a:t>
            </a:r>
          </a:p>
          <a:p>
            <a:pPr marL="571500" indent="-342900"/>
            <a:r>
              <a:rPr lang="en-US" sz="2000" b="1" dirty="0"/>
              <a:t>Justify a definition</a:t>
            </a:r>
            <a:r>
              <a:rPr lang="en-US" sz="2000" dirty="0"/>
              <a:t>: to show that a definition adequately captures the intuitive essence of the concept and that its properties can be derived from the definition.</a:t>
            </a:r>
          </a:p>
          <a:p>
            <a:pPr marL="571500" indent="-342900"/>
            <a:r>
              <a:rPr lang="en-US" sz="2000" b="1" dirty="0"/>
              <a:t>Develop intuition</a:t>
            </a:r>
            <a:r>
              <a:rPr lang="en-US" sz="2000" dirty="0"/>
              <a:t>: to develop a conceptual and intuitive understanding of the concept that one is studying.</a:t>
            </a:r>
          </a:p>
          <a:p>
            <a:pPr marL="571500" indent="-342900"/>
            <a:r>
              <a:rPr lang="en-US" sz="2000" b="1" dirty="0"/>
              <a:t>Provide autonomy</a:t>
            </a:r>
            <a:r>
              <a:rPr lang="en-US" sz="2000" dirty="0"/>
              <a:t>: to train students to independently construct and validate new mathematical knowledge.</a:t>
            </a:r>
          </a:p>
          <a:p>
            <a:pPr marL="228600">
              <a:buNone/>
            </a:pPr>
            <a:endParaRPr lang="en-US" sz="2000" dirty="0"/>
          </a:p>
        </p:txBody>
      </p:sp>
    </p:spTree>
    <p:extLst>
      <p:ext uri="{BB962C8B-B14F-4D97-AF65-F5344CB8AC3E}">
        <p14:creationId xmlns:p14="http://schemas.microsoft.com/office/powerpoint/2010/main" val="3265796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9">
                                            <p:txEl>
                                              <p:pRg st="0" end="0"/>
                                            </p:txEl>
                                          </p:spTgt>
                                        </p:tgtEl>
                                        <p:attrNameLst>
                                          <p:attrName>style.visibility</p:attrName>
                                        </p:attrNameLst>
                                      </p:cBhvr>
                                      <p:to>
                                        <p:strVal val="visible"/>
                                      </p:to>
                                    </p:set>
                                    <p:animEffect transition="in" filter="fade">
                                      <p:cBhvr>
                                        <p:cTn id="13" dur="500"/>
                                        <p:tgtEl>
                                          <p:spTgt spid="9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9">
                                            <p:txEl>
                                              <p:pRg st="1" end="1"/>
                                            </p:txEl>
                                          </p:spTgt>
                                        </p:tgtEl>
                                        <p:attrNameLst>
                                          <p:attrName>style.visibility</p:attrName>
                                        </p:attrNameLst>
                                      </p:cBhvr>
                                      <p:to>
                                        <p:strVal val="visible"/>
                                      </p:to>
                                    </p:set>
                                    <p:animEffect transition="in" filter="fade">
                                      <p:cBhvr>
                                        <p:cTn id="18" dur="500"/>
                                        <p:tgtEl>
                                          <p:spTgt spid="9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9">
                                            <p:txEl>
                                              <p:pRg st="2" end="2"/>
                                            </p:txEl>
                                          </p:spTgt>
                                        </p:tgtEl>
                                        <p:attrNameLst>
                                          <p:attrName>style.visibility</p:attrName>
                                        </p:attrNameLst>
                                      </p:cBhvr>
                                      <p:to>
                                        <p:strVal val="visible"/>
                                      </p:to>
                                    </p:set>
                                    <p:animEffect transition="in" filter="fade">
                                      <p:cBhvr>
                                        <p:cTn id="23" dur="500"/>
                                        <p:tgtEl>
                                          <p:spTgt spid="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9">
                                            <p:txEl>
                                              <p:pRg st="3" end="3"/>
                                            </p:txEl>
                                          </p:spTgt>
                                        </p:tgtEl>
                                        <p:attrNameLst>
                                          <p:attrName>style.visibility</p:attrName>
                                        </p:attrNameLst>
                                      </p:cBhvr>
                                      <p:to>
                                        <p:strVal val="visible"/>
                                      </p:to>
                                    </p:set>
                                    <p:animEffect transition="in" filter="fade">
                                      <p:cBhvr>
                                        <p:cTn id="28" dur="500"/>
                                        <p:tgtEl>
                                          <p:spTgt spid="9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9">
                                            <p:txEl>
                                              <p:pRg st="4" end="4"/>
                                            </p:txEl>
                                          </p:spTgt>
                                        </p:tgtEl>
                                        <p:attrNameLst>
                                          <p:attrName>style.visibility</p:attrName>
                                        </p:attrNameLst>
                                      </p:cBhvr>
                                      <p:to>
                                        <p:strVal val="visible"/>
                                      </p:to>
                                    </p:set>
                                    <p:animEffect transition="in" filter="fade">
                                      <p:cBhvr>
                                        <p:cTn id="33" dur="500"/>
                                        <p:tgtEl>
                                          <p:spTgt spid="9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9">
                                            <p:txEl>
                                              <p:pRg st="5" end="5"/>
                                            </p:txEl>
                                          </p:spTgt>
                                        </p:tgtEl>
                                        <p:attrNameLst>
                                          <p:attrName>style.visibility</p:attrName>
                                        </p:attrNameLst>
                                      </p:cBhvr>
                                      <p:to>
                                        <p:strVal val="visible"/>
                                      </p:to>
                                    </p:set>
                                    <p:animEffect transition="in" filter="fade">
                                      <p:cBhvr>
                                        <p:cTn id="38" dur="500"/>
                                        <p:tgtEl>
                                          <p:spTgt spid="9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9">
                                            <p:txEl>
                                              <p:pRg st="6" end="6"/>
                                            </p:txEl>
                                          </p:spTgt>
                                        </p:tgtEl>
                                        <p:attrNameLst>
                                          <p:attrName>style.visibility</p:attrName>
                                        </p:attrNameLst>
                                      </p:cBhvr>
                                      <p:to>
                                        <p:strVal val="visible"/>
                                      </p:to>
                                    </p:set>
                                    <p:animEffect transition="in" filter="fade">
                                      <p:cBhvr>
                                        <p:cTn id="43" dur="500"/>
                                        <p:tgtEl>
                                          <p:spTgt spid="99">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9">
                                            <p:txEl>
                                              <p:pRg st="7" end="7"/>
                                            </p:txEl>
                                          </p:spTgt>
                                        </p:tgtEl>
                                        <p:attrNameLst>
                                          <p:attrName>style.visibility</p:attrName>
                                        </p:attrNameLst>
                                      </p:cBhvr>
                                      <p:to>
                                        <p:strVal val="visible"/>
                                      </p:to>
                                    </p:set>
                                    <p:animEffect transition="in" filter="fade">
                                      <p:cBhvr>
                                        <p:cTn id="48" dur="500"/>
                                        <p:tgtEl>
                                          <p:spTgt spid="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1" name="Shape 338"/>
          <p:cNvSpPr/>
          <p:nvPr/>
        </p:nvSpPr>
        <p:spPr>
          <a:xfrm>
            <a:off x="3357222" y="846350"/>
            <a:ext cx="5496046" cy="3641241"/>
          </a:xfrm>
          <a:prstGeom prst="rect">
            <a:avLst/>
          </a:prstGeom>
          <a:solidFill>
            <a:schemeClr val="bg1">
              <a:lumMod val="95000"/>
            </a:schemeClr>
          </a:solidFill>
          <a:ln w="19050" cap="flat" cmpd="sng">
            <a:noFill/>
            <a:prstDash val="solid"/>
            <a:round/>
            <a:headEnd type="none" w="med" len="med"/>
            <a:tailEnd type="none" w="med" len="med"/>
          </a:ln>
        </p:spPr>
        <p:txBody>
          <a:bodyPr lIns="91425" tIns="91425" rIns="91425" bIns="91425" anchor="ctr" anchorCtr="0">
            <a:noAutofit/>
          </a:bodyPr>
          <a:lstStyle/>
          <a:p>
            <a:pPr lvl="0" algn="ctr"/>
            <a:endParaRPr lang="en-PH" sz="2400" dirty="0">
              <a:solidFill>
                <a:schemeClr val="tx1"/>
              </a:solidFill>
            </a:endParaRPr>
          </a:p>
        </p:txBody>
      </p:sp>
      <p:sp>
        <p:nvSpPr>
          <p:cNvPr id="337" name="Shape 337"/>
          <p:cNvSpPr/>
          <p:nvPr/>
        </p:nvSpPr>
        <p:spPr>
          <a:xfrm>
            <a:off x="3115763" y="591612"/>
            <a:ext cx="5960477" cy="4824450"/>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D9D9D9"/>
            </a:solidFill>
            <a:prstDash val="solid"/>
            <a:round/>
            <a:headEnd type="none" w="med" len="med"/>
            <a:tailEnd type="none" w="med" len="med"/>
          </a:ln>
        </p:spPr>
        <p:txBody>
          <a:bodyPr lIns="91425" tIns="91425" rIns="91425" bIns="91425" anchor="ctr" anchorCtr="0">
            <a:noAutofit/>
          </a:bodyPr>
          <a:lstStyle/>
          <a:p>
            <a:endParaRPr/>
          </a:p>
        </p:txBody>
      </p:sp>
      <p:sp>
        <p:nvSpPr>
          <p:cNvPr id="338" name="Shape 338"/>
          <p:cNvSpPr/>
          <p:nvPr/>
        </p:nvSpPr>
        <p:spPr>
          <a:xfrm>
            <a:off x="3357222" y="846353"/>
            <a:ext cx="5496046" cy="3641241"/>
          </a:xfrm>
          <a:prstGeom prst="rect">
            <a:avLst/>
          </a:prstGeom>
          <a:noFill/>
          <a:ln w="19050" cap="flat" cmpd="sng">
            <a:noFill/>
            <a:prstDash val="solid"/>
            <a:round/>
            <a:headEnd type="none" w="med" len="med"/>
            <a:tailEnd type="none" w="med" len="med"/>
          </a:ln>
        </p:spPr>
        <p:txBody>
          <a:bodyPr lIns="91425" tIns="91425" rIns="91425" bIns="91425" anchor="ctr" anchorCtr="0">
            <a:noAutofit/>
          </a:bodyPr>
          <a:lstStyle/>
          <a:p>
            <a:pPr algn="ctr"/>
            <a:r>
              <a:rPr lang="en" sz="2400" dirty="0">
                <a:solidFill>
                  <a:schemeClr val="tx1"/>
                </a:solidFill>
              </a:rPr>
              <a:t>The test will have two components: (a) Content; and (b) Pedagogy.</a:t>
            </a:r>
          </a:p>
        </p:txBody>
      </p:sp>
      <p:sp>
        <p:nvSpPr>
          <p:cNvPr id="339" name="Shape 339"/>
          <p:cNvSpPr txBox="1">
            <a:spLocks noGrp="1"/>
          </p:cNvSpPr>
          <p:nvPr>
            <p:ph type="body" idx="4294967295"/>
          </p:nvPr>
        </p:nvSpPr>
        <p:spPr>
          <a:xfrm>
            <a:off x="1981201" y="4231526"/>
            <a:ext cx="8192399" cy="2196899"/>
          </a:xfrm>
          <a:prstGeom prst="rect">
            <a:avLst/>
          </a:prstGeom>
        </p:spPr>
        <p:txBody>
          <a:bodyPr lIns="91425" tIns="91425" rIns="91425" bIns="91425" anchor="b" anchorCtr="0">
            <a:noAutofit/>
          </a:bodyPr>
          <a:lstStyle/>
          <a:p>
            <a:pPr algn="ctr">
              <a:spcBef>
                <a:spcPts val="0"/>
              </a:spcBef>
              <a:buNone/>
            </a:pPr>
            <a:r>
              <a:rPr lang="en" b="1" dirty="0">
                <a:solidFill>
                  <a:srgbClr val="0091EA"/>
                </a:solidFill>
                <a:highlight>
                  <a:srgbClr val="ECEFF1"/>
                </a:highlight>
                <a:latin typeface="Roboto Slab"/>
                <a:ea typeface="Roboto Slab"/>
                <a:cs typeface="Roboto Slab"/>
                <a:sym typeface="Roboto Slab"/>
              </a:rPr>
              <a:t>Preparing for the Midterm Exam</a:t>
            </a:r>
          </a:p>
          <a:p>
            <a:pPr algn="ctr">
              <a:spcBef>
                <a:spcPts val="0"/>
              </a:spcBef>
              <a:buNone/>
            </a:pPr>
            <a:r>
              <a:rPr lang="en" sz="2400" dirty="0">
                <a:highlight>
                  <a:srgbClr val="ECEFF1"/>
                </a:highlight>
              </a:rPr>
              <a:t>Pointers for acing the middle of the term test</a:t>
            </a:r>
          </a:p>
        </p:txBody>
      </p:sp>
      <p:sp>
        <p:nvSpPr>
          <p:cNvPr id="6" name="Shape 338"/>
          <p:cNvSpPr/>
          <p:nvPr/>
        </p:nvSpPr>
        <p:spPr>
          <a:xfrm>
            <a:off x="3357222" y="846352"/>
            <a:ext cx="5496046" cy="3641241"/>
          </a:xfrm>
          <a:prstGeom prst="rect">
            <a:avLst/>
          </a:prstGeom>
          <a:noFill/>
          <a:ln w="19050" cap="flat" cmpd="sng">
            <a:noFill/>
            <a:prstDash val="solid"/>
            <a:round/>
            <a:headEnd type="none" w="med" len="med"/>
            <a:tailEnd type="none" w="med" len="med"/>
          </a:ln>
        </p:spPr>
        <p:txBody>
          <a:bodyPr lIns="91425" tIns="91425" rIns="91425" bIns="91425" anchor="ctr" anchorCtr="0">
            <a:noAutofit/>
          </a:bodyPr>
          <a:lstStyle/>
          <a:p>
            <a:pPr lvl="0" algn="ctr"/>
            <a:r>
              <a:rPr lang="en-PH" sz="2400" dirty="0">
                <a:solidFill>
                  <a:schemeClr val="tx1"/>
                </a:solidFill>
              </a:rPr>
              <a:t>Under content are ten questions that will assess your understanding of Euclidean Geometry focusing on the following chapters: (1) Sets, Real Numbers, and Lines; (2) Lines, Planes, and Separation; (3) Angles and Triangles; (4) Congruence; (5) Proofs; and (6) Geometric Inequalities.</a:t>
            </a:r>
          </a:p>
        </p:txBody>
      </p:sp>
      <p:sp>
        <p:nvSpPr>
          <p:cNvPr id="8" name="Shape 338"/>
          <p:cNvSpPr/>
          <p:nvPr/>
        </p:nvSpPr>
        <p:spPr>
          <a:xfrm>
            <a:off x="3357222" y="846351"/>
            <a:ext cx="5496046" cy="3641241"/>
          </a:xfrm>
          <a:prstGeom prst="rect">
            <a:avLst/>
          </a:prstGeom>
          <a:noFill/>
          <a:ln w="19050" cap="flat" cmpd="sng">
            <a:noFill/>
            <a:prstDash val="solid"/>
            <a:round/>
            <a:headEnd type="none" w="med" len="med"/>
            <a:tailEnd type="none" w="med" len="med"/>
          </a:ln>
        </p:spPr>
        <p:txBody>
          <a:bodyPr lIns="91425" tIns="91425" rIns="91425" bIns="91425" anchor="ctr" anchorCtr="0">
            <a:noAutofit/>
          </a:bodyPr>
          <a:lstStyle/>
          <a:p>
            <a:pPr lvl="0" algn="ctr"/>
            <a:r>
              <a:rPr lang="en-PH" sz="2400" dirty="0">
                <a:solidFill>
                  <a:schemeClr val="tx1"/>
                </a:solidFill>
              </a:rPr>
              <a:t>Only one task will be given under pedagogy taking into account your understanding of how the van </a:t>
            </a:r>
            <a:r>
              <a:rPr lang="en-PH" sz="2400" dirty="0" err="1">
                <a:solidFill>
                  <a:schemeClr val="tx1"/>
                </a:solidFill>
              </a:rPr>
              <a:t>Hiele’s</a:t>
            </a:r>
            <a:r>
              <a:rPr lang="en-PH" sz="2400" dirty="0">
                <a:solidFill>
                  <a:schemeClr val="tx1"/>
                </a:solidFill>
              </a:rPr>
              <a:t> model of Geometric thought works in the teaching of Geometry.</a:t>
            </a:r>
          </a:p>
        </p:txBody>
      </p:sp>
      <p:sp>
        <p:nvSpPr>
          <p:cNvPr id="9" name="Shape 338"/>
          <p:cNvSpPr/>
          <p:nvPr/>
        </p:nvSpPr>
        <p:spPr>
          <a:xfrm>
            <a:off x="3357222" y="846351"/>
            <a:ext cx="5496046" cy="3641241"/>
          </a:xfrm>
          <a:prstGeom prst="rect">
            <a:avLst/>
          </a:prstGeom>
          <a:noFill/>
          <a:ln w="19050" cap="flat" cmpd="sng">
            <a:noFill/>
            <a:prstDash val="solid"/>
            <a:round/>
            <a:headEnd type="none" w="med" len="med"/>
            <a:tailEnd type="none" w="med" len="med"/>
          </a:ln>
        </p:spPr>
        <p:txBody>
          <a:bodyPr lIns="91425" tIns="91425" rIns="91425" bIns="91425" anchor="ctr" anchorCtr="0">
            <a:noAutofit/>
          </a:bodyPr>
          <a:lstStyle/>
          <a:p>
            <a:pPr lvl="0" algn="ctr"/>
            <a:r>
              <a:rPr lang="en-PH" sz="2400" dirty="0">
                <a:solidFill>
                  <a:schemeClr val="tx1"/>
                </a:solidFill>
              </a:rPr>
              <a:t>Sixty percent of your score will be taken from the first component while forty percent will be based on your response to the task in the second component. A rubric will be provided as guide.</a:t>
            </a:r>
          </a:p>
        </p:txBody>
      </p:sp>
      <p:sp>
        <p:nvSpPr>
          <p:cNvPr id="10" name="Shape 338"/>
          <p:cNvSpPr/>
          <p:nvPr/>
        </p:nvSpPr>
        <p:spPr>
          <a:xfrm>
            <a:off x="3357222" y="846350"/>
            <a:ext cx="5496046" cy="3641241"/>
          </a:xfrm>
          <a:prstGeom prst="rect">
            <a:avLst/>
          </a:prstGeom>
          <a:noFill/>
          <a:ln w="19050" cap="flat" cmpd="sng">
            <a:noFill/>
            <a:prstDash val="solid"/>
            <a:round/>
            <a:headEnd type="none" w="med" len="med"/>
            <a:tailEnd type="none" w="med" len="med"/>
          </a:ln>
        </p:spPr>
        <p:txBody>
          <a:bodyPr lIns="91425" tIns="91425" rIns="91425" bIns="91425" anchor="ctr" anchorCtr="0">
            <a:noAutofit/>
          </a:bodyPr>
          <a:lstStyle/>
          <a:p>
            <a:pPr lvl="0" algn="ctr"/>
            <a:r>
              <a:rPr lang="en-PH" sz="2400" dirty="0">
                <a:solidFill>
                  <a:schemeClr val="tx1"/>
                </a:solidFill>
              </a:rPr>
              <a:t>A time limit of two hours will be given to take the test.</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1000"/>
                                        <p:tgtEl>
                                          <p:spTgt spid="338"/>
                                        </p:tgtEl>
                                      </p:cBhvr>
                                    </p:animEffect>
                                    <p:anim calcmode="lin" valueType="num">
                                      <p:cBhvr>
                                        <p:cTn id="8" dur="1000" fill="hold"/>
                                        <p:tgtEl>
                                          <p:spTgt spid="338"/>
                                        </p:tgtEl>
                                        <p:attrNameLst>
                                          <p:attrName>ppt_x</p:attrName>
                                        </p:attrNameLst>
                                      </p:cBhvr>
                                      <p:tavLst>
                                        <p:tav tm="0">
                                          <p:val>
                                            <p:strVal val="#ppt_x"/>
                                          </p:val>
                                        </p:tav>
                                        <p:tav tm="100000">
                                          <p:val>
                                            <p:strVal val="#ppt_x"/>
                                          </p:val>
                                        </p:tav>
                                      </p:tavLst>
                                    </p:anim>
                                    <p:anim calcmode="lin" valueType="num">
                                      <p:cBhvr>
                                        <p:cTn id="9" dur="1000" fill="hold"/>
                                        <p:tgtEl>
                                          <p:spTgt spid="3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xit" presetSubtype="0" fill="hold" grpId="1" nodeType="clickEffect">
                                  <p:stCondLst>
                                    <p:cond delay="0"/>
                                  </p:stCondLst>
                                  <p:childTnLst>
                                    <p:animEffect transition="out" filter="fade">
                                      <p:cBhvr>
                                        <p:cTn id="13" dur="1000"/>
                                        <p:tgtEl>
                                          <p:spTgt spid="338"/>
                                        </p:tgtEl>
                                      </p:cBhvr>
                                    </p:animEffect>
                                    <p:anim calcmode="lin" valueType="num">
                                      <p:cBhvr>
                                        <p:cTn id="14" dur="1000"/>
                                        <p:tgtEl>
                                          <p:spTgt spid="338"/>
                                        </p:tgtEl>
                                        <p:attrNameLst>
                                          <p:attrName>ppt_x</p:attrName>
                                        </p:attrNameLst>
                                      </p:cBhvr>
                                      <p:tavLst>
                                        <p:tav tm="0">
                                          <p:val>
                                            <p:strVal val="ppt_x"/>
                                          </p:val>
                                        </p:tav>
                                        <p:tav tm="100000">
                                          <p:val>
                                            <p:strVal val="ppt_x"/>
                                          </p:val>
                                        </p:tav>
                                      </p:tavLst>
                                    </p:anim>
                                    <p:anim calcmode="lin" valueType="num">
                                      <p:cBhvr>
                                        <p:cTn id="15" dur="1000"/>
                                        <p:tgtEl>
                                          <p:spTgt spid="338"/>
                                        </p:tgtEl>
                                        <p:attrNameLst>
                                          <p:attrName>ppt_y</p:attrName>
                                        </p:attrNameLst>
                                      </p:cBhvr>
                                      <p:tavLst>
                                        <p:tav tm="0">
                                          <p:val>
                                            <p:strVal val="ppt_y"/>
                                          </p:val>
                                        </p:tav>
                                        <p:tav tm="100000">
                                          <p:val>
                                            <p:strVal val="ppt_y-.1"/>
                                          </p:val>
                                        </p:tav>
                                      </p:tavLst>
                                    </p:anim>
                                    <p:set>
                                      <p:cBhvr>
                                        <p:cTn id="16" dur="1" fill="hold">
                                          <p:stCondLst>
                                            <p:cond delay="999"/>
                                          </p:stCondLst>
                                        </p:cTn>
                                        <p:tgtEl>
                                          <p:spTgt spid="338"/>
                                        </p:tgtEl>
                                        <p:attrNameLst>
                                          <p:attrName>style.visibility</p:attrName>
                                        </p:attrNameLst>
                                      </p:cBhvr>
                                      <p:to>
                                        <p:strVal val="hidden"/>
                                      </p:to>
                                    </p:se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xit" presetSubtype="0" fill="hold" grpId="1" nodeType="clickEffect">
                                  <p:stCondLst>
                                    <p:cond delay="0"/>
                                  </p:stCondLst>
                                  <p:childTnLst>
                                    <p:animEffect transition="out" filter="fade">
                                      <p:cBhvr>
                                        <p:cTn id="26" dur="1000"/>
                                        <p:tgtEl>
                                          <p:spTgt spid="6"/>
                                        </p:tgtEl>
                                      </p:cBhvr>
                                    </p:animEffect>
                                    <p:anim calcmode="lin" valueType="num">
                                      <p:cBhvr>
                                        <p:cTn id="27" dur="1000"/>
                                        <p:tgtEl>
                                          <p:spTgt spid="6"/>
                                        </p:tgtEl>
                                        <p:attrNameLst>
                                          <p:attrName>ppt_x</p:attrName>
                                        </p:attrNameLst>
                                      </p:cBhvr>
                                      <p:tavLst>
                                        <p:tav tm="0">
                                          <p:val>
                                            <p:strVal val="ppt_x"/>
                                          </p:val>
                                        </p:tav>
                                        <p:tav tm="100000">
                                          <p:val>
                                            <p:strVal val="ppt_x"/>
                                          </p:val>
                                        </p:tav>
                                      </p:tavLst>
                                    </p:anim>
                                    <p:anim calcmode="lin" valueType="num">
                                      <p:cBhvr>
                                        <p:cTn id="28" dur="1000"/>
                                        <p:tgtEl>
                                          <p:spTgt spid="6"/>
                                        </p:tgtEl>
                                        <p:attrNameLst>
                                          <p:attrName>ppt_y</p:attrName>
                                        </p:attrNameLst>
                                      </p:cBhvr>
                                      <p:tavLst>
                                        <p:tav tm="0">
                                          <p:val>
                                            <p:strVal val="ppt_y"/>
                                          </p:val>
                                        </p:tav>
                                        <p:tav tm="100000">
                                          <p:val>
                                            <p:strVal val="ppt_y-.1"/>
                                          </p:val>
                                        </p:tav>
                                      </p:tavLst>
                                    </p:anim>
                                    <p:set>
                                      <p:cBhvr>
                                        <p:cTn id="29" dur="1" fill="hold">
                                          <p:stCondLst>
                                            <p:cond delay="999"/>
                                          </p:stCondLst>
                                        </p:cTn>
                                        <p:tgtEl>
                                          <p:spTgt spid="6"/>
                                        </p:tgtEl>
                                        <p:attrNameLst>
                                          <p:attrName>style.visibility</p:attrName>
                                        </p:attrNameLst>
                                      </p:cBhvr>
                                      <p:to>
                                        <p:strVal val="hidden"/>
                                      </p:to>
                                    </p:se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xit" presetSubtype="0" fill="hold" grpId="1" nodeType="clickEffect">
                                  <p:stCondLst>
                                    <p:cond delay="0"/>
                                  </p:stCondLst>
                                  <p:childTnLst>
                                    <p:animEffect transition="out" filter="fade">
                                      <p:cBhvr>
                                        <p:cTn id="39" dur="1000"/>
                                        <p:tgtEl>
                                          <p:spTgt spid="8"/>
                                        </p:tgtEl>
                                      </p:cBhvr>
                                    </p:animEffect>
                                    <p:anim calcmode="lin" valueType="num">
                                      <p:cBhvr>
                                        <p:cTn id="40" dur="1000"/>
                                        <p:tgtEl>
                                          <p:spTgt spid="8"/>
                                        </p:tgtEl>
                                        <p:attrNameLst>
                                          <p:attrName>ppt_x</p:attrName>
                                        </p:attrNameLst>
                                      </p:cBhvr>
                                      <p:tavLst>
                                        <p:tav tm="0">
                                          <p:val>
                                            <p:strVal val="ppt_x"/>
                                          </p:val>
                                        </p:tav>
                                        <p:tav tm="100000">
                                          <p:val>
                                            <p:strVal val="ppt_x"/>
                                          </p:val>
                                        </p:tav>
                                      </p:tavLst>
                                    </p:anim>
                                    <p:anim calcmode="lin" valueType="num">
                                      <p:cBhvr>
                                        <p:cTn id="41" dur="1000"/>
                                        <p:tgtEl>
                                          <p:spTgt spid="8"/>
                                        </p:tgtEl>
                                        <p:attrNameLst>
                                          <p:attrName>ppt_y</p:attrName>
                                        </p:attrNameLst>
                                      </p:cBhvr>
                                      <p:tavLst>
                                        <p:tav tm="0">
                                          <p:val>
                                            <p:strVal val="ppt_y"/>
                                          </p:val>
                                        </p:tav>
                                        <p:tav tm="100000">
                                          <p:val>
                                            <p:strVal val="ppt_y-.1"/>
                                          </p:val>
                                        </p:tav>
                                      </p:tavLst>
                                    </p:anim>
                                    <p:set>
                                      <p:cBhvr>
                                        <p:cTn id="42" dur="1" fill="hold">
                                          <p:stCondLst>
                                            <p:cond delay="999"/>
                                          </p:stCondLst>
                                        </p:cTn>
                                        <p:tgtEl>
                                          <p:spTgt spid="8"/>
                                        </p:tgtEl>
                                        <p:attrNameLst>
                                          <p:attrName>style.visibility</p:attrName>
                                        </p:attrNameLst>
                                      </p:cBhvr>
                                      <p:to>
                                        <p:strVal val="hidden"/>
                                      </p:to>
                                    </p:set>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xit" presetSubtype="0" fill="hold" grpId="1" nodeType="clickEffect">
                                  <p:stCondLst>
                                    <p:cond delay="0"/>
                                  </p:stCondLst>
                                  <p:childTnLst>
                                    <p:animEffect transition="out" filter="fade">
                                      <p:cBhvr>
                                        <p:cTn id="52" dur="1000"/>
                                        <p:tgtEl>
                                          <p:spTgt spid="9"/>
                                        </p:tgtEl>
                                      </p:cBhvr>
                                    </p:animEffect>
                                    <p:anim calcmode="lin" valueType="num">
                                      <p:cBhvr>
                                        <p:cTn id="53" dur="1000"/>
                                        <p:tgtEl>
                                          <p:spTgt spid="9"/>
                                        </p:tgtEl>
                                        <p:attrNameLst>
                                          <p:attrName>ppt_x</p:attrName>
                                        </p:attrNameLst>
                                      </p:cBhvr>
                                      <p:tavLst>
                                        <p:tav tm="0">
                                          <p:val>
                                            <p:strVal val="ppt_x"/>
                                          </p:val>
                                        </p:tav>
                                        <p:tav tm="100000">
                                          <p:val>
                                            <p:strVal val="ppt_x"/>
                                          </p:val>
                                        </p:tav>
                                      </p:tavLst>
                                    </p:anim>
                                    <p:anim calcmode="lin" valueType="num">
                                      <p:cBhvr>
                                        <p:cTn id="54" dur="1000"/>
                                        <p:tgtEl>
                                          <p:spTgt spid="9"/>
                                        </p:tgtEl>
                                        <p:attrNameLst>
                                          <p:attrName>ppt_y</p:attrName>
                                        </p:attrNameLst>
                                      </p:cBhvr>
                                      <p:tavLst>
                                        <p:tav tm="0">
                                          <p:val>
                                            <p:strVal val="ppt_y"/>
                                          </p:val>
                                        </p:tav>
                                        <p:tav tm="100000">
                                          <p:val>
                                            <p:strVal val="ppt_y-.1"/>
                                          </p:val>
                                        </p:tav>
                                      </p:tavLst>
                                    </p:anim>
                                    <p:set>
                                      <p:cBhvr>
                                        <p:cTn id="55" dur="1" fill="hold">
                                          <p:stCondLst>
                                            <p:cond delay="999"/>
                                          </p:stCondLst>
                                        </p:cTn>
                                        <p:tgtEl>
                                          <p:spTgt spid="9"/>
                                        </p:tgtEl>
                                        <p:attrNameLst>
                                          <p:attrName>style.visibility</p:attrName>
                                        </p:attrNameLst>
                                      </p:cBhvr>
                                      <p:to>
                                        <p:strVal val="hidden"/>
                                      </p:to>
                                    </p:set>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xit" presetSubtype="0" fill="hold" grpId="1" nodeType="clickEffect">
                                  <p:stCondLst>
                                    <p:cond delay="0"/>
                                  </p:stCondLst>
                                  <p:childTnLst>
                                    <p:animEffect transition="out" filter="fade">
                                      <p:cBhvr>
                                        <p:cTn id="65" dur="1000"/>
                                        <p:tgtEl>
                                          <p:spTgt spid="10"/>
                                        </p:tgtEl>
                                      </p:cBhvr>
                                    </p:animEffect>
                                    <p:anim calcmode="lin" valueType="num">
                                      <p:cBhvr>
                                        <p:cTn id="66" dur="1000"/>
                                        <p:tgtEl>
                                          <p:spTgt spid="10"/>
                                        </p:tgtEl>
                                        <p:attrNameLst>
                                          <p:attrName>ppt_x</p:attrName>
                                        </p:attrNameLst>
                                      </p:cBhvr>
                                      <p:tavLst>
                                        <p:tav tm="0">
                                          <p:val>
                                            <p:strVal val="ppt_x"/>
                                          </p:val>
                                        </p:tav>
                                        <p:tav tm="100000">
                                          <p:val>
                                            <p:strVal val="ppt_x"/>
                                          </p:val>
                                        </p:tav>
                                      </p:tavLst>
                                    </p:anim>
                                    <p:anim calcmode="lin" valueType="num">
                                      <p:cBhvr>
                                        <p:cTn id="67" dur="1000"/>
                                        <p:tgtEl>
                                          <p:spTgt spid="10"/>
                                        </p:tgtEl>
                                        <p:attrNameLst>
                                          <p:attrName>ppt_y</p:attrName>
                                        </p:attrNameLst>
                                      </p:cBhvr>
                                      <p:tavLst>
                                        <p:tav tm="0">
                                          <p:val>
                                            <p:strVal val="ppt_y"/>
                                          </p:val>
                                        </p:tav>
                                        <p:tav tm="100000">
                                          <p:val>
                                            <p:strVal val="ppt_y-.1"/>
                                          </p:val>
                                        </p:tav>
                                      </p:tavLst>
                                    </p:anim>
                                    <p:set>
                                      <p:cBhvr>
                                        <p:cTn id="68"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338" grpId="1"/>
      <p:bldP spid="6" grpId="0"/>
      <p:bldP spid="6" grpId="1"/>
      <p:bldP spid="8" grpId="0"/>
      <p:bldP spid="8" grpId="1"/>
      <p:bldP spid="9" grpId="0"/>
      <p:bldP spid="9" grpId="1"/>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3070025" y="2034925"/>
            <a:ext cx="5832600" cy="1546500"/>
          </a:xfrm>
          <a:prstGeom prst="rect">
            <a:avLst/>
          </a:prstGeom>
        </p:spPr>
        <p:txBody>
          <a:bodyPr lIns="91425" tIns="91425" rIns="91425" bIns="91425" anchor="b" anchorCtr="0">
            <a:noAutofit/>
          </a:bodyPr>
          <a:lstStyle/>
          <a:p>
            <a:r>
              <a:rPr lang="en" dirty="0">
                <a:solidFill>
                  <a:schemeClr val="accent4">
                    <a:lumMod val="50000"/>
                  </a:schemeClr>
                </a:solidFill>
              </a:rPr>
              <a:t>The Idea of Congruence</a:t>
            </a:r>
            <a:endParaRPr lang="en" sz="4000" dirty="0">
              <a:solidFill>
                <a:schemeClr val="accent4">
                  <a:lumMod val="50000"/>
                </a:schemeClr>
              </a:solidFill>
            </a:endParaRPr>
          </a:p>
        </p:txBody>
      </p:sp>
      <p:sp>
        <p:nvSpPr>
          <p:cNvPr id="88" name="Shape 88"/>
          <p:cNvSpPr txBox="1">
            <a:spLocks noGrp="1"/>
          </p:cNvSpPr>
          <p:nvPr>
            <p:ph type="subTitle" idx="1"/>
          </p:nvPr>
        </p:nvSpPr>
        <p:spPr>
          <a:xfrm>
            <a:off x="3070025" y="3470744"/>
            <a:ext cx="5832600" cy="1046400"/>
          </a:xfrm>
          <a:prstGeom prst="rect">
            <a:avLst/>
          </a:prstGeom>
        </p:spPr>
        <p:txBody>
          <a:bodyPr lIns="91425" tIns="91425" rIns="91425" bIns="91425" anchor="t" anchorCtr="0">
            <a:noAutofit/>
          </a:bodyPr>
          <a:lstStyle/>
          <a:p>
            <a:r>
              <a:rPr lang="en" sz="2000" dirty="0"/>
              <a:t>Reviewing the concept of geometric congruence</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8">
                                            <p:txEl>
                                              <p:pRg st="0" end="0"/>
                                            </p:txEl>
                                          </p:spTgt>
                                        </p:tgtEl>
                                        <p:attrNameLst>
                                          <p:attrName>style.visibility</p:attrName>
                                        </p:attrNameLst>
                                      </p:cBhvr>
                                      <p:to>
                                        <p:strVal val="visible"/>
                                      </p:to>
                                    </p:set>
                                    <p:animEffect transition="in" filter="fade">
                                      <p:cBhvr>
                                        <p:cTn id="11" dur="500"/>
                                        <p:tgtEl>
                                          <p:spTgt spid="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p:nvPr/>
        </p:nvSpPr>
        <p:spPr>
          <a:xfrm>
            <a:off x="6384600" y="1212825"/>
            <a:ext cx="2470200" cy="2470200"/>
          </a:xfrm>
          <a:prstGeom prst="ellipse">
            <a:avLst/>
          </a:prstGeom>
          <a:noFill/>
          <a:ln w="9525" cap="flat" cmpd="sng">
            <a:solidFill>
              <a:srgbClr val="CFD8DC"/>
            </a:solidFill>
            <a:prstDash val="dash"/>
            <a:round/>
            <a:headEnd type="none" w="med" len="med"/>
            <a:tailEnd type="none" w="med" len="med"/>
          </a:ln>
        </p:spPr>
        <p:txBody>
          <a:bodyPr lIns="91425" tIns="91425" rIns="91425" bIns="91425" anchor="ctr" anchorCtr="0">
            <a:noAutofit/>
          </a:bodyPr>
          <a:lstStyle/>
          <a:p>
            <a:endParaRPr/>
          </a:p>
        </p:txBody>
      </p:sp>
      <p:sp>
        <p:nvSpPr>
          <p:cNvPr id="105" name="Shape 105"/>
          <p:cNvSpPr txBox="1">
            <a:spLocks noGrp="1"/>
          </p:cNvSpPr>
          <p:nvPr>
            <p:ph type="ctrTitle" idx="4294967295"/>
          </p:nvPr>
        </p:nvSpPr>
        <p:spPr>
          <a:xfrm>
            <a:off x="2106504" y="450824"/>
            <a:ext cx="4015800" cy="1546500"/>
          </a:xfrm>
          <a:prstGeom prst="rect">
            <a:avLst/>
          </a:prstGeom>
        </p:spPr>
        <p:txBody>
          <a:bodyPr lIns="91425" tIns="91425" rIns="91425" bIns="91425" anchor="b" anchorCtr="0">
            <a:noAutofit/>
          </a:bodyPr>
          <a:lstStyle/>
          <a:p>
            <a:pPr algn="r"/>
            <a:r>
              <a:rPr lang="en" sz="4800" b="1" dirty="0"/>
              <a:t>Congruence</a:t>
            </a:r>
          </a:p>
        </p:txBody>
      </p:sp>
      <p:sp>
        <p:nvSpPr>
          <p:cNvPr id="106" name="Shape 106"/>
          <p:cNvSpPr txBox="1">
            <a:spLocks noGrp="1"/>
          </p:cNvSpPr>
          <p:nvPr>
            <p:ph type="subTitle" idx="4294967295"/>
          </p:nvPr>
        </p:nvSpPr>
        <p:spPr>
          <a:xfrm>
            <a:off x="2210139" y="1914082"/>
            <a:ext cx="4015800" cy="1046400"/>
          </a:xfrm>
          <a:prstGeom prst="rect">
            <a:avLst/>
          </a:prstGeom>
        </p:spPr>
        <p:txBody>
          <a:bodyPr lIns="91425" tIns="91425" rIns="91425" bIns="91425" anchor="t" anchorCtr="0">
            <a:noAutofit/>
          </a:bodyPr>
          <a:lstStyle/>
          <a:p>
            <a:pPr algn="r">
              <a:spcBef>
                <a:spcPts val="0"/>
              </a:spcBef>
              <a:buNone/>
            </a:pPr>
            <a:r>
              <a:rPr lang="en" sz="2000" dirty="0"/>
              <a:t>Two geometric figures are congruent if they have exactly the same shape and size.</a:t>
            </a:r>
          </a:p>
          <a:p>
            <a:pPr algn="r">
              <a:buNone/>
            </a:pPr>
            <a:r>
              <a:rPr lang="en-PH" sz="2000" dirty="0"/>
              <a:t>If there is a correspondence between the vertices of two triangles in such a way that all corresponding sides and all corresponding angles are congruent then the triangles are congruent.</a:t>
            </a:r>
            <a:endParaRPr lang="en" sz="2000" dirty="0"/>
          </a:p>
        </p:txBody>
      </p:sp>
      <p:cxnSp>
        <p:nvCxnSpPr>
          <p:cNvPr id="107" name="Shape 107"/>
          <p:cNvCxnSpPr/>
          <p:nvPr/>
        </p:nvCxnSpPr>
        <p:spPr>
          <a:xfrm rot="10800000" flipH="1">
            <a:off x="7806450" y="705374"/>
            <a:ext cx="121500" cy="518700"/>
          </a:xfrm>
          <a:prstGeom prst="straightConnector1">
            <a:avLst/>
          </a:prstGeom>
          <a:noFill/>
          <a:ln w="9525" cap="flat" cmpd="sng">
            <a:solidFill>
              <a:srgbClr val="CFD8DC"/>
            </a:solidFill>
            <a:prstDash val="solid"/>
            <a:round/>
            <a:headEnd type="none" w="lg" len="lg"/>
            <a:tailEnd type="none" w="lg" len="lg"/>
          </a:ln>
        </p:spPr>
      </p:cxnSp>
      <p:cxnSp>
        <p:nvCxnSpPr>
          <p:cNvPr id="108" name="Shape 108"/>
          <p:cNvCxnSpPr/>
          <p:nvPr/>
        </p:nvCxnSpPr>
        <p:spPr>
          <a:xfrm flipH="1">
            <a:off x="8657576" y="1483476"/>
            <a:ext cx="332399" cy="267599"/>
          </a:xfrm>
          <a:prstGeom prst="straightConnector1">
            <a:avLst/>
          </a:prstGeom>
          <a:noFill/>
          <a:ln w="9525" cap="flat" cmpd="sng">
            <a:solidFill>
              <a:srgbClr val="CFD8DC"/>
            </a:solidFill>
            <a:prstDash val="solid"/>
            <a:round/>
            <a:headEnd type="none" w="lg" len="lg"/>
            <a:tailEnd type="none" w="lg" len="lg"/>
          </a:ln>
        </p:spPr>
      </p:cxnSp>
      <p:cxnSp>
        <p:nvCxnSpPr>
          <p:cNvPr id="109" name="Shape 109"/>
          <p:cNvCxnSpPr>
            <a:endCxn id="104" idx="6"/>
          </p:cNvCxnSpPr>
          <p:nvPr/>
        </p:nvCxnSpPr>
        <p:spPr>
          <a:xfrm flipH="1">
            <a:off x="8854800" y="2440125"/>
            <a:ext cx="1124100" cy="7800"/>
          </a:xfrm>
          <a:prstGeom prst="straightConnector1">
            <a:avLst/>
          </a:prstGeom>
          <a:noFill/>
          <a:ln w="9525" cap="flat" cmpd="sng">
            <a:solidFill>
              <a:srgbClr val="CFD8DC"/>
            </a:solidFill>
            <a:prstDash val="solid"/>
            <a:round/>
            <a:headEnd type="none" w="lg" len="lg"/>
            <a:tailEnd type="none" w="lg" len="lg"/>
          </a:ln>
        </p:spPr>
      </p:cxnSp>
      <p:sp>
        <p:nvSpPr>
          <p:cNvPr id="110" name="Shape 110"/>
          <p:cNvSpPr/>
          <p:nvPr/>
        </p:nvSpPr>
        <p:spPr>
          <a:xfrm>
            <a:off x="6581825" y="1410050"/>
            <a:ext cx="2075700" cy="2075700"/>
          </a:xfrm>
          <a:prstGeom prst="ellipse">
            <a:avLst/>
          </a:prstGeom>
          <a:noFill/>
          <a:ln w="19050" cap="flat" cmpd="sng">
            <a:solidFill>
              <a:srgbClr val="CFD8DC"/>
            </a:solidFill>
            <a:prstDash val="solid"/>
            <a:round/>
            <a:headEnd type="none" w="med" len="med"/>
            <a:tailEnd type="none" w="med" len="med"/>
          </a:ln>
        </p:spPr>
        <p:txBody>
          <a:bodyPr lIns="91425" tIns="91425" rIns="91425" bIns="91425" anchor="ctr" anchorCtr="0">
            <a:noAutofit/>
          </a:bodyPr>
          <a:lstStyle/>
          <a:p>
            <a:endParaRPr/>
          </a:p>
        </p:txBody>
      </p:sp>
      <p:sp>
        <p:nvSpPr>
          <p:cNvPr id="2" name="Isosceles Triangle 1"/>
          <p:cNvSpPr/>
          <p:nvPr/>
        </p:nvSpPr>
        <p:spPr>
          <a:xfrm>
            <a:off x="6820074" y="1767346"/>
            <a:ext cx="1567262" cy="533843"/>
          </a:xfrm>
          <a:prstGeom prst="triangle">
            <a:avLst>
              <a:gd name="adj" fmla="val 74219"/>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Isosceles Triangle 12"/>
          <p:cNvSpPr/>
          <p:nvPr/>
        </p:nvSpPr>
        <p:spPr>
          <a:xfrm rot="10800000">
            <a:off x="6836044" y="2487165"/>
            <a:ext cx="1567262" cy="533843"/>
          </a:xfrm>
          <a:prstGeom prst="triangle">
            <a:avLst>
              <a:gd name="adj" fmla="val 74219"/>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6">
                                            <p:txEl>
                                              <p:pRg st="0" end="0"/>
                                            </p:txEl>
                                          </p:spTgt>
                                        </p:tgtEl>
                                        <p:attrNameLst>
                                          <p:attrName>style.visibility</p:attrName>
                                        </p:attrNameLst>
                                      </p:cBhvr>
                                      <p:to>
                                        <p:strVal val="visible"/>
                                      </p:to>
                                    </p:set>
                                    <p:animEffect transition="in" filter="fade">
                                      <p:cBhvr>
                                        <p:cTn id="22" dur="500"/>
                                        <p:tgtEl>
                                          <p:spTgt spid="10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animEffect transition="in" filter="fade">
                                      <p:cBhvr>
                                        <p:cTn id="27" dur="500"/>
                                        <p:tgtEl>
                                          <p:spTgt spid="1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build="p"/>
      <p:bldP spid="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310150" y="410827"/>
            <a:ext cx="7571700" cy="936899"/>
          </a:xfrm>
          <a:prstGeom prst="rect">
            <a:avLst/>
          </a:prstGeom>
        </p:spPr>
        <p:txBody>
          <a:bodyPr lIns="91425" tIns="91425" rIns="91425" bIns="91425" anchor="b" anchorCtr="0">
            <a:noAutofit/>
          </a:bodyPr>
          <a:lstStyle/>
          <a:p>
            <a:r>
              <a:rPr lang="en" sz="2800" dirty="0"/>
              <a:t>Activating Teacher’s Knowledge</a:t>
            </a:r>
          </a:p>
        </p:txBody>
      </p:sp>
      <p:sp>
        <p:nvSpPr>
          <p:cNvPr id="99" name="Shape 99"/>
          <p:cNvSpPr txBox="1">
            <a:spLocks noGrp="1"/>
          </p:cNvSpPr>
          <p:nvPr>
            <p:ph type="body" idx="1"/>
          </p:nvPr>
        </p:nvSpPr>
        <p:spPr>
          <a:xfrm>
            <a:off x="2310150" y="1682267"/>
            <a:ext cx="7571700" cy="4764899"/>
          </a:xfrm>
          <a:prstGeom prst="rect">
            <a:avLst/>
          </a:prstGeom>
        </p:spPr>
        <p:txBody>
          <a:bodyPr lIns="91425" tIns="91425" rIns="91425" bIns="91425" anchor="t" anchorCtr="0">
            <a:noAutofit/>
          </a:bodyPr>
          <a:lstStyle/>
          <a:p>
            <a:pPr marL="228600">
              <a:buNone/>
            </a:pPr>
            <a:r>
              <a:rPr lang="en" sz="2400" dirty="0"/>
              <a:t>In groups of three, develop a plan composed of a specific series of activities that a teacher can use in class to develop students’ understanding of congruence. </a:t>
            </a:r>
          </a:p>
          <a:p>
            <a:pPr marL="228600">
              <a:buNone/>
            </a:pPr>
            <a:endParaRPr lang="en" sz="2400" dirty="0"/>
          </a:p>
          <a:p>
            <a:pPr marL="228600">
              <a:buNone/>
            </a:pPr>
            <a:r>
              <a:rPr lang="en" sz="2400" dirty="0"/>
              <a:t>Describe each activity by stating its objective, explaining the process and roles to be undertaken by both student and teacher, time frame, and, whenever applicable, one or a couple of sample items.</a:t>
            </a:r>
          </a:p>
          <a:p>
            <a:pPr marL="228600">
              <a:buNone/>
            </a:pPr>
            <a:endParaRPr lang="en" sz="2400" dirty="0"/>
          </a:p>
          <a:p>
            <a:pPr marL="228600">
              <a:buNone/>
            </a:pPr>
            <a:r>
              <a:rPr lang="en" sz="2400" dirty="0"/>
              <a:t>Discuss the output with the rest of the class.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9">
                                            <p:txEl>
                                              <p:pRg st="0" end="0"/>
                                            </p:txEl>
                                          </p:spTgt>
                                        </p:tgtEl>
                                        <p:attrNameLst>
                                          <p:attrName>style.visibility</p:attrName>
                                        </p:attrNameLst>
                                      </p:cBhvr>
                                      <p:to>
                                        <p:strVal val="visible"/>
                                      </p:to>
                                    </p:set>
                                    <p:animEffect transition="in" filter="fade">
                                      <p:cBhvr>
                                        <p:cTn id="13" dur="500"/>
                                        <p:tgtEl>
                                          <p:spTgt spid="9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9">
                                            <p:txEl>
                                              <p:pRg st="2" end="2"/>
                                            </p:txEl>
                                          </p:spTgt>
                                        </p:tgtEl>
                                        <p:attrNameLst>
                                          <p:attrName>style.visibility</p:attrName>
                                        </p:attrNameLst>
                                      </p:cBhvr>
                                      <p:to>
                                        <p:strVal val="visible"/>
                                      </p:to>
                                    </p:set>
                                    <p:animEffect transition="in" filter="fade">
                                      <p:cBhvr>
                                        <p:cTn id="18" dur="500"/>
                                        <p:tgtEl>
                                          <p:spTgt spid="9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9">
                                            <p:txEl>
                                              <p:pRg st="4" end="4"/>
                                            </p:txEl>
                                          </p:spTgt>
                                        </p:tgtEl>
                                        <p:attrNameLst>
                                          <p:attrName>style.visibility</p:attrName>
                                        </p:attrNameLst>
                                      </p:cBhvr>
                                      <p:to>
                                        <p:strVal val="visible"/>
                                      </p:to>
                                    </p:set>
                                    <p:animEffect transition="in" filter="fade">
                                      <p:cBhvr>
                                        <p:cTn id="23"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310150" y="410827"/>
            <a:ext cx="7571700" cy="936899"/>
          </a:xfrm>
          <a:prstGeom prst="rect">
            <a:avLst/>
          </a:prstGeom>
        </p:spPr>
        <p:txBody>
          <a:bodyPr lIns="91425" tIns="91425" rIns="91425" bIns="91425" anchor="b" anchorCtr="0">
            <a:noAutofit/>
          </a:bodyPr>
          <a:lstStyle/>
          <a:p>
            <a:r>
              <a:rPr lang="en" sz="2800" dirty="0"/>
              <a:t>Activating Teacher’s Knowledge</a:t>
            </a:r>
          </a:p>
        </p:txBody>
      </p:sp>
      <p:sp>
        <p:nvSpPr>
          <p:cNvPr id="99" name="Shape 99"/>
          <p:cNvSpPr txBox="1">
            <a:spLocks noGrp="1"/>
          </p:cNvSpPr>
          <p:nvPr>
            <p:ph type="body" idx="1"/>
          </p:nvPr>
        </p:nvSpPr>
        <p:spPr>
          <a:xfrm>
            <a:off x="2310150" y="1682267"/>
            <a:ext cx="8030046" cy="4764899"/>
          </a:xfrm>
          <a:prstGeom prst="rect">
            <a:avLst/>
          </a:prstGeom>
        </p:spPr>
        <p:txBody>
          <a:bodyPr lIns="91425" tIns="91425" rIns="91425" bIns="91425" anchor="t" anchorCtr="0">
            <a:noAutofit/>
          </a:bodyPr>
          <a:lstStyle/>
          <a:p>
            <a:pPr marL="571500" indent="-342900"/>
            <a:r>
              <a:rPr lang="en" sz="2000" dirty="0"/>
              <a:t>Does the plan provide students the opportunity to construct their knowledge, independent from the teacher?</a:t>
            </a:r>
          </a:p>
          <a:p>
            <a:pPr marL="228600">
              <a:buNone/>
            </a:pPr>
            <a:endParaRPr lang="en" sz="2000" dirty="0"/>
          </a:p>
          <a:p>
            <a:pPr marL="571500" indent="-342900"/>
            <a:r>
              <a:rPr lang="en" sz="2000" dirty="0"/>
              <a:t>Do the activities provide appropriate feedback?</a:t>
            </a:r>
          </a:p>
          <a:p>
            <a:pPr marL="228600">
              <a:buNone/>
            </a:pPr>
            <a:endParaRPr lang="en" sz="2000" dirty="0"/>
          </a:p>
          <a:p>
            <a:pPr marL="571500" indent="-342900"/>
            <a:r>
              <a:rPr lang="en" sz="2000" dirty="0"/>
              <a:t>Do the suggested activities form a cohesive whole, related to each other but in increasing level of difficulty?</a:t>
            </a:r>
          </a:p>
          <a:p>
            <a:pPr marL="228600">
              <a:buNone/>
            </a:pPr>
            <a:endParaRPr lang="en" sz="2000" dirty="0"/>
          </a:p>
          <a:p>
            <a:pPr marL="571500" indent="-342900"/>
            <a:r>
              <a:rPr lang="en" sz="2000" dirty="0"/>
              <a:t>Does the sequence of activities adhere with the phases of learning based on Van Hiele’s model of geometric thought?</a:t>
            </a:r>
          </a:p>
          <a:p>
            <a:pPr marL="571500" indent="-342900"/>
            <a:endParaRPr lang="en" sz="2000" dirty="0"/>
          </a:p>
          <a:p>
            <a:pPr marL="571500" indent="-342900"/>
            <a:r>
              <a:rPr lang="en" sz="2000" dirty="0"/>
              <a:t>Which minimum level in the Van Hiele’s model will the plan work?</a:t>
            </a:r>
          </a:p>
          <a:p>
            <a:pPr marL="228600">
              <a:buNone/>
            </a:pPr>
            <a:endParaRPr lang="en" sz="2000" dirty="0"/>
          </a:p>
          <a:p>
            <a:pPr marL="571500" indent="-342900"/>
            <a:r>
              <a:rPr lang="en" sz="2000" dirty="0"/>
              <a:t>Did the group specify how the plan can be modified to work for students who are below the targeted level?</a:t>
            </a:r>
          </a:p>
          <a:p>
            <a:pPr marL="228600">
              <a:buNone/>
            </a:pPr>
            <a:endParaRPr lang="en" sz="2000" dirty="0"/>
          </a:p>
          <a:p>
            <a:pPr marL="571500" indent="-342900"/>
            <a:endParaRPr lang="en" sz="2000" dirty="0"/>
          </a:p>
        </p:txBody>
      </p:sp>
      <p:sp>
        <p:nvSpPr>
          <p:cNvPr id="4" name="Shape 98"/>
          <p:cNvSpPr txBox="1">
            <a:spLocks/>
          </p:cNvSpPr>
          <p:nvPr/>
        </p:nvSpPr>
        <p:spPr>
          <a:xfrm>
            <a:off x="2310150" y="745368"/>
            <a:ext cx="7571700" cy="9368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91EA"/>
              </a:buClr>
              <a:buSzPct val="100000"/>
              <a:buFont typeface="Roboto Slab"/>
              <a:buNone/>
              <a:defRPr sz="2000" b="0" i="0" u="none" strike="noStrike" cap="none">
                <a:solidFill>
                  <a:srgbClr val="0091EA"/>
                </a:solidFill>
                <a:latin typeface="Roboto Slab"/>
                <a:ea typeface="Roboto Slab"/>
                <a:cs typeface="Roboto Slab"/>
                <a:sym typeface="Roboto Slab"/>
              </a:defRPr>
            </a:lvl1pPr>
            <a:lvl2pPr lvl="1">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2pPr>
            <a:lvl3pPr lvl="2">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3pPr>
            <a:lvl4pPr lvl="3">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4pPr>
            <a:lvl5pPr lvl="4">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5pPr>
            <a:lvl6pPr lvl="5">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6pPr>
            <a:lvl7pPr lvl="6">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7pPr>
            <a:lvl8pPr lvl="7">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8pPr>
            <a:lvl9pPr lvl="8">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9pPr>
          </a:lstStyle>
          <a:p>
            <a:r>
              <a:rPr lang="en" sz="2400" dirty="0">
                <a:solidFill>
                  <a:schemeClr val="accent4">
                    <a:lumMod val="50000"/>
                  </a:schemeClr>
                </a:solidFill>
                <a:latin typeface="Source Sans Pro" panose="020B0604020202020204" charset="0"/>
              </a:rPr>
              <a:t>Guide for Class Discussion</a:t>
            </a:r>
          </a:p>
        </p:txBody>
      </p:sp>
    </p:spTree>
    <p:extLst>
      <p:ext uri="{BB962C8B-B14F-4D97-AF65-F5344CB8AC3E}">
        <p14:creationId xmlns:p14="http://schemas.microsoft.com/office/powerpoint/2010/main" val="351072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fade">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fade">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9">
                                            <p:txEl>
                                              <p:pRg st="4" end="4"/>
                                            </p:txEl>
                                          </p:spTgt>
                                        </p:tgtEl>
                                        <p:attrNameLst>
                                          <p:attrName>style.visibility</p:attrName>
                                        </p:attrNameLst>
                                      </p:cBhvr>
                                      <p:to>
                                        <p:strVal val="visible"/>
                                      </p:to>
                                    </p:set>
                                    <p:animEffect transition="in" filter="fade">
                                      <p:cBhvr>
                                        <p:cTn id="27" dur="500"/>
                                        <p:tgtEl>
                                          <p:spTgt spid="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9">
                                            <p:txEl>
                                              <p:pRg st="6" end="6"/>
                                            </p:txEl>
                                          </p:spTgt>
                                        </p:tgtEl>
                                        <p:attrNameLst>
                                          <p:attrName>style.visibility</p:attrName>
                                        </p:attrNameLst>
                                      </p:cBhvr>
                                      <p:to>
                                        <p:strVal val="visible"/>
                                      </p:to>
                                    </p:set>
                                    <p:animEffect transition="in" filter="fade">
                                      <p:cBhvr>
                                        <p:cTn id="32" dur="500"/>
                                        <p:tgtEl>
                                          <p:spTgt spid="9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9">
                                            <p:txEl>
                                              <p:pRg st="8" end="8"/>
                                            </p:txEl>
                                          </p:spTgt>
                                        </p:tgtEl>
                                        <p:attrNameLst>
                                          <p:attrName>style.visibility</p:attrName>
                                        </p:attrNameLst>
                                      </p:cBhvr>
                                      <p:to>
                                        <p:strVal val="visible"/>
                                      </p:to>
                                    </p:set>
                                    <p:animEffect transition="in" filter="fade">
                                      <p:cBhvr>
                                        <p:cTn id="37" dur="500"/>
                                        <p:tgtEl>
                                          <p:spTgt spid="9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9">
                                            <p:txEl>
                                              <p:pRg st="10" end="10"/>
                                            </p:txEl>
                                          </p:spTgt>
                                        </p:tgtEl>
                                        <p:attrNameLst>
                                          <p:attrName>style.visibility</p:attrName>
                                        </p:attrNameLst>
                                      </p:cBhvr>
                                      <p:to>
                                        <p:strVal val="visible"/>
                                      </p:to>
                                    </p:set>
                                    <p:animEffect transition="in" filter="fade">
                                      <p:cBhvr>
                                        <p:cTn id="42" dur="500"/>
                                        <p:tgtEl>
                                          <p:spTgt spid="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310150" y="583357"/>
            <a:ext cx="7571700" cy="936899"/>
          </a:xfrm>
          <a:prstGeom prst="rect">
            <a:avLst/>
          </a:prstGeom>
        </p:spPr>
        <p:txBody>
          <a:bodyPr lIns="91425" tIns="91425" rIns="91425" bIns="91425" anchor="b" anchorCtr="0">
            <a:noAutofit/>
          </a:bodyPr>
          <a:lstStyle/>
          <a:p>
            <a:r>
              <a:rPr lang="en" sz="2800" dirty="0"/>
              <a:t>Geometric Transformations</a:t>
            </a:r>
          </a:p>
        </p:txBody>
      </p:sp>
      <p:sp>
        <p:nvSpPr>
          <p:cNvPr id="4" name="Shape 98"/>
          <p:cNvSpPr txBox="1">
            <a:spLocks/>
          </p:cNvSpPr>
          <p:nvPr/>
        </p:nvSpPr>
        <p:spPr>
          <a:xfrm>
            <a:off x="2551688" y="282178"/>
            <a:ext cx="7571700" cy="9368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91EA"/>
              </a:buClr>
              <a:buSzPct val="100000"/>
              <a:buFont typeface="Roboto Slab"/>
              <a:buNone/>
              <a:defRPr sz="2000" b="0" i="0" u="none" strike="noStrike" cap="none">
                <a:solidFill>
                  <a:srgbClr val="0091EA"/>
                </a:solidFill>
                <a:latin typeface="Roboto Slab"/>
                <a:ea typeface="Roboto Slab"/>
                <a:cs typeface="Roboto Slab"/>
                <a:sym typeface="Roboto Slab"/>
              </a:defRPr>
            </a:lvl1pPr>
            <a:lvl2pPr lvl="1">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2pPr>
            <a:lvl3pPr lvl="2">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3pPr>
            <a:lvl4pPr lvl="3">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4pPr>
            <a:lvl5pPr lvl="4">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5pPr>
            <a:lvl6pPr lvl="5">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6pPr>
            <a:lvl7pPr lvl="6">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7pPr>
            <a:lvl8pPr lvl="7">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8pPr>
            <a:lvl9pPr lvl="8">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9pPr>
          </a:lstStyle>
          <a:p>
            <a:r>
              <a:rPr lang="en" sz="2400" dirty="0">
                <a:solidFill>
                  <a:schemeClr val="accent4">
                    <a:lumMod val="50000"/>
                  </a:schemeClr>
                </a:solidFill>
                <a:latin typeface="Source Sans Pro" panose="020B0604020202020204" charset="0"/>
              </a:rPr>
              <a:t>Knowing how to start…</a:t>
            </a:r>
          </a:p>
        </p:txBody>
      </p:sp>
      <p:sp>
        <p:nvSpPr>
          <p:cNvPr id="6" name="Shape 126"/>
          <p:cNvSpPr txBox="1">
            <a:spLocks noGrp="1"/>
          </p:cNvSpPr>
          <p:nvPr>
            <p:ph type="body" idx="1"/>
          </p:nvPr>
        </p:nvSpPr>
        <p:spPr>
          <a:xfrm>
            <a:off x="2310151" y="1600200"/>
            <a:ext cx="2419799" cy="4967700"/>
          </a:xfrm>
          <a:prstGeom prst="rect">
            <a:avLst/>
          </a:prstGeom>
        </p:spPr>
        <p:txBody>
          <a:bodyPr lIns="91425" tIns="91425" rIns="91425" bIns="91425" anchor="t" anchorCtr="0">
            <a:noAutofit/>
          </a:bodyPr>
          <a:lstStyle/>
          <a:p>
            <a:pPr>
              <a:buNone/>
            </a:pPr>
            <a:r>
              <a:rPr lang="en" sz="2000" b="1" dirty="0"/>
              <a:t>Translation</a:t>
            </a:r>
          </a:p>
          <a:p>
            <a:pPr>
              <a:buNone/>
            </a:pPr>
            <a:r>
              <a:rPr lang="en" sz="1800" dirty="0"/>
              <a:t>“moving along a line without rotatting or resizing”</a:t>
            </a:r>
          </a:p>
          <a:p>
            <a:pPr>
              <a:buNone/>
            </a:pPr>
            <a:endParaRPr lang="en" sz="1800" dirty="0"/>
          </a:p>
          <a:p>
            <a:pPr>
              <a:buNone/>
            </a:pPr>
            <a:r>
              <a:rPr lang="en" sz="1800" dirty="0"/>
              <a:t>Every point of the shape must move the same distance in the same direction.</a:t>
            </a:r>
          </a:p>
        </p:txBody>
      </p:sp>
      <p:sp>
        <p:nvSpPr>
          <p:cNvPr id="7" name="Shape 127"/>
          <p:cNvSpPr txBox="1">
            <a:spLocks/>
          </p:cNvSpPr>
          <p:nvPr/>
        </p:nvSpPr>
        <p:spPr>
          <a:xfrm>
            <a:off x="4853992" y="1600200"/>
            <a:ext cx="2419799" cy="49677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 sz="2000" b="1" dirty="0">
                <a:latin typeface="Source Sans Pro" panose="020B0604020202020204" charset="0"/>
              </a:rPr>
              <a:t>Rotation</a:t>
            </a:r>
          </a:p>
          <a:p>
            <a:r>
              <a:rPr lang="en" sz="1800" dirty="0">
                <a:latin typeface="Source Sans Pro" panose="020B0604020202020204" charset="0"/>
              </a:rPr>
              <a:t>“turning around the center”</a:t>
            </a:r>
          </a:p>
        </p:txBody>
      </p:sp>
      <p:sp>
        <p:nvSpPr>
          <p:cNvPr id="8" name="Shape 128"/>
          <p:cNvSpPr txBox="1">
            <a:spLocks/>
          </p:cNvSpPr>
          <p:nvPr/>
        </p:nvSpPr>
        <p:spPr>
          <a:xfrm>
            <a:off x="7397834" y="1600200"/>
            <a:ext cx="2419799" cy="49677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PH" sz="2000" b="1" dirty="0">
                <a:latin typeface="Source Sans Pro" panose="020B0604020202020204" charset="0"/>
              </a:rPr>
              <a:t>Reflection</a:t>
            </a:r>
          </a:p>
          <a:p>
            <a:r>
              <a:rPr lang="en-PH" sz="1800" dirty="0">
                <a:latin typeface="Source Sans Pro" panose="020B0604020202020204" charset="0"/>
              </a:rPr>
              <a:t>“a flip over a line (of reflection)”</a:t>
            </a:r>
          </a:p>
          <a:p>
            <a:endParaRPr lang="en-PH" sz="1800" dirty="0">
              <a:latin typeface="Source Sans Pro" panose="020B0604020202020204" charset="0"/>
            </a:endParaRPr>
          </a:p>
          <a:p>
            <a:r>
              <a:rPr lang="en-PH" sz="1800" dirty="0">
                <a:latin typeface="Source Sans Pro" panose="020B0604020202020204" charset="0"/>
              </a:rPr>
              <a:t>Every corresponding pair of points in the shape and its reflection is the same distance to the line of reflection.</a:t>
            </a:r>
          </a:p>
          <a:p>
            <a:endParaRPr lang="en-PH" sz="2000" dirty="0">
              <a:latin typeface="Source Sans Pro" panose="020B0604020202020204" charset="0"/>
            </a:endParaRPr>
          </a:p>
          <a:p>
            <a:endParaRPr lang="en-PH" sz="2000" dirty="0">
              <a:latin typeface="Source Sans Pro" panose="020B0604020202020204" charset="0"/>
            </a:endParaRPr>
          </a:p>
        </p:txBody>
      </p:sp>
      <p:sp>
        <p:nvSpPr>
          <p:cNvPr id="3" name="Isosceles Triangle 2"/>
          <p:cNvSpPr/>
          <p:nvPr/>
        </p:nvSpPr>
        <p:spPr>
          <a:xfrm>
            <a:off x="4853991" y="3247288"/>
            <a:ext cx="2143948" cy="983411"/>
          </a:xfrm>
          <a:prstGeom prst="triangle">
            <a:avLst>
              <a:gd name="adj" fmla="val 77361"/>
            </a:avLst>
          </a:prstGeom>
          <a:solidFill>
            <a:schemeClr val="accent4">
              <a:lumMod val="40000"/>
              <a:lumOff val="60000"/>
              <a:alpha val="33000"/>
            </a:schemeClr>
          </a:solidFill>
          <a:ln w="127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Isosceles Triangle 9"/>
          <p:cNvSpPr/>
          <p:nvPr/>
        </p:nvSpPr>
        <p:spPr>
          <a:xfrm rot="10800000">
            <a:off x="4853991" y="3247288"/>
            <a:ext cx="2143948" cy="983411"/>
          </a:xfrm>
          <a:prstGeom prst="triangle">
            <a:avLst>
              <a:gd name="adj" fmla="val 77361"/>
            </a:avLst>
          </a:prstGeom>
          <a:solidFill>
            <a:schemeClr val="accent6">
              <a:lumMod val="40000"/>
              <a:lumOff val="60000"/>
              <a:alpha val="33000"/>
            </a:schemeClr>
          </a:solidFill>
          <a:ln w="127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Isosceles Triangle 12"/>
          <p:cNvSpPr/>
          <p:nvPr/>
        </p:nvSpPr>
        <p:spPr>
          <a:xfrm>
            <a:off x="2186107" y="5172218"/>
            <a:ext cx="2143948" cy="983411"/>
          </a:xfrm>
          <a:prstGeom prst="triangle">
            <a:avLst>
              <a:gd name="adj" fmla="val 77361"/>
            </a:avLst>
          </a:prstGeom>
          <a:solidFill>
            <a:schemeClr val="accent4">
              <a:lumMod val="40000"/>
              <a:lumOff val="60000"/>
              <a:alpha val="33000"/>
            </a:schemeClr>
          </a:solidFill>
          <a:ln w="127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Isosceles Triangle 13"/>
          <p:cNvSpPr/>
          <p:nvPr/>
        </p:nvSpPr>
        <p:spPr>
          <a:xfrm>
            <a:off x="2710042" y="4268240"/>
            <a:ext cx="2143948" cy="983411"/>
          </a:xfrm>
          <a:prstGeom prst="triangle">
            <a:avLst>
              <a:gd name="adj" fmla="val 77361"/>
            </a:avLst>
          </a:prstGeom>
          <a:solidFill>
            <a:schemeClr val="accent6">
              <a:lumMod val="40000"/>
              <a:lumOff val="60000"/>
              <a:alpha val="33000"/>
            </a:schemeClr>
          </a:solidFill>
          <a:ln w="127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9" name="Straight Connector 8"/>
          <p:cNvCxnSpPr>
            <a:stCxn id="14" idx="2"/>
            <a:endCxn id="13" idx="2"/>
          </p:cNvCxnSpPr>
          <p:nvPr/>
        </p:nvCxnSpPr>
        <p:spPr>
          <a:xfrm flipH="1">
            <a:off x="2186108" y="5251650"/>
            <a:ext cx="523935" cy="903978"/>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4330056" y="5230704"/>
            <a:ext cx="523935" cy="903978"/>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3832863" y="4268239"/>
            <a:ext cx="523935" cy="903978"/>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19" name="Isosceles Triangle 18"/>
          <p:cNvSpPr/>
          <p:nvPr/>
        </p:nvSpPr>
        <p:spPr>
          <a:xfrm>
            <a:off x="7397833" y="4429509"/>
            <a:ext cx="2143948" cy="983411"/>
          </a:xfrm>
          <a:prstGeom prst="triangle">
            <a:avLst>
              <a:gd name="adj" fmla="val 77361"/>
            </a:avLst>
          </a:prstGeom>
          <a:solidFill>
            <a:schemeClr val="accent4">
              <a:lumMod val="40000"/>
              <a:lumOff val="60000"/>
              <a:alpha val="33000"/>
            </a:schemeClr>
          </a:solidFill>
          <a:ln w="127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Isosceles Triangle 19"/>
          <p:cNvSpPr/>
          <p:nvPr/>
        </p:nvSpPr>
        <p:spPr>
          <a:xfrm flipV="1">
            <a:off x="7397832" y="4429509"/>
            <a:ext cx="2143948" cy="983411"/>
          </a:xfrm>
          <a:prstGeom prst="triangle">
            <a:avLst>
              <a:gd name="adj" fmla="val 77361"/>
            </a:avLst>
          </a:prstGeom>
          <a:solidFill>
            <a:schemeClr val="accent6">
              <a:lumMod val="40000"/>
              <a:lumOff val="60000"/>
              <a:alpha val="33000"/>
            </a:schemeClr>
          </a:solidFill>
          <a:ln w="127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6" name="Straight Connector 15"/>
          <p:cNvCxnSpPr/>
          <p:nvPr/>
        </p:nvCxnSpPr>
        <p:spPr>
          <a:xfrm>
            <a:off x="7114543" y="4921213"/>
            <a:ext cx="2986379" cy="0"/>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23" name="Isosceles Triangle 22"/>
          <p:cNvSpPr/>
          <p:nvPr/>
        </p:nvSpPr>
        <p:spPr>
          <a:xfrm>
            <a:off x="7397832" y="4429508"/>
            <a:ext cx="2143948" cy="983411"/>
          </a:xfrm>
          <a:prstGeom prst="triangle">
            <a:avLst>
              <a:gd name="adj" fmla="val 77361"/>
            </a:avLst>
          </a:prstGeom>
          <a:solidFill>
            <a:schemeClr val="accent6">
              <a:lumMod val="40000"/>
              <a:lumOff val="60000"/>
              <a:alpha val="33000"/>
            </a:schemeClr>
          </a:solidFill>
          <a:ln w="127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2" name="Straight Arrow Connector 21"/>
          <p:cNvCxnSpPr>
            <a:stCxn id="20" idx="2"/>
          </p:cNvCxnSpPr>
          <p:nvPr/>
        </p:nvCxnSpPr>
        <p:spPr>
          <a:xfrm>
            <a:off x="7397832" y="4429508"/>
            <a:ext cx="0" cy="491704"/>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9547040" y="4434714"/>
            <a:ext cx="0" cy="491704"/>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9055475" y="4429507"/>
            <a:ext cx="0" cy="491704"/>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V="1">
            <a:off x="7397832" y="4921211"/>
            <a:ext cx="0" cy="491704"/>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V="1">
            <a:off x="9547040" y="4926417"/>
            <a:ext cx="0" cy="491704"/>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V="1">
            <a:off x="9055475" y="4921210"/>
            <a:ext cx="0" cy="491704"/>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sp>
        <p:nvSpPr>
          <p:cNvPr id="31" name="Shape 70"/>
          <p:cNvSpPr txBox="1"/>
          <p:nvPr/>
        </p:nvSpPr>
        <p:spPr>
          <a:xfrm>
            <a:off x="4503090" y="5751875"/>
            <a:ext cx="5338199" cy="826499"/>
          </a:xfrm>
          <a:prstGeom prst="rect">
            <a:avLst/>
          </a:prstGeom>
          <a:noFill/>
          <a:ln>
            <a:noFill/>
          </a:ln>
        </p:spPr>
        <p:txBody>
          <a:bodyPr lIns="91425" tIns="91425" rIns="91425" bIns="91425" anchor="t" anchorCtr="0">
            <a:noAutofit/>
          </a:bodyPr>
          <a:lstStyle/>
          <a:p>
            <a:pPr algn="r">
              <a:spcBef>
                <a:spcPts val="1000"/>
              </a:spcBef>
              <a:spcAft>
                <a:spcPts val="1000"/>
              </a:spcAft>
            </a:pPr>
            <a:r>
              <a:rPr lang="en" sz="1800" dirty="0">
                <a:solidFill>
                  <a:srgbClr val="002060"/>
                </a:solidFill>
                <a:latin typeface="Source Sans Pro" panose="020B0604020202020204" charset="0"/>
                <a:ea typeface="Lora"/>
                <a:cs typeface="Lora"/>
                <a:sym typeface="Lora"/>
              </a:rPr>
              <a:t>How will doing an activity focusing on geometric transformations help in building students’ understanding of congruence?</a:t>
            </a:r>
          </a:p>
        </p:txBody>
      </p:sp>
    </p:spTree>
    <p:extLst>
      <p:ext uri="{BB962C8B-B14F-4D97-AF65-F5344CB8AC3E}">
        <p14:creationId xmlns:p14="http://schemas.microsoft.com/office/powerpoint/2010/main" val="1506204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500" fill="hold"/>
                                        <p:tgtEl>
                                          <p:spTgt spid="98"/>
                                        </p:tgtEl>
                                        <p:attrNameLst>
                                          <p:attrName>ppt_x</p:attrName>
                                        </p:attrNameLst>
                                      </p:cBhvr>
                                      <p:tavLst>
                                        <p:tav tm="0">
                                          <p:val>
                                            <p:strVal val="0-#ppt_w/2"/>
                                          </p:val>
                                        </p:tav>
                                        <p:tav tm="100000">
                                          <p:val>
                                            <p:strVal val="#ppt_x"/>
                                          </p:val>
                                        </p:tav>
                                      </p:tavLst>
                                    </p:anim>
                                    <p:anim calcmode="lin" valueType="num">
                                      <p:cBhvr additive="base">
                                        <p:cTn id="12"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2"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5E-6 -1.48148E-6 L -0.05921 0.13056 " pathEditMode="relative" rAng="0" ptsTypes="AA">
                                      <p:cBhvr>
                                        <p:cTn id="34" dur="2000" fill="hold"/>
                                        <p:tgtEl>
                                          <p:spTgt spid="14"/>
                                        </p:tgtEl>
                                        <p:attrNameLst>
                                          <p:attrName>ppt_x</p:attrName>
                                          <p:attrName>ppt_y</p:attrName>
                                        </p:attrNameLst>
                                      </p:cBhvr>
                                      <p:rCtr x="-2969" y="6528"/>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500"/>
                                        <p:tgtEl>
                                          <p:spTgt spid="6">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1" nodeType="clickEffect">
                                  <p:stCondLst>
                                    <p:cond delay="0"/>
                                  </p:stCondLst>
                                  <p:childTnLst>
                                    <p:animMotion origin="layout" path="M -0.05921 0.13056 L -2.77778E-6 -1.48148E-6 " pathEditMode="relative" rAng="0" ptsTypes="AA">
                                      <p:cBhvr>
                                        <p:cTn id="43" dur="2000" fill="hold"/>
                                        <p:tgtEl>
                                          <p:spTgt spid="14"/>
                                        </p:tgtEl>
                                        <p:attrNameLst>
                                          <p:attrName>ppt_x</p:attrName>
                                          <p:attrName>ppt_y</p:attrName>
                                        </p:attrNameLst>
                                      </p:cBhvr>
                                      <p:rCtr x="3090" y="-6528"/>
                                    </p:animMotion>
                                  </p:childTnLst>
                                </p:cTn>
                              </p:par>
                              <p:par>
                                <p:cTn id="44" presetID="22" presetClass="entr" presetSubtype="4"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2000"/>
                                        <p:tgtEl>
                                          <p:spTgt spid="18"/>
                                        </p:tgtEl>
                                      </p:cBhvr>
                                    </p:animEffect>
                                  </p:childTnLst>
                                </p:cTn>
                              </p:par>
                              <p:par>
                                <p:cTn id="47" presetID="22" presetClass="entr" presetSubtype="4"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2000"/>
                                        <p:tgtEl>
                                          <p:spTgt spid="9"/>
                                        </p:tgtEl>
                                      </p:cBhvr>
                                    </p:animEffect>
                                  </p:childTnLst>
                                </p:cTn>
                              </p:par>
                              <p:par>
                                <p:cTn id="50" presetID="22" presetClass="entr" presetSubtype="4"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2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Effect transition="in" filter="fade">
                                      <p:cBhvr>
                                        <p:cTn id="57" dur="500"/>
                                        <p:tgtEl>
                                          <p:spTgt spid="7">
                                            <p:txEl>
                                              <p:pRg st="0" end="0"/>
                                            </p:txEl>
                                          </p:spTgt>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7">
                                            <p:txEl>
                                              <p:pRg st="1" end="1"/>
                                            </p:txEl>
                                          </p:spTgt>
                                        </p:tgtEl>
                                        <p:attrNameLst>
                                          <p:attrName>style.visibility</p:attrName>
                                        </p:attrNameLst>
                                      </p:cBhvr>
                                      <p:to>
                                        <p:strVal val="visible"/>
                                      </p:to>
                                    </p:set>
                                    <p:animEffect transition="in" filter="fade">
                                      <p:cBhvr>
                                        <p:cTn id="61" dur="500"/>
                                        <p:tgtEl>
                                          <p:spTgt spid="7">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1"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fade">
                                      <p:cBhvr>
                                        <p:cTn id="69" dur="500"/>
                                        <p:tgtEl>
                                          <p:spTgt spid="3"/>
                                        </p:tgtEl>
                                      </p:cBhvr>
                                    </p:animEffect>
                                  </p:childTnLst>
                                </p:cTn>
                              </p:par>
                            </p:childTnLst>
                          </p:cTn>
                        </p:par>
                      </p:childTnLst>
                    </p:cTn>
                  </p:par>
                  <p:par>
                    <p:cTn id="70" fill="hold">
                      <p:stCondLst>
                        <p:cond delay="indefinite"/>
                      </p:stCondLst>
                      <p:childTnLst>
                        <p:par>
                          <p:cTn id="71" fill="hold">
                            <p:stCondLst>
                              <p:cond delay="0"/>
                            </p:stCondLst>
                            <p:childTnLst>
                              <p:par>
                                <p:cTn id="72" presetID="8" presetClass="emph" presetSubtype="0" fill="hold" grpId="0" nodeType="clickEffect">
                                  <p:stCondLst>
                                    <p:cond delay="0"/>
                                  </p:stCondLst>
                                  <p:childTnLst>
                                    <p:animRot by="10800000">
                                      <p:cBhvr>
                                        <p:cTn id="73" dur="2000" fill="hold"/>
                                        <p:tgtEl>
                                          <p:spTgt spid="10"/>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
                                            <p:txEl>
                                              <p:pRg st="0" end="0"/>
                                            </p:txEl>
                                          </p:spTgt>
                                        </p:tgtEl>
                                        <p:attrNameLst>
                                          <p:attrName>style.visibility</p:attrName>
                                        </p:attrNameLst>
                                      </p:cBhvr>
                                      <p:to>
                                        <p:strVal val="visible"/>
                                      </p:to>
                                    </p:set>
                                    <p:animEffect transition="in" filter="fade">
                                      <p:cBhvr>
                                        <p:cTn id="78" dur="500"/>
                                        <p:tgtEl>
                                          <p:spTgt spid="8">
                                            <p:txEl>
                                              <p:pRg st="0" end="0"/>
                                            </p:txEl>
                                          </p:spTgt>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8">
                                            <p:txEl>
                                              <p:pRg st="1" end="1"/>
                                            </p:txEl>
                                          </p:spTgt>
                                        </p:tgtEl>
                                        <p:attrNameLst>
                                          <p:attrName>style.visibility</p:attrName>
                                        </p:attrNameLst>
                                      </p:cBhvr>
                                      <p:to>
                                        <p:strVal val="visible"/>
                                      </p:to>
                                    </p:set>
                                    <p:animEffect transition="in" filter="fade">
                                      <p:cBhvr>
                                        <p:cTn id="82" dur="500"/>
                                        <p:tgtEl>
                                          <p:spTgt spid="8">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2"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50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left)">
                                      <p:cBhvr>
                                        <p:cTn id="95" dur="500"/>
                                        <p:tgtEl>
                                          <p:spTgt spid="16"/>
                                        </p:tgtEl>
                                      </p:cBhvr>
                                    </p:animEffect>
                                  </p:childTnLst>
                                </p:cTn>
                              </p:par>
                            </p:childTnLst>
                          </p:cTn>
                        </p:par>
                        <p:par>
                          <p:cTn id="96" fill="hold">
                            <p:stCondLst>
                              <p:cond delay="500"/>
                            </p:stCondLst>
                            <p:childTnLst>
                              <p:par>
                                <p:cTn id="97" presetID="19" presetClass="entr" presetSubtype="5" fill="hold" grpId="0" nodeType="after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p:cTn id="99" dur="2000" fill="hold"/>
                                        <p:tgtEl>
                                          <p:spTgt spid="20"/>
                                        </p:tgtEl>
                                        <p:attrNameLst>
                                          <p:attrName>ppt_w</p:attrName>
                                        </p:attrNameLst>
                                      </p:cBhvr>
                                      <p:tavLst>
                                        <p:tav tm="0">
                                          <p:val>
                                            <p:strVal val="#ppt_w"/>
                                          </p:val>
                                        </p:tav>
                                        <p:tav tm="100000">
                                          <p:val>
                                            <p:strVal val="#ppt_w"/>
                                          </p:val>
                                        </p:tav>
                                      </p:tavLst>
                                    </p:anim>
                                    <p:anim calcmode="lin" valueType="num">
                                      <p:cBhvr>
                                        <p:cTn id="100" dur="2000" fill="hold"/>
                                        <p:tgtEl>
                                          <p:spTgt spid="20"/>
                                        </p:tgtEl>
                                        <p:attrNameLst>
                                          <p:attrName>ppt_h</p:attrName>
                                        </p:attrNameLst>
                                      </p:cBhvr>
                                      <p:tavLst>
                                        <p:tav tm="0" fmla="#ppt_h*sin(2.5*pi*$)">
                                          <p:val>
                                            <p:fltVal val="0"/>
                                          </p:val>
                                        </p:tav>
                                        <p:tav tm="100000">
                                          <p:val>
                                            <p:fltVal val="1"/>
                                          </p:val>
                                        </p:tav>
                                      </p:tavLst>
                                    </p:anim>
                                  </p:childTnLst>
                                </p:cTn>
                              </p:par>
                            </p:childTnLst>
                          </p:cTn>
                        </p:par>
                        <p:par>
                          <p:cTn id="101" fill="hold">
                            <p:stCondLst>
                              <p:cond delay="2500"/>
                            </p:stCondLst>
                            <p:childTnLst>
                              <p:par>
                                <p:cTn id="102" presetID="10" presetClass="entr" presetSubtype="0" fill="hold" grpId="0" nodeType="after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500"/>
                                        <p:tgtEl>
                                          <p:spTgt spid="23"/>
                                        </p:tgtEl>
                                      </p:cBhvr>
                                    </p:animEffect>
                                  </p:childTnLst>
                                </p:cTn>
                              </p:par>
                              <p:par>
                                <p:cTn id="105" presetID="10" presetClass="exit" presetSubtype="0" fill="hold" grpId="1" nodeType="withEffect">
                                  <p:stCondLst>
                                    <p:cond delay="0"/>
                                  </p:stCondLst>
                                  <p:childTnLst>
                                    <p:animEffect transition="out" filter="fade">
                                      <p:cBhvr>
                                        <p:cTn id="106" dur="500"/>
                                        <p:tgtEl>
                                          <p:spTgt spid="20"/>
                                        </p:tgtEl>
                                      </p:cBhvr>
                                    </p:animEffect>
                                    <p:set>
                                      <p:cBhvr>
                                        <p:cTn id="107" dur="1" fill="hold">
                                          <p:stCondLst>
                                            <p:cond delay="499"/>
                                          </p:stCondLst>
                                        </p:cTn>
                                        <p:tgtEl>
                                          <p:spTgt spid="20"/>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8">
                                            <p:txEl>
                                              <p:pRg st="3" end="3"/>
                                            </p:txEl>
                                          </p:spTgt>
                                        </p:tgtEl>
                                        <p:attrNameLst>
                                          <p:attrName>style.visibility</p:attrName>
                                        </p:attrNameLst>
                                      </p:cBhvr>
                                      <p:to>
                                        <p:strVal val="visible"/>
                                      </p:to>
                                    </p:set>
                                    <p:animEffect transition="in" filter="fade">
                                      <p:cBhvr>
                                        <p:cTn id="112" dur="500"/>
                                        <p:tgtEl>
                                          <p:spTgt spid="8">
                                            <p:txEl>
                                              <p:pRg st="3" end="3"/>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3" nodeType="click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fade">
                                      <p:cBhvr>
                                        <p:cTn id="117" dur="500"/>
                                        <p:tgtEl>
                                          <p:spTgt spid="20"/>
                                        </p:tgtEl>
                                      </p:cBhvr>
                                    </p:animEffect>
                                  </p:childTnLst>
                                </p:cTn>
                              </p:par>
                              <p:par>
                                <p:cTn id="118" presetID="10" presetClass="exit" presetSubtype="0" fill="hold" grpId="1" nodeType="withEffect">
                                  <p:stCondLst>
                                    <p:cond delay="0"/>
                                  </p:stCondLst>
                                  <p:childTnLst>
                                    <p:animEffect transition="out" filter="fade">
                                      <p:cBhvr>
                                        <p:cTn id="119" dur="500"/>
                                        <p:tgtEl>
                                          <p:spTgt spid="23"/>
                                        </p:tgtEl>
                                      </p:cBhvr>
                                    </p:animEffect>
                                    <p:set>
                                      <p:cBhvr>
                                        <p:cTn id="120" dur="1" fill="hold">
                                          <p:stCondLst>
                                            <p:cond delay="499"/>
                                          </p:stCondLst>
                                        </p:cTn>
                                        <p:tgtEl>
                                          <p:spTgt spid="23"/>
                                        </p:tgtEl>
                                        <p:attrNameLst>
                                          <p:attrName>style.visibility</p:attrName>
                                        </p:attrNameLst>
                                      </p:cBhvr>
                                      <p:to>
                                        <p:strVal val="hidden"/>
                                      </p:to>
                                    </p:set>
                                  </p:childTnLst>
                                </p:cTn>
                              </p:par>
                            </p:childTnLst>
                          </p:cTn>
                        </p:par>
                        <p:par>
                          <p:cTn id="121" fill="hold">
                            <p:stCondLst>
                              <p:cond delay="500"/>
                            </p:stCondLst>
                            <p:childTnLst>
                              <p:par>
                                <p:cTn id="122" presetID="22" presetClass="entr" presetSubtype="1" fill="hold"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up)">
                                      <p:cBhvr>
                                        <p:cTn id="124" dur="500"/>
                                        <p:tgtEl>
                                          <p:spTgt spid="22"/>
                                        </p:tgtEl>
                                      </p:cBhvr>
                                    </p:animEffect>
                                  </p:childTnLst>
                                </p:cTn>
                              </p:par>
                              <p:par>
                                <p:cTn id="125" presetID="22" presetClass="entr" presetSubtype="4" fill="hold" nodeType="with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wipe(down)">
                                      <p:cBhvr>
                                        <p:cTn id="127" dur="500"/>
                                        <p:tgtEl>
                                          <p:spTgt spid="28"/>
                                        </p:tgtEl>
                                      </p:cBhvr>
                                    </p:animEffect>
                                  </p:childTnLst>
                                </p:cTn>
                              </p:par>
                              <p:par>
                                <p:cTn id="128" presetID="22" presetClass="entr" presetSubtype="4" fill="hold" nodeType="with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wipe(down)">
                                      <p:cBhvr>
                                        <p:cTn id="130" dur="500"/>
                                        <p:tgtEl>
                                          <p:spTgt spid="30"/>
                                        </p:tgtEl>
                                      </p:cBhvr>
                                    </p:animEffect>
                                  </p:childTnLst>
                                </p:cTn>
                              </p:par>
                              <p:par>
                                <p:cTn id="131" presetID="22" presetClass="entr" presetSubtype="1" fill="hold" nodeType="with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wipe(up)">
                                      <p:cBhvr>
                                        <p:cTn id="133" dur="500"/>
                                        <p:tgtEl>
                                          <p:spTgt spid="27"/>
                                        </p:tgtEl>
                                      </p:cBhvr>
                                    </p:animEffect>
                                  </p:childTnLst>
                                </p:cTn>
                              </p:par>
                              <p:par>
                                <p:cTn id="134" presetID="22" presetClass="entr" presetSubtype="1" fill="hold" nodeType="with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wipe(up)">
                                      <p:cBhvr>
                                        <p:cTn id="136" dur="500"/>
                                        <p:tgtEl>
                                          <p:spTgt spid="26"/>
                                        </p:tgtEl>
                                      </p:cBhvr>
                                    </p:animEffect>
                                  </p:childTnLst>
                                </p:cTn>
                              </p:par>
                              <p:par>
                                <p:cTn id="137" presetID="22" presetClass="entr" presetSubtype="4" fill="hold" nodeType="with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wipe(down)">
                                      <p:cBhvr>
                                        <p:cTn id="139" dur="500"/>
                                        <p:tgtEl>
                                          <p:spTgt spid="29"/>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31"/>
                                        </p:tgtEl>
                                        <p:attrNameLst>
                                          <p:attrName>style.visibility</p:attrName>
                                        </p:attrNameLst>
                                      </p:cBhvr>
                                      <p:to>
                                        <p:strVal val="visible"/>
                                      </p:to>
                                    </p:set>
                                    <p:animEffect transition="in" filter="fade">
                                      <p:cBhvr>
                                        <p:cTn id="1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4" grpId="0"/>
      <p:bldP spid="6" grpId="0" uiExpand="1" build="p"/>
      <p:bldP spid="7" grpId="0" uiExpand="1" build="p"/>
      <p:bldP spid="8" grpId="0" uiExpand="1" build="p"/>
      <p:bldP spid="3" grpId="0" animBg="1"/>
      <p:bldP spid="10" grpId="0" animBg="1"/>
      <p:bldP spid="10" grpId="1" animBg="1"/>
      <p:bldP spid="13" grpId="0" uiExpand="1" animBg="1"/>
      <p:bldP spid="14" grpId="0" uiExpand="1" animBg="1"/>
      <p:bldP spid="14" grpId="1" animBg="1"/>
      <p:bldP spid="14" grpId="2" uiExpand="1" animBg="1"/>
      <p:bldP spid="19" grpId="0" animBg="1"/>
      <p:bldP spid="20" grpId="0" animBg="1"/>
      <p:bldP spid="20" grpId="1" animBg="1"/>
      <p:bldP spid="20" grpId="2" animBg="1"/>
      <p:bldP spid="20" grpId="3" animBg="1"/>
      <p:bldP spid="23" grpId="0" animBg="1"/>
      <p:bldP spid="23" grpId="1"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2739301" y="2501401"/>
            <a:ext cx="6713399" cy="1093199"/>
          </a:xfrm>
          <a:prstGeom prst="rect">
            <a:avLst/>
          </a:prstGeom>
        </p:spPr>
        <p:txBody>
          <a:bodyPr lIns="91425" tIns="91425" rIns="91425" bIns="91425" anchor="t" anchorCtr="0">
            <a:noAutofit/>
          </a:bodyPr>
          <a:lstStyle/>
          <a:p>
            <a:pPr>
              <a:buNone/>
            </a:pPr>
            <a:r>
              <a:rPr lang="en" sz="2400" i="0" dirty="0"/>
              <a:t>Are the two figures of the same shape and size? Explain your answer.</a:t>
            </a:r>
          </a:p>
        </p:txBody>
      </p:sp>
      <p:sp>
        <p:nvSpPr>
          <p:cNvPr id="2" name="Rectangle 1"/>
          <p:cNvSpPr/>
          <p:nvPr/>
        </p:nvSpPr>
        <p:spPr>
          <a:xfrm>
            <a:off x="2851842" y="4262815"/>
            <a:ext cx="2363372" cy="1026941"/>
          </a:xfrm>
          <a:prstGeom prst="rect">
            <a:avLst/>
          </a:prstGeom>
          <a:solidFill>
            <a:schemeClr val="accent6">
              <a:lumMod val="40000"/>
              <a:lumOff val="60000"/>
              <a:alpha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16200000">
            <a:off x="2851842" y="4262815"/>
            <a:ext cx="2363372" cy="1026941"/>
          </a:xfrm>
          <a:prstGeom prst="rect">
            <a:avLst/>
          </a:prstGeom>
          <a:solidFill>
            <a:schemeClr val="accent4">
              <a:lumMod val="40000"/>
              <a:lumOff val="60000"/>
              <a:alpha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Off-page Connector 2"/>
          <p:cNvSpPr/>
          <p:nvPr/>
        </p:nvSpPr>
        <p:spPr>
          <a:xfrm>
            <a:off x="6451870" y="4788471"/>
            <a:ext cx="1111347" cy="1378331"/>
          </a:xfrm>
          <a:prstGeom prst="flowChartOffpageConnector">
            <a:avLst/>
          </a:prstGeom>
          <a:solidFill>
            <a:schemeClr val="accent4">
              <a:lumMod val="40000"/>
              <a:lumOff val="60000"/>
              <a:alpha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Off-page Connector 8"/>
          <p:cNvSpPr/>
          <p:nvPr/>
        </p:nvSpPr>
        <p:spPr>
          <a:xfrm rot="8193111">
            <a:off x="5899710" y="3965664"/>
            <a:ext cx="1477108" cy="998807"/>
          </a:xfrm>
          <a:prstGeom prst="flowChartOffpageConnector">
            <a:avLst/>
          </a:prstGeom>
          <a:solidFill>
            <a:schemeClr val="accent6">
              <a:lumMod val="40000"/>
              <a:lumOff val="60000"/>
              <a:alpha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p:cNvSpPr/>
          <p:nvPr/>
        </p:nvSpPr>
        <p:spPr>
          <a:xfrm rot="19340768">
            <a:off x="8152878" y="3649532"/>
            <a:ext cx="1631852" cy="701352"/>
          </a:xfrm>
          <a:prstGeom prst="corner">
            <a:avLst/>
          </a:prstGeom>
          <a:solidFill>
            <a:schemeClr val="accent4">
              <a:lumMod val="40000"/>
              <a:lumOff val="60000"/>
              <a:alpha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Shape 10"/>
          <p:cNvSpPr/>
          <p:nvPr/>
        </p:nvSpPr>
        <p:spPr>
          <a:xfrm flipH="1" flipV="1">
            <a:off x="8515240" y="4776284"/>
            <a:ext cx="1631852" cy="701352"/>
          </a:xfrm>
          <a:prstGeom prst="corner">
            <a:avLst/>
          </a:prstGeom>
          <a:solidFill>
            <a:schemeClr val="accent6">
              <a:lumMod val="40000"/>
              <a:lumOff val="60000"/>
              <a:alpha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Shape 530"/>
          <p:cNvGrpSpPr/>
          <p:nvPr/>
        </p:nvGrpSpPr>
        <p:grpSpPr>
          <a:xfrm>
            <a:off x="5645747" y="1177408"/>
            <a:ext cx="1181773" cy="1160886"/>
            <a:chOff x="3951850" y="2985350"/>
            <a:chExt cx="407950" cy="416500"/>
          </a:xfrm>
          <a:solidFill>
            <a:srgbClr val="002060"/>
          </a:solidFill>
        </p:grpSpPr>
        <p:sp>
          <p:nvSpPr>
            <p:cNvPr id="13" name="Shape 531"/>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solidFill>
              <a:srgbClr val="002060"/>
            </a:solidFill>
            <a:ln w="12175" cap="rnd" cmpd="sng">
              <a:solidFill>
                <a:srgbClr val="0070C0"/>
              </a:solidFill>
              <a:prstDash val="solid"/>
              <a:round/>
              <a:headEnd type="none" w="med" len="med"/>
              <a:tailEnd type="none" w="med" len="med"/>
            </a:ln>
          </p:spPr>
          <p:txBody>
            <a:bodyPr lIns="91425" tIns="91425" rIns="91425" bIns="91425" anchor="ctr" anchorCtr="0">
              <a:noAutofit/>
            </a:bodyPr>
            <a:lstStyle/>
            <a:p>
              <a:endParaRPr>
                <a:solidFill>
                  <a:srgbClr val="FFFFFF"/>
                </a:solidFill>
              </a:endParaRPr>
            </a:p>
          </p:txBody>
        </p:sp>
        <p:sp>
          <p:nvSpPr>
            <p:cNvPr id="14" name="Shape 532"/>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grpFill/>
            <a:ln w="12175" cap="rnd" cmpd="sng">
              <a:solidFill>
                <a:srgbClr val="0070C0"/>
              </a:solidFill>
              <a:prstDash val="solid"/>
              <a:round/>
              <a:headEnd type="none" w="med" len="med"/>
              <a:tailEnd type="none" w="med" len="med"/>
            </a:ln>
          </p:spPr>
          <p:txBody>
            <a:bodyPr lIns="91425" tIns="91425" rIns="91425" bIns="91425" anchor="ctr" anchorCtr="0">
              <a:noAutofit/>
            </a:bodyPr>
            <a:lstStyle/>
            <a:p>
              <a:endParaRPr>
                <a:solidFill>
                  <a:srgbClr val="FFFFFF"/>
                </a:solidFill>
              </a:endParaRPr>
            </a:p>
          </p:txBody>
        </p:sp>
        <p:sp>
          <p:nvSpPr>
            <p:cNvPr id="15" name="Shape 533"/>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grpFill/>
            <a:ln w="12175" cap="rnd" cmpd="sng">
              <a:solidFill>
                <a:srgbClr val="0070C0"/>
              </a:solidFill>
              <a:prstDash val="solid"/>
              <a:round/>
              <a:headEnd type="none" w="med" len="med"/>
              <a:tailEnd type="none" w="med" len="med"/>
            </a:ln>
          </p:spPr>
          <p:txBody>
            <a:bodyPr lIns="91425" tIns="91425" rIns="91425" bIns="91425" anchor="ctr" anchorCtr="0">
              <a:noAutofit/>
            </a:bodyPr>
            <a:lstStyle/>
            <a:p>
              <a:endParaRPr>
                <a:solidFill>
                  <a:srgbClr val="FFFFFF"/>
                </a:solidFill>
              </a:endParaRPr>
            </a:p>
          </p:txBody>
        </p:sp>
        <p:sp>
          <p:nvSpPr>
            <p:cNvPr id="16" name="Shape 534"/>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grpFill/>
            <a:ln w="12175" cap="rnd" cmpd="sng">
              <a:solidFill>
                <a:srgbClr val="0070C0"/>
              </a:solidFill>
              <a:prstDash val="solid"/>
              <a:round/>
              <a:headEnd type="none" w="med" len="med"/>
              <a:tailEnd type="none" w="med" len="med"/>
            </a:ln>
          </p:spPr>
          <p:txBody>
            <a:bodyPr lIns="91425" tIns="91425" rIns="91425" bIns="91425" anchor="ctr" anchorCtr="0">
              <a:noAutofit/>
            </a:bodyPr>
            <a:lstStyle/>
            <a:p>
              <a:endParaRPr>
                <a:solidFill>
                  <a:srgbClr val="FFFFFF"/>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93">
                                            <p:txEl>
                                              <p:pRg st="0" end="0"/>
                                            </p:txEl>
                                          </p:spTgt>
                                        </p:tgtEl>
                                        <p:attrNameLst>
                                          <p:attrName>style.visibility</p:attrName>
                                        </p:attrNameLst>
                                      </p:cBhvr>
                                      <p:to>
                                        <p:strVal val="visible"/>
                                      </p:to>
                                    </p:set>
                                    <p:animEffect transition="in" filter="fade">
                                      <p:cBhvr>
                                        <p:cTn id="12" dur="500"/>
                                        <p:tgtEl>
                                          <p:spTgt spid="9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p:bldP spid="2" grpId="0" animBg="1"/>
      <p:bldP spid="4" grpId="0" animBg="1"/>
      <p:bldP spid="3" grpId="0" animBg="1"/>
      <p:bldP spid="9" grpId="0" animBg="1"/>
      <p:bldP spid="8"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310150" y="410827"/>
            <a:ext cx="7571700" cy="936899"/>
          </a:xfrm>
          <a:prstGeom prst="rect">
            <a:avLst/>
          </a:prstGeom>
        </p:spPr>
        <p:txBody>
          <a:bodyPr lIns="91425" tIns="91425" rIns="91425" bIns="91425" anchor="b" anchorCtr="0">
            <a:noAutofit/>
          </a:bodyPr>
          <a:lstStyle/>
          <a:p>
            <a:r>
              <a:rPr lang="en" sz="2800" dirty="0"/>
              <a:t>Correspondence as congruence</a:t>
            </a:r>
          </a:p>
        </p:txBody>
      </p:sp>
      <mc:AlternateContent xmlns:mc="http://schemas.openxmlformats.org/markup-compatibility/2006">
        <mc:Choice xmlns:a14="http://schemas.microsoft.com/office/drawing/2010/main" Requires="a14">
          <p:sp>
            <p:nvSpPr>
              <p:cNvPr id="99" name="Shape 99"/>
              <p:cNvSpPr txBox="1">
                <a:spLocks noGrp="1"/>
              </p:cNvSpPr>
              <p:nvPr>
                <p:ph type="body" idx="1"/>
              </p:nvPr>
            </p:nvSpPr>
            <p:spPr>
              <a:xfrm>
                <a:off x="1965046" y="1640911"/>
                <a:ext cx="5291093" cy="4764899"/>
              </a:xfrm>
              <a:prstGeom prst="rect">
                <a:avLst/>
              </a:prstGeom>
            </p:spPr>
            <p:txBody>
              <a:bodyPr lIns="91425" tIns="91425" rIns="91425" bIns="91425" anchor="t" anchorCtr="0">
                <a:noAutofit/>
              </a:bodyPr>
              <a:lstStyle/>
              <a:p>
                <a:pPr marL="228600">
                  <a:buNone/>
                </a:pPr>
                <a:r>
                  <a:rPr lang="en" sz="2400" dirty="0"/>
                  <a:t>Correspondence denotes congruence</a:t>
                </a:r>
              </a:p>
              <a:p>
                <a:pPr marL="228600">
                  <a:buNone/>
                </a:pPr>
                <a:endParaRPr lang="en" sz="1800" i="1" dirty="0"/>
              </a:p>
              <a:p>
                <a:pPr marL="228600">
                  <a:buNone/>
                </a:pPr>
                <a:r>
                  <a:rPr lang="en" sz="1800" i="1" dirty="0"/>
                  <a:t>Thus, to show what we mean by saying two triangles are congruent, we have to explain which points are supposed to go where. For example, to “move” </a:t>
                </a:r>
                <a14:m>
                  <m:oMath xmlns:m="http://schemas.openxmlformats.org/officeDocument/2006/math">
                    <m:r>
                      <a:rPr lang="en"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𝐴𝐵𝐶</m:t>
                    </m:r>
                  </m:oMath>
                </a14:m>
                <a:r>
                  <a:rPr lang="en" sz="1800" i="1" dirty="0"/>
                  <a:t> onto </a:t>
                </a:r>
                <a14:m>
                  <m:oMath xmlns:m="http://schemas.openxmlformats.org/officeDocument/2006/math">
                    <m:r>
                      <a:rPr lang="en"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𝐷𝐸𝐹</m:t>
                    </m:r>
                  </m:oMath>
                </a14:m>
                <a:r>
                  <a:rPr lang="en" sz="1800" i="1" dirty="0"/>
                  <a:t>, we should put </a:t>
                </a:r>
                <a14:m>
                  <m:oMath xmlns:m="http://schemas.openxmlformats.org/officeDocument/2006/math">
                    <m:r>
                      <a:rPr lang="en-US" sz="1800" i="1">
                        <a:latin typeface="Cambria Math" panose="02040503050406030204" pitchFamily="18" charset="0"/>
                      </a:rPr>
                      <m:t>𝐴</m:t>
                    </m:r>
                  </m:oMath>
                </a14:m>
                <a:r>
                  <a:rPr lang="en" sz="1800" i="1" dirty="0"/>
                  <a:t> on </a:t>
                </a:r>
                <a14:m>
                  <m:oMath xmlns:m="http://schemas.openxmlformats.org/officeDocument/2006/math">
                    <m:r>
                      <a:rPr lang="en-US" sz="1800" i="1">
                        <a:latin typeface="Cambria Math" panose="02040503050406030204" pitchFamily="18" charset="0"/>
                      </a:rPr>
                      <m:t>𝐸</m:t>
                    </m:r>
                  </m:oMath>
                </a14:m>
                <a:r>
                  <a:rPr lang="en" sz="1800" i="1" dirty="0"/>
                  <a:t>, </a:t>
                </a:r>
                <a14:m>
                  <m:oMath xmlns:m="http://schemas.openxmlformats.org/officeDocument/2006/math">
                    <m:r>
                      <a:rPr lang="en-US" sz="1800" i="1">
                        <a:latin typeface="Cambria Math" panose="02040503050406030204" pitchFamily="18" charset="0"/>
                      </a:rPr>
                      <m:t>𝐵</m:t>
                    </m:r>
                  </m:oMath>
                </a14:m>
                <a:r>
                  <a:rPr lang="en" sz="1800" i="1" dirty="0"/>
                  <a:t> on </a:t>
                </a:r>
                <a14:m>
                  <m:oMath xmlns:m="http://schemas.openxmlformats.org/officeDocument/2006/math">
                    <m:r>
                      <a:rPr lang="en-US" sz="1800" i="1">
                        <a:latin typeface="Cambria Math" panose="02040503050406030204" pitchFamily="18" charset="0"/>
                      </a:rPr>
                      <m:t>𝐹</m:t>
                    </m:r>
                  </m:oMath>
                </a14:m>
                <a:r>
                  <a:rPr lang="en" sz="1800" i="1" dirty="0"/>
                  <a:t>, and </a:t>
                </a:r>
                <a14:m>
                  <m:oMath xmlns:m="http://schemas.openxmlformats.org/officeDocument/2006/math">
                    <m:r>
                      <a:rPr lang="en-US" sz="1800" i="1">
                        <a:latin typeface="Cambria Math" panose="02040503050406030204" pitchFamily="18" charset="0"/>
                      </a:rPr>
                      <m:t>𝐶</m:t>
                    </m:r>
                  </m:oMath>
                </a14:m>
                <a:r>
                  <a:rPr lang="en" sz="1800" i="1" dirty="0"/>
                  <a:t> on </a:t>
                </a:r>
                <a14:m>
                  <m:oMath xmlns:m="http://schemas.openxmlformats.org/officeDocument/2006/math">
                    <m:r>
                      <a:rPr lang="en-US" sz="1800" i="1">
                        <a:latin typeface="Cambria Math" panose="02040503050406030204" pitchFamily="18" charset="0"/>
                      </a:rPr>
                      <m:t>𝐷</m:t>
                    </m:r>
                  </m:oMath>
                </a14:m>
                <a:r>
                  <a:rPr lang="en" sz="1800" i="1" dirty="0"/>
                  <a:t> (</a:t>
                </a:r>
                <a:r>
                  <a:rPr lang="en-US" sz="1800" i="1" dirty="0" err="1"/>
                  <a:t>Moise</a:t>
                </a:r>
                <a:r>
                  <a:rPr lang="en" sz="1800" i="1" dirty="0"/>
                  <a:t> &amp; Downs, 1975).</a:t>
                </a:r>
              </a:p>
              <a:p>
                <a:pPr marL="228600">
                  <a:buNone/>
                </a:pPr>
                <a:endParaRPr lang="en" sz="1800" i="1" dirty="0"/>
              </a:p>
              <a:p>
                <a:pPr marL="228600">
                  <a:buNone/>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𝐴</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𝐸</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𝐵</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𝐹</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𝐶</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𝐷</m:t>
                      </m:r>
                    </m:oMath>
                  </m:oMathPara>
                </a14:m>
                <a:endParaRPr lang="en" sz="1800" i="1" dirty="0"/>
              </a:p>
              <a:p>
                <a:pPr marL="228600">
                  <a:buNone/>
                </a:pPr>
                <a:endParaRPr lang="en" sz="1800" i="1" dirty="0"/>
              </a:p>
              <a:p>
                <a:pPr marL="228600">
                  <a:buNone/>
                </a:pPr>
                <a:r>
                  <a:rPr lang="en" sz="1800" dirty="0"/>
                  <a:t>If there is a one-to-one correspondence between the vertices of the two triangles, the correspondence is called a congruence.</a:t>
                </a:r>
              </a:p>
              <a:p>
                <a:pPr marL="228600">
                  <a:buNone/>
                </a:pPr>
                <a:endParaRPr lang="en" sz="1800" dirty="0"/>
              </a:p>
              <a:p>
                <a:pPr marL="228600">
                  <a:buNone/>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𝐴</m:t>
                      </m:r>
                      <m:r>
                        <a:rPr lang="en-US" sz="1800" i="1">
                          <a:latin typeface="Cambria Math" panose="02040503050406030204" pitchFamily="18" charset="0"/>
                        </a:rPr>
                        <m:t>𝐵𝐶</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𝐸𝐹𝐷</m:t>
                      </m:r>
                    </m:oMath>
                  </m:oMathPara>
                </a14:m>
                <a:endParaRPr lang="en" sz="1800" dirty="0"/>
              </a:p>
            </p:txBody>
          </p:sp>
        </mc:Choice>
        <mc:Fallback>
          <p:sp>
            <p:nvSpPr>
              <p:cNvPr id="99" name="Shape 99"/>
              <p:cNvSpPr txBox="1">
                <a:spLocks noGrp="1" noRot="1" noChangeAspect="1" noMove="1" noResize="1" noEditPoints="1" noAdjustHandles="1" noChangeArrowheads="1" noChangeShapeType="1" noTextEdit="1"/>
              </p:cNvSpPr>
              <p:nvPr>
                <p:ph type="body" idx="1"/>
              </p:nvPr>
            </p:nvSpPr>
            <p:spPr>
              <a:xfrm>
                <a:off x="1965046" y="1640911"/>
                <a:ext cx="5291093" cy="4764899"/>
              </a:xfrm>
              <a:prstGeom prst="rect">
                <a:avLst/>
              </a:prstGeom>
              <a:blipFill>
                <a:blip r:embed="rId3"/>
                <a:stretch>
                  <a:fillRect/>
                </a:stretch>
              </a:blipFill>
            </p:spPr>
            <p:txBody>
              <a:bodyPr/>
              <a:lstStyle/>
              <a:p>
                <a:r>
                  <a:rPr lang="en-US">
                    <a:noFill/>
                  </a:rPr>
                  <a:t> </a:t>
                </a:r>
              </a:p>
            </p:txBody>
          </p:sp>
        </mc:Fallback>
      </mc:AlternateContent>
      <p:sp>
        <p:nvSpPr>
          <p:cNvPr id="4" name="Shape 98"/>
          <p:cNvSpPr txBox="1">
            <a:spLocks/>
          </p:cNvSpPr>
          <p:nvPr/>
        </p:nvSpPr>
        <p:spPr>
          <a:xfrm>
            <a:off x="2551688" y="109648"/>
            <a:ext cx="7571700" cy="9368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91EA"/>
              </a:buClr>
              <a:buSzPct val="100000"/>
              <a:buFont typeface="Roboto Slab"/>
              <a:buNone/>
              <a:defRPr sz="2000" b="0" i="0" u="none" strike="noStrike" cap="none">
                <a:solidFill>
                  <a:srgbClr val="0091EA"/>
                </a:solidFill>
                <a:latin typeface="Roboto Slab"/>
                <a:ea typeface="Roboto Slab"/>
                <a:cs typeface="Roboto Slab"/>
                <a:sym typeface="Roboto Slab"/>
              </a:defRPr>
            </a:lvl1pPr>
            <a:lvl2pPr lvl="1">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2pPr>
            <a:lvl3pPr lvl="2">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3pPr>
            <a:lvl4pPr lvl="3">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4pPr>
            <a:lvl5pPr lvl="4">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5pPr>
            <a:lvl6pPr lvl="5">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6pPr>
            <a:lvl7pPr lvl="6">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7pPr>
            <a:lvl8pPr lvl="7">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8pPr>
            <a:lvl9pPr lvl="8">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9pPr>
          </a:lstStyle>
          <a:p>
            <a:r>
              <a:rPr lang="en" sz="2400" dirty="0">
                <a:solidFill>
                  <a:schemeClr val="accent4">
                    <a:lumMod val="50000"/>
                  </a:schemeClr>
                </a:solidFill>
                <a:latin typeface="Source Sans Pro" panose="020B0604020202020204" charset="0"/>
              </a:rPr>
              <a:t>Formalizing understanding</a:t>
            </a:r>
          </a:p>
        </p:txBody>
      </p:sp>
      <p:grpSp>
        <p:nvGrpSpPr>
          <p:cNvPr id="5" name="Group 4"/>
          <p:cNvGrpSpPr/>
          <p:nvPr/>
        </p:nvGrpSpPr>
        <p:grpSpPr>
          <a:xfrm>
            <a:off x="6721566" y="3841336"/>
            <a:ext cx="3504496" cy="1893330"/>
            <a:chOff x="3038621" y="3926598"/>
            <a:chExt cx="3504496" cy="1893330"/>
          </a:xfrm>
        </p:grpSpPr>
        <p:sp>
          <p:nvSpPr>
            <p:cNvPr id="2" name="Isosceles Triangle 1"/>
            <p:cNvSpPr/>
            <p:nvPr/>
          </p:nvSpPr>
          <p:spPr>
            <a:xfrm>
              <a:off x="3291840" y="4234375"/>
              <a:ext cx="2799471" cy="1266093"/>
            </a:xfrm>
            <a:prstGeom prst="triangle">
              <a:avLst>
                <a:gd name="adj" fmla="val 14824"/>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38621" y="5500468"/>
              <a:ext cx="506437" cy="307777"/>
            </a:xfrm>
            <a:prstGeom prst="rect">
              <a:avLst/>
            </a:prstGeom>
            <a:noFill/>
          </p:spPr>
          <p:txBody>
            <a:bodyPr wrap="square" rtlCol="0">
              <a:spAutoFit/>
            </a:bodyPr>
            <a:lstStyle/>
            <a:p>
              <a:r>
                <a:rPr lang="en-US" b="1" dirty="0"/>
                <a:t>A</a:t>
              </a:r>
            </a:p>
          </p:txBody>
        </p:sp>
        <p:sp>
          <p:nvSpPr>
            <p:cNvPr id="7" name="TextBox 6"/>
            <p:cNvSpPr txBox="1"/>
            <p:nvPr/>
          </p:nvSpPr>
          <p:spPr>
            <a:xfrm>
              <a:off x="6036680" y="5512151"/>
              <a:ext cx="506437" cy="307777"/>
            </a:xfrm>
            <a:prstGeom prst="rect">
              <a:avLst/>
            </a:prstGeom>
            <a:noFill/>
          </p:spPr>
          <p:txBody>
            <a:bodyPr wrap="square" rtlCol="0">
              <a:spAutoFit/>
            </a:bodyPr>
            <a:lstStyle/>
            <a:p>
              <a:r>
                <a:rPr lang="en-US" b="1" dirty="0"/>
                <a:t>B</a:t>
              </a:r>
            </a:p>
          </p:txBody>
        </p:sp>
        <p:sp>
          <p:nvSpPr>
            <p:cNvPr id="8" name="TextBox 7"/>
            <p:cNvSpPr txBox="1"/>
            <p:nvPr/>
          </p:nvSpPr>
          <p:spPr>
            <a:xfrm>
              <a:off x="3530990" y="3926598"/>
              <a:ext cx="506437" cy="307777"/>
            </a:xfrm>
            <a:prstGeom prst="rect">
              <a:avLst/>
            </a:prstGeom>
            <a:noFill/>
          </p:spPr>
          <p:txBody>
            <a:bodyPr wrap="square" rtlCol="0">
              <a:spAutoFit/>
            </a:bodyPr>
            <a:lstStyle/>
            <a:p>
              <a:r>
                <a:rPr lang="en-US" b="1" dirty="0"/>
                <a:t>C</a:t>
              </a:r>
            </a:p>
          </p:txBody>
        </p:sp>
      </p:grpSp>
      <p:grpSp>
        <p:nvGrpSpPr>
          <p:cNvPr id="10" name="Group 9"/>
          <p:cNvGrpSpPr/>
          <p:nvPr/>
        </p:nvGrpSpPr>
        <p:grpSpPr>
          <a:xfrm flipH="1">
            <a:off x="6860677" y="2088527"/>
            <a:ext cx="3399361" cy="1906699"/>
            <a:chOff x="2905353" y="3928310"/>
            <a:chExt cx="3399361" cy="1906699"/>
          </a:xfrm>
        </p:grpSpPr>
        <p:sp>
          <p:nvSpPr>
            <p:cNvPr id="11" name="Isosceles Triangle 10"/>
            <p:cNvSpPr/>
            <p:nvPr/>
          </p:nvSpPr>
          <p:spPr>
            <a:xfrm>
              <a:off x="3291840" y="4234375"/>
              <a:ext cx="2799471" cy="1266093"/>
            </a:xfrm>
            <a:prstGeom prst="triangle">
              <a:avLst>
                <a:gd name="adj" fmla="val 14824"/>
              </a:avLst>
            </a:prstGeom>
            <a:solidFill>
              <a:schemeClr val="accent4">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905353" y="5500468"/>
              <a:ext cx="506437" cy="307777"/>
            </a:xfrm>
            <a:prstGeom prst="rect">
              <a:avLst/>
            </a:prstGeom>
            <a:noFill/>
          </p:spPr>
          <p:txBody>
            <a:bodyPr wrap="square" rtlCol="0">
              <a:spAutoFit/>
            </a:bodyPr>
            <a:lstStyle/>
            <a:p>
              <a:r>
                <a:rPr lang="en-US" b="1" dirty="0"/>
                <a:t>E</a:t>
              </a:r>
            </a:p>
          </p:txBody>
        </p:sp>
        <p:sp>
          <p:nvSpPr>
            <p:cNvPr id="13" name="TextBox 12"/>
            <p:cNvSpPr txBox="1"/>
            <p:nvPr/>
          </p:nvSpPr>
          <p:spPr>
            <a:xfrm>
              <a:off x="5798277" y="5527232"/>
              <a:ext cx="506437" cy="307777"/>
            </a:xfrm>
            <a:prstGeom prst="rect">
              <a:avLst/>
            </a:prstGeom>
            <a:noFill/>
          </p:spPr>
          <p:txBody>
            <a:bodyPr wrap="square" rtlCol="0">
              <a:spAutoFit/>
            </a:bodyPr>
            <a:lstStyle/>
            <a:p>
              <a:r>
                <a:rPr lang="en-US" b="1" dirty="0"/>
                <a:t>F</a:t>
              </a:r>
            </a:p>
          </p:txBody>
        </p:sp>
        <p:sp>
          <p:nvSpPr>
            <p:cNvPr id="14" name="TextBox 13"/>
            <p:cNvSpPr txBox="1"/>
            <p:nvPr/>
          </p:nvSpPr>
          <p:spPr>
            <a:xfrm>
              <a:off x="3351815" y="3928310"/>
              <a:ext cx="506437" cy="307777"/>
            </a:xfrm>
            <a:prstGeom prst="rect">
              <a:avLst/>
            </a:prstGeom>
            <a:noFill/>
          </p:spPr>
          <p:txBody>
            <a:bodyPr wrap="square" rtlCol="0">
              <a:spAutoFit/>
            </a:bodyPr>
            <a:lstStyle/>
            <a:p>
              <a:r>
                <a:rPr lang="en-US" b="1" dirty="0"/>
                <a:t>D</a:t>
              </a:r>
            </a:p>
          </p:txBody>
        </p:sp>
      </p:grpSp>
    </p:spTree>
    <p:extLst>
      <p:ext uri="{BB962C8B-B14F-4D97-AF65-F5344CB8AC3E}">
        <p14:creationId xmlns:p14="http://schemas.microsoft.com/office/powerpoint/2010/main" val="4143445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500" fill="hold"/>
                                        <p:tgtEl>
                                          <p:spTgt spid="98"/>
                                        </p:tgtEl>
                                        <p:attrNameLst>
                                          <p:attrName>ppt_x</p:attrName>
                                        </p:attrNameLst>
                                      </p:cBhvr>
                                      <p:tavLst>
                                        <p:tav tm="0">
                                          <p:val>
                                            <p:strVal val="0-#ppt_w/2"/>
                                          </p:val>
                                        </p:tav>
                                        <p:tav tm="100000">
                                          <p:val>
                                            <p:strVal val="#ppt_x"/>
                                          </p:val>
                                        </p:tav>
                                      </p:tavLst>
                                    </p:anim>
                                    <p:anim calcmode="lin" valueType="num">
                                      <p:cBhvr additive="base">
                                        <p:cTn id="12"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fade">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fade">
                                      <p:cBhvr>
                                        <p:cTn id="22" dur="500"/>
                                        <p:tgtEl>
                                          <p:spTgt spid="99">
                                            <p:txEl>
                                              <p:pRg st="2" end="2"/>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fade">
                                      <p:cBhvr>
                                        <p:cTn id="37" dur="500"/>
                                        <p:tgtEl>
                                          <p:spTgt spid="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fade">
                                      <p:cBhvr>
                                        <p:cTn id="42" dur="500"/>
                                        <p:tgtEl>
                                          <p:spTgt spid="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9">
                                            <p:txEl>
                                              <p:pRg st="8" end="8"/>
                                            </p:txEl>
                                          </p:spTgt>
                                        </p:tgtEl>
                                        <p:attrNameLst>
                                          <p:attrName>style.visibility</p:attrName>
                                        </p:attrNameLst>
                                      </p:cBhvr>
                                      <p:to>
                                        <p:strVal val="visible"/>
                                      </p:to>
                                    </p:set>
                                    <p:animEffect transition="in" filter="fade">
                                      <p:cBhvr>
                                        <p:cTn id="47" dur="500"/>
                                        <p:tgtEl>
                                          <p:spTgt spid="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uiExpand="1" build="p"/>
      <p:bldP spid="4" grpId="0"/>
    </p:bldLst>
  </p:timing>
</p:sld>
</file>

<file path=ppt/theme/theme1.xml><?xml version="1.0" encoding="utf-8"?>
<a:theme xmlns:a="http://schemas.openxmlformats.org/drawingml/2006/main" name="Cord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1551</TotalTime>
  <Words>2053</Words>
  <Application>Microsoft Office PowerPoint</Application>
  <PresentationFormat>Widescreen</PresentationFormat>
  <Paragraphs>267</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Lora</vt:lpstr>
      <vt:lpstr>Arial</vt:lpstr>
      <vt:lpstr>Calibri</vt:lpstr>
      <vt:lpstr>Roboto Slab</vt:lpstr>
      <vt:lpstr>Cambria Math</vt:lpstr>
      <vt:lpstr>Source Sans Pro</vt:lpstr>
      <vt:lpstr>Cordelia template</vt:lpstr>
      <vt:lpstr>Congruence</vt:lpstr>
      <vt:lpstr>Chapter Objectives</vt:lpstr>
      <vt:lpstr>The Idea of Congruence</vt:lpstr>
      <vt:lpstr>Congruence</vt:lpstr>
      <vt:lpstr>Activating Teacher’s Knowledge</vt:lpstr>
      <vt:lpstr>Activating Teacher’s Knowledge</vt:lpstr>
      <vt:lpstr>Geometric Transformations</vt:lpstr>
      <vt:lpstr>PowerPoint Presentation</vt:lpstr>
      <vt:lpstr>Correspondence as congruence</vt:lpstr>
      <vt:lpstr>Congruence between Triangles</vt:lpstr>
      <vt:lpstr>Congruent angles and segments</vt:lpstr>
      <vt:lpstr>Congruence as equivalence relation</vt:lpstr>
      <vt:lpstr>Congruence Postulates and Theorems for Triangles</vt:lpstr>
      <vt:lpstr>Learning from experience</vt:lpstr>
      <vt:lpstr>Thinking Up Your Own Proofs</vt:lpstr>
      <vt:lpstr>Review on Logic and Reasoning</vt:lpstr>
      <vt:lpstr>Review on Logic and Reasoning</vt:lpstr>
      <vt:lpstr>Review on Logic and Reasoning</vt:lpstr>
      <vt:lpstr>Review on Logic and Reasoning</vt:lpstr>
      <vt:lpstr>Constructing Two-Column Proofs</vt:lpstr>
      <vt:lpstr>Examples</vt:lpstr>
      <vt:lpstr>Examples</vt:lpstr>
      <vt:lpstr>Students’ Difficulties with Proofs</vt:lpstr>
      <vt:lpstr>What is a “proof”?</vt:lpstr>
      <vt:lpstr>What is a “proof”?</vt:lpstr>
      <vt:lpstr>The challenge in geometric proofs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Congruence</dc:title>
  <dc:creator>Von Christopher</dc:creator>
  <cp:lastModifiedBy>Von Christopher  G. Chua</cp:lastModifiedBy>
  <cp:revision>60</cp:revision>
  <dcterms:modified xsi:type="dcterms:W3CDTF">2017-01-07T04:52:53Z</dcterms:modified>
</cp:coreProperties>
</file>