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318" r:id="rId3"/>
    <p:sldId id="257" r:id="rId4"/>
    <p:sldId id="259" r:id="rId5"/>
    <p:sldId id="319" r:id="rId6"/>
    <p:sldId id="321" r:id="rId7"/>
    <p:sldId id="322" r:id="rId8"/>
    <p:sldId id="320" r:id="rId9"/>
    <p:sldId id="323" r:id="rId10"/>
    <p:sldId id="324" r:id="rId11"/>
    <p:sldId id="325" r:id="rId12"/>
    <p:sldId id="327" r:id="rId13"/>
    <p:sldId id="328" r:id="rId14"/>
    <p:sldId id="326" r:id="rId15"/>
    <p:sldId id="329" r:id="rId16"/>
    <p:sldId id="330" r:id="rId17"/>
    <p:sldId id="331" r:id="rId18"/>
    <p:sldId id="332" r:id="rId19"/>
    <p:sldId id="333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Lora" panose="020B0604020202020204"/>
      <p:regular r:id="rId27"/>
      <p:bold r:id="rId27"/>
      <p:italic r:id="rId27"/>
      <p:boldItalic r:id="rId27"/>
    </p:embeddedFont>
    <p:embeddedFont>
      <p:font typeface="Quattrocento Sans"/>
      <p:regular r:id="rId27"/>
      <p:bold r:id="rId27"/>
      <p:italic r:id="rId27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8EEDA72-276F-4AC5-99B3-48079B21739F}">
  <a:tblStyle styleId="{98EEDA72-276F-4AC5-99B3-48079B21739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1" autoAdjust="0"/>
  </p:normalViewPr>
  <p:slideViewPr>
    <p:cSldViewPr snapToGrid="0">
      <p:cViewPr varScale="1">
        <p:scale>
          <a:sx n="94" d="100"/>
          <a:sy n="94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NUL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Grading System:</a:t>
            </a:r>
            <a:r>
              <a:rPr lang="en-US" baseline="0" dirty="0"/>
              <a:t> Attendance 10%, Class Discussions 10%, Written Works 30%, Major Exam 50%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In case of absences, you are required to submit a discussion and reflection paper on the topics discussed during the absence.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72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36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70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72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192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309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9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710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31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49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85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The three undefined terms in Geometry are the point, line, and plane. A point is represented by a dot, a line is a set of points that form a straight line, and a plane is a perfectly flat surface extending infinitely in every direction.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Intersecting lines are two or more lines that meet at exactly one point.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Parallel lines are lines that do not intersect, even if extended infinitely in both directions.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Perpendicular lines are special type of intersecting lines that intersect to form a right angle.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An angle is composed of two rays with a common endpoint.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 cone is a geometric solid composed of a point called the vertex and a circular base.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28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13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PH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Circle - when the plane is horizontal</a:t>
            </a:r>
          </a:p>
          <a:p>
            <a:r>
              <a:rPr lang="en-PH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Ellipse - when the (tilted) plane intersects only one cone to form a bounded curve</a:t>
            </a:r>
          </a:p>
          <a:p>
            <a:r>
              <a:rPr lang="en-PH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Parabola - when the plane intersects only one cone to form an unbounded curve</a:t>
            </a:r>
          </a:p>
          <a:p>
            <a:r>
              <a:rPr lang="en-PH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Hyperbola - when the plane (not necessarily vertical) intersects both cones to form two unbounded curves (each called a branch of the hyperbola)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43540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PH" dirty="0"/>
              <a:t>If the plane intersects the double right circular cones, passing through the vertex, degenerate cones are formed.</a:t>
            </a:r>
          </a:p>
          <a:p>
            <a:r>
              <a:rPr lang="en-PH" dirty="0"/>
              <a:t>When perpendicular to the base, such as that of a circle, a point is formed.</a:t>
            </a:r>
          </a:p>
          <a:p>
            <a:r>
              <a:rPr lang="en-PH" dirty="0"/>
              <a:t>When the plane is tilted, such as the case of a parabola, a line is the intersection.</a:t>
            </a:r>
          </a:p>
          <a:p>
            <a:r>
              <a:rPr lang="en-PH" dirty="0"/>
              <a:t>A hyperbola becomes two intersecting lines.</a:t>
            </a:r>
          </a:p>
        </p:txBody>
      </p:sp>
    </p:spTree>
    <p:extLst>
      <p:ext uri="{BB962C8B-B14F-4D97-AF65-F5344CB8AC3E}">
        <p14:creationId xmlns:p14="http://schemas.microsoft.com/office/powerpoint/2010/main" val="23099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69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aughnchu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Video/Conic%20Sections.mp4.MK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98378" y="2630543"/>
            <a:ext cx="666838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dirty="0"/>
              <a:t>Precalculus:</a:t>
            </a:r>
            <a:br>
              <a:rPr lang="en-PH" dirty="0"/>
            </a:br>
            <a:r>
              <a:rPr lang="en-PH" sz="4400" dirty="0"/>
              <a:t>CONIC SECTIONS: CIRCLES</a:t>
            </a:r>
            <a:endParaRPr lang="en"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hape 61"/>
          <p:cNvSpPr txBox="1">
            <a:spLocks/>
          </p:cNvSpPr>
          <p:nvPr/>
        </p:nvSpPr>
        <p:spPr>
          <a:xfrm>
            <a:off x="2839607" y="3699768"/>
            <a:ext cx="6010226" cy="436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36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r"/>
            <a:r>
              <a:rPr lang="en" sz="2000" dirty="0"/>
              <a:t>Von Christopher G. Chua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EQUATION OF A CIRLE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AB3D3-99EE-4F78-B16E-68113C83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325" y="1616470"/>
            <a:ext cx="2771195" cy="3112200"/>
          </a:xfrm>
        </p:spPr>
        <p:txBody>
          <a:bodyPr/>
          <a:lstStyle/>
          <a:p>
            <a:pPr>
              <a:buNone/>
            </a:pPr>
            <a:r>
              <a:rPr lang="en-PH" dirty="0"/>
              <a:t>Consider a circle plotted on the Cartesian Coordinate plane.</a:t>
            </a:r>
          </a:p>
          <a:p>
            <a:pPr>
              <a:buNone/>
            </a:pPr>
            <a:r>
              <a:rPr lang="en-PH" dirty="0"/>
              <a:t>Determine the coordinates of the center and its radius.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42C104-59B1-4C5F-A44E-41A061DE8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85134"/>
              </p:ext>
            </p:extLst>
          </p:nvPr>
        </p:nvGraphicFramePr>
        <p:xfrm>
          <a:off x="4419600" y="661510"/>
          <a:ext cx="4236720" cy="4067160"/>
        </p:xfrm>
        <a:graphic>
          <a:graphicData uri="http://schemas.openxmlformats.org/drawingml/2006/table">
            <a:tbl>
              <a:tblPr firstRow="1" bandRow="1">
                <a:tableStyleId>{98EEDA72-276F-4AC5-99B3-48079B21739F}</a:tableStyleId>
              </a:tblPr>
              <a:tblGrid>
                <a:gridCol w="423672">
                  <a:extLst>
                    <a:ext uri="{9D8B030D-6E8A-4147-A177-3AD203B41FA5}">
                      <a16:colId xmlns:a16="http://schemas.microsoft.com/office/drawing/2014/main" val="3949936179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951998842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154400861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33030285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4087884548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79331381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3598004884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263550742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443522027"/>
                    </a:ext>
                  </a:extLst>
                </a:gridCol>
                <a:gridCol w="423672">
                  <a:extLst>
                    <a:ext uri="{9D8B030D-6E8A-4147-A177-3AD203B41FA5}">
                      <a16:colId xmlns:a16="http://schemas.microsoft.com/office/drawing/2014/main" val="2372115228"/>
                    </a:ext>
                  </a:extLst>
                </a:gridCol>
              </a:tblGrid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803471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89879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0260715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570864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9482055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4050967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902877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220133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558261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5984796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349932"/>
                  </a:ext>
                </a:extLst>
              </a:tr>
              <a:tr h="338930"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442654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077AF-BFF0-421F-8B42-F16840095827}"/>
              </a:ext>
            </a:extLst>
          </p:cNvPr>
          <p:cNvCxnSpPr/>
          <p:nvPr/>
        </p:nvCxnSpPr>
        <p:spPr>
          <a:xfrm>
            <a:off x="4625340" y="3700930"/>
            <a:ext cx="38252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E7E98D-1BC3-4039-BCAF-768F38F153E6}"/>
              </a:ext>
            </a:extLst>
          </p:cNvPr>
          <p:cNvCxnSpPr>
            <a:cxnSpLocks/>
          </p:cNvCxnSpPr>
          <p:nvPr/>
        </p:nvCxnSpPr>
        <p:spPr>
          <a:xfrm>
            <a:off x="5669280" y="777240"/>
            <a:ext cx="0" cy="38557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6C8D81C-5DA7-4F57-918E-5E772370CA30}"/>
              </a:ext>
            </a:extLst>
          </p:cNvPr>
          <p:cNvSpPr/>
          <p:nvPr/>
        </p:nvSpPr>
        <p:spPr>
          <a:xfrm>
            <a:off x="5267730" y="1393030"/>
            <a:ext cx="2550390" cy="2548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494879-5AD3-4752-A183-08ADD1411DB1}"/>
              </a:ext>
            </a:extLst>
          </p:cNvPr>
          <p:cNvSpPr/>
          <p:nvPr/>
        </p:nvSpPr>
        <p:spPr>
          <a:xfrm>
            <a:off x="6515099" y="2695089"/>
            <a:ext cx="72000" cy="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7AFA1A-7FA7-4946-A07E-DD184D83F839}"/>
              </a:ext>
            </a:extLst>
          </p:cNvPr>
          <p:cNvSpPr/>
          <p:nvPr/>
        </p:nvSpPr>
        <p:spPr>
          <a:xfrm>
            <a:off x="7368539" y="1662190"/>
            <a:ext cx="72000" cy="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20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  <p:bldP spid="27" grpId="0" animBg="1"/>
      <p:bldP spid="37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EQUATION OF A CIRLE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AB3D3-99EE-4F78-B16E-68113C83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325" y="1616470"/>
            <a:ext cx="2771195" cy="3112200"/>
          </a:xfrm>
        </p:spPr>
        <p:txBody>
          <a:bodyPr/>
          <a:lstStyle/>
          <a:p>
            <a:pPr>
              <a:buNone/>
            </a:pPr>
            <a:r>
              <a:rPr lang="en-PH" dirty="0"/>
              <a:t>Assume that we do not know the actual coordinates of the center.</a:t>
            </a:r>
          </a:p>
          <a:p>
            <a:pPr>
              <a:buNone/>
            </a:pPr>
            <a:endParaRPr lang="en-PH" dirty="0"/>
          </a:p>
          <a:p>
            <a:pPr>
              <a:buNone/>
            </a:pPr>
            <a:r>
              <a:rPr lang="en-PH" dirty="0"/>
              <a:t>What if the center is at the point of origin?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077AF-BFF0-421F-8B42-F16840095827}"/>
              </a:ext>
            </a:extLst>
          </p:cNvPr>
          <p:cNvCxnSpPr/>
          <p:nvPr/>
        </p:nvCxnSpPr>
        <p:spPr>
          <a:xfrm>
            <a:off x="4625340" y="3700930"/>
            <a:ext cx="38252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E7E98D-1BC3-4039-BCAF-768F38F153E6}"/>
              </a:ext>
            </a:extLst>
          </p:cNvPr>
          <p:cNvCxnSpPr>
            <a:cxnSpLocks/>
          </p:cNvCxnSpPr>
          <p:nvPr/>
        </p:nvCxnSpPr>
        <p:spPr>
          <a:xfrm>
            <a:off x="5669280" y="777240"/>
            <a:ext cx="0" cy="38557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6C8D81C-5DA7-4F57-918E-5E772370CA30}"/>
              </a:ext>
            </a:extLst>
          </p:cNvPr>
          <p:cNvSpPr/>
          <p:nvPr/>
        </p:nvSpPr>
        <p:spPr>
          <a:xfrm>
            <a:off x="5267730" y="1393030"/>
            <a:ext cx="2550390" cy="2548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494879-5AD3-4752-A183-08ADD1411DB1}"/>
              </a:ext>
            </a:extLst>
          </p:cNvPr>
          <p:cNvSpPr/>
          <p:nvPr/>
        </p:nvSpPr>
        <p:spPr>
          <a:xfrm>
            <a:off x="6515099" y="2695089"/>
            <a:ext cx="72000" cy="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7AFA1A-7FA7-4946-A07E-DD184D83F839}"/>
              </a:ext>
            </a:extLst>
          </p:cNvPr>
          <p:cNvSpPr/>
          <p:nvPr/>
        </p:nvSpPr>
        <p:spPr>
          <a:xfrm>
            <a:off x="7360375" y="1670354"/>
            <a:ext cx="72000" cy="7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0680C-7A6F-4DDF-8FB0-BE9A480F194A}"/>
                  </a:ext>
                </a:extLst>
              </p:cNvPr>
              <p:cNvSpPr txBox="1"/>
              <p:nvPr/>
            </p:nvSpPr>
            <p:spPr>
              <a:xfrm>
                <a:off x="6188264" y="2573856"/>
                <a:ext cx="1494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0680C-7A6F-4DDF-8FB0-BE9A480F1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264" y="2573856"/>
                <a:ext cx="1494064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BAC66-B1DC-4408-81DF-0D532CD946E8}"/>
                  </a:ext>
                </a:extLst>
              </p:cNvPr>
              <p:cNvSpPr txBox="1"/>
              <p:nvPr/>
            </p:nvSpPr>
            <p:spPr>
              <a:xfrm>
                <a:off x="7071088" y="1462581"/>
                <a:ext cx="1494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PH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BAC66-B1DC-4408-81DF-0D532CD94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088" y="1462581"/>
                <a:ext cx="1494064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A965-7E87-42A0-AEA7-802F23337445}"/>
              </a:ext>
            </a:extLst>
          </p:cNvPr>
          <p:cNvCxnSpPr/>
          <p:nvPr/>
        </p:nvCxnSpPr>
        <p:spPr>
          <a:xfrm flipV="1">
            <a:off x="6551099" y="1706354"/>
            <a:ext cx="845276" cy="10213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8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STANDARD FORM</a:t>
            </a:r>
            <a:br>
              <a:rPr lang="en-PH" sz="3200" dirty="0">
                <a:highlight>
                  <a:srgbClr val="FFCD00"/>
                </a:highlight>
              </a:rPr>
            </a:br>
            <a:r>
              <a:rPr lang="en-PH" sz="3200" dirty="0">
                <a:highlight>
                  <a:srgbClr val="FFCD00"/>
                </a:highlight>
              </a:rPr>
              <a:t>of the equation of a circle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1616470"/>
                <a:ext cx="7510835" cy="3112200"/>
              </a:xfrm>
            </p:spPr>
            <p:txBody>
              <a:bodyPr/>
              <a:lstStyle/>
              <a:p>
                <a:pPr algn="ctr">
                  <a:buNone/>
                </a:pPr>
                <a:r>
                  <a:rPr lang="en-PH" dirty="0"/>
                  <a:t>The standard form of the equation of a circle whose center is at the origin with radius, </a:t>
                </a:r>
                <a:r>
                  <a:rPr lang="en-PH" i="1" dirty="0"/>
                  <a:t>r</a:t>
                </a:r>
                <a:r>
                  <a:rPr lang="en-PH" dirty="0"/>
                  <a:t>, is</a:t>
                </a:r>
                <a:endParaRPr lang="en-PH" b="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b="0" dirty="0"/>
              </a:p>
              <a:p>
                <a:pPr algn="ctr">
                  <a:buNone/>
                </a:pPr>
                <a:endParaRPr lang="en-PH" b="0" dirty="0"/>
              </a:p>
              <a:p>
                <a:pPr algn="ctr">
                  <a:buNone/>
                </a:pPr>
                <a:r>
                  <a:rPr lang="en-PH" dirty="0"/>
                  <a:t>For any circle whose center have coordinates </a:t>
                </a:r>
                <a:r>
                  <a:rPr lang="en-PH" i="1" dirty="0"/>
                  <a:t>(h, k)</a:t>
                </a:r>
                <a:r>
                  <a:rPr lang="en-PH" dirty="0"/>
                  <a:t> with radius, </a:t>
                </a:r>
                <a:r>
                  <a:rPr lang="en-PH" i="1" dirty="0"/>
                  <a:t>r</a:t>
                </a:r>
                <a:r>
                  <a:rPr lang="en-PH" dirty="0"/>
                  <a:t>, the standard form of its equation is</a:t>
                </a:r>
                <a:endParaRPr lang="en-PH" b="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PH" b="0" dirty="0"/>
              </a:p>
              <a:p>
                <a:pPr algn="ctr">
                  <a:buNone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1616470"/>
                <a:ext cx="7510835" cy="3112200"/>
              </a:xfrm>
              <a:blipFill>
                <a:blip r:embed="rId3"/>
                <a:stretch>
                  <a:fillRect l="-973" r="-194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5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STANDARD FORM</a:t>
            </a:r>
            <a:br>
              <a:rPr lang="en-PH" sz="3200" dirty="0">
                <a:highlight>
                  <a:srgbClr val="FFCD00"/>
                </a:highlight>
              </a:rPr>
            </a:br>
            <a:r>
              <a:rPr lang="en-PH" sz="3200" dirty="0">
                <a:highlight>
                  <a:srgbClr val="FFCD00"/>
                </a:highlight>
              </a:rPr>
              <a:t>of the equation of a circle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1616470"/>
                <a:ext cx="7510835" cy="31122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PH" dirty="0"/>
                  <a:t>Give the standard form of the equation of the circle described in each item below.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 (0, 0), </m:t>
                    </m:r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PH" b="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PH" dirty="0"/>
                  <a:t>Center at the origin, </a:t>
                </a:r>
                <a14:m>
                  <m:oMath xmlns:m="http://schemas.openxmlformats.org/officeDocument/2006/math">
                    <m:r>
                      <a:rPr lang="en-PH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PH" b="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PH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PH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PH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b="0" i="1" dirty="0" smtClean="0">
                            <a:latin typeface="Cambria Math" panose="02040503050406030204" pitchFamily="18" charset="0"/>
                          </a:rPr>
                          <m:t>4, 1</m:t>
                        </m:r>
                      </m:e>
                    </m:d>
                  </m:oMath>
                </a14:m>
                <a:r>
                  <a:rPr lang="en-PH" dirty="0"/>
                  <a:t> and containing </a:t>
                </a:r>
                <a14:m>
                  <m:oMath xmlns:m="http://schemas.openxmlformats.org/officeDocument/2006/math"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PH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PH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b="0" i="1" dirty="0" smtClean="0">
                            <a:latin typeface="Cambria Math" panose="02040503050406030204" pitchFamily="18" charset="0"/>
                          </a:rPr>
                          <m:t>5, −2</m:t>
                        </m:r>
                      </m:e>
                    </m:d>
                  </m:oMath>
                </a14:m>
                <a:endParaRPr lang="en-PH" b="0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PH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PH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b="0" i="1" dirty="0" smtClean="0">
                            <a:latin typeface="Cambria Math" panose="02040503050406030204" pitchFamily="18" charset="0"/>
                          </a:rPr>
                          <m:t>−3, −5</m:t>
                        </m:r>
                      </m:e>
                    </m:d>
                  </m:oMath>
                </a14:m>
                <a:r>
                  <a:rPr lang="en-PH" dirty="0"/>
                  <a:t> and containing </a:t>
                </a:r>
                <a14:m>
                  <m:oMath xmlns:m="http://schemas.openxmlformats.org/officeDocument/2006/math">
                    <m:r>
                      <a:rPr lang="en-PH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PH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b="0" i="1" dirty="0" smtClean="0">
                            <a:latin typeface="Cambria Math" panose="02040503050406030204" pitchFamily="18" charset="0"/>
                          </a:rPr>
                          <m:t>1, 0</m:t>
                        </m:r>
                      </m:e>
                    </m:d>
                  </m:oMath>
                </a14:m>
                <a:endParaRPr lang="en-PH" dirty="0"/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endParaRPr lang="en-PH" b="0" dirty="0"/>
              </a:p>
              <a:p>
                <a:pPr>
                  <a:buNone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1616470"/>
                <a:ext cx="7510835" cy="3112200"/>
              </a:xfrm>
              <a:blipFill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0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7DF1A-DC54-425D-9B96-7CA4CE5DB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66" t="22138" r="22334" b="7259"/>
          <a:stretch/>
        </p:blipFill>
        <p:spPr>
          <a:xfrm>
            <a:off x="4929685" y="1393030"/>
            <a:ext cx="4389120" cy="3631458"/>
          </a:xfrm>
          <a:prstGeom prst="rect">
            <a:avLst/>
          </a:prstGeom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EQUATION OF A CIRLE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8551A0-FD87-4109-A8B3-2798A1C8C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94550"/>
            <a:ext cx="5151119" cy="3112200"/>
          </a:xfrm>
        </p:spPr>
        <p:txBody>
          <a:bodyPr/>
          <a:lstStyle/>
          <a:p>
            <a:pPr>
              <a:buNone/>
            </a:pPr>
            <a:r>
              <a:rPr lang="en-PH" dirty="0"/>
              <a:t>Solve for the equation of the following circles:</a:t>
            </a:r>
          </a:p>
          <a:p>
            <a:pPr marL="342900" indent="-342900"/>
            <a:r>
              <a:rPr lang="en-PH" dirty="0"/>
              <a:t>circle A</a:t>
            </a:r>
          </a:p>
          <a:p>
            <a:pPr marL="342900" indent="-342900"/>
            <a:r>
              <a:rPr lang="en-PH" dirty="0"/>
              <a:t>circle B</a:t>
            </a:r>
          </a:p>
          <a:p>
            <a:pPr marL="342900" indent="-342900"/>
            <a:r>
              <a:rPr lang="en-PH" dirty="0"/>
              <a:t>center (5,−6), tangent to the y-axis</a:t>
            </a:r>
          </a:p>
          <a:p>
            <a:pPr marL="342900" indent="-342900"/>
            <a:r>
              <a:rPr lang="en-PH" dirty="0"/>
              <a:t>center (5,−6), tangent to the x-axis</a:t>
            </a:r>
          </a:p>
          <a:p>
            <a:pPr marL="342900" indent="-342900"/>
            <a:r>
              <a:rPr lang="en-PH" dirty="0"/>
              <a:t>has a diameter with endpoints </a:t>
            </a:r>
          </a:p>
          <a:p>
            <a:pPr>
              <a:buNone/>
            </a:pPr>
            <a:r>
              <a:rPr lang="en-PH" dirty="0"/>
              <a:t>      A(−1, 4) and B(4, 2)</a:t>
            </a:r>
          </a:p>
        </p:txBody>
      </p:sp>
    </p:spTree>
    <p:extLst>
      <p:ext uri="{BB962C8B-B14F-4D97-AF65-F5344CB8AC3E}">
        <p14:creationId xmlns:p14="http://schemas.microsoft.com/office/powerpoint/2010/main" val="10859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IN, ON, or OUT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1419715"/>
                <a:ext cx="7510835" cy="31122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PH" dirty="0"/>
                  <a:t>Consider the circle with equation,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PH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P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PH" b="0" dirty="0"/>
              </a:p>
              <a:p>
                <a:pPr>
                  <a:buNone/>
                </a:pPr>
                <a:r>
                  <a:rPr lang="en-PH" dirty="0"/>
                  <a:t>Determine the location of the following points relative to the circle.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PH" dirty="0"/>
                  <a:t>P (-2, 14)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PH" dirty="0"/>
                  <a:t>Q (-6, 6)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PH" dirty="0"/>
                  <a:t>R (-10, 9)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PH" dirty="0"/>
                  <a:t>S (7, 9)</a:t>
                </a:r>
              </a:p>
              <a:p>
                <a:pPr marL="457200" indent="-457200">
                  <a:buClr>
                    <a:schemeClr val="tx1"/>
                  </a:buClr>
                  <a:buFont typeface="+mj-lt"/>
                  <a:buAutoNum type="arabicPeriod"/>
                </a:pPr>
                <a:endParaRPr lang="en-PH" b="0" dirty="0"/>
              </a:p>
              <a:p>
                <a:pPr>
                  <a:buNone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1419715"/>
                <a:ext cx="7510835" cy="3112200"/>
              </a:xfrm>
              <a:blipFill>
                <a:blip r:embed="rId3"/>
                <a:stretch>
                  <a:fillRect l="-1298" t="-196" b="-1529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GENERAL FORM</a:t>
            </a:r>
            <a:br>
              <a:rPr lang="en-PH" sz="3200" dirty="0">
                <a:highlight>
                  <a:srgbClr val="FFCD00"/>
                </a:highlight>
              </a:rPr>
            </a:br>
            <a:r>
              <a:rPr lang="en-PH" sz="3200" dirty="0">
                <a:highlight>
                  <a:srgbClr val="FFCD00"/>
                </a:highlight>
              </a:rPr>
              <a:t>of the equation of a circle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2270760"/>
                <a:ext cx="7510835" cy="2457910"/>
              </a:xfrm>
            </p:spPr>
            <p:txBody>
              <a:bodyPr/>
              <a:lstStyle/>
              <a:p>
                <a:pPr algn="ctr">
                  <a:buNone/>
                </a:pPr>
                <a:r>
                  <a:rPr lang="en-PH" dirty="0"/>
                  <a:t>The general form of the equation of a circle is</a:t>
                </a:r>
                <a:endParaRPr lang="en-PH" b="0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𝐶𝑥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𝐷𝑦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PH" b="0" dirty="0"/>
                  <a:t> </a:t>
                </a:r>
              </a:p>
              <a:p>
                <a:pPr algn="ctr">
                  <a:buNone/>
                </a:pPr>
                <a:r>
                  <a:rPr lang="en-PH" dirty="0"/>
                  <a:t>w</a:t>
                </a:r>
                <a:r>
                  <a:rPr lang="en-PH" b="0" dirty="0"/>
                  <a:t>here </a:t>
                </a:r>
                <a14:m>
                  <m:oMath xmlns:m="http://schemas.openxmlformats.org/officeDocument/2006/math">
                    <m:r>
                      <a:rPr lang="en-PH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P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PH" b="0" dirty="0"/>
              </a:p>
              <a:p>
                <a:pPr algn="ctr">
                  <a:buNone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2270760"/>
                <a:ext cx="7510835" cy="2457910"/>
              </a:xfrm>
              <a:blipFill>
                <a:blip r:embed="rId3"/>
                <a:stretch>
                  <a:fillRect t="-24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4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GENERAL FORM</a:t>
            </a:r>
            <a:br>
              <a:rPr lang="en-PH" sz="3200" dirty="0">
                <a:highlight>
                  <a:srgbClr val="FFCD00"/>
                </a:highlight>
              </a:rPr>
            </a:br>
            <a:r>
              <a:rPr lang="en-PH" sz="3200" dirty="0">
                <a:highlight>
                  <a:srgbClr val="FFCD00"/>
                </a:highlight>
              </a:rPr>
              <a:t>of the equation of a circle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1645920"/>
                <a:ext cx="7510835" cy="308275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PH" dirty="0"/>
                  <a:t>Transform the following equations into the general form:</a:t>
                </a:r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+15</m:t>
                            </m:r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PH" b="0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PH" b="0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PH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PH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1645920"/>
                <a:ext cx="7510835" cy="3082750"/>
              </a:xfrm>
              <a:blipFill>
                <a:blip r:embed="rId3"/>
                <a:stretch>
                  <a:fillRect l="-1217" t="-19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8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Transforming equations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08325" y="1645920"/>
                <a:ext cx="7510835" cy="308275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PH" dirty="0"/>
                  <a:t>Transform the following equations into the standard form:</a:t>
                </a:r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endParaRPr lang="en-PH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=−14</m:t>
                    </m:r>
                  </m:oMath>
                </a14:m>
                <a:endParaRPr lang="en-PH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PH" b="0" i="1" smtClean="0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lang="en-P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P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b="0" i="1" smtClean="0">
                        <a:latin typeface="Cambria Math" panose="02040503050406030204" pitchFamily="18" charset="0"/>
                      </a:rPr>
                      <m:t>+96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−40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PH" b="0" i="1" smtClean="0">
                        <a:latin typeface="Cambria Math" panose="02040503050406030204" pitchFamily="18" charset="0"/>
                      </a:rPr>
                      <m:t>−315=0</m:t>
                    </m:r>
                  </m:oMath>
                </a14:m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8325" y="1645920"/>
                <a:ext cx="7510835" cy="3082750"/>
              </a:xfrm>
              <a:blipFill>
                <a:blip r:embed="rId3"/>
                <a:stretch>
                  <a:fillRect l="-1217" t="-19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4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775710" cy="47036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Transforming equations</a:t>
            </a:r>
            <a:endParaRPr lang="en" sz="32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1501" y="1645920"/>
                <a:ext cx="4669970" cy="3082750"/>
              </a:xfrm>
            </p:spPr>
            <p:txBody>
              <a:bodyPr/>
              <a:lstStyle/>
              <a:p>
                <a:pPr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+48=0</m:t>
                      </m:r>
                    </m:oMath>
                  </m:oMathPara>
                </a14:m>
                <a:endParaRPr lang="en-PH" sz="2000" b="0" dirty="0"/>
              </a:p>
              <a:p>
                <a:pPr>
                  <a:buClrTx/>
                  <a:buNone/>
                </a:pPr>
                <a:endParaRPr lang="en-PH" sz="2000" b="0" dirty="0"/>
              </a:p>
              <a:p>
                <a:pPr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PH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PH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  <m:r>
                            <a:rPr lang="en-PH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PH" sz="2000" b="0" i="1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PH" sz="2000" b="0" dirty="0"/>
              </a:p>
              <a:p>
                <a:pPr>
                  <a:buClrTx/>
                  <a:buNone/>
                </a:pPr>
                <a:r>
                  <a:rPr lang="en-PH" sz="2000" b="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PH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PH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PH" sz="1600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PH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sz="1600" b="0" i="1" smtClean="0">
                        <a:latin typeface="Cambria Math" panose="02040503050406030204" pitchFamily="18" charset="0"/>
                      </a:rPr>
                      <m:t>=9      </m:t>
                    </m:r>
                    <m:f>
                      <m:fPr>
                        <m:ctrlPr>
                          <a:rPr lang="en-PH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PH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PH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PH" sz="16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PH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PH" sz="16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PH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PH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PH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PH" sz="16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PH" sz="1600" dirty="0"/>
              </a:p>
              <a:p>
                <a:pPr>
                  <a:buClrTx/>
                  <a:buNone/>
                </a:pPr>
                <a:endParaRPr lang="en-PH" sz="1600" b="0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PH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PH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PH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PH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PH" sz="1600" b="0" i="1" smtClean="0">
                              <a:latin typeface="Cambria Math" panose="02040503050406030204" pitchFamily="18" charset="0"/>
                            </a:rPr>
                            <m:t>+64</m:t>
                          </m:r>
                        </m:e>
                      </m:d>
                      <m:r>
                        <a:rPr lang="en-PH" sz="1600" b="0" i="1" smtClean="0">
                          <a:latin typeface="Cambria Math" panose="02040503050406030204" pitchFamily="18" charset="0"/>
                        </a:rPr>
                        <m:t>=−48+9+64</m:t>
                      </m:r>
                    </m:oMath>
                  </m:oMathPara>
                </a14:m>
                <a:endParaRPr lang="en-PH" sz="1600" b="0" dirty="0"/>
              </a:p>
              <a:p>
                <a:pPr>
                  <a:buClrTx/>
                  <a:buNone/>
                </a:pPr>
                <a:endParaRPr lang="en-PH" sz="2000" dirty="0"/>
              </a:p>
              <a:p>
                <a:pPr>
                  <a:buClrTx/>
                  <a:buNone/>
                </a:pPr>
                <a:endParaRPr lang="en-PH" sz="2000" b="0" dirty="0"/>
              </a:p>
              <a:p>
                <a:pPr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PH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PH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PH" sz="2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PH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PH" sz="2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PH" sz="2000" b="1" dirty="0"/>
              </a:p>
              <a:p>
                <a:pPr marL="457200" indent="-457200">
                  <a:buClrTx/>
                  <a:buFont typeface="+mj-lt"/>
                  <a:buAutoNum type="arabicPeriod"/>
                </a:pPr>
                <a:endParaRPr lang="en-PH" sz="20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CCAB3D3-99EE-4F78-B16E-68113C830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501" y="1645920"/>
                <a:ext cx="4669970" cy="3082750"/>
              </a:xfr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641667-B450-42AA-A174-A6B794D9D093}"/>
              </a:ext>
            </a:extLst>
          </p:cNvPr>
          <p:cNvSpPr txBox="1">
            <a:spLocks/>
          </p:cNvSpPr>
          <p:nvPr/>
        </p:nvSpPr>
        <p:spPr>
          <a:xfrm>
            <a:off x="5127170" y="2237014"/>
            <a:ext cx="3907971" cy="24916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buClrTx/>
              <a:buNone/>
            </a:pPr>
            <a:r>
              <a:rPr lang="en-PH" sz="2000" dirty="0"/>
              <a:t>Group the terms based on the variables.</a:t>
            </a:r>
          </a:p>
          <a:p>
            <a:pPr>
              <a:buClrTx/>
              <a:buNone/>
            </a:pPr>
            <a:r>
              <a:rPr lang="en-PH" sz="2000" dirty="0"/>
              <a:t>Complete the square to make each group of terms a perfect square trinomial (PST). Add the constants of the PSTs to the right side.</a:t>
            </a:r>
          </a:p>
          <a:p>
            <a:pPr>
              <a:spcBef>
                <a:spcPts val="0"/>
              </a:spcBef>
              <a:buClrTx/>
              <a:buNone/>
            </a:pPr>
            <a:endParaRPr lang="en-PH" sz="800" dirty="0"/>
          </a:p>
          <a:p>
            <a:pPr>
              <a:buClrTx/>
              <a:buNone/>
            </a:pPr>
            <a:r>
              <a:rPr lang="en-PH" sz="2000" dirty="0"/>
              <a:t>Express the PSTs as squares of binomials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33A343-38D4-4B1A-8D67-EB3733A86E88}"/>
              </a:ext>
            </a:extLst>
          </p:cNvPr>
          <p:cNvSpPr/>
          <p:nvPr/>
        </p:nvSpPr>
        <p:spPr>
          <a:xfrm>
            <a:off x="1845129" y="2465615"/>
            <a:ext cx="23676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CF11AB-43A4-4185-80B9-361072BBF759}"/>
              </a:ext>
            </a:extLst>
          </p:cNvPr>
          <p:cNvSpPr/>
          <p:nvPr/>
        </p:nvSpPr>
        <p:spPr>
          <a:xfrm>
            <a:off x="3241220" y="2465615"/>
            <a:ext cx="35106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607F64-66CC-47DC-8D5D-1801B8D2710C}"/>
              </a:ext>
            </a:extLst>
          </p:cNvPr>
          <p:cNvCxnSpPr>
            <a:stCxn id="2" idx="3"/>
          </p:cNvCxnSpPr>
          <p:nvPr/>
        </p:nvCxnSpPr>
        <p:spPr>
          <a:xfrm flipH="1">
            <a:off x="1381250" y="2660737"/>
            <a:ext cx="498552" cy="172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05DFB0-3180-4ACF-A2F4-AC4CF9DE6B6C}"/>
              </a:ext>
            </a:extLst>
          </p:cNvPr>
          <p:cNvCxnSpPr>
            <a:stCxn id="11" idx="5"/>
          </p:cNvCxnSpPr>
          <p:nvPr/>
        </p:nvCxnSpPr>
        <p:spPr>
          <a:xfrm flipH="1">
            <a:off x="3069771" y="2660737"/>
            <a:ext cx="471102" cy="196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8422B56-038D-406D-83A4-03090A2C3D01}"/>
              </a:ext>
            </a:extLst>
          </p:cNvPr>
          <p:cNvSpPr/>
          <p:nvPr/>
        </p:nvSpPr>
        <p:spPr>
          <a:xfrm>
            <a:off x="2488833" y="2858906"/>
            <a:ext cx="23676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146E99-FC0E-48C9-B01F-EFE703386308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1845130" y="3054028"/>
            <a:ext cx="678376" cy="459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DA23C27-3080-4F47-B032-3FEDCD21337E}"/>
              </a:ext>
            </a:extLst>
          </p:cNvPr>
          <p:cNvSpPr/>
          <p:nvPr/>
        </p:nvSpPr>
        <p:spPr>
          <a:xfrm>
            <a:off x="4369684" y="2857501"/>
            <a:ext cx="361158" cy="19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3B02CE-2767-48EC-830A-7094B346734E}"/>
              </a:ext>
            </a:extLst>
          </p:cNvPr>
          <p:cNvCxnSpPr>
            <a:cxnSpLocks/>
            <a:stCxn id="19" idx="3"/>
          </p:cNvCxnSpPr>
          <p:nvPr/>
        </p:nvCxnSpPr>
        <p:spPr>
          <a:xfrm flipH="1">
            <a:off x="3500672" y="3025248"/>
            <a:ext cx="921902" cy="488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668CF4-7717-463C-90F7-FC0539428DAB}"/>
              </a:ext>
            </a:extLst>
          </p:cNvPr>
          <p:cNvCxnSpPr>
            <a:stCxn id="16" idx="5"/>
          </p:cNvCxnSpPr>
          <p:nvPr/>
        </p:nvCxnSpPr>
        <p:spPr>
          <a:xfrm>
            <a:off x="2690924" y="3054028"/>
            <a:ext cx="1823926" cy="4598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6F62D3-26B4-4391-BBF4-D9AC92C8E7E3}"/>
              </a:ext>
            </a:extLst>
          </p:cNvPr>
          <p:cNvCxnSpPr>
            <a:stCxn id="19" idx="5"/>
          </p:cNvCxnSpPr>
          <p:nvPr/>
        </p:nvCxnSpPr>
        <p:spPr>
          <a:xfrm>
            <a:off x="4677952" y="3025248"/>
            <a:ext cx="310427" cy="4886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3" grpId="0" uiExpand="1" build="p"/>
      <p:bldP spid="9" grpId="0" uiExpand="1" build="p"/>
      <p:bldP spid="2" grpId="0" animBg="1"/>
      <p:bldP spid="11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777240"/>
            <a:ext cx="4653790" cy="58102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Important Course Concerns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3" name="Shape 83"/>
          <p:cNvSpPr txBox="1"/>
          <p:nvPr/>
        </p:nvSpPr>
        <p:spPr>
          <a:xfrm>
            <a:off x="578650" y="1476007"/>
            <a:ext cx="483665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4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Contact me directly through email:</a:t>
            </a: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v</a:t>
            </a: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on_christopher_chua@dlsu.edu.ph</a:t>
            </a:r>
          </a:p>
          <a:p>
            <a:pPr lvl="0">
              <a:spcBef>
                <a:spcPts val="600"/>
              </a:spcBef>
            </a:pP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vaughnchua@gmail.com</a:t>
            </a:r>
            <a:endParaRPr lang="en"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4023361" y="2377439"/>
            <a:ext cx="5195990" cy="1553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" sz="20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All learning resources, additional readings, assignment and paper details, and important announcements will be relayed through:</a:t>
            </a:r>
          </a:p>
          <a:p>
            <a:pPr lvl="0">
              <a:spcBef>
                <a:spcPts val="600"/>
              </a:spcBef>
            </a:pPr>
            <a:r>
              <a:rPr lang="e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MATHbyCHUA:</a:t>
            </a:r>
          </a:p>
          <a:p>
            <a:pPr lvl="0">
              <a:spcBef>
                <a:spcPts val="600"/>
              </a:spcBef>
            </a:pPr>
            <a:r>
              <a:rPr lang="e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mathbychua.weebly.com</a:t>
            </a:r>
          </a:p>
          <a:p>
            <a:pPr lvl="0">
              <a:spcBef>
                <a:spcPts val="600"/>
              </a:spcBef>
            </a:pPr>
            <a:endParaRPr lang="en" sz="2000" b="1" dirty="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84950" y="4281240"/>
            <a:ext cx="7846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 i="1" dirty="0">
                <a:latin typeface="Lora"/>
                <a:ea typeface="Lora"/>
                <a:cs typeface="Lora"/>
                <a:sym typeface="Lora"/>
              </a:rPr>
              <a:t>This slideshow presentation will be made available through the class’s official website, </a:t>
            </a:r>
            <a:r>
              <a:rPr lang="en" b="1" i="1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mathbychua.weebly.com</a:t>
            </a:r>
            <a:r>
              <a:rPr lang="en" b="1" i="1" dirty="0">
                <a:latin typeface="Lora"/>
                <a:ea typeface="Lora"/>
                <a:cs typeface="Lora"/>
                <a:sym typeface="Lora"/>
              </a:rPr>
              <a:t>. The site will also provide access to download this file in printable format.</a:t>
            </a:r>
            <a:endParaRPr lang="en" i="1" dirty="0">
              <a:latin typeface="Lora"/>
              <a:ea typeface="Lora"/>
              <a:cs typeface="Lora"/>
              <a:sym typeface="Lora"/>
            </a:endParaRPr>
          </a:p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endParaRPr i="1" dirty="0">
              <a:latin typeface="Lora"/>
              <a:ea typeface="Lora"/>
              <a:cs typeface="Lora"/>
              <a:sym typeface="Lora"/>
            </a:endParaRPr>
          </a:p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endParaRPr i="1" dirty="0"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8199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3" grpId="0" uiExpand="1" build="p"/>
      <p:bldP spid="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650" y="4163500"/>
            <a:ext cx="9144000" cy="979799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/>
              <a:t>Session Objectives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684950" y="1352550"/>
            <a:ext cx="7727399" cy="571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For this </a:t>
            </a:r>
            <a:r>
              <a:rPr lang="en-PH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two</a:t>
            </a: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-hour period, </a:t>
            </a:r>
            <a:r>
              <a:rPr lang="en-PH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SHS</a:t>
            </a: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students in </a:t>
            </a:r>
            <a:r>
              <a:rPr lang="en-PH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Precalculus</a:t>
            </a:r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are expected to develop the following learning competencies: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79330" y="2157154"/>
            <a:ext cx="3691592" cy="1743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en-PH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illustrate the different types of conic sections: parabola, ellipse, circle, hyperbola, and degenerate cases;</a:t>
            </a:r>
          </a:p>
          <a:p>
            <a:pPr marL="342900" lvl="0" indent="-342900">
              <a:spcBef>
                <a:spcPts val="600"/>
              </a:spcBef>
              <a:buAutoNum type="arabicPeriod"/>
            </a:pPr>
            <a:r>
              <a:rPr lang="en-PH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define a circle;</a:t>
            </a:r>
            <a:endParaRPr lang="en" sz="2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4724401" y="2187750"/>
            <a:ext cx="36877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PH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determine the standard form and general form of the equation of a circle; and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PH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graph a circle in a rectangular coordinate system.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4950" y="4281240"/>
            <a:ext cx="7846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b="1" i="1" dirty="0">
                <a:latin typeface="Lora"/>
                <a:ea typeface="Lora"/>
                <a:cs typeface="Lora"/>
                <a:sym typeface="Lora"/>
              </a:rPr>
              <a:t>This slideshow presentation will be made available through the class’s official website, </a:t>
            </a:r>
            <a:r>
              <a:rPr lang="en" b="1" i="1" dirty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mathbychua.weebly.com</a:t>
            </a:r>
            <a:r>
              <a:rPr lang="en" b="1" i="1" dirty="0">
                <a:latin typeface="Lora"/>
                <a:ea typeface="Lora"/>
                <a:cs typeface="Lora"/>
                <a:sym typeface="Lora"/>
              </a:rPr>
              <a:t>. The site will also provide access to download this file in printable format.</a:t>
            </a:r>
            <a:endParaRPr lang="en" i="1" dirty="0">
              <a:latin typeface="Lora"/>
              <a:ea typeface="Lora"/>
              <a:cs typeface="Lora"/>
              <a:sym typeface="Lora"/>
            </a:endParaRPr>
          </a:p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endParaRPr i="1" dirty="0">
              <a:latin typeface="Lora"/>
              <a:ea typeface="Lora"/>
              <a:cs typeface="Lora"/>
              <a:sym typeface="Lora"/>
            </a:endParaRPr>
          </a:p>
          <a:p>
            <a:pPr lvl="0" algn="ctr" rtl="0">
              <a:spcBef>
                <a:spcPts val="1000"/>
              </a:spcBef>
              <a:spcAft>
                <a:spcPts val="1000"/>
              </a:spcAft>
              <a:buNone/>
            </a:pPr>
            <a:endParaRPr i="1"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2" grpId="0"/>
      <p:bldP spid="83" grpId="0" uiExpand="1" build="p"/>
      <p:bldP spid="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4591226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PH" sz="4800" dirty="0"/>
              <a:t>Conic Sections</a:t>
            </a:r>
            <a:endParaRPr lang="en" sz="4800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2022225" y="2730579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Intersections of cones and planes</a:t>
            </a:r>
            <a:endParaRPr lang="en" sz="2400" dirty="0"/>
          </a:p>
        </p:txBody>
      </p:sp>
      <p:sp>
        <p:nvSpPr>
          <p:cNvPr id="101" name="Shape 101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2800" dirty="0">
                <a:highlight>
                  <a:srgbClr val="FFCD00"/>
                </a:highlight>
              </a:rPr>
              <a:t>Starting with Basics</a:t>
            </a:r>
            <a:endParaRPr lang="en" sz="2800" dirty="0">
              <a:highlight>
                <a:srgbClr val="FFCD00"/>
              </a:highlight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46176" y="1456981"/>
            <a:ext cx="7961376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Explain the following mathematical terms:</a:t>
            </a:r>
          </a:p>
          <a:p>
            <a:pPr lvl="0">
              <a:spcBef>
                <a:spcPts val="0"/>
              </a:spcBef>
              <a:buNone/>
            </a:pPr>
            <a:endParaRPr lang="en-US" i="1" dirty="0"/>
          </a:p>
          <a:p>
            <a:pPr marL="342900" indent="-342900">
              <a:spcBef>
                <a:spcPts val="0"/>
              </a:spcBef>
            </a:pPr>
            <a:r>
              <a:rPr lang="en-US" dirty="0"/>
              <a:t>Undefined Terms in Geometry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Intersecting lines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Parallel lines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Perpendicular lines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Angle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Cone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6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531870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What are </a:t>
            </a:r>
            <a:r>
              <a:rPr lang="en-PH" sz="2800" dirty="0">
                <a:highlight>
                  <a:srgbClr val="FFCD00"/>
                </a:highlight>
              </a:rPr>
              <a:t>CONIC SECTIONS</a:t>
            </a:r>
            <a:r>
              <a:rPr lang="en" sz="2800" dirty="0">
                <a:highlight>
                  <a:srgbClr val="FFCD00"/>
                </a:highlight>
              </a:rPr>
              <a:t>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46176" y="1456981"/>
            <a:ext cx="7961376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If a plane intersects a double right circular cones, the intersection is a two-dimensional curve of different types. These curves are called </a:t>
            </a:r>
            <a:r>
              <a:rPr lang="en-US" sz="2000" i="1" dirty="0">
                <a:hlinkClick r:id="rId3" action="ppaction://hlinkfile"/>
              </a:rPr>
              <a:t>conic sections</a:t>
            </a:r>
            <a:r>
              <a:rPr lang="en-US" sz="2000" i="1" dirty="0"/>
              <a:t>.</a:t>
            </a:r>
            <a:endParaRPr lang="en-US" sz="2000" b="1" i="1" dirty="0">
              <a:latin typeface="Lora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endParaRPr lang="en-US" sz="2000" b="1" i="1" dirty="0">
              <a:latin typeface="Lora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000" dirty="0"/>
              <a:t>Also called conics, these different types are:</a:t>
            </a:r>
            <a:endParaRPr lang="en-US" sz="2000" i="1"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D833A0C-F0CE-4088-A68F-D8A30A198FE5}"/>
              </a:ext>
            </a:extLst>
          </p:cNvPr>
          <p:cNvSpPr/>
          <p:nvPr/>
        </p:nvSpPr>
        <p:spPr>
          <a:xfrm>
            <a:off x="747266" y="3227895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DFE540-D612-4EAB-B0C8-8137354C2EE7}"/>
              </a:ext>
            </a:extLst>
          </p:cNvPr>
          <p:cNvSpPr/>
          <p:nvPr/>
        </p:nvSpPr>
        <p:spPr>
          <a:xfrm rot="19620147">
            <a:off x="2600449" y="3227895"/>
            <a:ext cx="216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6983945-83FF-4F85-9126-ECE3D5666E44}"/>
              </a:ext>
            </a:extLst>
          </p:cNvPr>
          <p:cNvSpPr/>
          <p:nvPr/>
        </p:nvSpPr>
        <p:spPr>
          <a:xfrm>
            <a:off x="4815401" y="3374728"/>
            <a:ext cx="1427517" cy="1348576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2A45F-01EA-43F2-856B-8D44FD266967}"/>
              </a:ext>
            </a:extLst>
          </p:cNvPr>
          <p:cNvSpPr txBox="1"/>
          <p:nvPr/>
        </p:nvSpPr>
        <p:spPr>
          <a:xfrm>
            <a:off x="916458" y="3794166"/>
            <a:ext cx="1050489" cy="30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CIRCLE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A3D7C-39A8-4ECF-A9D4-B42D6455E0ED}"/>
              </a:ext>
            </a:extLst>
          </p:cNvPr>
          <p:cNvSpPr txBox="1"/>
          <p:nvPr/>
        </p:nvSpPr>
        <p:spPr>
          <a:xfrm>
            <a:off x="3211230" y="3794166"/>
            <a:ext cx="1050489" cy="30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ELLIPSE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9777D-1512-4DC5-A6E8-617A27321F5E}"/>
              </a:ext>
            </a:extLst>
          </p:cNvPr>
          <p:cNvSpPr txBox="1"/>
          <p:nvPr/>
        </p:nvSpPr>
        <p:spPr>
          <a:xfrm>
            <a:off x="4924975" y="3590238"/>
            <a:ext cx="117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PARABOLA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6794EA-32FB-4090-95E6-A18C0C90195B}"/>
              </a:ext>
            </a:extLst>
          </p:cNvPr>
          <p:cNvSpPr/>
          <p:nvPr/>
        </p:nvSpPr>
        <p:spPr>
          <a:xfrm rot="10800000">
            <a:off x="6769859" y="4176843"/>
            <a:ext cx="1427517" cy="753547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383DD-20EA-4813-8C07-E48809547B67}"/>
              </a:ext>
            </a:extLst>
          </p:cNvPr>
          <p:cNvSpPr txBox="1"/>
          <p:nvPr/>
        </p:nvSpPr>
        <p:spPr>
          <a:xfrm>
            <a:off x="6804808" y="3850051"/>
            <a:ext cx="144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HYPERBOLA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C3A0A57-1433-4FFB-979D-69173324DC4B}"/>
              </a:ext>
            </a:extLst>
          </p:cNvPr>
          <p:cNvSpPr/>
          <p:nvPr/>
        </p:nvSpPr>
        <p:spPr>
          <a:xfrm>
            <a:off x="6769859" y="3096504"/>
            <a:ext cx="1427517" cy="753547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14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uiExpand="1" build="p"/>
      <p:bldP spid="2" grpId="0" animBg="1"/>
      <p:bldP spid="10" grpId="0" animBg="1"/>
      <p:bldP spid="5" grpId="0" animBg="1"/>
      <p:bldP spid="6" grpId="0"/>
      <p:bldP spid="19" grpId="0"/>
      <p:bldP spid="20" grpId="0"/>
      <p:bldP spid="24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72663D-0A7E-4C7F-83E3-6D120BDE3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2" t="39475" r="20476" b="28234"/>
          <a:stretch/>
        </p:blipFill>
        <p:spPr>
          <a:xfrm>
            <a:off x="6682594" y="2875362"/>
            <a:ext cx="2461406" cy="22704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4B75AF-807A-4EBC-AA2E-65B49C06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93" t="37258" r="39215" b="32224"/>
          <a:stretch/>
        </p:blipFill>
        <p:spPr>
          <a:xfrm>
            <a:off x="4141999" y="2893850"/>
            <a:ext cx="2461406" cy="21457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997EAE-78ED-4EAB-B765-214DC5E77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3" t="38440" r="56785" b="31042"/>
          <a:stretch/>
        </p:blipFill>
        <p:spPr>
          <a:xfrm>
            <a:off x="1568550" y="2893850"/>
            <a:ext cx="2461406" cy="21457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9933A6-08FF-48BD-905E-F577F808B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2" t="39475" r="20476" b="28234"/>
          <a:stretch/>
        </p:blipFill>
        <p:spPr>
          <a:xfrm>
            <a:off x="6682594" y="2916925"/>
            <a:ext cx="2461406" cy="22704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5E64A1-D646-4F92-8444-6E86E07A7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93" t="37258" r="39215" b="32224"/>
          <a:stretch/>
        </p:blipFill>
        <p:spPr>
          <a:xfrm>
            <a:off x="4141999" y="2935413"/>
            <a:ext cx="2461406" cy="21457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52BD31-04A3-4D73-82F2-EF35BFCEC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3" t="38440" r="56785" b="31042"/>
          <a:stretch/>
        </p:blipFill>
        <p:spPr>
          <a:xfrm>
            <a:off x="1568550" y="2935413"/>
            <a:ext cx="2461406" cy="21457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40B780-5987-48AC-B212-9E994679F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2" t="39475" r="20476" b="28234"/>
          <a:stretch/>
        </p:blipFill>
        <p:spPr>
          <a:xfrm>
            <a:off x="6682594" y="2854581"/>
            <a:ext cx="2461406" cy="22704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5F1F6-B6FA-4247-96C7-9F587CAFA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93" t="37258" r="39215" b="32224"/>
          <a:stretch/>
        </p:blipFill>
        <p:spPr>
          <a:xfrm>
            <a:off x="4141999" y="2873069"/>
            <a:ext cx="2461406" cy="2145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349E4-D1D7-44D5-8E40-9548CD898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3" t="38440" r="56785" b="31042"/>
          <a:stretch/>
        </p:blipFill>
        <p:spPr>
          <a:xfrm>
            <a:off x="1568550" y="2873069"/>
            <a:ext cx="2461406" cy="2145740"/>
          </a:xfrm>
          <a:prstGeom prst="rect">
            <a:avLst/>
          </a:prstGeom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142965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What are </a:t>
            </a:r>
            <a:r>
              <a:rPr lang="en-PH" sz="2800" dirty="0">
                <a:highlight>
                  <a:srgbClr val="FFCD00"/>
                </a:highlight>
              </a:rPr>
              <a:t>CONIC SECTIONS</a:t>
            </a:r>
            <a:r>
              <a:rPr lang="en" sz="2800" dirty="0">
                <a:highlight>
                  <a:srgbClr val="FFCD00"/>
                </a:highlight>
              </a:rPr>
              <a:t>?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D833A0C-F0CE-4088-A68F-D8A30A198FE5}"/>
              </a:ext>
            </a:extLst>
          </p:cNvPr>
          <p:cNvSpPr/>
          <p:nvPr/>
        </p:nvSpPr>
        <p:spPr>
          <a:xfrm>
            <a:off x="1028563" y="1575840"/>
            <a:ext cx="144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DFE540-D612-4EAB-B0C8-8137354C2EE7}"/>
              </a:ext>
            </a:extLst>
          </p:cNvPr>
          <p:cNvSpPr/>
          <p:nvPr/>
        </p:nvSpPr>
        <p:spPr>
          <a:xfrm rot="19620147">
            <a:off x="2881746" y="1575840"/>
            <a:ext cx="2160000" cy="144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6983945-83FF-4F85-9126-ECE3D5666E44}"/>
              </a:ext>
            </a:extLst>
          </p:cNvPr>
          <p:cNvSpPr/>
          <p:nvPr/>
        </p:nvSpPr>
        <p:spPr>
          <a:xfrm>
            <a:off x="5096698" y="1722673"/>
            <a:ext cx="1427517" cy="1348576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A57D4C-D388-44BD-B55A-DFCF408D3F50}"/>
              </a:ext>
            </a:extLst>
          </p:cNvPr>
          <p:cNvSpPr/>
          <p:nvPr/>
        </p:nvSpPr>
        <p:spPr>
          <a:xfrm>
            <a:off x="7077897" y="1479347"/>
            <a:ext cx="1427517" cy="753547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9E8AC7-B8CF-468B-B150-E7C9395B45C5}"/>
              </a:ext>
            </a:extLst>
          </p:cNvPr>
          <p:cNvSpPr/>
          <p:nvPr/>
        </p:nvSpPr>
        <p:spPr>
          <a:xfrm rot="10800000">
            <a:off x="7077897" y="2540352"/>
            <a:ext cx="1427517" cy="753547"/>
          </a:xfrm>
          <a:custGeom>
            <a:avLst/>
            <a:gdLst>
              <a:gd name="connsiteX0" fmla="*/ 0 w 2315602"/>
              <a:gd name="connsiteY0" fmla="*/ 6578 h 1348576"/>
              <a:gd name="connsiteX1" fmla="*/ 1131487 w 2315602"/>
              <a:gd name="connsiteY1" fmla="*/ 1348575 h 1348576"/>
              <a:gd name="connsiteX2" fmla="*/ 2315602 w 2315602"/>
              <a:gd name="connsiteY2" fmla="*/ 0 h 13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602" h="1348576">
                <a:moveTo>
                  <a:pt x="0" y="6578"/>
                </a:moveTo>
                <a:cubicBezTo>
                  <a:pt x="372776" y="678124"/>
                  <a:pt x="745553" y="1349671"/>
                  <a:pt x="1131487" y="1348575"/>
                </a:cubicBezTo>
                <a:cubicBezTo>
                  <a:pt x="1517421" y="1347479"/>
                  <a:pt x="1916511" y="673739"/>
                  <a:pt x="231560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2A45F-01EA-43F2-856B-8D44FD266967}"/>
              </a:ext>
            </a:extLst>
          </p:cNvPr>
          <p:cNvSpPr txBox="1"/>
          <p:nvPr/>
        </p:nvSpPr>
        <p:spPr>
          <a:xfrm>
            <a:off x="1197755" y="2142111"/>
            <a:ext cx="1050489" cy="30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CIRCLE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A3D7C-39A8-4ECF-A9D4-B42D6455E0ED}"/>
              </a:ext>
            </a:extLst>
          </p:cNvPr>
          <p:cNvSpPr txBox="1"/>
          <p:nvPr/>
        </p:nvSpPr>
        <p:spPr>
          <a:xfrm>
            <a:off x="3492527" y="2142111"/>
            <a:ext cx="1050489" cy="30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ELLIPSE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9777D-1512-4DC5-A6E8-617A27321F5E}"/>
              </a:ext>
            </a:extLst>
          </p:cNvPr>
          <p:cNvSpPr txBox="1"/>
          <p:nvPr/>
        </p:nvSpPr>
        <p:spPr>
          <a:xfrm>
            <a:off x="5206272" y="1938183"/>
            <a:ext cx="117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PARABOLA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059C6F-B490-43D0-88DA-53E08A7F6953}"/>
              </a:ext>
            </a:extLst>
          </p:cNvPr>
          <p:cNvSpPr txBox="1"/>
          <p:nvPr/>
        </p:nvSpPr>
        <p:spPr>
          <a:xfrm>
            <a:off x="7063986" y="2232340"/>
            <a:ext cx="1441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/>
              <a:t>HYPERBOLA</a:t>
            </a:r>
          </a:p>
        </p:txBody>
      </p:sp>
    </p:spTree>
    <p:extLst>
      <p:ext uri="{BB962C8B-B14F-4D97-AF65-F5344CB8AC3E}">
        <p14:creationId xmlns:p14="http://schemas.microsoft.com/office/powerpoint/2010/main" val="21493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2800" dirty="0">
                <a:highlight>
                  <a:srgbClr val="FFCD00"/>
                </a:highlight>
              </a:rPr>
              <a:t>DEGENERATE CASES</a:t>
            </a:r>
            <a:endParaRPr lang="en" sz="2800" dirty="0">
              <a:highlight>
                <a:srgbClr val="FFCD00"/>
              </a:highlight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57660C-EA8E-4BB2-9F32-F49F6B8B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1" t="26408" r="57880" b="40606"/>
          <a:stretch/>
        </p:blipFill>
        <p:spPr>
          <a:xfrm>
            <a:off x="581891" y="1607648"/>
            <a:ext cx="2857500" cy="3159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82A9C-F0F3-4D92-9AED-D7BAC45C7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77" t="27017" r="41144" b="39997"/>
          <a:stretch/>
        </p:blipFill>
        <p:spPr>
          <a:xfrm>
            <a:off x="3439391" y="1607648"/>
            <a:ext cx="2857500" cy="3159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4F7AC0-4D93-442F-B4A9-92446D21F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84" t="27221" r="25792" b="39793"/>
          <a:stretch/>
        </p:blipFill>
        <p:spPr>
          <a:xfrm>
            <a:off x="6585626" y="1607648"/>
            <a:ext cx="2013626" cy="31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PH" sz="3200" dirty="0">
                <a:highlight>
                  <a:srgbClr val="FFCD00"/>
                </a:highlight>
              </a:rPr>
              <a:t>CIRCLES</a:t>
            </a:r>
            <a:endParaRPr lang="en" sz="3200" dirty="0">
              <a:highlight>
                <a:srgbClr val="FFCD00"/>
              </a:highlight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023360" y="1456981"/>
            <a:ext cx="4584192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800" dirty="0"/>
              <a:t>A circle is the set of all points equidistant to a fixed point.</a:t>
            </a:r>
            <a:endParaRPr lang="en-US" sz="2800" i="1" dirty="0"/>
          </a:p>
        </p:txBody>
      </p:sp>
      <p:grpSp>
        <p:nvGrpSpPr>
          <p:cNvPr id="113" name="Shape 113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4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2D03586-BBE4-4B42-A120-F46FBE915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23" t="38440" r="56785" b="31042"/>
          <a:stretch/>
        </p:blipFill>
        <p:spPr>
          <a:xfrm>
            <a:off x="150546" y="1384952"/>
            <a:ext cx="3963587" cy="3455272"/>
          </a:xfrm>
          <a:prstGeom prst="rect">
            <a:avLst/>
          </a:prstGeom>
        </p:spPr>
      </p:pic>
      <p:sp>
        <p:nvSpPr>
          <p:cNvPr id="10" name="Shape 1845">
            <a:extLst>
              <a:ext uri="{FF2B5EF4-FFF2-40B4-BE49-F238E27FC236}">
                <a16:creationId xmlns:a16="http://schemas.microsoft.com/office/drawing/2014/main" id="{835C45FB-5D5F-4AC3-AA29-ABD090D0DEE5}"/>
              </a:ext>
            </a:extLst>
          </p:cNvPr>
          <p:cNvSpPr/>
          <p:nvPr/>
        </p:nvSpPr>
        <p:spPr>
          <a:xfrm flipH="1">
            <a:off x="3782432" y="2908432"/>
            <a:ext cx="2054487" cy="61453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solidFill>
            <a:srgbClr val="00B0F0"/>
          </a:solidFill>
          <a:ln w="19050" cap="rnd" cmpd="sng">
            <a:solidFill>
              <a:srgbClr val="7030A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1051E-452E-409D-9458-F8AFCD760879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4364292" y="2460680"/>
            <a:ext cx="398157" cy="4477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3E55CB-96E7-43A9-9B6E-593319607BF7}"/>
              </a:ext>
            </a:extLst>
          </p:cNvPr>
          <p:cNvCxnSpPr>
            <a:cxnSpLocks/>
          </p:cNvCxnSpPr>
          <p:nvPr/>
        </p:nvCxnSpPr>
        <p:spPr>
          <a:xfrm flipH="1">
            <a:off x="4364292" y="2446486"/>
            <a:ext cx="165224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101">
            <a:extLst>
              <a:ext uri="{FF2B5EF4-FFF2-40B4-BE49-F238E27FC236}">
                <a16:creationId xmlns:a16="http://schemas.microsoft.com/office/drawing/2014/main" id="{005C88F6-23E8-42AC-90A4-7C88D9F53AC7}"/>
              </a:ext>
            </a:extLst>
          </p:cNvPr>
          <p:cNvSpPr txBox="1">
            <a:spLocks/>
          </p:cNvSpPr>
          <p:nvPr/>
        </p:nvSpPr>
        <p:spPr>
          <a:xfrm>
            <a:off x="4169545" y="2908432"/>
            <a:ext cx="1185808" cy="64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buNone/>
            </a:pPr>
            <a:r>
              <a:rPr lang="en-PH" sz="2800" dirty="0">
                <a:solidFill>
                  <a:schemeClr val="tx1"/>
                </a:solidFill>
                <a:latin typeface="Quattrocento Sans"/>
              </a:rPr>
              <a:t>radius</a:t>
            </a:r>
            <a:endParaRPr lang="en" sz="2800" dirty="0">
              <a:solidFill>
                <a:schemeClr val="tx1"/>
              </a:solidFill>
              <a:latin typeface="Quattrocento Sans"/>
            </a:endParaRPr>
          </a:p>
        </p:txBody>
      </p:sp>
      <p:sp>
        <p:nvSpPr>
          <p:cNvPr id="17" name="Shape 1845">
            <a:extLst>
              <a:ext uri="{FF2B5EF4-FFF2-40B4-BE49-F238E27FC236}">
                <a16:creationId xmlns:a16="http://schemas.microsoft.com/office/drawing/2014/main" id="{39DCBC1B-C8E4-4AEB-9B84-BC2DDA0C1171}"/>
              </a:ext>
            </a:extLst>
          </p:cNvPr>
          <p:cNvSpPr/>
          <p:nvPr/>
        </p:nvSpPr>
        <p:spPr>
          <a:xfrm flipH="1">
            <a:off x="6921304" y="418118"/>
            <a:ext cx="1747952" cy="989506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solidFill>
            <a:srgbClr val="00B0F0"/>
          </a:solidFill>
          <a:ln w="19050" cap="rnd" cmpd="sng">
            <a:solidFill>
              <a:srgbClr val="7030A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198C12-398A-4B5E-B2C2-621D4B1E2C59}"/>
              </a:ext>
            </a:extLst>
          </p:cNvPr>
          <p:cNvCxnSpPr>
            <a:cxnSpLocks/>
          </p:cNvCxnSpPr>
          <p:nvPr/>
        </p:nvCxnSpPr>
        <p:spPr>
          <a:xfrm flipH="1">
            <a:off x="8459167" y="962598"/>
            <a:ext cx="148385" cy="145167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44F518-E281-4F42-845F-78502FD33EA5}"/>
              </a:ext>
            </a:extLst>
          </p:cNvPr>
          <p:cNvCxnSpPr/>
          <p:nvPr/>
        </p:nvCxnSpPr>
        <p:spPr>
          <a:xfrm flipH="1">
            <a:off x="6510051" y="2414277"/>
            <a:ext cx="194911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01">
            <a:extLst>
              <a:ext uri="{FF2B5EF4-FFF2-40B4-BE49-F238E27FC236}">
                <a16:creationId xmlns:a16="http://schemas.microsoft.com/office/drawing/2014/main" id="{9D7D82EE-7C88-42D7-A4F7-678771CD63ED}"/>
              </a:ext>
            </a:extLst>
          </p:cNvPr>
          <p:cNvSpPr txBox="1">
            <a:spLocks/>
          </p:cNvSpPr>
          <p:nvPr/>
        </p:nvSpPr>
        <p:spPr>
          <a:xfrm>
            <a:off x="7101840" y="600609"/>
            <a:ext cx="1386880" cy="65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buNone/>
            </a:pPr>
            <a:r>
              <a:rPr lang="en-US" sz="2800" dirty="0">
                <a:solidFill>
                  <a:schemeClr val="tx1"/>
                </a:solidFill>
                <a:latin typeface="Quattrocento Sans"/>
              </a:rPr>
              <a:t>center</a:t>
            </a:r>
            <a:endParaRPr lang="en" sz="2800" dirty="0">
              <a:solidFill>
                <a:schemeClr val="tx1"/>
              </a:solidFill>
              <a:latin typeface="Quattrocento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E18E0F-CF9A-422A-A98F-D6D2962BC413}"/>
              </a:ext>
            </a:extLst>
          </p:cNvPr>
          <p:cNvCxnSpPr>
            <a:cxnSpLocks/>
          </p:cNvCxnSpPr>
          <p:nvPr/>
        </p:nvCxnSpPr>
        <p:spPr>
          <a:xfrm>
            <a:off x="7319533" y="3048412"/>
            <a:ext cx="0" cy="1751412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B59E524-303D-49E6-B37A-7B4AE2E8A938}"/>
              </a:ext>
            </a:extLst>
          </p:cNvPr>
          <p:cNvSpPr/>
          <p:nvPr/>
        </p:nvSpPr>
        <p:spPr>
          <a:xfrm>
            <a:off x="7275337" y="3895220"/>
            <a:ext cx="88392" cy="577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0266F9-1C97-4855-8845-7853A92D1B95}"/>
              </a:ext>
            </a:extLst>
          </p:cNvPr>
          <p:cNvSpPr/>
          <p:nvPr/>
        </p:nvSpPr>
        <p:spPr>
          <a:xfrm>
            <a:off x="6442933" y="3048412"/>
            <a:ext cx="1753200" cy="1753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15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uiExpand="1" build="p"/>
      <p:bldP spid="13" grpId="0"/>
      <p:bldP spid="20" grpId="0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1072</Words>
  <Application>Microsoft Office PowerPoint</Application>
  <PresentationFormat>On-screen Show (16:9)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Arial</vt:lpstr>
      <vt:lpstr>Lato</vt:lpstr>
      <vt:lpstr>Lora</vt:lpstr>
      <vt:lpstr>Quattrocento Sans</vt:lpstr>
      <vt:lpstr>Viola template</vt:lpstr>
      <vt:lpstr>Precalculus: CONIC SECTIONS: CIRCLES</vt:lpstr>
      <vt:lpstr>Important Course Concerns</vt:lpstr>
      <vt:lpstr>Session Objectives</vt:lpstr>
      <vt:lpstr>Conic Sections</vt:lpstr>
      <vt:lpstr>Starting with Basics</vt:lpstr>
      <vt:lpstr>What are CONIC SECTIONS?</vt:lpstr>
      <vt:lpstr>What are CONIC SECTIONS?</vt:lpstr>
      <vt:lpstr>DEGENERATE CASES</vt:lpstr>
      <vt:lpstr>CIRCLES</vt:lpstr>
      <vt:lpstr>EQUATION OF A CIRLE</vt:lpstr>
      <vt:lpstr>EQUATION OF A CIRLE</vt:lpstr>
      <vt:lpstr>STANDARD FORM of the equation of a circle</vt:lpstr>
      <vt:lpstr>STANDARD FORM of the equation of a circle</vt:lpstr>
      <vt:lpstr>EQUATION OF A CIRLE</vt:lpstr>
      <vt:lpstr>IN, ON, or OUT</vt:lpstr>
      <vt:lpstr>GENERAL FORM of the equation of a circle</vt:lpstr>
      <vt:lpstr>GENERAL FORM of the equation of a circle</vt:lpstr>
      <vt:lpstr>Transforming equations</vt:lpstr>
      <vt:lpstr>Transforming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STATISTICAL METHODS</dc:title>
  <dc:creator>Von Christopher</dc:creator>
  <cp:lastModifiedBy>Von Christopher Chua</cp:lastModifiedBy>
  <cp:revision>46</cp:revision>
  <dcterms:modified xsi:type="dcterms:W3CDTF">2017-09-18T23:27:59Z</dcterms:modified>
</cp:coreProperties>
</file>