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7"/>
  </p:notesMasterIdLst>
  <p:sldIdLst>
    <p:sldId id="336" r:id="rId2"/>
    <p:sldId id="338" r:id="rId3"/>
    <p:sldId id="341" r:id="rId4"/>
    <p:sldId id="337" r:id="rId5"/>
    <p:sldId id="339" r:id="rId6"/>
    <p:sldId id="340" r:id="rId7"/>
    <p:sldId id="345" r:id="rId8"/>
    <p:sldId id="330" r:id="rId9"/>
    <p:sldId id="331" r:id="rId10"/>
    <p:sldId id="333" r:id="rId11"/>
    <p:sldId id="332" r:id="rId12"/>
    <p:sldId id="335" r:id="rId13"/>
    <p:sldId id="343" r:id="rId14"/>
    <p:sldId id="342" r:id="rId15"/>
    <p:sldId id="344" r:id="rId16"/>
  </p:sldIdLst>
  <p:sldSz cx="9144000" cy="5143500" type="screen16x9"/>
  <p:notesSz cx="6858000" cy="9144000"/>
  <p:embeddedFontLst>
    <p:embeddedFont>
      <p:font typeface="Lora" panose="020B0604020202020204"/>
      <p:regular r:id="rId18"/>
      <p:bold r:id="rId18"/>
      <p:italic r:id="rId18"/>
      <p:boldItalic r:id="rId18"/>
    </p:embeddedFont>
    <p:embeddedFont>
      <p:font typeface="Quattrocento Sans"/>
      <p:regular r:id="rId18"/>
      <p:bold r:id="rId18"/>
      <p:italic r:id="rId18"/>
      <p:boldItalic r:id="rId18"/>
    </p:embeddedFont>
    <p:embeddedFont>
      <p:font typeface="Cambria Math" panose="02040503050406030204" pitchFamily="18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8EEDA72-276F-4AC5-99B3-48079B21739F}">
  <a:tblStyle styleId="{98EEDA72-276F-4AC5-99B3-48079B21739F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4" autoAdjust="0"/>
  </p:normalViewPr>
  <p:slideViewPr>
    <p:cSldViewPr snapToGrid="0">
      <p:cViewPr varScale="1">
        <p:scale>
          <a:sx n="108" d="100"/>
          <a:sy n="108" d="100"/>
        </p:scale>
        <p:origin x="1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NUL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82832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https://www.khanacademy.org/math/algebra2/intro-to-conics-alg2/expanded-equation-circle-alg2/e/equation_of_a_circle_2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8496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3312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Graphs to Equations:</a:t>
            </a:r>
          </a:p>
          <a:p>
            <a:r>
              <a:rPr lang="en-PH" dirty="0"/>
              <a:t>Start with activity sheets, page 25 of Teaching Guide for SHS: Precalculus</a:t>
            </a:r>
          </a:p>
          <a:p>
            <a:endParaRPr lang="en-PH" dirty="0"/>
          </a:p>
          <a:p>
            <a:r>
              <a:rPr lang="en-PH" dirty="0"/>
              <a:t>Equations (Standard Form) to Graphs:</a:t>
            </a:r>
          </a:p>
          <a:p>
            <a:r>
              <a:rPr lang="en-PH" dirty="0"/>
              <a:t>https://www.khanacademy.org/math/algebra2/intro-to-conics-alg2/standard-equation-circle-alg2/e/graphing_circles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4804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Graphs to Equations:</a:t>
            </a:r>
          </a:p>
          <a:p>
            <a:r>
              <a:rPr lang="en-PH" dirty="0"/>
              <a:t>Start with activity sheets, page 25 of Teaching Guide for SHS: Precalculus</a:t>
            </a:r>
          </a:p>
          <a:p>
            <a:endParaRPr lang="en-PH" dirty="0"/>
          </a:p>
          <a:p>
            <a:r>
              <a:rPr lang="en-PH" dirty="0"/>
              <a:t>Equations (Standard Form) to Graphs:</a:t>
            </a:r>
          </a:p>
          <a:p>
            <a:r>
              <a:rPr lang="en-PH" dirty="0"/>
              <a:t>https://www.khanacademy.org/math/algebra2/intro-to-conics-alg2/standard-equation-circle-alg2/e/graphing_circles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7227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Graphs to Equations:</a:t>
            </a:r>
          </a:p>
          <a:p>
            <a:r>
              <a:rPr lang="en-PH" dirty="0"/>
              <a:t>Start with activity sheets, page 25 of Teaching Guide for SHS: Precalculus</a:t>
            </a:r>
          </a:p>
          <a:p>
            <a:endParaRPr lang="en-PH" dirty="0"/>
          </a:p>
          <a:p>
            <a:r>
              <a:rPr lang="en-PH" dirty="0"/>
              <a:t>Equations (Standard Form) to Graphs:</a:t>
            </a:r>
          </a:p>
          <a:p>
            <a:r>
              <a:rPr lang="en-PH" dirty="0"/>
              <a:t>https://www.khanacademy.org/math/algebra2/intro-to-conics-alg2/standard-equation-circle-alg2/e/graphing_circles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8044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Graphs to Equations:</a:t>
            </a:r>
          </a:p>
          <a:p>
            <a:r>
              <a:rPr lang="en-PH" dirty="0"/>
              <a:t>Start with activity sheets, page 25 of Teaching Guide for SHS: Precalculus</a:t>
            </a:r>
          </a:p>
          <a:p>
            <a:endParaRPr lang="en-PH" dirty="0"/>
          </a:p>
          <a:p>
            <a:r>
              <a:rPr lang="en-PH" dirty="0"/>
              <a:t>Equations (Standard Form) to Graphs:</a:t>
            </a:r>
          </a:p>
          <a:p>
            <a:r>
              <a:rPr lang="en-PH" dirty="0"/>
              <a:t>https://www.khanacademy.org/math/algebra2/intro-to-conics-alg2/standard-equation-circle-alg2/e/graphing_circles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215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5 mins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6069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3736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dirty="0"/>
              <a:t>10 min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203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3941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10 min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6335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PH" dirty="0"/>
              <a:t>10 min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0611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49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710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6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-6025" y="3676511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1117950" y="339300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" name="Shape 25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4" name="Shape 34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81250" y="937116"/>
            <a:ext cx="6809700" cy="43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698378" y="2630543"/>
            <a:ext cx="6668381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dirty="0"/>
              <a:t>Precalculus:</a:t>
            </a:r>
            <a:br>
              <a:rPr lang="en-PH" dirty="0"/>
            </a:br>
            <a:r>
              <a:rPr lang="en-PH" sz="4400" dirty="0"/>
              <a:t>CONIC SECTIONS: CIRCLES</a:t>
            </a:r>
            <a:endParaRPr lang="en" dirty="0"/>
          </a:p>
        </p:txBody>
      </p:sp>
      <p:grpSp>
        <p:nvGrpSpPr>
          <p:cNvPr id="62" name="Shape 62"/>
          <p:cNvGrpSpPr/>
          <p:nvPr/>
        </p:nvGrpSpPr>
        <p:grpSpPr>
          <a:xfrm>
            <a:off x="1299164" y="3511423"/>
            <a:ext cx="215966" cy="342398"/>
            <a:chOff x="6718575" y="2318625"/>
            <a:chExt cx="256950" cy="407375"/>
          </a:xfrm>
        </p:grpSpPr>
        <p:sp>
          <p:nvSpPr>
            <p:cNvPr id="63" name="Shape 6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" name="Shape 61"/>
          <p:cNvSpPr txBox="1">
            <a:spLocks/>
          </p:cNvSpPr>
          <p:nvPr/>
        </p:nvSpPr>
        <p:spPr>
          <a:xfrm>
            <a:off x="2839607" y="3699768"/>
            <a:ext cx="6010226" cy="436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pPr algn="r"/>
            <a:r>
              <a:rPr lang="en" sz="2000" dirty="0"/>
              <a:t>Von Christopher G. Chua</a:t>
            </a:r>
          </a:p>
        </p:txBody>
      </p:sp>
    </p:spTree>
    <p:extLst>
      <p:ext uri="{BB962C8B-B14F-4D97-AF65-F5344CB8AC3E}">
        <p14:creationId xmlns:p14="http://schemas.microsoft.com/office/powerpoint/2010/main" val="98559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Transforming equations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1" y="1645920"/>
                <a:ext cx="4669970" cy="3082750"/>
              </a:xfrm>
            </p:spPr>
            <p:txBody>
              <a:bodyPr/>
              <a:lstStyle/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+48=0</m:t>
                      </m:r>
                    </m:oMath>
                  </m:oMathPara>
                </a14:m>
                <a:endParaRPr lang="en-PH" sz="2000" b="0" dirty="0"/>
              </a:p>
              <a:p>
                <a:pPr>
                  <a:buClrTx/>
                  <a:buNone/>
                </a:pPr>
                <a:endParaRPr lang="en-PH" sz="2000" b="0" dirty="0"/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PH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PH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PH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PH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PH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PH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PH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PH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+16</m:t>
                          </m:r>
                          <m:r>
                            <a:rPr lang="en-PH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PH" sz="2000" b="0" i="1" smtClean="0">
                          <a:latin typeface="Cambria Math" panose="02040503050406030204" pitchFamily="18" charset="0"/>
                        </a:rPr>
                        <m:t>=−48</m:t>
                      </m:r>
                    </m:oMath>
                  </m:oMathPara>
                </a14:m>
                <a:endParaRPr lang="en-PH" sz="2000" b="0" dirty="0"/>
              </a:p>
              <a:p>
                <a:pPr>
                  <a:buClrTx/>
                  <a:buNone/>
                </a:pPr>
                <a:r>
                  <a:rPr lang="en-PH" sz="2000" b="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PH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PH" sz="1600" b="0" i="1" smtClean="0">
                        <a:latin typeface="Cambria Math" panose="02040503050406030204" pitchFamily="18" charset="0"/>
                      </a:rPr>
                      <m:t>=3, </m:t>
                    </m:r>
                    <m:sSup>
                      <m:sSupPr>
                        <m:ctrlPr>
                          <a:rPr lang="en-P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sz="1600" b="0" i="1" smtClean="0">
                        <a:latin typeface="Cambria Math" panose="02040503050406030204" pitchFamily="18" charset="0"/>
                      </a:rPr>
                      <m:t>=9      </m:t>
                    </m:r>
                    <m:f>
                      <m:fPr>
                        <m:ctrlPr>
                          <a:rPr lang="en-PH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PH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PH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PH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PH" sz="160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PH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PH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PH" sz="1600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PH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PH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PH" sz="1600" b="0" i="1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PH" sz="1600" dirty="0"/>
              </a:p>
              <a:p>
                <a:pPr>
                  <a:buClrTx/>
                  <a:buNone/>
                </a:pPr>
                <a:endParaRPr lang="en-PH" sz="1600" b="0" i="1" dirty="0">
                  <a:latin typeface="Cambria Math" panose="02040503050406030204" pitchFamily="18" charset="0"/>
                </a:endParaRPr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PH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PH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PH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PH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PH" sz="16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PH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PH" sz="16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PH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PH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PH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PH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PH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PH" sz="1600" b="0" i="1" smtClean="0">
                              <a:latin typeface="Cambria Math" panose="02040503050406030204" pitchFamily="18" charset="0"/>
                            </a:rPr>
                            <m:t>+16</m:t>
                          </m:r>
                          <m:r>
                            <a:rPr lang="en-PH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PH" sz="1600" b="0" i="1" smtClean="0">
                              <a:latin typeface="Cambria Math" panose="02040503050406030204" pitchFamily="18" charset="0"/>
                            </a:rPr>
                            <m:t>+64</m:t>
                          </m:r>
                        </m:e>
                      </m:d>
                      <m:r>
                        <a:rPr lang="en-PH" sz="1600" b="0" i="1" smtClean="0">
                          <a:latin typeface="Cambria Math" panose="02040503050406030204" pitchFamily="18" charset="0"/>
                        </a:rPr>
                        <m:t>=−48+9+64</m:t>
                      </m:r>
                    </m:oMath>
                  </m:oMathPara>
                </a14:m>
                <a:endParaRPr lang="en-PH" sz="1600" b="0" dirty="0"/>
              </a:p>
              <a:p>
                <a:pPr>
                  <a:buClrTx/>
                  <a:buNone/>
                </a:pPr>
                <a:endParaRPr lang="en-PH" sz="2000" dirty="0"/>
              </a:p>
              <a:p>
                <a:pPr>
                  <a:buClrTx/>
                  <a:buNone/>
                </a:pPr>
                <a:endParaRPr lang="en-PH" sz="2000" b="0" dirty="0"/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PH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PH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PH" sz="20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</m:d>
                        </m:e>
                        <m:sup>
                          <m:r>
                            <a:rPr lang="en-PH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PH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PH" sz="20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PH" sz="2000" b="1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:endParaRPr lang="en-PH" sz="20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1" y="1645920"/>
                <a:ext cx="4669970" cy="3082750"/>
              </a:xfr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F641667-B450-42AA-A174-A6B794D9D093}"/>
              </a:ext>
            </a:extLst>
          </p:cNvPr>
          <p:cNvSpPr txBox="1">
            <a:spLocks/>
          </p:cNvSpPr>
          <p:nvPr/>
        </p:nvSpPr>
        <p:spPr>
          <a:xfrm>
            <a:off x="5127170" y="2237014"/>
            <a:ext cx="3907971" cy="24916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Char char="◉"/>
              <a:defRPr sz="24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20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CD00"/>
              </a:buClr>
              <a:buSzPct val="100000"/>
              <a:buFont typeface="Quattrocento Sans"/>
              <a:buNone/>
              <a:defRPr sz="18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>
              <a:buClrTx/>
              <a:buNone/>
            </a:pPr>
            <a:r>
              <a:rPr lang="en-PH" sz="2000" dirty="0"/>
              <a:t>Group the terms based on the variables.</a:t>
            </a:r>
          </a:p>
          <a:p>
            <a:pPr>
              <a:buClrTx/>
              <a:buNone/>
            </a:pPr>
            <a:r>
              <a:rPr lang="en-PH" sz="2000" dirty="0"/>
              <a:t>Complete the square to make each group of terms a perfect square trinomial (PST). Add the constants of the PSTs to the right side.</a:t>
            </a:r>
          </a:p>
          <a:p>
            <a:pPr>
              <a:spcBef>
                <a:spcPts val="0"/>
              </a:spcBef>
              <a:buClrTx/>
              <a:buNone/>
            </a:pPr>
            <a:endParaRPr lang="en-PH" sz="800" dirty="0"/>
          </a:p>
          <a:p>
            <a:pPr>
              <a:buClrTx/>
              <a:buNone/>
            </a:pPr>
            <a:r>
              <a:rPr lang="en-PH" sz="2000" dirty="0"/>
              <a:t>Express the PSTs as squares of binomials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B33A343-38D4-4B1A-8D67-EB3733A86E88}"/>
              </a:ext>
            </a:extLst>
          </p:cNvPr>
          <p:cNvSpPr/>
          <p:nvPr/>
        </p:nvSpPr>
        <p:spPr>
          <a:xfrm>
            <a:off x="1845129" y="2465615"/>
            <a:ext cx="236764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CF11AB-43A4-4185-80B9-361072BBF759}"/>
              </a:ext>
            </a:extLst>
          </p:cNvPr>
          <p:cNvSpPr/>
          <p:nvPr/>
        </p:nvSpPr>
        <p:spPr>
          <a:xfrm>
            <a:off x="3241220" y="2465615"/>
            <a:ext cx="351065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1607F64-66CC-47DC-8D5D-1801B8D2710C}"/>
              </a:ext>
            </a:extLst>
          </p:cNvPr>
          <p:cNvCxnSpPr>
            <a:stCxn id="2" idx="3"/>
          </p:cNvCxnSpPr>
          <p:nvPr/>
        </p:nvCxnSpPr>
        <p:spPr>
          <a:xfrm flipH="1">
            <a:off x="1381250" y="2660737"/>
            <a:ext cx="498552" cy="1722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05DFB0-3180-4ACF-A2F4-AC4CF9DE6B6C}"/>
              </a:ext>
            </a:extLst>
          </p:cNvPr>
          <p:cNvCxnSpPr>
            <a:stCxn id="11" idx="5"/>
          </p:cNvCxnSpPr>
          <p:nvPr/>
        </p:nvCxnSpPr>
        <p:spPr>
          <a:xfrm flipH="1">
            <a:off x="3069771" y="2660737"/>
            <a:ext cx="471102" cy="1967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D8422B56-038D-406D-83A4-03090A2C3D01}"/>
              </a:ext>
            </a:extLst>
          </p:cNvPr>
          <p:cNvSpPr/>
          <p:nvPr/>
        </p:nvSpPr>
        <p:spPr>
          <a:xfrm>
            <a:off x="2488833" y="2858906"/>
            <a:ext cx="236764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3146E99-FC0E-48C9-B01F-EFE703386308}"/>
              </a:ext>
            </a:extLst>
          </p:cNvPr>
          <p:cNvCxnSpPr>
            <a:cxnSpLocks/>
            <a:stCxn id="16" idx="3"/>
          </p:cNvCxnSpPr>
          <p:nvPr/>
        </p:nvCxnSpPr>
        <p:spPr>
          <a:xfrm flipH="1">
            <a:off x="1845130" y="3054028"/>
            <a:ext cx="678376" cy="4598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CDA23C27-3080-4F47-B032-3FEDCD21337E}"/>
              </a:ext>
            </a:extLst>
          </p:cNvPr>
          <p:cNvSpPr/>
          <p:nvPr/>
        </p:nvSpPr>
        <p:spPr>
          <a:xfrm>
            <a:off x="4369684" y="2857501"/>
            <a:ext cx="361158" cy="1965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3B02CE-2767-48EC-830A-7094B346734E}"/>
              </a:ext>
            </a:extLst>
          </p:cNvPr>
          <p:cNvCxnSpPr>
            <a:cxnSpLocks/>
            <a:stCxn id="19" idx="3"/>
          </p:cNvCxnSpPr>
          <p:nvPr/>
        </p:nvCxnSpPr>
        <p:spPr>
          <a:xfrm flipH="1">
            <a:off x="3500672" y="3025248"/>
            <a:ext cx="921902" cy="4886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68CF4-7717-463C-90F7-FC0539428DAB}"/>
              </a:ext>
            </a:extLst>
          </p:cNvPr>
          <p:cNvCxnSpPr>
            <a:stCxn id="16" idx="5"/>
          </p:cNvCxnSpPr>
          <p:nvPr/>
        </p:nvCxnSpPr>
        <p:spPr>
          <a:xfrm>
            <a:off x="2690924" y="3054028"/>
            <a:ext cx="1823926" cy="45988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6F62D3-26B4-4391-BBF4-D9AC92C8E7E3}"/>
              </a:ext>
            </a:extLst>
          </p:cNvPr>
          <p:cNvCxnSpPr>
            <a:stCxn id="19" idx="5"/>
          </p:cNvCxnSpPr>
          <p:nvPr/>
        </p:nvCxnSpPr>
        <p:spPr>
          <a:xfrm>
            <a:off x="4677952" y="3025248"/>
            <a:ext cx="310427" cy="4886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4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  <p:bldP spid="9" grpId="0" uiExpand="1" build="p"/>
      <p:bldP spid="2" grpId="0" animBg="1"/>
      <p:bldP spid="11" grpId="0" animBg="1"/>
      <p:bldP spid="16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Transforming equations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1645920"/>
                <a:ext cx="7510835" cy="308275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PH" dirty="0"/>
                  <a:t>Transform the following equations into the standard form:</a:t>
                </a:r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endParaRPr lang="en-PH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=−14</m:t>
                    </m:r>
                  </m:oMath>
                </a14:m>
                <a:endParaRPr lang="en-PH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PH" b="0" i="1" smtClean="0">
                        <a:latin typeface="Cambria Math" panose="02040503050406030204" pitchFamily="18" charset="0"/>
                      </a:rPr>
                      <m:t>16</m:t>
                    </m:r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+16</m:t>
                    </m:r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+96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−40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−315=0</m:t>
                    </m:r>
                  </m:oMath>
                </a14:m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:endParaRPr lang="en-PH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1645920"/>
                <a:ext cx="7510835" cy="3082750"/>
              </a:xfrm>
              <a:blipFill>
                <a:blip r:embed="rId3"/>
                <a:stretch>
                  <a:fillRect l="-1217" t="-19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45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Graphing Circles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1645920"/>
                <a:ext cx="7510835" cy="3082750"/>
              </a:xfrm>
            </p:spPr>
            <p:txBody>
              <a:bodyPr/>
              <a:lstStyle/>
              <a:p>
                <a:pPr>
                  <a:buClrTx/>
                  <a:buNone/>
                </a:pPr>
                <a:r>
                  <a:rPr lang="en-PH" dirty="0"/>
                  <a:t>Graph the following circles:</a:t>
                </a:r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PH" b="0" dirty="0"/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PH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PH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PH" b="0" dirty="0"/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PH" dirty="0"/>
              </a:p>
              <a:p>
                <a:pPr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</a:rPr>
                        <m:t>+42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+84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+65=0</m:t>
                      </m:r>
                    </m:oMath>
                  </m:oMathPara>
                </a14:m>
                <a:endParaRPr lang="en-PH" dirty="0"/>
              </a:p>
              <a:p>
                <a:pPr>
                  <a:buClrTx/>
                  <a:buNone/>
                </a:pPr>
                <a:endParaRPr lang="en-PH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1645920"/>
                <a:ext cx="7510835" cy="3082750"/>
              </a:xfrm>
              <a:blipFill>
                <a:blip r:embed="rId3"/>
                <a:stretch>
                  <a:fillRect l="-1217" t="-19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3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Problems Involving Circles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AB3D3-99EE-4F78-B16E-68113C830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325" y="1645920"/>
            <a:ext cx="7510835" cy="3082750"/>
          </a:xfrm>
        </p:spPr>
        <p:txBody>
          <a:bodyPr/>
          <a:lstStyle/>
          <a:p>
            <a:pPr>
              <a:buNone/>
            </a:pPr>
            <a:r>
              <a:rPr lang="en-PH" sz="2800" dirty="0"/>
              <a:t>A </a:t>
            </a:r>
            <a:r>
              <a:rPr lang="en-PH" sz="2800" dirty="0" err="1"/>
              <a:t>ferris</a:t>
            </a:r>
            <a:r>
              <a:rPr lang="en-PH" sz="2800" dirty="0"/>
              <a:t> wheel is elevated 1 m above ground. When a car reaches the highest point on the </a:t>
            </a:r>
            <a:r>
              <a:rPr lang="en-PH" sz="2800" dirty="0" err="1"/>
              <a:t>ferris</a:t>
            </a:r>
            <a:r>
              <a:rPr lang="en-PH" sz="2800" dirty="0"/>
              <a:t> wheel, its altitude from ground level is 31 m. How faraway from the center, horizontally, is the car when it is at an altitude of 25 m?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val="11266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Problems Involving Circles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AB3D3-99EE-4F78-B16E-68113C830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325" y="1645920"/>
            <a:ext cx="7510835" cy="3082750"/>
          </a:xfrm>
        </p:spPr>
        <p:txBody>
          <a:bodyPr/>
          <a:lstStyle/>
          <a:p>
            <a:pPr>
              <a:buNone/>
            </a:pPr>
            <a:r>
              <a:rPr lang="en-PH" sz="2800" dirty="0"/>
              <a:t>A seismological station is located at (0,−3). The epicenter of an earthquake was determined to be 6 km away from the station. Find the equation of the curve that contains the possible location of the epicenter.</a:t>
            </a:r>
          </a:p>
        </p:txBody>
      </p:sp>
    </p:spTree>
    <p:extLst>
      <p:ext uri="{BB962C8B-B14F-4D97-AF65-F5344CB8AC3E}">
        <p14:creationId xmlns:p14="http://schemas.microsoft.com/office/powerpoint/2010/main" val="257669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833368-56BF-4B96-88FC-E7C5EF8E32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524" t="48762" r="40095" b="23979"/>
          <a:stretch/>
        </p:blipFill>
        <p:spPr>
          <a:xfrm>
            <a:off x="6156960" y="1933277"/>
            <a:ext cx="2975277" cy="2481969"/>
          </a:xfrm>
          <a:prstGeom prst="rect">
            <a:avLst/>
          </a:prstGeom>
        </p:spPr>
      </p:pic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Problems Involving Circles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35429" y="1645920"/>
                <a:ext cx="5939245" cy="3082750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buNone/>
                </a:pPr>
                <a:r>
                  <a:rPr lang="en-PH" sz="2800" dirty="0"/>
                  <a:t>A window is to be constructed as shown, with its upper boundary the arc of a circle having radius 4 </a:t>
                </a:r>
                <a:r>
                  <a:rPr lang="en-PH" sz="2800" dirty="0" err="1"/>
                  <a:t>ft</a:t>
                </a:r>
                <a:r>
                  <a:rPr lang="en-PH" sz="2800" dirty="0"/>
                  <a:t> and center at the midpoint of base AD. If the vertical side is to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PH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PH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PH" sz="2800" dirty="0"/>
                  <a:t> as long as the base, find the dimensions (vertical side and base) of this window.</a:t>
                </a:r>
                <a:endParaRPr lang="en-PH" sz="3200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35429" y="1645920"/>
                <a:ext cx="5939245" cy="3082750"/>
              </a:xfrm>
              <a:blipFill>
                <a:blip r:embed="rId4"/>
                <a:stretch>
                  <a:fillRect l="-2051" t="-395" r="-2359" b="-1264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2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Let’s look back…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AB3D3-99EE-4F78-B16E-68113C830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325" y="1419715"/>
            <a:ext cx="7510835" cy="3112200"/>
          </a:xfrm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PH" dirty="0"/>
              <a:t>What are the different conic sections? Describe how each are formed as intersections of a double right circular cone and a plane.</a:t>
            </a:r>
          </a:p>
          <a:p>
            <a:pPr marL="342900" indent="-342900">
              <a:spcBef>
                <a:spcPts val="0"/>
              </a:spcBef>
            </a:pPr>
            <a:r>
              <a:rPr lang="en-PH" dirty="0"/>
              <a:t>What is a circle? </a:t>
            </a:r>
          </a:p>
          <a:p>
            <a:pPr marL="342900" indent="-342900">
              <a:spcBef>
                <a:spcPts val="0"/>
              </a:spcBef>
            </a:pPr>
            <a:r>
              <a:rPr lang="en-PH" dirty="0"/>
              <a:t>What is the equation of a circle whose center is at the origin?</a:t>
            </a:r>
          </a:p>
          <a:p>
            <a:pPr marL="342900" indent="-342900">
              <a:spcBef>
                <a:spcPts val="0"/>
              </a:spcBef>
            </a:pPr>
            <a:r>
              <a:rPr lang="en-PH" dirty="0"/>
              <a:t>What is the standard form of the equation of a circle?</a:t>
            </a:r>
          </a:p>
        </p:txBody>
      </p:sp>
    </p:spTree>
    <p:extLst>
      <p:ext uri="{BB962C8B-B14F-4D97-AF65-F5344CB8AC3E}">
        <p14:creationId xmlns:p14="http://schemas.microsoft.com/office/powerpoint/2010/main" val="60318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STANDARD FORM</a:t>
            </a:r>
            <a:br>
              <a:rPr lang="en-PH" sz="3200" dirty="0">
                <a:highlight>
                  <a:srgbClr val="FFCD00"/>
                </a:highlight>
              </a:rPr>
            </a:br>
            <a:r>
              <a:rPr lang="en-PH" sz="3200" dirty="0">
                <a:highlight>
                  <a:srgbClr val="FFCD00"/>
                </a:highlight>
              </a:rPr>
              <a:t>of the equation of a circle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1616470"/>
                <a:ext cx="7510835" cy="3112200"/>
              </a:xfrm>
            </p:spPr>
            <p:txBody>
              <a:bodyPr/>
              <a:lstStyle/>
              <a:p>
                <a:pPr algn="ctr">
                  <a:buNone/>
                </a:pPr>
                <a:r>
                  <a:rPr lang="en-PH" dirty="0"/>
                  <a:t>The standard form of the equation of a circle whose center is at the origin with radius, </a:t>
                </a:r>
                <a:r>
                  <a:rPr lang="en-PH" i="1" dirty="0"/>
                  <a:t>r</a:t>
                </a:r>
                <a:r>
                  <a:rPr lang="en-PH" dirty="0"/>
                  <a:t>, is</a:t>
                </a:r>
                <a:endParaRPr lang="en-PH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PH" b="0" dirty="0"/>
              </a:p>
              <a:p>
                <a:pPr algn="ctr">
                  <a:buNone/>
                </a:pPr>
                <a:endParaRPr lang="en-PH" b="0" dirty="0"/>
              </a:p>
              <a:p>
                <a:pPr algn="ctr">
                  <a:buNone/>
                </a:pPr>
                <a:r>
                  <a:rPr lang="en-PH" dirty="0"/>
                  <a:t>For any circle whose center have coordinates </a:t>
                </a:r>
                <a:r>
                  <a:rPr lang="en-PH" i="1" dirty="0"/>
                  <a:t>(h, k)</a:t>
                </a:r>
                <a:r>
                  <a:rPr lang="en-PH" dirty="0"/>
                  <a:t> with radius, </a:t>
                </a:r>
                <a:r>
                  <a:rPr lang="en-PH" i="1" dirty="0"/>
                  <a:t>r</a:t>
                </a:r>
                <a:r>
                  <a:rPr lang="en-PH" dirty="0"/>
                  <a:t>, the standard form of its equation is</a:t>
                </a:r>
                <a:endParaRPr lang="en-PH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PH" b="0" dirty="0"/>
              </a:p>
              <a:p>
                <a:pPr algn="ctr">
                  <a:buNone/>
                </a:pPr>
                <a:endParaRPr lang="en-PH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1616470"/>
                <a:ext cx="7510835" cy="3112200"/>
              </a:xfrm>
              <a:blipFill>
                <a:blip r:embed="rId3"/>
                <a:stretch>
                  <a:fillRect l="-973" r="-1946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21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650" y="4163500"/>
            <a:ext cx="9144000" cy="97979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dirty="0"/>
              <a:t>Session Objectives</a:t>
            </a:r>
          </a:p>
        </p:txBody>
      </p:sp>
      <p:grpSp>
        <p:nvGrpSpPr>
          <p:cNvPr id="77" name="Shape 77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78" name="Shape 78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2" name="Shape 82"/>
          <p:cNvSpPr txBox="1"/>
          <p:nvPr/>
        </p:nvSpPr>
        <p:spPr>
          <a:xfrm>
            <a:off x="684950" y="1352550"/>
            <a:ext cx="7727399" cy="5719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For this </a:t>
            </a:r>
            <a:r>
              <a:rPr lang="en-PH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two</a:t>
            </a:r>
            <a:r>
              <a:rPr lang="en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-hour period, </a:t>
            </a:r>
            <a:r>
              <a:rPr lang="en-PH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SHS</a:t>
            </a:r>
            <a:r>
              <a:rPr lang="en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 students in </a:t>
            </a:r>
            <a:r>
              <a:rPr lang="en-PH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Precalculus</a:t>
            </a:r>
            <a:r>
              <a:rPr lang="en" sz="2400" dirty="0">
                <a:latin typeface="Quattrocento Sans"/>
                <a:ea typeface="Quattrocento Sans"/>
                <a:cs typeface="Quattrocento Sans"/>
                <a:sym typeface="Quattrocento Sans"/>
              </a:rPr>
              <a:t> are expected to develop the following learning competencies: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79330" y="2157154"/>
            <a:ext cx="3691592" cy="17430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PH" sz="2000" dirty="0">
                <a:latin typeface="Quattrocento Sans"/>
                <a:ea typeface="Quattrocento Sans"/>
                <a:cs typeface="Quattrocento Sans"/>
                <a:sym typeface="Quattrocento Sans"/>
              </a:rPr>
              <a:t>illustrate the different types of conic sections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PH" sz="2000" dirty="0">
                <a:latin typeface="Quattrocento Sans"/>
                <a:ea typeface="Quattrocento Sans"/>
                <a:cs typeface="Quattrocento Sans"/>
                <a:sym typeface="Quattrocento Sans"/>
              </a:rPr>
              <a:t>define a circle;</a:t>
            </a:r>
            <a:endParaRPr lang="en" sz="20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4724401" y="2187750"/>
            <a:ext cx="3687700" cy="22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PH" sz="2000" dirty="0">
                <a:latin typeface="Quattrocento Sans"/>
                <a:ea typeface="Quattrocento Sans"/>
                <a:cs typeface="Quattrocento Sans"/>
                <a:sym typeface="Quattrocento Sans"/>
              </a:rPr>
              <a:t>determine the standard form and general form of the equation of a circle; and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PH" sz="2000" dirty="0">
                <a:latin typeface="Quattrocento Sans"/>
                <a:ea typeface="Quattrocento Sans"/>
                <a:cs typeface="Quattrocento Sans"/>
                <a:sym typeface="Quattrocento Sans"/>
              </a:rPr>
              <a:t>graph a circle in a rectangular coordinate system.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84950" y="4281240"/>
            <a:ext cx="7846200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b="1" i="1" dirty="0">
                <a:latin typeface="Lora"/>
                <a:ea typeface="Lora"/>
                <a:cs typeface="Lora"/>
                <a:sym typeface="Lora"/>
              </a:rPr>
              <a:t>This slideshow presentation will be made available through the class’s official website, </a:t>
            </a:r>
            <a:r>
              <a:rPr lang="en" b="1" i="1" dirty="0">
                <a:solidFill>
                  <a:srgbClr val="FF0000"/>
                </a:solidFill>
                <a:latin typeface="Lora"/>
                <a:ea typeface="Lora"/>
                <a:cs typeface="Lora"/>
                <a:sym typeface="Lora"/>
              </a:rPr>
              <a:t>mathbychua.weebly.com</a:t>
            </a:r>
            <a:r>
              <a:rPr lang="en" b="1" i="1" dirty="0">
                <a:latin typeface="Lora"/>
                <a:ea typeface="Lora"/>
                <a:cs typeface="Lora"/>
                <a:sym typeface="Lora"/>
              </a:rPr>
              <a:t>. The site will also provide access to download this file in printable format.</a:t>
            </a:r>
            <a:endParaRPr lang="en" i="1" dirty="0">
              <a:latin typeface="Lora"/>
              <a:ea typeface="Lora"/>
              <a:cs typeface="Lora"/>
              <a:sym typeface="Lora"/>
            </a:endParaRPr>
          </a:p>
          <a:p>
            <a:pPr lvl="0" algn="ctr" rtl="0">
              <a:spcBef>
                <a:spcPts val="1000"/>
              </a:spcBef>
              <a:spcAft>
                <a:spcPts val="1000"/>
              </a:spcAft>
              <a:buNone/>
            </a:pPr>
            <a:endParaRPr i="1" dirty="0">
              <a:latin typeface="Lora"/>
              <a:ea typeface="Lora"/>
              <a:cs typeface="Lora"/>
              <a:sym typeface="Lora"/>
            </a:endParaRPr>
          </a:p>
          <a:p>
            <a:pPr lvl="0" algn="ctr" rtl="0">
              <a:spcBef>
                <a:spcPts val="1000"/>
              </a:spcBef>
              <a:spcAft>
                <a:spcPts val="1000"/>
              </a:spcAft>
              <a:buNone/>
            </a:pPr>
            <a:endParaRPr i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144022-24EE-4DE2-97C3-7D8A35A0B16F}"/>
              </a:ext>
            </a:extLst>
          </p:cNvPr>
          <p:cNvSpPr txBox="1"/>
          <p:nvPr/>
        </p:nvSpPr>
        <p:spPr>
          <a:xfrm>
            <a:off x="701169" y="2132251"/>
            <a:ext cx="66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PH" sz="24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0165E6-C7AD-45FB-B6CE-3DDEDCEF9210}"/>
              </a:ext>
            </a:extLst>
          </p:cNvPr>
          <p:cNvSpPr txBox="1"/>
          <p:nvPr/>
        </p:nvSpPr>
        <p:spPr>
          <a:xfrm>
            <a:off x="696421" y="2826577"/>
            <a:ext cx="66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PH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933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2" grpId="0"/>
      <p:bldP spid="83" grpId="0" uiExpand="1" build="p"/>
      <p:bldP spid="84" grpId="0" build="p"/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LOCATING POINTS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3AFF5B2-0EE7-437C-85A2-EAD5F8C28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435561"/>
              </p:ext>
            </p:extLst>
          </p:nvPr>
        </p:nvGraphicFramePr>
        <p:xfrm>
          <a:off x="4646424" y="661510"/>
          <a:ext cx="4236720" cy="4067160"/>
        </p:xfrm>
        <a:graphic>
          <a:graphicData uri="http://schemas.openxmlformats.org/drawingml/2006/table">
            <a:tbl>
              <a:tblPr firstRow="1" bandRow="1">
                <a:tableStyleId>{98EEDA72-276F-4AC5-99B3-48079B21739F}</a:tableStyleId>
              </a:tblPr>
              <a:tblGrid>
                <a:gridCol w="423672">
                  <a:extLst>
                    <a:ext uri="{9D8B030D-6E8A-4147-A177-3AD203B41FA5}">
                      <a16:colId xmlns:a16="http://schemas.microsoft.com/office/drawing/2014/main" val="3949936179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951998842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2154400861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2330302858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4087884548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3793313817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3598004884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2263550742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2443522027"/>
                    </a:ext>
                  </a:extLst>
                </a:gridCol>
                <a:gridCol w="423672">
                  <a:extLst>
                    <a:ext uri="{9D8B030D-6E8A-4147-A177-3AD203B41FA5}">
                      <a16:colId xmlns:a16="http://schemas.microsoft.com/office/drawing/2014/main" val="2372115228"/>
                    </a:ext>
                  </a:extLst>
                </a:gridCol>
              </a:tblGrid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2803471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689879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0260715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0570864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9482055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4050967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9902877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6220133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2558261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5984796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1349932"/>
                  </a:ext>
                </a:extLst>
              </a:tr>
              <a:tr h="338930"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3442654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E259EC-1F7C-4412-8767-CC48BA4EB70A}"/>
              </a:ext>
            </a:extLst>
          </p:cNvPr>
          <p:cNvCxnSpPr/>
          <p:nvPr/>
        </p:nvCxnSpPr>
        <p:spPr>
          <a:xfrm>
            <a:off x="4852164" y="3700930"/>
            <a:ext cx="382524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6675AB-A4DF-47D5-8FC0-57D46E69F625}"/>
              </a:ext>
            </a:extLst>
          </p:cNvPr>
          <p:cNvCxnSpPr>
            <a:cxnSpLocks/>
          </p:cNvCxnSpPr>
          <p:nvPr/>
        </p:nvCxnSpPr>
        <p:spPr>
          <a:xfrm>
            <a:off x="5896104" y="777240"/>
            <a:ext cx="0" cy="38557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525961DF-1F50-4AFF-9A61-053C8F3E7C4F}"/>
              </a:ext>
            </a:extLst>
          </p:cNvPr>
          <p:cNvSpPr/>
          <p:nvPr/>
        </p:nvSpPr>
        <p:spPr>
          <a:xfrm>
            <a:off x="5477136" y="1358537"/>
            <a:ext cx="2569984" cy="2583293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5EFB66-C749-4E06-9AAD-6A4094DB487B}"/>
              </a:ext>
            </a:extLst>
          </p:cNvPr>
          <p:cNvSpPr/>
          <p:nvPr/>
        </p:nvSpPr>
        <p:spPr>
          <a:xfrm>
            <a:off x="6741923" y="2677671"/>
            <a:ext cx="72000" cy="72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FBA28F1-0BD4-4325-B9CB-B46FEE276E90}"/>
              </a:ext>
            </a:extLst>
          </p:cNvPr>
          <p:cNvSpPr/>
          <p:nvPr/>
        </p:nvSpPr>
        <p:spPr>
          <a:xfrm>
            <a:off x="7586654" y="1653481"/>
            <a:ext cx="72000" cy="72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8A072C-D925-47A0-9779-FA2E50200976}"/>
                  </a:ext>
                </a:extLst>
              </p:cNvPr>
              <p:cNvSpPr txBox="1"/>
              <p:nvPr/>
            </p:nvSpPr>
            <p:spPr>
              <a:xfrm>
                <a:off x="1254282" y="2385385"/>
                <a:ext cx="28528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sz="200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PH" sz="2000" i="1" dirty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PH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sz="20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PH" sz="2000" b="0" i="1" dirty="0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PH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sz="2000" b="0" i="1" dirty="0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PH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8A072C-D925-47A0-9779-FA2E50200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282" y="2385385"/>
                <a:ext cx="2852832" cy="307777"/>
              </a:xfrm>
              <a:prstGeom prst="rect">
                <a:avLst/>
              </a:prstGeom>
              <a:blipFill>
                <a:blip r:embed="rId3"/>
                <a:stretch>
                  <a:fillRect r="-1282" b="-27451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25A008D-204A-4CB1-BE01-0B7BE0BE0658}"/>
              </a:ext>
            </a:extLst>
          </p:cNvPr>
          <p:cNvSpPr txBox="1"/>
          <p:nvPr/>
        </p:nvSpPr>
        <p:spPr>
          <a:xfrm>
            <a:off x="839038" y="1538458"/>
            <a:ext cx="3792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latin typeface="Quattrocento Sans"/>
              </a:rPr>
              <a:t>Consider the circle represented by the equation</a:t>
            </a:r>
          </a:p>
          <a:p>
            <a:endParaRPr lang="en-PH" sz="2400" dirty="0">
              <a:latin typeface="Quattrocento Sans"/>
            </a:endParaRPr>
          </a:p>
          <a:p>
            <a:endParaRPr lang="en-PH" sz="2400" dirty="0">
              <a:latin typeface="Quattrocento Sans"/>
            </a:endParaRPr>
          </a:p>
          <a:p>
            <a:r>
              <a:rPr lang="en-PH" sz="2400" dirty="0">
                <a:latin typeface="Quattrocento Sans"/>
              </a:rPr>
              <a:t>Points may be divided into three categories depending on its position with reference to the circle. </a:t>
            </a:r>
          </a:p>
        </p:txBody>
      </p:sp>
    </p:spTree>
    <p:extLst>
      <p:ext uri="{BB962C8B-B14F-4D97-AF65-F5344CB8AC3E}">
        <p14:creationId xmlns:p14="http://schemas.microsoft.com/office/powerpoint/2010/main" val="329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IN, ON, or OUT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1419715"/>
                <a:ext cx="7510835" cy="31122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PH" dirty="0"/>
                  <a:t>Consider the circle with equation,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PH" b="0" dirty="0"/>
              </a:p>
              <a:p>
                <a:pPr>
                  <a:buNone/>
                </a:pPr>
                <a:r>
                  <a:rPr lang="en-PH" dirty="0"/>
                  <a:t>Determine the location of the following points relative to the circle.</a:t>
                </a:r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P (-2, 14)</a:t>
                </a:r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Q (-6, 6)</a:t>
                </a:r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R (-10, 9)</a:t>
                </a:r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S (7, 9)</a:t>
                </a:r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endParaRPr lang="en-PH" b="0" dirty="0"/>
              </a:p>
              <a:p>
                <a:pPr>
                  <a:buNone/>
                </a:pPr>
                <a:endParaRPr lang="en-PH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1419715"/>
                <a:ext cx="7510835" cy="3112200"/>
              </a:xfrm>
              <a:blipFill>
                <a:blip r:embed="rId3"/>
                <a:stretch>
                  <a:fillRect l="-1298" t="-196" b="-15294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84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Complete me…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1419715"/>
                <a:ext cx="7510835" cy="31122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PH" dirty="0"/>
                  <a:t>The points given below are on the circle with equation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PH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PH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PH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PH" b="0" i="1" smtClean="0">
                          <a:latin typeface="Cambria Math" panose="02040503050406030204" pitchFamily="18" charset="0"/>
                        </a:rPr>
                        <m:t>121</m:t>
                      </m:r>
                    </m:oMath>
                  </m:oMathPara>
                </a14:m>
                <a:endParaRPr lang="en-PH" b="0" dirty="0"/>
              </a:p>
              <a:p>
                <a:pPr>
                  <a:buNone/>
                </a:pPr>
                <a:r>
                  <a:rPr lang="en-PH" dirty="0"/>
                  <a:t>Find the missing coordinate for each point.</a:t>
                </a:r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A </a:t>
                </a:r>
                <a14:m>
                  <m:oMath xmlns:m="http://schemas.openxmlformats.org/officeDocument/2006/math">
                    <m:r>
                      <a:rPr lang="en-PH" i="1" dirty="0" smtClean="0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PH" dirty="0"/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B </a:t>
                </a:r>
                <a14:m>
                  <m:oMath xmlns:m="http://schemas.openxmlformats.org/officeDocument/2006/math">
                    <m:r>
                      <a:rPr lang="en-PH" i="1" dirty="0" smtClean="0">
                        <a:latin typeface="Cambria Math" panose="02040503050406030204" pitchFamily="18" charset="0"/>
                      </a:rPr>
                      <m:t>(−10, </m:t>
                    </m:r>
                    <m:r>
                      <a:rPr lang="en-PH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PH" dirty="0"/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C </a:t>
                </a:r>
                <a14:m>
                  <m:oMath xmlns:m="http://schemas.openxmlformats.org/officeDocument/2006/math">
                    <m:r>
                      <a:rPr lang="en-PH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, −5)</m:t>
                    </m:r>
                  </m:oMath>
                </a14:m>
                <a:endParaRPr lang="en-PH" dirty="0"/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r>
                  <a:rPr lang="en-PH" dirty="0"/>
                  <a:t>D </a:t>
                </a:r>
                <a14:m>
                  <m:oMath xmlns:m="http://schemas.openxmlformats.org/officeDocument/2006/math">
                    <m:r>
                      <a:rPr lang="en-PH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PH" i="1" dirty="0" smtClean="0">
                        <a:latin typeface="Cambria Math" panose="02040503050406030204" pitchFamily="18" charset="0"/>
                      </a:rPr>
                      <m:t>, −</m:t>
                    </m:r>
                    <m:f>
                      <m:fPr>
                        <m:ctrlPr>
                          <a:rPr lang="en-PH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PH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PH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PH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PH" dirty="0"/>
              </a:p>
              <a:p>
                <a:pPr marL="457200" indent="-457200">
                  <a:buClr>
                    <a:schemeClr val="tx1"/>
                  </a:buClr>
                  <a:buFont typeface="+mj-lt"/>
                  <a:buAutoNum type="arabicPeriod"/>
                </a:pPr>
                <a:endParaRPr lang="en-PH" b="0" dirty="0"/>
              </a:p>
              <a:p>
                <a:pPr>
                  <a:buNone/>
                </a:pPr>
                <a:endParaRPr lang="en-PH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1419715"/>
                <a:ext cx="7510835" cy="3112200"/>
              </a:xfrm>
              <a:blipFill>
                <a:blip r:embed="rId3"/>
                <a:stretch>
                  <a:fillRect l="-1298" t="-196" b="-6275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1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GENERAL FORM</a:t>
            </a:r>
            <a:br>
              <a:rPr lang="en-PH" sz="3200" dirty="0">
                <a:highlight>
                  <a:srgbClr val="FFCD00"/>
                </a:highlight>
              </a:rPr>
            </a:br>
            <a:r>
              <a:rPr lang="en-PH" sz="3200" dirty="0">
                <a:highlight>
                  <a:srgbClr val="FFCD00"/>
                </a:highlight>
              </a:rPr>
              <a:t>of the equation of a circle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2270760"/>
                <a:ext cx="7510835" cy="2457910"/>
              </a:xfrm>
            </p:spPr>
            <p:txBody>
              <a:bodyPr/>
              <a:lstStyle/>
              <a:p>
                <a:pPr algn="ctr">
                  <a:buNone/>
                </a:pPr>
                <a:r>
                  <a:rPr lang="en-PH" dirty="0"/>
                  <a:t>The general form of the equation of a circle is</a:t>
                </a:r>
                <a:endParaRPr lang="en-PH" b="0" dirty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𝐴𝑦</m:t>
                        </m:r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𝐶𝑥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𝐷𝑦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PH" b="0" dirty="0"/>
                  <a:t> </a:t>
                </a:r>
              </a:p>
              <a:p>
                <a:pPr algn="ctr">
                  <a:buNone/>
                </a:pPr>
                <a:r>
                  <a:rPr lang="en-PH" dirty="0"/>
                  <a:t>w</a:t>
                </a:r>
                <a:r>
                  <a:rPr lang="en-PH" b="0" dirty="0"/>
                  <a:t>here </a:t>
                </a:r>
                <a14:m>
                  <m:oMath xmlns:m="http://schemas.openxmlformats.org/officeDocument/2006/math">
                    <m:r>
                      <a:rPr lang="en-PH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P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PH" b="0" dirty="0"/>
              </a:p>
              <a:p>
                <a:pPr algn="ctr">
                  <a:buNone/>
                </a:pPr>
                <a:endParaRPr lang="en-PH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2270760"/>
                <a:ext cx="7510835" cy="2457910"/>
              </a:xfrm>
              <a:blipFill>
                <a:blip r:embed="rId3"/>
                <a:stretch>
                  <a:fillRect t="-24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49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775710" cy="4703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PH" sz="3200" dirty="0">
                <a:highlight>
                  <a:srgbClr val="FFCD00"/>
                </a:highlight>
              </a:rPr>
              <a:t>GENERAL FORM</a:t>
            </a:r>
            <a:br>
              <a:rPr lang="en-PH" sz="3200" dirty="0">
                <a:highlight>
                  <a:srgbClr val="FFCD00"/>
                </a:highlight>
              </a:rPr>
            </a:br>
            <a:r>
              <a:rPr lang="en-PH" sz="3200" dirty="0">
                <a:highlight>
                  <a:srgbClr val="FFCD00"/>
                </a:highlight>
              </a:rPr>
              <a:t>of the equation of a circle</a:t>
            </a:r>
            <a:endParaRPr lang="en" sz="3200" dirty="0">
              <a:highlight>
                <a:srgbClr val="FFCD00"/>
              </a:highlight>
            </a:endParaRPr>
          </a:p>
        </p:txBody>
      </p:sp>
      <p:grpSp>
        <p:nvGrpSpPr>
          <p:cNvPr id="113" name="Shape 11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114" name="Shape 11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2814911" y="1754061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08325" y="1645920"/>
                <a:ext cx="7510835" cy="308275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PH" dirty="0"/>
                  <a:t>Transform the following equations into the general form:</a:t>
                </a:r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b="0" i="1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+15</m:t>
                            </m:r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PH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PH" b="0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+9</m:t>
                            </m:r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PH" b="0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PH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PH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PH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PH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PH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PH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PH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PH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PH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PH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PH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PH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PH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:endParaRPr lang="en-PH" dirty="0"/>
              </a:p>
              <a:p>
                <a:pPr marL="457200" indent="-457200">
                  <a:buClrTx/>
                  <a:buFont typeface="+mj-lt"/>
                  <a:buAutoNum type="arabicPeriod"/>
                </a:pPr>
                <a:endParaRPr lang="en-PH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CCAB3D3-99EE-4F78-B16E-68113C8303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08325" y="1645920"/>
                <a:ext cx="7510835" cy="3082750"/>
              </a:xfrm>
              <a:blipFill>
                <a:blip r:embed="rId3"/>
                <a:stretch>
                  <a:fillRect l="-1217" t="-19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8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3" grpId="0" uiExpand="1" build="p"/>
    </p:bldLst>
  </p:timing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974</Words>
  <Application>Microsoft Office PowerPoint</Application>
  <PresentationFormat>On-screen Show (16:9)</PresentationFormat>
  <Paragraphs>112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Wingdings</vt:lpstr>
      <vt:lpstr>Lora</vt:lpstr>
      <vt:lpstr>Quattrocento Sans</vt:lpstr>
      <vt:lpstr>Cambria Math</vt:lpstr>
      <vt:lpstr>Viola template</vt:lpstr>
      <vt:lpstr>Precalculus: CONIC SECTIONS: CIRCLES</vt:lpstr>
      <vt:lpstr>Let’s look back…</vt:lpstr>
      <vt:lpstr>STANDARD FORM of the equation of a circle</vt:lpstr>
      <vt:lpstr>Session Objectives</vt:lpstr>
      <vt:lpstr>LOCATING POINTS</vt:lpstr>
      <vt:lpstr>IN, ON, or OUT</vt:lpstr>
      <vt:lpstr>Complete me…</vt:lpstr>
      <vt:lpstr>GENERAL FORM of the equation of a circle</vt:lpstr>
      <vt:lpstr>GENERAL FORM of the equation of a circle</vt:lpstr>
      <vt:lpstr>Transforming equations</vt:lpstr>
      <vt:lpstr>Transforming equations</vt:lpstr>
      <vt:lpstr>Graphing Circles</vt:lpstr>
      <vt:lpstr>Problems Involving Circles</vt:lpstr>
      <vt:lpstr>Problems Involving Circles</vt:lpstr>
      <vt:lpstr>Problems Involving 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STATISTICAL METHODS</dc:title>
  <dc:creator>Von Christopher</dc:creator>
  <cp:lastModifiedBy>Von Christopher  G. Chua</cp:lastModifiedBy>
  <cp:revision>55</cp:revision>
  <dcterms:modified xsi:type="dcterms:W3CDTF">2017-09-20T23:18:06Z</dcterms:modified>
</cp:coreProperties>
</file>