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0"/>
  </p:notesMasterIdLst>
  <p:sldIdLst>
    <p:sldId id="435" r:id="rId2"/>
    <p:sldId id="436" r:id="rId3"/>
    <p:sldId id="438" r:id="rId4"/>
    <p:sldId id="440" r:id="rId5"/>
    <p:sldId id="441" r:id="rId6"/>
    <p:sldId id="442" r:id="rId7"/>
    <p:sldId id="443" r:id="rId8"/>
    <p:sldId id="445" r:id="rId9"/>
    <p:sldId id="444" r:id="rId10"/>
    <p:sldId id="446" r:id="rId11"/>
    <p:sldId id="447" r:id="rId12"/>
    <p:sldId id="448" r:id="rId13"/>
    <p:sldId id="449" r:id="rId14"/>
    <p:sldId id="450" r:id="rId15"/>
    <p:sldId id="451" r:id="rId16"/>
    <p:sldId id="452" r:id="rId17"/>
    <p:sldId id="453" r:id="rId18"/>
    <p:sldId id="454" r:id="rId19"/>
  </p:sldIdLst>
  <p:sldSz cx="12192000" cy="6858000"/>
  <p:notesSz cx="6858000" cy="9144000"/>
  <p:embeddedFontLst>
    <p:embeddedFont>
      <p:font typeface="Lato" panose="020B0604020202020204" charset="0"/>
      <p:regular r:id="rId21"/>
      <p:bold r:id="rId22"/>
      <p:italic r:id="rId23"/>
      <p:boldItalic r:id="rId24"/>
    </p:embeddedFont>
    <p:embeddedFont>
      <p:font typeface="A.C.M.E. Secret Agent" panose="020B0603050302020204" pitchFamily="34" charset="0"/>
      <p:regular r:id="rId25"/>
      <p:bold r:id="rId26"/>
      <p:italic r:id="rId27"/>
    </p:embeddedFont>
    <p:embeddedFont>
      <p:font typeface="Raleway" panose="020B0403030101060003" pitchFamily="34" charset="0"/>
      <p:regular r:id="rId28"/>
      <p:bold r:id="rId29"/>
      <p:italic r:id="rId30"/>
      <p:boldItalic r:id="rId31"/>
    </p:embeddedFont>
    <p:embeddedFont>
      <p:font typeface="Ebrima" panose="02000000000000000000" pitchFamily="2" charset="0"/>
      <p:regular r:id="rId32"/>
      <p:bold r:id="rId33"/>
    </p:embeddedFont>
    <p:embeddedFont>
      <p:font typeface="HP Simplified" panose="020B0604020204020204" pitchFamily="3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FF66CC"/>
    <a:srgbClr val="FF9900"/>
    <a:srgbClr val="5DD5FF"/>
    <a:srgbClr val="FF99FF"/>
    <a:srgbClr val="FFCCCC"/>
    <a:srgbClr val="CCFF33"/>
    <a:srgbClr val="99FF33"/>
    <a:srgbClr val="669900"/>
    <a:srgbClr val="FF3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3BC96F-8F19-466C-939E-990869C6507B}">
  <a:tblStyle styleId="{D63BC96F-8F19-466C-939E-990869C6507B}"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77027" autoAdjust="0"/>
  </p:normalViewPr>
  <p:slideViewPr>
    <p:cSldViewPr snapToGrid="0">
      <p:cViewPr varScale="1">
        <p:scale>
          <a:sx n="52" d="100"/>
          <a:sy n="52" d="100"/>
        </p:scale>
        <p:origin x="7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bg1"/>
                </a:solidFill>
                <a:latin typeface="HP Simplified" panose="020B0604020204020204" pitchFamily="34" charset="0"/>
                <a:ea typeface="+mn-ea"/>
                <a:cs typeface="+mn-cs"/>
              </a:defRPr>
            </a:pPr>
            <a:r>
              <a:rPr lang="en-US"/>
              <a:t>Distribution of Grade 4 Students’ Level of Reading Skill</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bg1"/>
              </a:solidFill>
              <a:latin typeface="HP Simplified" panose="020B060402020402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6A0-4C1B-8A21-6AAEA823E51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6A0-4C1B-8A21-6AAEA823E51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6A0-4C1B-8A21-6AAEA823E511}"/>
              </c:ext>
            </c:extLst>
          </c:dPt>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HP Simplified" panose="020B0604020204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Frustration</c:v>
                </c:pt>
                <c:pt idx="1">
                  <c:v>Instructional</c:v>
                </c:pt>
                <c:pt idx="2">
                  <c:v>Independent</c:v>
                </c:pt>
              </c:strCache>
            </c:strRef>
          </c:cat>
          <c:val>
            <c:numRef>
              <c:f>Sheet1!$B$2:$B$4</c:f>
              <c:numCache>
                <c:formatCode>General</c:formatCode>
                <c:ptCount val="3"/>
                <c:pt idx="0">
                  <c:v>14</c:v>
                </c:pt>
                <c:pt idx="1">
                  <c:v>27</c:v>
                </c:pt>
                <c:pt idx="2">
                  <c:v>9</c:v>
                </c:pt>
              </c:numCache>
            </c:numRef>
          </c:val>
          <c:extLst>
            <c:ext xmlns:c16="http://schemas.microsoft.com/office/drawing/2014/chart" uri="{C3380CC4-5D6E-409C-BE32-E72D297353CC}">
              <c16:uniqueId val="{00000006-B6A0-4C1B-8A21-6AAEA823E51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HP Simplified" panose="020B0604020204020204" pitchFamily="34" charset="0"/>
              <a:ea typeface="+mn-ea"/>
              <a:cs typeface="+mn-cs"/>
            </a:defRPr>
          </a:pPr>
          <a:endParaRPr lang="en-US"/>
        </a:p>
      </c:txPr>
    </c:legend>
    <c:plotVisOnly val="1"/>
    <c:dispBlanksAs val="gap"/>
    <c:showDLblsOverMax val="0"/>
  </c:chart>
  <c:spPr>
    <a:solidFill>
      <a:schemeClr val="tx1">
        <a:alpha val="61000"/>
      </a:schemeClr>
    </a:solidFill>
    <a:ln>
      <a:noFill/>
    </a:ln>
    <a:effectLst/>
  </c:spPr>
  <c:txPr>
    <a:bodyPr/>
    <a:lstStyle/>
    <a:p>
      <a:pPr>
        <a:defRPr sz="1600" b="0">
          <a:solidFill>
            <a:schemeClr val="bg1"/>
          </a:solidFill>
          <a:latin typeface="HP Simplified" panose="020B06040202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bg1"/>
                </a:solidFill>
                <a:latin typeface="HP Simplified" panose="020B0604020204020204" pitchFamily="34" charset="0"/>
                <a:ea typeface="+mn-ea"/>
                <a:cs typeface="+mn-cs"/>
              </a:defRPr>
            </a:pPr>
            <a:r>
              <a:rPr lang="en-US"/>
              <a:t>Distribution of Learners by Reading Level over the course of the Intervention Program</a:t>
            </a:r>
            <a:endParaRPr lang="en-PH"/>
          </a:p>
        </c:rich>
      </c:tx>
      <c:overlay val="0"/>
      <c:spPr>
        <a:noFill/>
        <a:ln>
          <a:noFill/>
        </a:ln>
        <a:effectLst/>
      </c:spPr>
      <c:txPr>
        <a:bodyPr rot="0" spcFirstLastPara="1" vertOverflow="ellipsis" vert="horz" wrap="square" anchor="ctr" anchorCtr="1"/>
        <a:lstStyle/>
        <a:p>
          <a:pPr>
            <a:defRPr sz="1440" b="1" i="0" u="none" strike="noStrike" kern="1200" baseline="0">
              <a:solidFill>
                <a:schemeClr val="bg1"/>
              </a:solidFill>
              <a:latin typeface="HP Simplified" panose="020B0604020204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Frustration</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P Simplified" panose="020B0604020204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Start of the Program</c:v>
                </c:pt>
                <c:pt idx="1">
                  <c:v>Week 1</c:v>
                </c:pt>
                <c:pt idx="2">
                  <c:v>Week 2</c:v>
                </c:pt>
                <c:pt idx="3">
                  <c:v>Week 3</c:v>
                </c:pt>
              </c:strCache>
            </c:strRef>
          </c:cat>
          <c:val>
            <c:numRef>
              <c:f>Sheet1!$B$2:$B$5</c:f>
              <c:numCache>
                <c:formatCode>General</c:formatCode>
                <c:ptCount val="4"/>
                <c:pt idx="0">
                  <c:v>14</c:v>
                </c:pt>
                <c:pt idx="1">
                  <c:v>12</c:v>
                </c:pt>
                <c:pt idx="2">
                  <c:v>8</c:v>
                </c:pt>
                <c:pt idx="3">
                  <c:v>6</c:v>
                </c:pt>
              </c:numCache>
            </c:numRef>
          </c:val>
          <c:smooth val="0"/>
          <c:extLst>
            <c:ext xmlns:c16="http://schemas.microsoft.com/office/drawing/2014/chart" uri="{C3380CC4-5D6E-409C-BE32-E72D297353CC}">
              <c16:uniqueId val="{00000000-72A5-4AD2-9E85-DE22DA701876}"/>
            </c:ext>
          </c:extLst>
        </c:ser>
        <c:ser>
          <c:idx val="1"/>
          <c:order val="1"/>
          <c:tx>
            <c:strRef>
              <c:f>Sheet1!$C$1</c:f>
              <c:strCache>
                <c:ptCount val="1"/>
                <c:pt idx="0">
                  <c:v>Instructional</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P Simplified" panose="020B0604020204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Start of the Program</c:v>
                </c:pt>
                <c:pt idx="1">
                  <c:v>Week 1</c:v>
                </c:pt>
                <c:pt idx="2">
                  <c:v>Week 2</c:v>
                </c:pt>
                <c:pt idx="3">
                  <c:v>Week 3</c:v>
                </c:pt>
              </c:strCache>
            </c:strRef>
          </c:cat>
          <c:val>
            <c:numRef>
              <c:f>Sheet1!$C$2:$C$5</c:f>
              <c:numCache>
                <c:formatCode>General</c:formatCode>
                <c:ptCount val="4"/>
                <c:pt idx="0">
                  <c:v>27</c:v>
                </c:pt>
                <c:pt idx="1">
                  <c:v>25</c:v>
                </c:pt>
                <c:pt idx="2">
                  <c:v>26</c:v>
                </c:pt>
                <c:pt idx="3">
                  <c:v>25</c:v>
                </c:pt>
              </c:numCache>
            </c:numRef>
          </c:val>
          <c:smooth val="0"/>
          <c:extLst>
            <c:ext xmlns:c16="http://schemas.microsoft.com/office/drawing/2014/chart" uri="{C3380CC4-5D6E-409C-BE32-E72D297353CC}">
              <c16:uniqueId val="{00000001-72A5-4AD2-9E85-DE22DA701876}"/>
            </c:ext>
          </c:extLst>
        </c:ser>
        <c:ser>
          <c:idx val="2"/>
          <c:order val="2"/>
          <c:tx>
            <c:strRef>
              <c:f>Sheet1!$D$1</c:f>
              <c:strCache>
                <c:ptCount val="1"/>
                <c:pt idx="0">
                  <c:v>Independent</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P Simplified" panose="020B0604020204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Start of the Program</c:v>
                </c:pt>
                <c:pt idx="1">
                  <c:v>Week 1</c:v>
                </c:pt>
                <c:pt idx="2">
                  <c:v>Week 2</c:v>
                </c:pt>
                <c:pt idx="3">
                  <c:v>Week 3</c:v>
                </c:pt>
              </c:strCache>
            </c:strRef>
          </c:cat>
          <c:val>
            <c:numRef>
              <c:f>Sheet1!$D$2:$D$5</c:f>
              <c:numCache>
                <c:formatCode>General</c:formatCode>
                <c:ptCount val="4"/>
                <c:pt idx="0">
                  <c:v>9</c:v>
                </c:pt>
                <c:pt idx="1">
                  <c:v>13</c:v>
                </c:pt>
                <c:pt idx="2">
                  <c:v>16</c:v>
                </c:pt>
                <c:pt idx="3">
                  <c:v>19</c:v>
                </c:pt>
              </c:numCache>
            </c:numRef>
          </c:val>
          <c:smooth val="0"/>
          <c:extLst>
            <c:ext xmlns:c16="http://schemas.microsoft.com/office/drawing/2014/chart" uri="{C3380CC4-5D6E-409C-BE32-E72D297353CC}">
              <c16:uniqueId val="{00000002-72A5-4AD2-9E85-DE22DA701876}"/>
            </c:ext>
          </c:extLst>
        </c:ser>
        <c:dLbls>
          <c:dLblPos val="ctr"/>
          <c:showLegendKey val="0"/>
          <c:showVal val="1"/>
          <c:showCatName val="0"/>
          <c:showSerName val="0"/>
          <c:showPercent val="0"/>
          <c:showBubbleSize val="0"/>
        </c:dLbls>
        <c:marker val="1"/>
        <c:smooth val="0"/>
        <c:axId val="225561576"/>
        <c:axId val="225562888"/>
      </c:lineChart>
      <c:catAx>
        <c:axId val="2255615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bg1"/>
                </a:solidFill>
                <a:latin typeface="HP Simplified" panose="020B0604020204020204" pitchFamily="34" charset="0"/>
                <a:ea typeface="+mn-ea"/>
                <a:cs typeface="+mn-cs"/>
              </a:defRPr>
            </a:pPr>
            <a:endParaRPr lang="en-US"/>
          </a:p>
        </c:txPr>
        <c:crossAx val="225562888"/>
        <c:crosses val="autoZero"/>
        <c:auto val="1"/>
        <c:lblAlgn val="ctr"/>
        <c:lblOffset val="100"/>
        <c:noMultiLvlLbl val="0"/>
      </c:catAx>
      <c:valAx>
        <c:axId val="2255628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2556157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bg1"/>
              </a:solidFill>
              <a:latin typeface="HP Simplified" panose="020B0604020204020204" pitchFamily="34" charset="0"/>
              <a:ea typeface="+mn-ea"/>
              <a:cs typeface="+mn-cs"/>
            </a:defRPr>
          </a:pPr>
          <a:endParaRPr lang="en-US"/>
        </a:p>
      </c:txPr>
    </c:legend>
    <c:plotVisOnly val="1"/>
    <c:dispBlanksAs val="gap"/>
    <c:showDLblsOverMax val="0"/>
  </c:chart>
  <c:spPr>
    <a:solidFill>
      <a:schemeClr val="tx1">
        <a:alpha val="64000"/>
      </a:schemeClr>
    </a:solidFill>
    <a:ln w="9525" cap="flat" cmpd="sng" algn="ctr">
      <a:solidFill>
        <a:schemeClr val="dk1">
          <a:lumMod val="25000"/>
          <a:lumOff val="75000"/>
        </a:schemeClr>
      </a:solidFill>
      <a:round/>
    </a:ln>
    <a:effectLst/>
  </c:spPr>
  <c:txPr>
    <a:bodyPr/>
    <a:lstStyle/>
    <a:p>
      <a:pPr>
        <a:defRPr sz="1200">
          <a:solidFill>
            <a:schemeClr val="bg1"/>
          </a:solidFill>
          <a:latin typeface="HP Simplified" panose="020B0604020204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bg1"/>
                </a:solidFill>
                <a:latin typeface="HP Simplified" panose="020B0604020204020204" pitchFamily="34" charset="0"/>
                <a:ea typeface="+mn-ea"/>
                <a:cs typeface="+mn-cs"/>
              </a:defRPr>
            </a:pPr>
            <a:r>
              <a:rPr lang="en-US"/>
              <a:t>Grade 4 Learners’ Reading Test Scores and Hours Spent on Reading per Week</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bg1"/>
              </a:solidFill>
              <a:latin typeface="HP Simplified" panose="020B0604020204020204" pitchFamily="34" charset="0"/>
              <a:ea typeface="+mn-ea"/>
              <a:cs typeface="+mn-cs"/>
            </a:defRPr>
          </a:pPr>
          <a:endParaRPr lang="en-US"/>
        </a:p>
      </c:txPr>
    </c:title>
    <c:autoTitleDeleted val="0"/>
    <c:plotArea>
      <c:layout/>
      <c:scatterChart>
        <c:scatterStyle val="lineMarker"/>
        <c:varyColors val="0"/>
        <c:ser>
          <c:idx val="0"/>
          <c:order val="0"/>
          <c:tx>
            <c:strRef>
              <c:f>Sheet1!$B$1</c:f>
              <c:strCache>
                <c:ptCount val="1"/>
                <c:pt idx="0">
                  <c:v>Hours Spent on Reading</c:v>
                </c:pt>
              </c:strCache>
            </c:strRef>
          </c:tx>
          <c:spPr>
            <a:ln w="28575" cap="rnd">
              <a:noFill/>
              <a:round/>
            </a:ln>
            <a:effectLst/>
          </c:spPr>
          <c:marker>
            <c:symbol val="circle"/>
            <c:size val="5"/>
            <c:spPr>
              <a:solidFill>
                <a:schemeClr val="accent6"/>
              </a:solidFill>
              <a:ln w="9525">
                <a:solidFill>
                  <a:schemeClr val="accent6"/>
                </a:solidFill>
              </a:ln>
              <a:effectLst/>
            </c:spPr>
          </c:marker>
          <c:xVal>
            <c:numRef>
              <c:f>Sheet1!$A$2:$A$51</c:f>
              <c:numCache>
                <c:formatCode>General</c:formatCode>
                <c:ptCount val="50"/>
                <c:pt idx="0">
                  <c:v>3</c:v>
                </c:pt>
                <c:pt idx="1">
                  <c:v>4</c:v>
                </c:pt>
                <c:pt idx="2">
                  <c:v>4</c:v>
                </c:pt>
                <c:pt idx="3">
                  <c:v>4</c:v>
                </c:pt>
                <c:pt idx="4">
                  <c:v>5</c:v>
                </c:pt>
                <c:pt idx="5">
                  <c:v>5</c:v>
                </c:pt>
                <c:pt idx="6">
                  <c:v>5</c:v>
                </c:pt>
                <c:pt idx="7">
                  <c:v>5</c:v>
                </c:pt>
                <c:pt idx="8">
                  <c:v>7</c:v>
                </c:pt>
                <c:pt idx="9">
                  <c:v>7</c:v>
                </c:pt>
                <c:pt idx="10">
                  <c:v>8</c:v>
                </c:pt>
                <c:pt idx="11">
                  <c:v>8</c:v>
                </c:pt>
                <c:pt idx="12">
                  <c:v>9</c:v>
                </c:pt>
                <c:pt idx="13">
                  <c:v>9</c:v>
                </c:pt>
                <c:pt idx="14">
                  <c:v>11</c:v>
                </c:pt>
                <c:pt idx="15">
                  <c:v>11</c:v>
                </c:pt>
                <c:pt idx="16">
                  <c:v>11</c:v>
                </c:pt>
                <c:pt idx="17">
                  <c:v>12</c:v>
                </c:pt>
                <c:pt idx="18">
                  <c:v>12</c:v>
                </c:pt>
                <c:pt idx="19">
                  <c:v>12</c:v>
                </c:pt>
                <c:pt idx="20">
                  <c:v>12</c:v>
                </c:pt>
                <c:pt idx="21">
                  <c:v>12</c:v>
                </c:pt>
                <c:pt idx="22">
                  <c:v>12</c:v>
                </c:pt>
                <c:pt idx="23">
                  <c:v>12</c:v>
                </c:pt>
                <c:pt idx="24">
                  <c:v>13</c:v>
                </c:pt>
                <c:pt idx="25">
                  <c:v>14</c:v>
                </c:pt>
                <c:pt idx="26">
                  <c:v>14</c:v>
                </c:pt>
                <c:pt idx="27">
                  <c:v>14</c:v>
                </c:pt>
                <c:pt idx="28">
                  <c:v>14</c:v>
                </c:pt>
                <c:pt idx="29">
                  <c:v>15</c:v>
                </c:pt>
                <c:pt idx="30">
                  <c:v>15</c:v>
                </c:pt>
                <c:pt idx="31">
                  <c:v>15</c:v>
                </c:pt>
                <c:pt idx="32">
                  <c:v>15</c:v>
                </c:pt>
                <c:pt idx="33">
                  <c:v>15</c:v>
                </c:pt>
                <c:pt idx="34">
                  <c:v>15</c:v>
                </c:pt>
                <c:pt idx="35">
                  <c:v>16</c:v>
                </c:pt>
                <c:pt idx="36">
                  <c:v>16</c:v>
                </c:pt>
                <c:pt idx="37">
                  <c:v>18</c:v>
                </c:pt>
                <c:pt idx="38">
                  <c:v>18</c:v>
                </c:pt>
                <c:pt idx="39">
                  <c:v>19</c:v>
                </c:pt>
                <c:pt idx="40">
                  <c:v>19</c:v>
                </c:pt>
                <c:pt idx="41">
                  <c:v>21</c:v>
                </c:pt>
                <c:pt idx="42">
                  <c:v>23</c:v>
                </c:pt>
                <c:pt idx="43">
                  <c:v>24</c:v>
                </c:pt>
                <c:pt idx="44">
                  <c:v>24</c:v>
                </c:pt>
                <c:pt idx="45">
                  <c:v>24</c:v>
                </c:pt>
                <c:pt idx="46">
                  <c:v>25</c:v>
                </c:pt>
                <c:pt idx="47">
                  <c:v>25</c:v>
                </c:pt>
                <c:pt idx="48">
                  <c:v>25</c:v>
                </c:pt>
                <c:pt idx="49">
                  <c:v>26</c:v>
                </c:pt>
              </c:numCache>
            </c:numRef>
          </c:xVal>
          <c:yVal>
            <c:numRef>
              <c:f>Sheet1!$B$2:$B$51</c:f>
              <c:numCache>
                <c:formatCode>General</c:formatCode>
                <c:ptCount val="50"/>
                <c:pt idx="0">
                  <c:v>3</c:v>
                </c:pt>
                <c:pt idx="1">
                  <c:v>1</c:v>
                </c:pt>
                <c:pt idx="2">
                  <c:v>2</c:v>
                </c:pt>
                <c:pt idx="3">
                  <c:v>6</c:v>
                </c:pt>
                <c:pt idx="4">
                  <c:v>4</c:v>
                </c:pt>
                <c:pt idx="5">
                  <c:v>1</c:v>
                </c:pt>
                <c:pt idx="6">
                  <c:v>1</c:v>
                </c:pt>
                <c:pt idx="7">
                  <c:v>2</c:v>
                </c:pt>
                <c:pt idx="8">
                  <c:v>2</c:v>
                </c:pt>
                <c:pt idx="9">
                  <c:v>4</c:v>
                </c:pt>
                <c:pt idx="10">
                  <c:v>3</c:v>
                </c:pt>
                <c:pt idx="11">
                  <c:v>2</c:v>
                </c:pt>
                <c:pt idx="12">
                  <c:v>2</c:v>
                </c:pt>
                <c:pt idx="13">
                  <c:v>8</c:v>
                </c:pt>
                <c:pt idx="14">
                  <c:v>6</c:v>
                </c:pt>
                <c:pt idx="15">
                  <c:v>1</c:v>
                </c:pt>
                <c:pt idx="16">
                  <c:v>4</c:v>
                </c:pt>
                <c:pt idx="17">
                  <c:v>5</c:v>
                </c:pt>
                <c:pt idx="18">
                  <c:v>5</c:v>
                </c:pt>
                <c:pt idx="19">
                  <c:v>4</c:v>
                </c:pt>
                <c:pt idx="20">
                  <c:v>4</c:v>
                </c:pt>
                <c:pt idx="21">
                  <c:v>5</c:v>
                </c:pt>
                <c:pt idx="22">
                  <c:v>6</c:v>
                </c:pt>
                <c:pt idx="23">
                  <c:v>7</c:v>
                </c:pt>
                <c:pt idx="24">
                  <c:v>9</c:v>
                </c:pt>
                <c:pt idx="25">
                  <c:v>7</c:v>
                </c:pt>
                <c:pt idx="26">
                  <c:v>7</c:v>
                </c:pt>
                <c:pt idx="27">
                  <c:v>8</c:v>
                </c:pt>
                <c:pt idx="28">
                  <c:v>6</c:v>
                </c:pt>
                <c:pt idx="29">
                  <c:v>5</c:v>
                </c:pt>
                <c:pt idx="30">
                  <c:v>6</c:v>
                </c:pt>
                <c:pt idx="31">
                  <c:v>7</c:v>
                </c:pt>
                <c:pt idx="32">
                  <c:v>8</c:v>
                </c:pt>
                <c:pt idx="33">
                  <c:v>4</c:v>
                </c:pt>
                <c:pt idx="34">
                  <c:v>8</c:v>
                </c:pt>
                <c:pt idx="35">
                  <c:v>6</c:v>
                </c:pt>
                <c:pt idx="36">
                  <c:v>10</c:v>
                </c:pt>
                <c:pt idx="37">
                  <c:v>9</c:v>
                </c:pt>
                <c:pt idx="38">
                  <c:v>8</c:v>
                </c:pt>
                <c:pt idx="39">
                  <c:v>8</c:v>
                </c:pt>
                <c:pt idx="40">
                  <c:v>8</c:v>
                </c:pt>
                <c:pt idx="41">
                  <c:v>7</c:v>
                </c:pt>
                <c:pt idx="42">
                  <c:v>9</c:v>
                </c:pt>
                <c:pt idx="43">
                  <c:v>10</c:v>
                </c:pt>
                <c:pt idx="44">
                  <c:v>12</c:v>
                </c:pt>
                <c:pt idx="45">
                  <c:v>11</c:v>
                </c:pt>
                <c:pt idx="46">
                  <c:v>12</c:v>
                </c:pt>
                <c:pt idx="47">
                  <c:v>8</c:v>
                </c:pt>
                <c:pt idx="48">
                  <c:v>9</c:v>
                </c:pt>
                <c:pt idx="49">
                  <c:v>10</c:v>
                </c:pt>
              </c:numCache>
            </c:numRef>
          </c:yVal>
          <c:smooth val="0"/>
          <c:extLst>
            <c:ext xmlns:c16="http://schemas.microsoft.com/office/drawing/2014/chart" uri="{C3380CC4-5D6E-409C-BE32-E72D297353CC}">
              <c16:uniqueId val="{00000000-265B-407B-8F52-2458ED9BF767}"/>
            </c:ext>
          </c:extLst>
        </c:ser>
        <c:dLbls>
          <c:showLegendKey val="0"/>
          <c:showVal val="0"/>
          <c:showCatName val="0"/>
          <c:showSerName val="0"/>
          <c:showPercent val="0"/>
          <c:showBubbleSize val="0"/>
        </c:dLbls>
        <c:axId val="418867688"/>
        <c:axId val="418860472"/>
      </c:scatterChart>
      <c:valAx>
        <c:axId val="4188676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bg1"/>
                    </a:solidFill>
                    <a:latin typeface="HP Simplified" panose="020B0604020204020204" pitchFamily="34" charset="0"/>
                    <a:ea typeface="+mn-ea"/>
                    <a:cs typeface="+mn-cs"/>
                  </a:defRPr>
                </a:pPr>
                <a:r>
                  <a:rPr lang="en-PH"/>
                  <a:t>Reading Test Score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HP Simplified" panose="020B0604020204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HP Simplified" panose="020B0604020204020204" pitchFamily="34" charset="0"/>
                <a:ea typeface="+mn-ea"/>
                <a:cs typeface="+mn-cs"/>
              </a:defRPr>
            </a:pPr>
            <a:endParaRPr lang="en-US"/>
          </a:p>
        </c:txPr>
        <c:crossAx val="418860472"/>
        <c:crosses val="autoZero"/>
        <c:crossBetween val="midCat"/>
      </c:valAx>
      <c:valAx>
        <c:axId val="418860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bg1"/>
                    </a:solidFill>
                    <a:latin typeface="HP Simplified" panose="020B0604020204020204" pitchFamily="34" charset="0"/>
                    <a:ea typeface="+mn-ea"/>
                    <a:cs typeface="+mn-cs"/>
                  </a:defRPr>
                </a:pPr>
                <a:r>
                  <a:rPr lang="en-PH"/>
                  <a:t>Hours Spent on Reading per Week</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bg1"/>
                  </a:solidFill>
                  <a:latin typeface="HP Simplified" panose="020B0604020204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HP Simplified" panose="020B0604020204020204" pitchFamily="34" charset="0"/>
                <a:ea typeface="+mn-ea"/>
                <a:cs typeface="+mn-cs"/>
              </a:defRPr>
            </a:pPr>
            <a:endParaRPr lang="en-US"/>
          </a:p>
        </c:txPr>
        <c:crossAx val="418867688"/>
        <c:crosses val="autoZero"/>
        <c:crossBetween val="midCat"/>
      </c:valAx>
      <c:spPr>
        <a:noFill/>
        <a:ln>
          <a:noFill/>
        </a:ln>
        <a:effectLst/>
      </c:spPr>
    </c:plotArea>
    <c:plotVisOnly val="1"/>
    <c:dispBlanksAs val="gap"/>
    <c:showDLblsOverMax val="0"/>
  </c:chart>
  <c:spPr>
    <a:solidFill>
      <a:schemeClr val="tx1">
        <a:alpha val="32000"/>
      </a:schemeClr>
    </a:solidFill>
    <a:ln>
      <a:noFill/>
    </a:ln>
    <a:effectLst/>
  </c:spPr>
  <c:txPr>
    <a:bodyPr/>
    <a:lstStyle/>
    <a:p>
      <a:pPr>
        <a:defRPr sz="1600">
          <a:solidFill>
            <a:schemeClr val="bg1"/>
          </a:solidFill>
          <a:latin typeface="HP Simplified" panose="020B06040202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616962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153999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502951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83142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790326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615759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221213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194017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72918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31557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913284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39019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546922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You</a:t>
            </a:r>
            <a:r>
              <a:rPr lang="en-US" baseline="0" dirty="0"/>
              <a:t> do not need to score all the data you gathered, only the variables that you want to treat statistically with other variables either through correlation, regression, or comparative analysis. Nominal and ordinal data need to be artificially quantified. For example, if you want to determine if sex has any effect on competency, assign 1 for male and 2 for female. Likert scales are also very common in research. Developed by </a:t>
            </a:r>
            <a:r>
              <a:rPr lang="en-US" baseline="0" dirty="0" err="1"/>
              <a:t>Rensis</a:t>
            </a:r>
            <a:r>
              <a:rPr lang="en-US" baseline="0" dirty="0"/>
              <a:t> Likert in 1938, the usual 5-point or 7-point ordinal scale allows respondents to determine the level by which they agree or disagree with something.</a:t>
            </a:r>
          </a:p>
          <a:p>
            <a:pPr>
              <a:spcBef>
                <a:spcPts val="0"/>
              </a:spcBef>
              <a:buNone/>
            </a:pPr>
            <a:endParaRPr lang="en-US" baseline="0" dirty="0"/>
          </a:p>
          <a:p>
            <a:pPr>
              <a:spcBef>
                <a:spcPts val="0"/>
              </a:spcBef>
              <a:buNone/>
            </a:pPr>
            <a:r>
              <a:rPr lang="en-US" baseline="0" dirty="0"/>
              <a:t>When it comes to choosing a statistical program, we are very fortunate that at this day and age, we have countless options. Reliability is a big question however as some of the online statistics calculators can sometimes be questionable. The most common software we can use is the Microsoft excel but the most recommended for researchers is SPSS. SPSS is unfortunately for us, not a freeware.</a:t>
            </a:r>
          </a:p>
          <a:p>
            <a:pPr>
              <a:spcBef>
                <a:spcPts val="0"/>
              </a:spcBef>
              <a:buNone/>
            </a:pPr>
            <a:endParaRPr lang="en-US" baseline="0" dirty="0"/>
          </a:p>
          <a:p>
            <a:pPr>
              <a:spcBef>
                <a:spcPts val="0"/>
              </a:spcBef>
              <a:buNone/>
            </a:pPr>
            <a:r>
              <a:rPr lang="en-US" baseline="0" dirty="0"/>
              <a:t>Cleaning and accounting for missing data is very important. If during the course of data analysis the researcher notices that there is any disparity in the result of data gathering, a decision needs to be acted upon. The researcher may choose to eliminate the participants whose responses are questionable and may actually hinder the success of the research or fill in the gaps in the data with values that will not affect the rest of the data.</a:t>
            </a:r>
          </a:p>
          <a:p>
            <a:pPr>
              <a:spcBef>
                <a:spcPts val="0"/>
              </a:spcBef>
              <a:buNone/>
            </a:pPr>
            <a:endParaRPr lang="en-US" baseline="0" dirty="0"/>
          </a:p>
          <a:p>
            <a:pPr>
              <a:spcBef>
                <a:spcPts val="0"/>
              </a:spcBef>
              <a:buNone/>
            </a:pPr>
            <a:r>
              <a:rPr lang="en-US" baseline="0" dirty="0"/>
              <a:t>[EXPERIENCE]</a:t>
            </a:r>
          </a:p>
        </p:txBody>
      </p:sp>
    </p:spTree>
    <p:extLst>
      <p:ext uri="{BB962C8B-B14F-4D97-AF65-F5344CB8AC3E}">
        <p14:creationId xmlns:p14="http://schemas.microsoft.com/office/powerpoint/2010/main" val="3512174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US" baseline="0" dirty="0"/>
          </a:p>
        </p:txBody>
      </p:sp>
    </p:spTree>
    <p:extLst>
      <p:ext uri="{BB962C8B-B14F-4D97-AF65-F5344CB8AC3E}">
        <p14:creationId xmlns:p14="http://schemas.microsoft.com/office/powerpoint/2010/main" val="242789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PH" sz="1100" dirty="0">
                <a:solidFill>
                  <a:schemeClr val="tx1"/>
                </a:solidFill>
              </a:rPr>
              <a:t>Reexamine your research question and identify the important variables included in the research. </a:t>
            </a:r>
            <a:endParaRPr dirty="0"/>
          </a:p>
        </p:txBody>
      </p:sp>
    </p:spTree>
    <p:extLst>
      <p:ext uri="{BB962C8B-B14F-4D97-AF65-F5344CB8AC3E}">
        <p14:creationId xmlns:p14="http://schemas.microsoft.com/office/powerpoint/2010/main" val="3905839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676885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78408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61901" y="3785246"/>
            <a:ext cx="6955599" cy="1546500"/>
          </a:xfrm>
          <a:prstGeom prst="rect">
            <a:avLst/>
          </a:prstGeom>
        </p:spPr>
        <p:txBody>
          <a:bodyPr lIns="91425" tIns="91425" rIns="91425" bIns="91425" anchor="t" anchorCtr="0"/>
          <a:lstStyle>
            <a:lvl1pPr lvl="0">
              <a:spcBef>
                <a:spcPts val="0"/>
              </a:spcBef>
              <a:buClr>
                <a:srgbClr val="2185C5"/>
              </a:buClr>
              <a:buSzPct val="100000"/>
              <a:defRPr sz="4800">
                <a:solidFill>
                  <a:srgbClr val="2185C5"/>
                </a:solidFill>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endParaRPr/>
          </a:p>
        </p:txBody>
      </p:sp>
      <p:sp>
        <p:nvSpPr>
          <p:cNvPr id="10" name="Shape 10"/>
          <p:cNvSpPr/>
          <p:nvPr/>
        </p:nvSpPr>
        <p:spPr>
          <a:xfrm>
            <a:off x="7917661" y="3377551"/>
            <a:ext cx="962400"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sz="1400"/>
          </a:p>
        </p:txBody>
      </p:sp>
      <p:sp>
        <p:nvSpPr>
          <p:cNvPr id="11" name="Shape 11"/>
          <p:cNvSpPr/>
          <p:nvPr/>
        </p:nvSpPr>
        <p:spPr>
          <a:xfrm>
            <a:off x="8879813" y="3377551"/>
            <a:ext cx="962400"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sz="1400"/>
          </a:p>
        </p:txBody>
      </p:sp>
      <p:sp>
        <p:nvSpPr>
          <p:cNvPr id="12" name="Shape 12"/>
          <p:cNvSpPr/>
          <p:nvPr/>
        </p:nvSpPr>
        <p:spPr>
          <a:xfrm>
            <a:off x="-1" y="3377551"/>
            <a:ext cx="962400"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sz="1400"/>
          </a:p>
        </p:txBody>
      </p:sp>
      <p:sp>
        <p:nvSpPr>
          <p:cNvPr id="13" name="Shape 13"/>
          <p:cNvSpPr/>
          <p:nvPr/>
        </p:nvSpPr>
        <p:spPr>
          <a:xfrm>
            <a:off x="961899" y="3377551"/>
            <a:ext cx="6955599"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sz="1400"/>
          </a:p>
        </p:txBody>
      </p:sp>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4"/>
        <p:cNvGrpSpPr/>
        <p:nvPr/>
      </p:nvGrpSpPr>
      <p:grpSpPr>
        <a:xfrm>
          <a:off x="0" y="0"/>
          <a:ext cx="0" cy="0"/>
          <a:chOff x="0" y="0"/>
          <a:chExt cx="0" cy="0"/>
        </a:xfrm>
      </p:grpSpPr>
      <p:sp>
        <p:nvSpPr>
          <p:cNvPr id="15" name="Shape 15"/>
          <p:cNvSpPr/>
          <p:nvPr/>
        </p:nvSpPr>
        <p:spPr>
          <a:xfrm>
            <a:off x="0" y="0"/>
            <a:ext cx="12192000" cy="5323800"/>
          </a:xfrm>
          <a:prstGeom prst="rect">
            <a:avLst/>
          </a:prstGeom>
          <a:solidFill>
            <a:srgbClr val="2185C5"/>
          </a:solidFill>
          <a:ln>
            <a:noFill/>
          </a:ln>
        </p:spPr>
        <p:txBody>
          <a:bodyPr lIns="91425" tIns="91425" rIns="91425" bIns="91425" anchor="ctr" anchorCtr="0">
            <a:noAutofit/>
          </a:bodyPr>
          <a:lstStyle/>
          <a:p>
            <a:pPr lvl="0">
              <a:spcBef>
                <a:spcPts val="0"/>
              </a:spcBef>
              <a:buNone/>
            </a:pPr>
            <a:endParaRPr sz="1400"/>
          </a:p>
        </p:txBody>
      </p:sp>
      <p:sp>
        <p:nvSpPr>
          <p:cNvPr id="16" name="Shape 16"/>
          <p:cNvSpPr txBox="1">
            <a:spLocks noGrp="1"/>
          </p:cNvSpPr>
          <p:nvPr>
            <p:ph type="ctrTitle"/>
          </p:nvPr>
        </p:nvSpPr>
        <p:spPr>
          <a:xfrm>
            <a:off x="914400" y="2111123"/>
            <a:ext cx="10363200" cy="1546500"/>
          </a:xfrm>
          <a:prstGeom prst="rect">
            <a:avLst/>
          </a:prstGeom>
        </p:spPr>
        <p:txBody>
          <a:bodyPr lIns="91425" tIns="91425" rIns="91425" bIns="91425" anchor="b" anchorCtr="0"/>
          <a:lstStyle>
            <a:lvl1pPr lvl="0" algn="ctr" rtl="0">
              <a:spcBef>
                <a:spcPts val="0"/>
              </a:spcBef>
              <a:buClr>
                <a:srgbClr val="FFFFFF"/>
              </a:buClr>
              <a:buSzPct val="100000"/>
              <a:defRPr sz="4800">
                <a:solidFill>
                  <a:srgbClr val="FFFFFF"/>
                </a:solidFill>
              </a:defRPr>
            </a:lvl1pPr>
            <a:lvl2pPr lvl="1" algn="ctr" rtl="0">
              <a:spcBef>
                <a:spcPts val="0"/>
              </a:spcBef>
              <a:buClr>
                <a:srgbClr val="FFFFFF"/>
              </a:buClr>
              <a:buSzPct val="100000"/>
              <a:defRPr sz="4800">
                <a:solidFill>
                  <a:srgbClr val="FFFFFF"/>
                </a:solidFill>
              </a:defRPr>
            </a:lvl2pPr>
            <a:lvl3pPr lvl="2" algn="ctr" rtl="0">
              <a:spcBef>
                <a:spcPts val="0"/>
              </a:spcBef>
              <a:buClr>
                <a:srgbClr val="FFFFFF"/>
              </a:buClr>
              <a:buSzPct val="100000"/>
              <a:defRPr sz="4800">
                <a:solidFill>
                  <a:srgbClr val="FFFFFF"/>
                </a:solidFill>
              </a:defRPr>
            </a:lvl3pPr>
            <a:lvl4pPr lvl="3" algn="ctr" rtl="0">
              <a:spcBef>
                <a:spcPts val="0"/>
              </a:spcBef>
              <a:buClr>
                <a:srgbClr val="FFFFFF"/>
              </a:buClr>
              <a:buSzPct val="100000"/>
              <a:defRPr sz="4800">
                <a:solidFill>
                  <a:srgbClr val="FFFFFF"/>
                </a:solidFill>
              </a:defRPr>
            </a:lvl4pPr>
            <a:lvl5pPr lvl="4" algn="ctr" rtl="0">
              <a:spcBef>
                <a:spcPts val="0"/>
              </a:spcBef>
              <a:buClr>
                <a:srgbClr val="FFFFFF"/>
              </a:buClr>
              <a:buSzPct val="100000"/>
              <a:defRPr sz="4800">
                <a:solidFill>
                  <a:srgbClr val="FFFFFF"/>
                </a:solidFill>
              </a:defRPr>
            </a:lvl5pPr>
            <a:lvl6pPr lvl="5" algn="ctr" rtl="0">
              <a:spcBef>
                <a:spcPts val="0"/>
              </a:spcBef>
              <a:buClr>
                <a:srgbClr val="FFFFFF"/>
              </a:buClr>
              <a:buSzPct val="100000"/>
              <a:defRPr sz="4800">
                <a:solidFill>
                  <a:srgbClr val="FFFFFF"/>
                </a:solidFill>
              </a:defRPr>
            </a:lvl6pPr>
            <a:lvl7pPr lvl="6" algn="ctr" rtl="0">
              <a:spcBef>
                <a:spcPts val="0"/>
              </a:spcBef>
              <a:buClr>
                <a:srgbClr val="FFFFFF"/>
              </a:buClr>
              <a:buSzPct val="100000"/>
              <a:defRPr sz="4800">
                <a:solidFill>
                  <a:srgbClr val="FFFFFF"/>
                </a:solidFill>
              </a:defRPr>
            </a:lvl7pPr>
            <a:lvl8pPr lvl="7" algn="ctr" rtl="0">
              <a:spcBef>
                <a:spcPts val="0"/>
              </a:spcBef>
              <a:buClr>
                <a:srgbClr val="FFFFFF"/>
              </a:buClr>
              <a:buSzPct val="100000"/>
              <a:defRPr sz="4800">
                <a:solidFill>
                  <a:srgbClr val="FFFFFF"/>
                </a:solidFill>
              </a:defRPr>
            </a:lvl8pPr>
            <a:lvl9pPr lvl="8" algn="ctr" rtl="0">
              <a:spcBef>
                <a:spcPts val="0"/>
              </a:spcBef>
              <a:buClr>
                <a:srgbClr val="FFFFFF"/>
              </a:buClr>
              <a:buSzPct val="100000"/>
              <a:defRPr sz="4800">
                <a:solidFill>
                  <a:srgbClr val="FFFFFF"/>
                </a:solidFill>
              </a:defRPr>
            </a:lvl9pPr>
          </a:lstStyle>
          <a:p>
            <a:endParaRPr/>
          </a:p>
        </p:txBody>
      </p:sp>
      <p:sp>
        <p:nvSpPr>
          <p:cNvPr id="17" name="Shape 17"/>
          <p:cNvSpPr txBox="1">
            <a:spLocks noGrp="1"/>
          </p:cNvSpPr>
          <p:nvPr>
            <p:ph type="subTitle" idx="1"/>
          </p:nvPr>
        </p:nvSpPr>
        <p:spPr>
          <a:xfrm>
            <a:off x="914400" y="3786737"/>
            <a:ext cx="10363200" cy="1046400"/>
          </a:xfrm>
          <a:prstGeom prst="rect">
            <a:avLst/>
          </a:prstGeom>
        </p:spPr>
        <p:txBody>
          <a:bodyPr lIns="91425" tIns="91425" rIns="91425" bIns="91425" anchor="t" anchorCtr="0"/>
          <a:lstStyle>
            <a:lvl1pPr lvl="0" algn="ctr" rtl="0">
              <a:spcBef>
                <a:spcPts val="0"/>
              </a:spcBef>
              <a:buClr>
                <a:srgbClr val="FFFFFF"/>
              </a:buClr>
              <a:buSzPct val="100000"/>
              <a:buNone/>
              <a:defRPr sz="2400" b="1">
                <a:solidFill>
                  <a:srgbClr val="FFFFFF"/>
                </a:solidFill>
              </a:defRPr>
            </a:lvl1pPr>
            <a:lvl2pPr lvl="1" algn="ctr" rtl="0">
              <a:spcBef>
                <a:spcPts val="0"/>
              </a:spcBef>
              <a:buClr>
                <a:srgbClr val="FFFFFF"/>
              </a:buClr>
              <a:buNone/>
              <a:defRPr b="1">
                <a:solidFill>
                  <a:srgbClr val="FFFFFF"/>
                </a:solidFill>
              </a:defRPr>
            </a:lvl2pPr>
            <a:lvl3pPr lvl="2" algn="ctr" rtl="0">
              <a:spcBef>
                <a:spcPts val="0"/>
              </a:spcBef>
              <a:buClr>
                <a:srgbClr val="FFFFFF"/>
              </a:buClr>
              <a:buNone/>
              <a:defRPr b="1">
                <a:solidFill>
                  <a:srgbClr val="FFFFFF"/>
                </a:solidFill>
              </a:defRPr>
            </a:lvl3pPr>
            <a:lvl4pPr lvl="3" algn="ctr" rtl="0">
              <a:spcBef>
                <a:spcPts val="0"/>
              </a:spcBef>
              <a:buClr>
                <a:srgbClr val="FFFFFF"/>
              </a:buClr>
              <a:buSzPct val="100000"/>
              <a:buNone/>
              <a:defRPr sz="2400" b="1">
                <a:solidFill>
                  <a:srgbClr val="FFFFFF"/>
                </a:solidFill>
              </a:defRPr>
            </a:lvl4pPr>
            <a:lvl5pPr lvl="4" algn="ctr" rtl="0">
              <a:spcBef>
                <a:spcPts val="0"/>
              </a:spcBef>
              <a:buClr>
                <a:srgbClr val="FFFFFF"/>
              </a:buClr>
              <a:buSzPct val="100000"/>
              <a:buNone/>
              <a:defRPr sz="2400" b="1">
                <a:solidFill>
                  <a:srgbClr val="FFFFFF"/>
                </a:solidFill>
              </a:defRPr>
            </a:lvl5pPr>
            <a:lvl6pPr lvl="5" algn="ctr" rtl="0">
              <a:spcBef>
                <a:spcPts val="0"/>
              </a:spcBef>
              <a:buClr>
                <a:srgbClr val="FFFFFF"/>
              </a:buClr>
              <a:buSzPct val="100000"/>
              <a:buNone/>
              <a:defRPr sz="2400" b="1">
                <a:solidFill>
                  <a:srgbClr val="FFFFFF"/>
                </a:solidFill>
              </a:defRPr>
            </a:lvl6pPr>
            <a:lvl7pPr lvl="6" algn="ctr" rtl="0">
              <a:spcBef>
                <a:spcPts val="0"/>
              </a:spcBef>
              <a:buClr>
                <a:srgbClr val="FFFFFF"/>
              </a:buClr>
              <a:buSzPct val="100000"/>
              <a:buNone/>
              <a:defRPr sz="2400" b="1">
                <a:solidFill>
                  <a:srgbClr val="FFFFFF"/>
                </a:solidFill>
              </a:defRPr>
            </a:lvl7pPr>
            <a:lvl8pPr lvl="7" algn="ctr" rtl="0">
              <a:spcBef>
                <a:spcPts val="0"/>
              </a:spcBef>
              <a:buClr>
                <a:srgbClr val="FFFFFF"/>
              </a:buClr>
              <a:buSzPct val="100000"/>
              <a:buNone/>
              <a:defRPr sz="2400" b="1">
                <a:solidFill>
                  <a:srgbClr val="FFFFFF"/>
                </a:solidFill>
              </a:defRPr>
            </a:lvl8pPr>
            <a:lvl9pPr lvl="8" algn="ctr" rtl="0">
              <a:spcBef>
                <a:spcPts val="0"/>
              </a:spcBef>
              <a:buClr>
                <a:srgbClr val="FFFFFF"/>
              </a:buClr>
              <a:buSzPct val="100000"/>
              <a:buNone/>
              <a:defRPr sz="2400" b="1">
                <a:solidFill>
                  <a:srgbClr val="FFFFFF"/>
                </a:solidFill>
              </a:defRPr>
            </a:lvl9pPr>
          </a:lstStyle>
          <a:p>
            <a:endParaRPr/>
          </a:p>
        </p:txBody>
      </p:sp>
      <p:sp>
        <p:nvSpPr>
          <p:cNvPr id="18" name="Shape 18"/>
          <p:cNvSpPr/>
          <p:nvPr/>
        </p:nvSpPr>
        <p:spPr>
          <a:xfrm>
            <a:off x="4063604" y="5323801"/>
            <a:ext cx="4063600"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sz="1400"/>
          </a:p>
        </p:txBody>
      </p:sp>
      <p:sp>
        <p:nvSpPr>
          <p:cNvPr id="19" name="Shape 19"/>
          <p:cNvSpPr/>
          <p:nvPr/>
        </p:nvSpPr>
        <p:spPr>
          <a:xfrm>
            <a:off x="8128360" y="5323801"/>
            <a:ext cx="4063600"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sz="1400"/>
          </a:p>
        </p:txBody>
      </p:sp>
      <p:sp>
        <p:nvSpPr>
          <p:cNvPr id="20" name="Shape 20"/>
          <p:cNvSpPr/>
          <p:nvPr/>
        </p:nvSpPr>
        <p:spPr>
          <a:xfrm>
            <a:off x="1" y="5323801"/>
            <a:ext cx="4063600"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sz="1400"/>
          </a:p>
        </p:txBody>
      </p:sp>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91600" y="274650"/>
            <a:ext cx="8616800"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1191600" y="1831451"/>
            <a:ext cx="8616800" cy="4736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p:nvPr/>
        </p:nvSpPr>
        <p:spPr>
          <a:xfrm>
            <a:off x="9808489" y="6755101"/>
            <a:ext cx="1191599"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sz="1400"/>
          </a:p>
        </p:txBody>
      </p:sp>
      <p:sp>
        <p:nvSpPr>
          <p:cNvPr id="32" name="Shape 32"/>
          <p:cNvSpPr/>
          <p:nvPr/>
        </p:nvSpPr>
        <p:spPr>
          <a:xfrm>
            <a:off x="11000415" y="6755101"/>
            <a:ext cx="1191599"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sz="1400"/>
          </a:p>
        </p:txBody>
      </p:sp>
      <p:sp>
        <p:nvSpPr>
          <p:cNvPr id="33" name="Shape 33"/>
          <p:cNvSpPr/>
          <p:nvPr/>
        </p:nvSpPr>
        <p:spPr>
          <a:xfrm>
            <a:off x="1" y="6755101"/>
            <a:ext cx="1191599"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sz="1400"/>
          </a:p>
        </p:txBody>
      </p:sp>
      <p:sp>
        <p:nvSpPr>
          <p:cNvPr id="34" name="Shape 34"/>
          <p:cNvSpPr/>
          <p:nvPr/>
        </p:nvSpPr>
        <p:spPr>
          <a:xfrm>
            <a:off x="1191612" y="6755101"/>
            <a:ext cx="8616800"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sz="1400"/>
          </a:p>
        </p:txBody>
      </p:sp>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5"/>
        <p:cNvGrpSpPr/>
        <p:nvPr/>
      </p:nvGrpSpPr>
      <p:grpSpPr>
        <a:xfrm>
          <a:off x="0" y="0"/>
          <a:ext cx="0" cy="0"/>
          <a:chOff x="0" y="0"/>
          <a:chExt cx="0" cy="0"/>
        </a:xfrm>
      </p:grpSpPr>
      <p:sp>
        <p:nvSpPr>
          <p:cNvPr id="9" name="Shape 15"/>
          <p:cNvSpPr/>
          <p:nvPr userDrawn="1"/>
        </p:nvSpPr>
        <p:spPr>
          <a:xfrm>
            <a:off x="0" y="-1"/>
            <a:ext cx="12192000" cy="6567901"/>
          </a:xfrm>
          <a:prstGeom prst="rect">
            <a:avLst/>
          </a:prstGeom>
          <a:solidFill>
            <a:srgbClr val="2185C5"/>
          </a:solidFill>
          <a:ln>
            <a:noFill/>
          </a:ln>
        </p:spPr>
        <p:txBody>
          <a:bodyPr lIns="91425" tIns="91425" rIns="91425" bIns="91425" anchor="ctr" anchorCtr="0">
            <a:noAutofit/>
          </a:bodyPr>
          <a:lstStyle/>
          <a:p>
            <a:pPr lvl="0">
              <a:spcBef>
                <a:spcPts val="0"/>
              </a:spcBef>
              <a:buNone/>
            </a:pPr>
            <a:endParaRPr sz="1400"/>
          </a:p>
        </p:txBody>
      </p:sp>
      <p:sp>
        <p:nvSpPr>
          <p:cNvPr id="36" name="Shape 36"/>
          <p:cNvSpPr txBox="1">
            <a:spLocks noGrp="1"/>
          </p:cNvSpPr>
          <p:nvPr>
            <p:ph type="title"/>
          </p:nvPr>
        </p:nvSpPr>
        <p:spPr>
          <a:xfrm>
            <a:off x="1191600" y="274650"/>
            <a:ext cx="8616800"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body" idx="1"/>
          </p:nvPr>
        </p:nvSpPr>
        <p:spPr>
          <a:xfrm>
            <a:off x="1191500" y="1600200"/>
            <a:ext cx="4182400" cy="49677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8" name="Shape 38"/>
          <p:cNvSpPr txBox="1">
            <a:spLocks noGrp="1"/>
          </p:cNvSpPr>
          <p:nvPr>
            <p:ph type="body" idx="2"/>
          </p:nvPr>
        </p:nvSpPr>
        <p:spPr>
          <a:xfrm>
            <a:off x="5625940" y="1600200"/>
            <a:ext cx="4182400" cy="49677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p:nvPr/>
        </p:nvSpPr>
        <p:spPr>
          <a:xfrm>
            <a:off x="9808489" y="6755101"/>
            <a:ext cx="1191599"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sz="1400"/>
          </a:p>
        </p:txBody>
      </p:sp>
      <p:sp>
        <p:nvSpPr>
          <p:cNvPr id="40" name="Shape 40"/>
          <p:cNvSpPr/>
          <p:nvPr/>
        </p:nvSpPr>
        <p:spPr>
          <a:xfrm>
            <a:off x="11000415" y="6755101"/>
            <a:ext cx="1191599"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sz="1400"/>
          </a:p>
        </p:txBody>
      </p:sp>
      <p:sp>
        <p:nvSpPr>
          <p:cNvPr id="41" name="Shape 41"/>
          <p:cNvSpPr/>
          <p:nvPr/>
        </p:nvSpPr>
        <p:spPr>
          <a:xfrm>
            <a:off x="1" y="6755101"/>
            <a:ext cx="1191599"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sz="1400"/>
          </a:p>
        </p:txBody>
      </p:sp>
      <p:sp>
        <p:nvSpPr>
          <p:cNvPr id="42" name="Shape 42"/>
          <p:cNvSpPr/>
          <p:nvPr/>
        </p:nvSpPr>
        <p:spPr>
          <a:xfrm>
            <a:off x="1191612" y="6755101"/>
            <a:ext cx="8616800"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sz="1400"/>
          </a:p>
        </p:txBody>
      </p:sp>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91600" y="274650"/>
            <a:ext cx="8616800" cy="1143000"/>
          </a:xfrm>
          <a:prstGeom prst="rect">
            <a:avLst/>
          </a:prstGeom>
          <a:noFill/>
          <a:ln>
            <a:noFill/>
          </a:ln>
        </p:spPr>
        <p:txBody>
          <a:bodyPr lIns="91425" tIns="91425" rIns="91425" bIns="91425" anchor="b" anchorCtr="0"/>
          <a:lstStyle>
            <a:lvl1pPr lvl="0">
              <a:spcBef>
                <a:spcPts val="0"/>
              </a:spcBef>
              <a:buClr>
                <a:srgbClr val="97ABBC"/>
              </a:buClr>
              <a:buSzPct val="100000"/>
              <a:buFont typeface="Raleway"/>
              <a:buNone/>
              <a:defRPr sz="3600">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1191600" y="1831451"/>
            <a:ext cx="8616800" cy="4736399"/>
          </a:xfrm>
          <a:prstGeom prst="rect">
            <a:avLst/>
          </a:prstGeom>
          <a:noFill/>
          <a:ln>
            <a:noFill/>
          </a:ln>
        </p:spPr>
        <p:txBody>
          <a:bodyPr lIns="91425" tIns="91425" rIns="91425" bIns="91425" anchor="t" anchorCtr="0"/>
          <a:lstStyle>
            <a:lvl1pPr lvl="0">
              <a:spcBef>
                <a:spcPts val="600"/>
              </a:spcBef>
              <a:buClr>
                <a:srgbClr val="677480"/>
              </a:buClr>
              <a:buSzPct val="100000"/>
              <a:buFont typeface="Lato"/>
              <a:buChar char="▷"/>
              <a:defRPr sz="3000">
                <a:solidFill>
                  <a:srgbClr val="677480"/>
                </a:solidFill>
                <a:latin typeface="Lato"/>
                <a:ea typeface="Lato"/>
                <a:cs typeface="Lato"/>
                <a:sym typeface="Lato"/>
              </a:defRPr>
            </a:lvl1pPr>
            <a:lvl2pPr lvl="1">
              <a:spcBef>
                <a:spcPts val="480"/>
              </a:spcBef>
              <a:buClr>
                <a:srgbClr val="677480"/>
              </a:buClr>
              <a:buSzPct val="100000"/>
              <a:buFont typeface="Lato"/>
              <a:defRPr sz="2400">
                <a:solidFill>
                  <a:srgbClr val="677480"/>
                </a:solidFill>
                <a:latin typeface="Lato"/>
                <a:ea typeface="Lato"/>
                <a:cs typeface="Lato"/>
                <a:sym typeface="Lato"/>
              </a:defRPr>
            </a:lvl2pPr>
            <a:lvl3pPr lvl="2">
              <a:spcBef>
                <a:spcPts val="480"/>
              </a:spcBef>
              <a:buClr>
                <a:srgbClr val="677480"/>
              </a:buClr>
              <a:buSzPct val="100000"/>
              <a:buFont typeface="Lato"/>
              <a:defRPr sz="2400">
                <a:solidFill>
                  <a:srgbClr val="677480"/>
                </a:solidFill>
                <a:latin typeface="Lato"/>
                <a:ea typeface="Lato"/>
                <a:cs typeface="Lato"/>
                <a:sym typeface="Lato"/>
              </a:defRPr>
            </a:lvl3pPr>
            <a:lvl4pPr lvl="3">
              <a:spcBef>
                <a:spcPts val="360"/>
              </a:spcBef>
              <a:buClr>
                <a:srgbClr val="677480"/>
              </a:buClr>
              <a:buSzPct val="100000"/>
              <a:buFont typeface="Lato"/>
              <a:defRPr sz="1800">
                <a:solidFill>
                  <a:srgbClr val="677480"/>
                </a:solidFill>
                <a:latin typeface="Lato"/>
                <a:ea typeface="Lato"/>
                <a:cs typeface="Lato"/>
                <a:sym typeface="Lato"/>
              </a:defRPr>
            </a:lvl4pPr>
            <a:lvl5pPr lvl="4">
              <a:spcBef>
                <a:spcPts val="360"/>
              </a:spcBef>
              <a:buClr>
                <a:srgbClr val="677480"/>
              </a:buClr>
              <a:buSzPct val="100000"/>
              <a:buFont typeface="Lato"/>
              <a:defRPr sz="1800">
                <a:solidFill>
                  <a:srgbClr val="677480"/>
                </a:solidFill>
                <a:latin typeface="Lato"/>
                <a:ea typeface="Lato"/>
                <a:cs typeface="Lato"/>
                <a:sym typeface="Lato"/>
              </a:defRPr>
            </a:lvl5pPr>
            <a:lvl6pPr lvl="5">
              <a:spcBef>
                <a:spcPts val="360"/>
              </a:spcBef>
              <a:buClr>
                <a:srgbClr val="677480"/>
              </a:buClr>
              <a:buSzPct val="100000"/>
              <a:buFont typeface="Lato"/>
              <a:defRPr sz="1800">
                <a:solidFill>
                  <a:srgbClr val="677480"/>
                </a:solidFill>
                <a:latin typeface="Lato"/>
                <a:ea typeface="Lato"/>
                <a:cs typeface="Lato"/>
                <a:sym typeface="Lato"/>
              </a:defRPr>
            </a:lvl6pPr>
            <a:lvl7pPr lvl="6">
              <a:spcBef>
                <a:spcPts val="360"/>
              </a:spcBef>
              <a:buClr>
                <a:srgbClr val="677480"/>
              </a:buClr>
              <a:buSzPct val="100000"/>
              <a:buFont typeface="Lato"/>
              <a:defRPr sz="1800">
                <a:solidFill>
                  <a:srgbClr val="677480"/>
                </a:solidFill>
                <a:latin typeface="Lato"/>
                <a:ea typeface="Lato"/>
                <a:cs typeface="Lato"/>
                <a:sym typeface="Lato"/>
              </a:defRPr>
            </a:lvl7pPr>
            <a:lvl8pPr lvl="7">
              <a:spcBef>
                <a:spcPts val="360"/>
              </a:spcBef>
              <a:buClr>
                <a:srgbClr val="677480"/>
              </a:buClr>
              <a:buSzPct val="100000"/>
              <a:buFont typeface="Lato"/>
              <a:defRPr sz="1800">
                <a:solidFill>
                  <a:srgbClr val="677480"/>
                </a:solidFill>
                <a:latin typeface="Lato"/>
                <a:ea typeface="Lato"/>
                <a:cs typeface="Lato"/>
                <a:sym typeface="Lato"/>
              </a:defRPr>
            </a:lvl8pPr>
            <a:lvl9pPr lvl="8">
              <a:spcBef>
                <a:spcPts val="360"/>
              </a:spcBef>
              <a:buClr>
                <a:srgbClr val="677480"/>
              </a:buClr>
              <a:buSzPct val="100000"/>
              <a:buFont typeface="Lato"/>
              <a:defRPr sz="1800">
                <a:solidFill>
                  <a:srgbClr val="677480"/>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Lst>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921773" y="2012351"/>
            <a:ext cx="8667070" cy="1470352"/>
          </a:xfrm>
          <a:prstGeom prst="rect">
            <a:avLst/>
          </a:prstGeom>
        </p:spPr>
        <p:txBody>
          <a:bodyPr lIns="91425" tIns="91425" rIns="91425" bIns="91425" anchor="t" anchorCtr="0">
            <a:noAutofit/>
          </a:bodyPr>
          <a:lstStyle/>
          <a:p>
            <a:r>
              <a:rPr lang="en-PH" sz="4400" b="1" spc="300" dirty="0">
                <a:ln w="0"/>
                <a:solidFill>
                  <a:srgbClr val="002060"/>
                </a:solidFill>
                <a:effectLst>
                  <a:outerShdw blurRad="38100" dist="19050" dir="2700000" algn="tl" rotWithShape="0">
                    <a:schemeClr val="dk1">
                      <a:alpha val="40000"/>
                    </a:schemeClr>
                  </a:outerShdw>
                </a:effectLst>
              </a:rPr>
              <a:t>Finding Answers through Data Collection</a:t>
            </a:r>
          </a:p>
        </p:txBody>
      </p:sp>
      <p:sp>
        <p:nvSpPr>
          <p:cNvPr id="5" name="Shape 78"/>
          <p:cNvSpPr txBox="1">
            <a:spLocks/>
          </p:cNvSpPr>
          <p:nvPr/>
        </p:nvSpPr>
        <p:spPr>
          <a:xfrm>
            <a:off x="973391" y="1739419"/>
            <a:ext cx="6591969" cy="54586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185C5"/>
              </a:buClr>
              <a:buSzPct val="100000"/>
              <a:buFont typeface="Raleway"/>
              <a:buNone/>
              <a:defRPr sz="4800" b="0" i="0" u="none" strike="noStrike" cap="none">
                <a:solidFill>
                  <a:srgbClr val="2185C5"/>
                </a:solidFill>
                <a:latin typeface="Raleway"/>
                <a:ea typeface="Raleway"/>
                <a:cs typeface="Raleway"/>
                <a:sym typeface="Raleway"/>
              </a:defRPr>
            </a:lvl1pPr>
            <a:lvl2pPr lvl="1">
              <a:spcBef>
                <a:spcPts val="0"/>
              </a:spcBef>
              <a:buClr>
                <a:srgbClr val="2185C5"/>
              </a:buClr>
              <a:buSzPct val="100000"/>
              <a:buFont typeface="Raleway"/>
              <a:buNone/>
              <a:defRPr sz="4800">
                <a:solidFill>
                  <a:srgbClr val="2185C5"/>
                </a:solidFill>
                <a:latin typeface="Raleway"/>
                <a:ea typeface="Raleway"/>
                <a:cs typeface="Raleway"/>
                <a:sym typeface="Raleway"/>
              </a:defRPr>
            </a:lvl2pPr>
            <a:lvl3pPr lvl="2">
              <a:spcBef>
                <a:spcPts val="0"/>
              </a:spcBef>
              <a:buClr>
                <a:srgbClr val="2185C5"/>
              </a:buClr>
              <a:buSzPct val="100000"/>
              <a:buFont typeface="Raleway"/>
              <a:buNone/>
              <a:defRPr sz="4800">
                <a:solidFill>
                  <a:srgbClr val="2185C5"/>
                </a:solidFill>
                <a:latin typeface="Raleway"/>
                <a:ea typeface="Raleway"/>
                <a:cs typeface="Raleway"/>
                <a:sym typeface="Raleway"/>
              </a:defRPr>
            </a:lvl3pPr>
            <a:lvl4pPr lvl="3">
              <a:spcBef>
                <a:spcPts val="0"/>
              </a:spcBef>
              <a:buClr>
                <a:srgbClr val="2185C5"/>
              </a:buClr>
              <a:buSzPct val="100000"/>
              <a:buFont typeface="Raleway"/>
              <a:buNone/>
              <a:defRPr sz="4800">
                <a:solidFill>
                  <a:srgbClr val="2185C5"/>
                </a:solidFill>
                <a:latin typeface="Raleway"/>
                <a:ea typeface="Raleway"/>
                <a:cs typeface="Raleway"/>
                <a:sym typeface="Raleway"/>
              </a:defRPr>
            </a:lvl4pPr>
            <a:lvl5pPr lvl="4">
              <a:spcBef>
                <a:spcPts val="0"/>
              </a:spcBef>
              <a:buClr>
                <a:srgbClr val="2185C5"/>
              </a:buClr>
              <a:buSzPct val="100000"/>
              <a:buFont typeface="Raleway"/>
              <a:buNone/>
              <a:defRPr sz="4800">
                <a:solidFill>
                  <a:srgbClr val="2185C5"/>
                </a:solidFill>
                <a:latin typeface="Raleway"/>
                <a:ea typeface="Raleway"/>
                <a:cs typeface="Raleway"/>
                <a:sym typeface="Raleway"/>
              </a:defRPr>
            </a:lvl5pPr>
            <a:lvl6pPr lvl="5">
              <a:spcBef>
                <a:spcPts val="0"/>
              </a:spcBef>
              <a:buClr>
                <a:srgbClr val="2185C5"/>
              </a:buClr>
              <a:buSzPct val="100000"/>
              <a:buFont typeface="Raleway"/>
              <a:buNone/>
              <a:defRPr sz="4800">
                <a:solidFill>
                  <a:srgbClr val="2185C5"/>
                </a:solidFill>
                <a:latin typeface="Raleway"/>
                <a:ea typeface="Raleway"/>
                <a:cs typeface="Raleway"/>
                <a:sym typeface="Raleway"/>
              </a:defRPr>
            </a:lvl6pPr>
            <a:lvl7pPr lvl="6">
              <a:spcBef>
                <a:spcPts val="0"/>
              </a:spcBef>
              <a:buClr>
                <a:srgbClr val="2185C5"/>
              </a:buClr>
              <a:buSzPct val="100000"/>
              <a:buFont typeface="Raleway"/>
              <a:buNone/>
              <a:defRPr sz="4800">
                <a:solidFill>
                  <a:srgbClr val="2185C5"/>
                </a:solidFill>
                <a:latin typeface="Raleway"/>
                <a:ea typeface="Raleway"/>
                <a:cs typeface="Raleway"/>
                <a:sym typeface="Raleway"/>
              </a:defRPr>
            </a:lvl7pPr>
            <a:lvl8pPr lvl="7">
              <a:spcBef>
                <a:spcPts val="0"/>
              </a:spcBef>
              <a:buClr>
                <a:srgbClr val="2185C5"/>
              </a:buClr>
              <a:buSzPct val="100000"/>
              <a:buFont typeface="Raleway"/>
              <a:buNone/>
              <a:defRPr sz="4800">
                <a:solidFill>
                  <a:srgbClr val="2185C5"/>
                </a:solidFill>
                <a:latin typeface="Raleway"/>
                <a:ea typeface="Raleway"/>
                <a:cs typeface="Raleway"/>
                <a:sym typeface="Raleway"/>
              </a:defRPr>
            </a:lvl8pPr>
            <a:lvl9pPr lvl="8">
              <a:spcBef>
                <a:spcPts val="0"/>
              </a:spcBef>
              <a:buClr>
                <a:srgbClr val="2185C5"/>
              </a:buClr>
              <a:buSzPct val="100000"/>
              <a:buFont typeface="Raleway"/>
              <a:buNone/>
              <a:defRPr sz="4800">
                <a:solidFill>
                  <a:srgbClr val="2185C5"/>
                </a:solidFill>
                <a:latin typeface="Raleway"/>
                <a:ea typeface="Raleway"/>
                <a:cs typeface="Raleway"/>
                <a:sym typeface="Raleway"/>
              </a:defRPr>
            </a:lvl9pPr>
          </a:lstStyle>
          <a:p>
            <a:r>
              <a:rPr lang="en-PH" sz="2400" spc="300" dirty="0">
                <a:ln w="0"/>
                <a:solidFill>
                  <a:schemeClr val="bg1">
                    <a:lumMod val="65000"/>
                  </a:schemeClr>
                </a:solidFill>
                <a:effectLst>
                  <a:outerShdw blurRad="38100" dist="19050" dir="2700000" algn="tl" rotWithShape="0">
                    <a:schemeClr val="dk1">
                      <a:alpha val="40000"/>
                    </a:schemeClr>
                  </a:outerShdw>
                </a:effectLst>
                <a:latin typeface="Lato" panose="020B0604020202020204" charset="0"/>
              </a:rPr>
              <a:t>Session 4:</a:t>
            </a:r>
          </a:p>
        </p:txBody>
      </p:sp>
      <p:sp>
        <p:nvSpPr>
          <p:cNvPr id="6" name="Shape 78"/>
          <p:cNvSpPr txBox="1">
            <a:spLocks/>
          </p:cNvSpPr>
          <p:nvPr/>
        </p:nvSpPr>
        <p:spPr>
          <a:xfrm>
            <a:off x="973391" y="3482703"/>
            <a:ext cx="8970709" cy="65495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185C5"/>
              </a:buClr>
              <a:buSzPct val="100000"/>
              <a:buFont typeface="Raleway"/>
              <a:buNone/>
              <a:defRPr sz="4800" b="0" i="0" u="none" strike="noStrike" cap="none">
                <a:solidFill>
                  <a:srgbClr val="2185C5"/>
                </a:solidFill>
                <a:latin typeface="Raleway"/>
                <a:ea typeface="Raleway"/>
                <a:cs typeface="Raleway"/>
                <a:sym typeface="Raleway"/>
              </a:defRPr>
            </a:lvl1pPr>
            <a:lvl2pPr lvl="1">
              <a:spcBef>
                <a:spcPts val="0"/>
              </a:spcBef>
              <a:buClr>
                <a:srgbClr val="2185C5"/>
              </a:buClr>
              <a:buSzPct val="100000"/>
              <a:buFont typeface="Raleway"/>
              <a:buNone/>
              <a:defRPr sz="4800">
                <a:solidFill>
                  <a:srgbClr val="2185C5"/>
                </a:solidFill>
                <a:latin typeface="Raleway"/>
                <a:ea typeface="Raleway"/>
                <a:cs typeface="Raleway"/>
                <a:sym typeface="Raleway"/>
              </a:defRPr>
            </a:lvl2pPr>
            <a:lvl3pPr lvl="2">
              <a:spcBef>
                <a:spcPts val="0"/>
              </a:spcBef>
              <a:buClr>
                <a:srgbClr val="2185C5"/>
              </a:buClr>
              <a:buSzPct val="100000"/>
              <a:buFont typeface="Raleway"/>
              <a:buNone/>
              <a:defRPr sz="4800">
                <a:solidFill>
                  <a:srgbClr val="2185C5"/>
                </a:solidFill>
                <a:latin typeface="Raleway"/>
                <a:ea typeface="Raleway"/>
                <a:cs typeface="Raleway"/>
                <a:sym typeface="Raleway"/>
              </a:defRPr>
            </a:lvl3pPr>
            <a:lvl4pPr lvl="3">
              <a:spcBef>
                <a:spcPts val="0"/>
              </a:spcBef>
              <a:buClr>
                <a:srgbClr val="2185C5"/>
              </a:buClr>
              <a:buSzPct val="100000"/>
              <a:buFont typeface="Raleway"/>
              <a:buNone/>
              <a:defRPr sz="4800">
                <a:solidFill>
                  <a:srgbClr val="2185C5"/>
                </a:solidFill>
                <a:latin typeface="Raleway"/>
                <a:ea typeface="Raleway"/>
                <a:cs typeface="Raleway"/>
                <a:sym typeface="Raleway"/>
              </a:defRPr>
            </a:lvl4pPr>
            <a:lvl5pPr lvl="4">
              <a:spcBef>
                <a:spcPts val="0"/>
              </a:spcBef>
              <a:buClr>
                <a:srgbClr val="2185C5"/>
              </a:buClr>
              <a:buSzPct val="100000"/>
              <a:buFont typeface="Raleway"/>
              <a:buNone/>
              <a:defRPr sz="4800">
                <a:solidFill>
                  <a:srgbClr val="2185C5"/>
                </a:solidFill>
                <a:latin typeface="Raleway"/>
                <a:ea typeface="Raleway"/>
                <a:cs typeface="Raleway"/>
                <a:sym typeface="Raleway"/>
              </a:defRPr>
            </a:lvl5pPr>
            <a:lvl6pPr lvl="5">
              <a:spcBef>
                <a:spcPts val="0"/>
              </a:spcBef>
              <a:buClr>
                <a:srgbClr val="2185C5"/>
              </a:buClr>
              <a:buSzPct val="100000"/>
              <a:buFont typeface="Raleway"/>
              <a:buNone/>
              <a:defRPr sz="4800">
                <a:solidFill>
                  <a:srgbClr val="2185C5"/>
                </a:solidFill>
                <a:latin typeface="Raleway"/>
                <a:ea typeface="Raleway"/>
                <a:cs typeface="Raleway"/>
                <a:sym typeface="Raleway"/>
              </a:defRPr>
            </a:lvl6pPr>
            <a:lvl7pPr lvl="6">
              <a:spcBef>
                <a:spcPts val="0"/>
              </a:spcBef>
              <a:buClr>
                <a:srgbClr val="2185C5"/>
              </a:buClr>
              <a:buSzPct val="100000"/>
              <a:buFont typeface="Raleway"/>
              <a:buNone/>
              <a:defRPr sz="4800">
                <a:solidFill>
                  <a:srgbClr val="2185C5"/>
                </a:solidFill>
                <a:latin typeface="Raleway"/>
                <a:ea typeface="Raleway"/>
                <a:cs typeface="Raleway"/>
                <a:sym typeface="Raleway"/>
              </a:defRPr>
            </a:lvl7pPr>
            <a:lvl8pPr lvl="7">
              <a:spcBef>
                <a:spcPts val="0"/>
              </a:spcBef>
              <a:buClr>
                <a:srgbClr val="2185C5"/>
              </a:buClr>
              <a:buSzPct val="100000"/>
              <a:buFont typeface="Raleway"/>
              <a:buNone/>
              <a:defRPr sz="4800">
                <a:solidFill>
                  <a:srgbClr val="2185C5"/>
                </a:solidFill>
                <a:latin typeface="Raleway"/>
                <a:ea typeface="Raleway"/>
                <a:cs typeface="Raleway"/>
                <a:sym typeface="Raleway"/>
              </a:defRPr>
            </a:lvl8pPr>
            <a:lvl9pPr lvl="8">
              <a:spcBef>
                <a:spcPts val="0"/>
              </a:spcBef>
              <a:buClr>
                <a:srgbClr val="2185C5"/>
              </a:buClr>
              <a:buSzPct val="100000"/>
              <a:buFont typeface="Raleway"/>
              <a:buNone/>
              <a:defRPr sz="4800">
                <a:solidFill>
                  <a:srgbClr val="2185C5"/>
                </a:solidFill>
                <a:latin typeface="Raleway"/>
                <a:ea typeface="Raleway"/>
                <a:cs typeface="Raleway"/>
                <a:sym typeface="Raleway"/>
              </a:defRPr>
            </a:lvl9pPr>
          </a:lstStyle>
          <a:p>
            <a:pPr algn="r"/>
            <a:r>
              <a:rPr lang="en-PH" sz="2400" b="1" dirty="0">
                <a:ln w="0"/>
                <a:solidFill>
                  <a:srgbClr val="0070C0"/>
                </a:solidFill>
                <a:effectLst>
                  <a:outerShdw blurRad="38100" dist="19050" dir="2700000" algn="tl" rotWithShape="0">
                    <a:schemeClr val="dk1">
                      <a:alpha val="40000"/>
                    </a:schemeClr>
                  </a:outerShdw>
                </a:effectLst>
              </a:rPr>
              <a:t>SHS Mass Training of Teachers, Practical Research 2</a:t>
            </a:r>
            <a:endParaRPr lang="en-PH" sz="240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04840625"/>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Choosing Graph Types</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hart 13"/>
          <p:cNvGraphicFramePr/>
          <p:nvPr>
            <p:extLst>
              <p:ext uri="{D42A27DB-BD31-4B8C-83A1-F6EECF244321}">
                <p14:modId xmlns:p14="http://schemas.microsoft.com/office/powerpoint/2010/main" val="1704484783"/>
              </p:ext>
            </p:extLst>
          </p:nvPr>
        </p:nvGraphicFramePr>
        <p:xfrm>
          <a:off x="6911058" y="506622"/>
          <a:ext cx="4581624" cy="4919133"/>
        </p:xfrm>
        <a:graphic>
          <a:graphicData uri="http://schemas.openxmlformats.org/drawingml/2006/chart">
            <c:chart xmlns:c="http://schemas.openxmlformats.org/drawingml/2006/chart" xmlns:r="http://schemas.openxmlformats.org/officeDocument/2006/relationships" r:id="rId3"/>
          </a:graphicData>
        </a:graphic>
      </p:graphicFrame>
      <p:sp>
        <p:nvSpPr>
          <p:cNvPr id="15" name="Shape 109"/>
          <p:cNvSpPr txBox="1">
            <a:spLocks/>
          </p:cNvSpPr>
          <p:nvPr/>
        </p:nvSpPr>
        <p:spPr>
          <a:xfrm>
            <a:off x="3163412" y="1549729"/>
            <a:ext cx="3520865" cy="3758541"/>
          </a:xfrm>
          <a:prstGeom prst="rect">
            <a:avLst/>
          </a:prstGeom>
          <a:noFill/>
          <a:ln>
            <a:noFill/>
          </a:ln>
        </p:spPr>
        <p:txBody>
          <a:bodyPr lIns="91425" tIns="91425" rIns="91425" bIns="91425"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PH" sz="2800" b="0" dirty="0">
                <a:solidFill>
                  <a:schemeClr val="tx1"/>
                </a:solidFill>
                <a:latin typeface="Lato" panose="020B0604020202020204" charset="0"/>
              </a:rPr>
              <a:t>To compare proportions and relative amounts (How big?), use a pie chart, a horizontal bar chart, or a table</a:t>
            </a:r>
            <a:endParaRPr lang="en" sz="2800" b="0" dirty="0">
              <a:solidFill>
                <a:schemeClr val="tx1"/>
              </a:solidFill>
              <a:latin typeface="Lato" panose="020B0604020202020204" charset="0"/>
            </a:endParaRPr>
          </a:p>
          <a:p>
            <a:pPr marL="457200" indent="-457200">
              <a:buFont typeface="+mj-lt"/>
              <a:buAutoNum type="arabicPeriod"/>
            </a:pPr>
            <a:endParaRPr lang="en" sz="2800" b="0" dirty="0">
              <a:solidFill>
                <a:schemeClr val="tx1"/>
              </a:solidFill>
              <a:latin typeface="Lato" panose="020B0604020202020204" charset="0"/>
            </a:endParaRPr>
          </a:p>
          <a:p>
            <a:endParaRPr lang="en" sz="2800" b="0" dirty="0">
              <a:solidFill>
                <a:schemeClr val="tx1"/>
              </a:solidFill>
              <a:latin typeface="Lato" panose="020B0604020202020204" charset="0"/>
            </a:endParaRPr>
          </a:p>
        </p:txBody>
      </p:sp>
    </p:spTree>
    <p:extLst>
      <p:ext uri="{BB962C8B-B14F-4D97-AF65-F5344CB8AC3E}">
        <p14:creationId xmlns:p14="http://schemas.microsoft.com/office/powerpoint/2010/main" val="4103944662"/>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Choosing Graph Types</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hape 109"/>
          <p:cNvSpPr txBox="1">
            <a:spLocks/>
          </p:cNvSpPr>
          <p:nvPr/>
        </p:nvSpPr>
        <p:spPr>
          <a:xfrm>
            <a:off x="3113985" y="5634681"/>
            <a:ext cx="8847356" cy="1999486"/>
          </a:xfrm>
          <a:prstGeom prst="rect">
            <a:avLst/>
          </a:prstGeom>
          <a:noFill/>
          <a:ln>
            <a:noFill/>
          </a:ln>
        </p:spPr>
        <p:txBody>
          <a:bodyPr lIns="91425" tIns="91425" rIns="91425" bIns="91425"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PH" sz="2800" dirty="0">
                <a:solidFill>
                  <a:schemeClr val="tx1"/>
                </a:solidFill>
                <a:latin typeface="Lato" panose="020B0604020202020204" charset="0"/>
              </a:rPr>
              <a:t>To show trends (How do things change over time?), use a column chart or line graph</a:t>
            </a:r>
          </a:p>
        </p:txBody>
      </p:sp>
      <p:graphicFrame>
        <p:nvGraphicFramePr>
          <p:cNvPr id="16" name="Chart 15"/>
          <p:cNvGraphicFramePr/>
          <p:nvPr>
            <p:extLst>
              <p:ext uri="{D42A27DB-BD31-4B8C-83A1-F6EECF244321}">
                <p14:modId xmlns:p14="http://schemas.microsoft.com/office/powerpoint/2010/main" val="1669928757"/>
              </p:ext>
            </p:extLst>
          </p:nvPr>
        </p:nvGraphicFramePr>
        <p:xfrm>
          <a:off x="3974124" y="296607"/>
          <a:ext cx="7430503" cy="51277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650143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Choosing Graph Types</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hape 109"/>
          <p:cNvSpPr txBox="1">
            <a:spLocks/>
          </p:cNvSpPr>
          <p:nvPr/>
        </p:nvSpPr>
        <p:spPr>
          <a:xfrm>
            <a:off x="3113985" y="5409325"/>
            <a:ext cx="8847356" cy="1999486"/>
          </a:xfrm>
          <a:prstGeom prst="rect">
            <a:avLst/>
          </a:prstGeom>
          <a:noFill/>
          <a:ln>
            <a:noFill/>
          </a:ln>
        </p:spPr>
        <p:txBody>
          <a:bodyPr lIns="91425" tIns="91425" rIns="91425" bIns="91425"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PH" sz="2800" dirty="0">
                <a:solidFill>
                  <a:schemeClr val="tx1"/>
                </a:solidFill>
                <a:latin typeface="Lato" panose="020B0604020202020204" charset="0"/>
              </a:rPr>
              <a:t>To show correlations (how well does one thing predict another?), use a scatterplot or multiplot chart.</a:t>
            </a:r>
          </a:p>
        </p:txBody>
      </p:sp>
      <p:graphicFrame>
        <p:nvGraphicFramePr>
          <p:cNvPr id="14" name="Chart 13"/>
          <p:cNvGraphicFramePr/>
          <p:nvPr>
            <p:extLst>
              <p:ext uri="{D42A27DB-BD31-4B8C-83A1-F6EECF244321}">
                <p14:modId xmlns:p14="http://schemas.microsoft.com/office/powerpoint/2010/main" val="1830778952"/>
              </p:ext>
            </p:extLst>
          </p:nvPr>
        </p:nvGraphicFramePr>
        <p:xfrm>
          <a:off x="4459180" y="449081"/>
          <a:ext cx="6588296" cy="47947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8935175"/>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9" name="Shape 101"/>
          <p:cNvSpPr txBox="1">
            <a:spLocks/>
          </p:cNvSpPr>
          <p:nvPr/>
        </p:nvSpPr>
        <p:spPr>
          <a:xfrm>
            <a:off x="3509611" y="1927654"/>
            <a:ext cx="8178806" cy="308936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spcAft>
                <a:spcPts val="1200"/>
              </a:spcAft>
              <a:buNone/>
            </a:pPr>
            <a:r>
              <a:rPr lang="en-PH" sz="3200" dirty="0">
                <a:solidFill>
                  <a:schemeClr val="tx1"/>
                </a:solidFill>
              </a:rPr>
              <a:t> Enrich and support quantitative analysis with qualitative data analysis using selected quotes/utterances &amp; observed behavior of subjects.</a:t>
            </a:r>
          </a:p>
          <a:p>
            <a:pPr>
              <a:spcAft>
                <a:spcPts val="1200"/>
              </a:spcAft>
              <a:buNone/>
            </a:pPr>
            <a:endParaRPr lang="en-PH" sz="3200" dirty="0">
              <a:solidFill>
                <a:schemeClr val="tx1"/>
              </a:solidFill>
            </a:endParaRPr>
          </a:p>
          <a:p>
            <a:pPr>
              <a:spcAft>
                <a:spcPts val="1200"/>
              </a:spcAft>
              <a:buNone/>
            </a:pPr>
            <a:endParaRPr lang="en-PH" sz="3200" dirty="0">
              <a:solidFill>
                <a:schemeClr val="tx1"/>
              </a:solidFill>
            </a:endParaRPr>
          </a:p>
          <a:p>
            <a:pPr>
              <a:spcAft>
                <a:spcPts val="1200"/>
              </a:spcAft>
              <a:buNone/>
            </a:pPr>
            <a:endParaRPr lang="en-PH" sz="3200" dirty="0">
              <a:solidFill>
                <a:schemeClr val="tx1"/>
              </a:solidFill>
            </a:endParaRPr>
          </a:p>
        </p:txBody>
      </p:sp>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Results of Hypothesis Testing</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657870"/>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 calcmode="lin" valueType="num">
                                      <p:cBhvr additive="base">
                                        <p:cTn id="40" dur="500"/>
                                        <p:tgtEl>
                                          <p:spTgt spid="19">
                                            <p:txEl>
                                              <p:pRg st="0" end="0"/>
                                            </p:txEl>
                                          </p:spTgt>
                                        </p:tgtEl>
                                        <p:attrNameLst>
                                          <p:attrName>ppt_x</p:attrName>
                                        </p:attrNameLst>
                                      </p:cBhvr>
                                      <p:tavLst>
                                        <p:tav tm="0">
                                          <p:val>
                                            <p:strVal val="#ppt_x-#ppt_w*1.125000"/>
                                          </p:val>
                                        </p:tav>
                                        <p:tav tm="100000">
                                          <p:val>
                                            <p:strVal val="#ppt_x"/>
                                          </p:val>
                                        </p:tav>
                                      </p:tavLst>
                                    </p:anim>
                                    <p:animEffect transition="in" filter="wipe(right)">
                                      <p:cBhvr>
                                        <p:cTn id="4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5" grpId="0" animBg="1"/>
      <p:bldP spid="6"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9" name="Shape 101"/>
          <p:cNvSpPr txBox="1">
            <a:spLocks/>
          </p:cNvSpPr>
          <p:nvPr/>
        </p:nvSpPr>
        <p:spPr>
          <a:xfrm>
            <a:off x="3509611" y="1927654"/>
            <a:ext cx="8178806" cy="308936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spcAft>
                <a:spcPts val="1200"/>
              </a:spcAft>
              <a:buNone/>
            </a:pPr>
            <a:r>
              <a:rPr lang="en-PH" sz="3200" dirty="0">
                <a:solidFill>
                  <a:schemeClr val="tx1"/>
                </a:solidFill>
              </a:rPr>
              <a:t>Compare results of present study with related studies, as follows:</a:t>
            </a:r>
          </a:p>
          <a:p>
            <a:pPr>
              <a:spcAft>
                <a:spcPts val="1200"/>
              </a:spcAft>
              <a:buNone/>
            </a:pPr>
            <a:r>
              <a:rPr lang="en-PH" sz="3200" dirty="0">
                <a:solidFill>
                  <a:schemeClr val="tx1"/>
                </a:solidFill>
              </a:rPr>
              <a:t>This result </a:t>
            </a:r>
          </a:p>
          <a:p>
            <a:pPr>
              <a:spcAft>
                <a:spcPts val="1200"/>
              </a:spcAft>
              <a:buNone/>
            </a:pPr>
            <a:r>
              <a:rPr lang="en-PH" sz="3200" i="1" dirty="0">
                <a:solidFill>
                  <a:schemeClr val="tx1"/>
                </a:solidFill>
              </a:rPr>
              <a:t>is consistent with or similar to that of… </a:t>
            </a:r>
            <a:r>
              <a:rPr lang="en-PH" sz="3200" dirty="0">
                <a:solidFill>
                  <a:schemeClr val="tx1"/>
                </a:solidFill>
              </a:rPr>
              <a:t>(related study)</a:t>
            </a:r>
          </a:p>
          <a:p>
            <a:pPr>
              <a:spcAft>
                <a:spcPts val="1200"/>
              </a:spcAft>
              <a:buNone/>
            </a:pPr>
            <a:r>
              <a:rPr lang="en-PH" sz="3200" i="1" dirty="0">
                <a:solidFill>
                  <a:schemeClr val="tx1"/>
                </a:solidFill>
              </a:rPr>
              <a:t>contradicts/opposes that of… </a:t>
            </a:r>
            <a:r>
              <a:rPr lang="en-PH" sz="3200" dirty="0">
                <a:solidFill>
                  <a:schemeClr val="tx1"/>
                </a:solidFill>
              </a:rPr>
              <a:t>(related study)</a:t>
            </a:r>
          </a:p>
        </p:txBody>
      </p:sp>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Results of Related Studies</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368524"/>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 calcmode="lin" valueType="num">
                                      <p:cBhvr additive="base">
                                        <p:cTn id="40" dur="500"/>
                                        <p:tgtEl>
                                          <p:spTgt spid="19">
                                            <p:txEl>
                                              <p:pRg st="0" end="0"/>
                                            </p:txEl>
                                          </p:spTgt>
                                        </p:tgtEl>
                                        <p:attrNameLst>
                                          <p:attrName>ppt_x</p:attrName>
                                        </p:attrNameLst>
                                      </p:cBhvr>
                                      <p:tavLst>
                                        <p:tav tm="0">
                                          <p:val>
                                            <p:strVal val="#ppt_x-#ppt_w*1.125000"/>
                                          </p:val>
                                        </p:tav>
                                        <p:tav tm="100000">
                                          <p:val>
                                            <p:strVal val="#ppt_x"/>
                                          </p:val>
                                        </p:tav>
                                      </p:tavLst>
                                    </p:anim>
                                    <p:animEffect transition="in" filter="wipe(right)">
                                      <p:cBhvr>
                                        <p:cTn id="41" dur="500"/>
                                        <p:tgtEl>
                                          <p:spTgt spid="1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19">
                                            <p:txEl>
                                              <p:pRg st="1" end="1"/>
                                            </p:txEl>
                                          </p:spTgt>
                                        </p:tgtEl>
                                        <p:attrNameLst>
                                          <p:attrName>style.visibility</p:attrName>
                                        </p:attrNameLst>
                                      </p:cBhvr>
                                      <p:to>
                                        <p:strVal val="visible"/>
                                      </p:to>
                                    </p:set>
                                    <p:anim calcmode="lin" valueType="num">
                                      <p:cBhvr additive="base">
                                        <p:cTn id="46" dur="500"/>
                                        <p:tgtEl>
                                          <p:spTgt spid="19">
                                            <p:txEl>
                                              <p:pRg st="1" end="1"/>
                                            </p:txEl>
                                          </p:spTgt>
                                        </p:tgtEl>
                                        <p:attrNameLst>
                                          <p:attrName>ppt_x</p:attrName>
                                        </p:attrNameLst>
                                      </p:cBhvr>
                                      <p:tavLst>
                                        <p:tav tm="0">
                                          <p:val>
                                            <p:strVal val="#ppt_x-#ppt_w*1.125000"/>
                                          </p:val>
                                        </p:tav>
                                        <p:tav tm="100000">
                                          <p:val>
                                            <p:strVal val="#ppt_x"/>
                                          </p:val>
                                        </p:tav>
                                      </p:tavLst>
                                    </p:anim>
                                    <p:animEffect transition="in" filter="wipe(right)">
                                      <p:cBhvr>
                                        <p:cTn id="47" dur="500"/>
                                        <p:tgtEl>
                                          <p:spTgt spid="1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19">
                                            <p:txEl>
                                              <p:pRg st="2" end="2"/>
                                            </p:txEl>
                                          </p:spTgt>
                                        </p:tgtEl>
                                        <p:attrNameLst>
                                          <p:attrName>style.visibility</p:attrName>
                                        </p:attrNameLst>
                                      </p:cBhvr>
                                      <p:to>
                                        <p:strVal val="visible"/>
                                      </p:to>
                                    </p:set>
                                    <p:anim calcmode="lin" valueType="num">
                                      <p:cBhvr additive="base">
                                        <p:cTn id="52" dur="500"/>
                                        <p:tgtEl>
                                          <p:spTgt spid="19">
                                            <p:txEl>
                                              <p:pRg st="2" end="2"/>
                                            </p:txEl>
                                          </p:spTgt>
                                        </p:tgtEl>
                                        <p:attrNameLst>
                                          <p:attrName>ppt_x</p:attrName>
                                        </p:attrNameLst>
                                      </p:cBhvr>
                                      <p:tavLst>
                                        <p:tav tm="0">
                                          <p:val>
                                            <p:strVal val="#ppt_x-#ppt_w*1.125000"/>
                                          </p:val>
                                        </p:tav>
                                        <p:tav tm="100000">
                                          <p:val>
                                            <p:strVal val="#ppt_x"/>
                                          </p:val>
                                        </p:tav>
                                      </p:tavLst>
                                    </p:anim>
                                    <p:animEffect transition="in" filter="wipe(right)">
                                      <p:cBhvr>
                                        <p:cTn id="53" dur="500"/>
                                        <p:tgtEl>
                                          <p:spTgt spid="19">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grpId="0" nodeType="clickEffect">
                                  <p:stCondLst>
                                    <p:cond delay="0"/>
                                  </p:stCondLst>
                                  <p:childTnLst>
                                    <p:set>
                                      <p:cBhvr>
                                        <p:cTn id="57" dur="1" fill="hold">
                                          <p:stCondLst>
                                            <p:cond delay="0"/>
                                          </p:stCondLst>
                                        </p:cTn>
                                        <p:tgtEl>
                                          <p:spTgt spid="19">
                                            <p:txEl>
                                              <p:pRg st="3" end="3"/>
                                            </p:txEl>
                                          </p:spTgt>
                                        </p:tgtEl>
                                        <p:attrNameLst>
                                          <p:attrName>style.visibility</p:attrName>
                                        </p:attrNameLst>
                                      </p:cBhvr>
                                      <p:to>
                                        <p:strVal val="visible"/>
                                      </p:to>
                                    </p:set>
                                    <p:anim calcmode="lin" valueType="num">
                                      <p:cBhvr additive="base">
                                        <p:cTn id="58" dur="500"/>
                                        <p:tgtEl>
                                          <p:spTgt spid="19">
                                            <p:txEl>
                                              <p:pRg st="3" end="3"/>
                                            </p:txEl>
                                          </p:spTgt>
                                        </p:tgtEl>
                                        <p:attrNameLst>
                                          <p:attrName>ppt_x</p:attrName>
                                        </p:attrNameLst>
                                      </p:cBhvr>
                                      <p:tavLst>
                                        <p:tav tm="0">
                                          <p:val>
                                            <p:strVal val="#ppt_x-#ppt_w*1.125000"/>
                                          </p:val>
                                        </p:tav>
                                        <p:tav tm="100000">
                                          <p:val>
                                            <p:strVal val="#ppt_x"/>
                                          </p:val>
                                        </p:tav>
                                      </p:tavLst>
                                    </p:anim>
                                    <p:animEffect transition="in" filter="wipe(right)">
                                      <p:cBhvr>
                                        <p:cTn id="59"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5" grpId="0" animBg="1"/>
      <p:bldP spid="6"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9" name="Shape 101"/>
          <p:cNvSpPr txBox="1">
            <a:spLocks/>
          </p:cNvSpPr>
          <p:nvPr/>
        </p:nvSpPr>
        <p:spPr>
          <a:xfrm>
            <a:off x="3509611" y="1113356"/>
            <a:ext cx="8178806" cy="424947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spcAft>
                <a:spcPts val="1200"/>
              </a:spcAft>
              <a:buNone/>
            </a:pPr>
            <a:r>
              <a:rPr lang="en-PH" sz="3200" dirty="0">
                <a:solidFill>
                  <a:schemeClr val="tx1"/>
                </a:solidFill>
              </a:rPr>
              <a:t>Needed especially when results are not those expected by researcher.</a:t>
            </a:r>
          </a:p>
          <a:p>
            <a:pPr>
              <a:spcAft>
                <a:spcPts val="1200"/>
              </a:spcAft>
              <a:buNone/>
            </a:pPr>
            <a:r>
              <a:rPr lang="en-PH" sz="3200" dirty="0">
                <a:solidFill>
                  <a:schemeClr val="tx1"/>
                </a:solidFill>
              </a:rPr>
              <a:t>Cite all things that happened that may have affected findings.</a:t>
            </a:r>
          </a:p>
          <a:p>
            <a:pPr>
              <a:spcAft>
                <a:spcPts val="1200"/>
              </a:spcAft>
              <a:buNone/>
            </a:pPr>
            <a:r>
              <a:rPr lang="en-PH" sz="3200" dirty="0">
                <a:solidFill>
                  <a:schemeClr val="tx1"/>
                </a:solidFill>
              </a:rPr>
              <a:t>Look at limitations of the study, e.g., in sampling, instrumentation, intervention, and data collection.</a:t>
            </a:r>
          </a:p>
          <a:p>
            <a:pPr>
              <a:spcAft>
                <a:spcPts val="1200"/>
              </a:spcAft>
              <a:buNone/>
            </a:pPr>
            <a:endParaRPr lang="en-PH" sz="3200" dirty="0">
              <a:solidFill>
                <a:schemeClr val="tx1"/>
              </a:solidFill>
            </a:endParaRPr>
          </a:p>
          <a:p>
            <a:pPr>
              <a:spcAft>
                <a:spcPts val="1200"/>
              </a:spcAft>
              <a:buNone/>
            </a:pPr>
            <a:endParaRPr lang="en-PH" sz="3200" dirty="0">
              <a:solidFill>
                <a:schemeClr val="tx1"/>
              </a:solidFill>
            </a:endParaRPr>
          </a:p>
          <a:p>
            <a:pPr>
              <a:spcAft>
                <a:spcPts val="1200"/>
              </a:spcAft>
              <a:buNone/>
            </a:pPr>
            <a:endParaRPr lang="en-PH" sz="3200" dirty="0">
              <a:solidFill>
                <a:schemeClr val="tx1"/>
              </a:solidFill>
            </a:endParaRPr>
          </a:p>
        </p:txBody>
      </p:sp>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74142" y="4439591"/>
            <a:ext cx="3138616"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Possible Explanations</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72375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 calcmode="lin" valueType="num">
                                      <p:cBhvr additive="base">
                                        <p:cTn id="40" dur="500"/>
                                        <p:tgtEl>
                                          <p:spTgt spid="19">
                                            <p:txEl>
                                              <p:pRg st="0" end="0"/>
                                            </p:txEl>
                                          </p:spTgt>
                                        </p:tgtEl>
                                        <p:attrNameLst>
                                          <p:attrName>ppt_x</p:attrName>
                                        </p:attrNameLst>
                                      </p:cBhvr>
                                      <p:tavLst>
                                        <p:tav tm="0">
                                          <p:val>
                                            <p:strVal val="#ppt_x-#ppt_w*1.125000"/>
                                          </p:val>
                                        </p:tav>
                                        <p:tav tm="100000">
                                          <p:val>
                                            <p:strVal val="#ppt_x"/>
                                          </p:val>
                                        </p:tav>
                                      </p:tavLst>
                                    </p:anim>
                                    <p:animEffect transition="in" filter="wipe(right)">
                                      <p:cBhvr>
                                        <p:cTn id="41" dur="500"/>
                                        <p:tgtEl>
                                          <p:spTgt spid="1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19">
                                            <p:txEl>
                                              <p:pRg st="1" end="1"/>
                                            </p:txEl>
                                          </p:spTgt>
                                        </p:tgtEl>
                                        <p:attrNameLst>
                                          <p:attrName>style.visibility</p:attrName>
                                        </p:attrNameLst>
                                      </p:cBhvr>
                                      <p:to>
                                        <p:strVal val="visible"/>
                                      </p:to>
                                    </p:set>
                                    <p:anim calcmode="lin" valueType="num">
                                      <p:cBhvr additive="base">
                                        <p:cTn id="46" dur="500"/>
                                        <p:tgtEl>
                                          <p:spTgt spid="19">
                                            <p:txEl>
                                              <p:pRg st="1" end="1"/>
                                            </p:txEl>
                                          </p:spTgt>
                                        </p:tgtEl>
                                        <p:attrNameLst>
                                          <p:attrName>ppt_x</p:attrName>
                                        </p:attrNameLst>
                                      </p:cBhvr>
                                      <p:tavLst>
                                        <p:tav tm="0">
                                          <p:val>
                                            <p:strVal val="#ppt_x-#ppt_w*1.125000"/>
                                          </p:val>
                                        </p:tav>
                                        <p:tav tm="100000">
                                          <p:val>
                                            <p:strVal val="#ppt_x"/>
                                          </p:val>
                                        </p:tav>
                                      </p:tavLst>
                                    </p:anim>
                                    <p:animEffect transition="in" filter="wipe(right)">
                                      <p:cBhvr>
                                        <p:cTn id="47" dur="500"/>
                                        <p:tgtEl>
                                          <p:spTgt spid="1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19">
                                            <p:txEl>
                                              <p:pRg st="2" end="2"/>
                                            </p:txEl>
                                          </p:spTgt>
                                        </p:tgtEl>
                                        <p:attrNameLst>
                                          <p:attrName>style.visibility</p:attrName>
                                        </p:attrNameLst>
                                      </p:cBhvr>
                                      <p:to>
                                        <p:strVal val="visible"/>
                                      </p:to>
                                    </p:set>
                                    <p:anim calcmode="lin" valueType="num">
                                      <p:cBhvr additive="base">
                                        <p:cTn id="52" dur="500"/>
                                        <p:tgtEl>
                                          <p:spTgt spid="19">
                                            <p:txEl>
                                              <p:pRg st="2" end="2"/>
                                            </p:txEl>
                                          </p:spTgt>
                                        </p:tgtEl>
                                        <p:attrNameLst>
                                          <p:attrName>ppt_x</p:attrName>
                                        </p:attrNameLst>
                                      </p:cBhvr>
                                      <p:tavLst>
                                        <p:tav tm="0">
                                          <p:val>
                                            <p:strVal val="#ppt_x-#ppt_w*1.125000"/>
                                          </p:val>
                                        </p:tav>
                                        <p:tav tm="100000">
                                          <p:val>
                                            <p:strVal val="#ppt_x"/>
                                          </p:val>
                                        </p:tav>
                                      </p:tavLst>
                                    </p:anim>
                                    <p:animEffect transition="in" filter="wipe(right)">
                                      <p:cBhvr>
                                        <p:cTn id="53"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5" grpId="0" animBg="1"/>
      <p:bldP spid="6"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9" name="Shape 101"/>
          <p:cNvSpPr txBox="1">
            <a:spLocks/>
          </p:cNvSpPr>
          <p:nvPr/>
        </p:nvSpPr>
        <p:spPr>
          <a:xfrm>
            <a:off x="3528987" y="247136"/>
            <a:ext cx="8178806" cy="464614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marL="457200" indent="-457200">
              <a:spcAft>
                <a:spcPts val="1200"/>
              </a:spcAft>
              <a:buFont typeface="Wingdings" panose="05000000000000000000" pitchFamily="2" charset="2"/>
              <a:buChar char="ü"/>
            </a:pPr>
            <a:r>
              <a:rPr lang="en-PH" sz="2800" dirty="0">
                <a:solidFill>
                  <a:schemeClr val="tx1"/>
                </a:solidFill>
              </a:rPr>
              <a:t>Was the conduct of research not implemented as planned? Were there deviations from planned procedure?</a:t>
            </a:r>
          </a:p>
          <a:p>
            <a:pPr marL="457200" indent="-457200">
              <a:spcAft>
                <a:spcPts val="1200"/>
              </a:spcAft>
              <a:buFont typeface="Wingdings" panose="05000000000000000000" pitchFamily="2" charset="2"/>
              <a:buChar char="ü"/>
            </a:pPr>
            <a:r>
              <a:rPr lang="en-PH" sz="2800" dirty="0">
                <a:solidFill>
                  <a:schemeClr val="tx1"/>
                </a:solidFill>
              </a:rPr>
              <a:t>Was dosage or duration of experiment of intervention sufficient?</a:t>
            </a:r>
          </a:p>
          <a:p>
            <a:pPr marL="457200" indent="-457200">
              <a:spcAft>
                <a:spcPts val="1200"/>
              </a:spcAft>
              <a:buFont typeface="Wingdings" panose="05000000000000000000" pitchFamily="2" charset="2"/>
              <a:buChar char="ü"/>
            </a:pPr>
            <a:r>
              <a:rPr lang="en-PH" sz="2800" dirty="0">
                <a:solidFill>
                  <a:schemeClr val="tx1"/>
                </a:solidFill>
              </a:rPr>
              <a:t>Was there a contamination of comparison  group?</a:t>
            </a:r>
          </a:p>
          <a:p>
            <a:pPr marL="457200" indent="-457200">
              <a:spcAft>
                <a:spcPts val="1200"/>
              </a:spcAft>
              <a:buFont typeface="Wingdings" panose="05000000000000000000" pitchFamily="2" charset="2"/>
              <a:buChar char="ü"/>
            </a:pPr>
            <a:r>
              <a:rPr lang="en-PH" sz="2800" dirty="0">
                <a:solidFill>
                  <a:schemeClr val="tx1"/>
                </a:solidFill>
              </a:rPr>
              <a:t>Are there characteristics of  sample that affected the results?</a:t>
            </a:r>
          </a:p>
          <a:p>
            <a:pPr marL="457200" indent="-457200">
              <a:spcAft>
                <a:spcPts val="1200"/>
              </a:spcAft>
              <a:buFont typeface="Wingdings" panose="05000000000000000000" pitchFamily="2" charset="2"/>
              <a:buChar char="ü"/>
            </a:pPr>
            <a:r>
              <a:rPr lang="en-PH" sz="2800" dirty="0">
                <a:solidFill>
                  <a:schemeClr val="tx1"/>
                </a:solidFill>
              </a:rPr>
              <a:t>Were there issues with the instruments’ validity and reliability? in test administration?</a:t>
            </a:r>
          </a:p>
          <a:p>
            <a:pPr marL="457200" indent="-457200">
              <a:spcAft>
                <a:spcPts val="1200"/>
              </a:spcAft>
              <a:buFont typeface="Wingdings" panose="05000000000000000000" pitchFamily="2" charset="2"/>
              <a:buChar char="ü"/>
            </a:pPr>
            <a:r>
              <a:rPr lang="en-PH" sz="2800" dirty="0">
                <a:solidFill>
                  <a:schemeClr val="tx1"/>
                </a:solidFill>
              </a:rPr>
              <a:t>Was there any instance of resistance of sample to intervention?</a:t>
            </a:r>
          </a:p>
          <a:p>
            <a:pPr marL="457200" indent="-457200">
              <a:spcAft>
                <a:spcPts val="1200"/>
              </a:spcAft>
              <a:buFont typeface="Wingdings" panose="05000000000000000000" pitchFamily="2" charset="2"/>
              <a:buChar char="ü"/>
            </a:pPr>
            <a:endParaRPr lang="en-PH" sz="2800" dirty="0">
              <a:solidFill>
                <a:schemeClr val="tx1"/>
              </a:solidFill>
            </a:endParaRPr>
          </a:p>
          <a:p>
            <a:pPr marL="457200" indent="-457200">
              <a:spcAft>
                <a:spcPts val="1200"/>
              </a:spcAft>
              <a:buFont typeface="Wingdings" panose="05000000000000000000" pitchFamily="2" charset="2"/>
              <a:buChar char="ü"/>
            </a:pPr>
            <a:endParaRPr lang="en-PH" sz="2800" dirty="0">
              <a:solidFill>
                <a:schemeClr val="tx1"/>
              </a:solidFill>
            </a:endParaRPr>
          </a:p>
          <a:p>
            <a:pPr marL="457200" indent="-457200">
              <a:spcAft>
                <a:spcPts val="1200"/>
              </a:spcAft>
              <a:buFont typeface="Wingdings" panose="05000000000000000000" pitchFamily="2" charset="2"/>
              <a:buChar char="ü"/>
            </a:pPr>
            <a:endParaRPr lang="en-PH" sz="2800" dirty="0">
              <a:solidFill>
                <a:schemeClr val="tx1"/>
              </a:solidFill>
            </a:endParaRPr>
          </a:p>
          <a:p>
            <a:pPr marL="457200" indent="-457200">
              <a:spcAft>
                <a:spcPts val="1200"/>
              </a:spcAft>
              <a:buFont typeface="Wingdings" panose="05000000000000000000" pitchFamily="2" charset="2"/>
              <a:buChar char="ü"/>
            </a:pPr>
            <a:endParaRPr lang="en-PH" sz="2800" dirty="0">
              <a:solidFill>
                <a:schemeClr val="tx1"/>
              </a:solidFill>
            </a:endParaRPr>
          </a:p>
          <a:p>
            <a:pPr marL="457200" indent="-457200">
              <a:spcAft>
                <a:spcPts val="1200"/>
              </a:spcAft>
              <a:buFont typeface="Wingdings" panose="05000000000000000000" pitchFamily="2" charset="2"/>
              <a:buChar char="ü"/>
            </a:pPr>
            <a:endParaRPr lang="en-PH" sz="2800" dirty="0">
              <a:solidFill>
                <a:schemeClr val="tx1"/>
              </a:solidFill>
            </a:endParaRPr>
          </a:p>
          <a:p>
            <a:pPr marL="457200" indent="-457200">
              <a:spcAft>
                <a:spcPts val="1200"/>
              </a:spcAft>
              <a:buFont typeface="Wingdings" panose="05000000000000000000" pitchFamily="2" charset="2"/>
              <a:buChar char="ü"/>
            </a:pPr>
            <a:endParaRPr lang="en-PH" sz="2800" dirty="0">
              <a:solidFill>
                <a:schemeClr val="tx1"/>
              </a:solidFill>
            </a:endParaRPr>
          </a:p>
          <a:p>
            <a:pPr marL="457200" indent="-457200">
              <a:spcAft>
                <a:spcPts val="1200"/>
              </a:spcAft>
              <a:buFont typeface="Wingdings" panose="05000000000000000000" pitchFamily="2" charset="2"/>
              <a:buChar char="ü"/>
            </a:pPr>
            <a:endParaRPr lang="en-PH" sz="2800" dirty="0">
              <a:solidFill>
                <a:schemeClr val="tx1"/>
              </a:solidFill>
            </a:endParaRPr>
          </a:p>
        </p:txBody>
      </p:sp>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74142" y="4439591"/>
            <a:ext cx="3138616"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Possible Explanations</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873241"/>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 calcmode="lin" valueType="num">
                                      <p:cBhvr additive="base">
                                        <p:cTn id="40" dur="500"/>
                                        <p:tgtEl>
                                          <p:spTgt spid="19">
                                            <p:txEl>
                                              <p:pRg st="0" end="0"/>
                                            </p:txEl>
                                          </p:spTgt>
                                        </p:tgtEl>
                                        <p:attrNameLst>
                                          <p:attrName>ppt_x</p:attrName>
                                        </p:attrNameLst>
                                      </p:cBhvr>
                                      <p:tavLst>
                                        <p:tav tm="0">
                                          <p:val>
                                            <p:strVal val="#ppt_x-#ppt_w*1.125000"/>
                                          </p:val>
                                        </p:tav>
                                        <p:tav tm="100000">
                                          <p:val>
                                            <p:strVal val="#ppt_x"/>
                                          </p:val>
                                        </p:tav>
                                      </p:tavLst>
                                    </p:anim>
                                    <p:animEffect transition="in" filter="wipe(right)">
                                      <p:cBhvr>
                                        <p:cTn id="41" dur="500"/>
                                        <p:tgtEl>
                                          <p:spTgt spid="1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19">
                                            <p:txEl>
                                              <p:pRg st="1" end="1"/>
                                            </p:txEl>
                                          </p:spTgt>
                                        </p:tgtEl>
                                        <p:attrNameLst>
                                          <p:attrName>style.visibility</p:attrName>
                                        </p:attrNameLst>
                                      </p:cBhvr>
                                      <p:to>
                                        <p:strVal val="visible"/>
                                      </p:to>
                                    </p:set>
                                    <p:anim calcmode="lin" valueType="num">
                                      <p:cBhvr additive="base">
                                        <p:cTn id="46" dur="500"/>
                                        <p:tgtEl>
                                          <p:spTgt spid="19">
                                            <p:txEl>
                                              <p:pRg st="1" end="1"/>
                                            </p:txEl>
                                          </p:spTgt>
                                        </p:tgtEl>
                                        <p:attrNameLst>
                                          <p:attrName>ppt_x</p:attrName>
                                        </p:attrNameLst>
                                      </p:cBhvr>
                                      <p:tavLst>
                                        <p:tav tm="0">
                                          <p:val>
                                            <p:strVal val="#ppt_x-#ppt_w*1.125000"/>
                                          </p:val>
                                        </p:tav>
                                        <p:tav tm="100000">
                                          <p:val>
                                            <p:strVal val="#ppt_x"/>
                                          </p:val>
                                        </p:tav>
                                      </p:tavLst>
                                    </p:anim>
                                    <p:animEffect transition="in" filter="wipe(right)">
                                      <p:cBhvr>
                                        <p:cTn id="47" dur="500"/>
                                        <p:tgtEl>
                                          <p:spTgt spid="1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19">
                                            <p:txEl>
                                              <p:pRg st="2" end="2"/>
                                            </p:txEl>
                                          </p:spTgt>
                                        </p:tgtEl>
                                        <p:attrNameLst>
                                          <p:attrName>style.visibility</p:attrName>
                                        </p:attrNameLst>
                                      </p:cBhvr>
                                      <p:to>
                                        <p:strVal val="visible"/>
                                      </p:to>
                                    </p:set>
                                    <p:anim calcmode="lin" valueType="num">
                                      <p:cBhvr additive="base">
                                        <p:cTn id="52" dur="500"/>
                                        <p:tgtEl>
                                          <p:spTgt spid="19">
                                            <p:txEl>
                                              <p:pRg st="2" end="2"/>
                                            </p:txEl>
                                          </p:spTgt>
                                        </p:tgtEl>
                                        <p:attrNameLst>
                                          <p:attrName>ppt_x</p:attrName>
                                        </p:attrNameLst>
                                      </p:cBhvr>
                                      <p:tavLst>
                                        <p:tav tm="0">
                                          <p:val>
                                            <p:strVal val="#ppt_x-#ppt_w*1.125000"/>
                                          </p:val>
                                        </p:tav>
                                        <p:tav tm="100000">
                                          <p:val>
                                            <p:strVal val="#ppt_x"/>
                                          </p:val>
                                        </p:tav>
                                      </p:tavLst>
                                    </p:anim>
                                    <p:animEffect transition="in" filter="wipe(right)">
                                      <p:cBhvr>
                                        <p:cTn id="53" dur="500"/>
                                        <p:tgtEl>
                                          <p:spTgt spid="19">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grpId="0" nodeType="clickEffect">
                                  <p:stCondLst>
                                    <p:cond delay="0"/>
                                  </p:stCondLst>
                                  <p:childTnLst>
                                    <p:set>
                                      <p:cBhvr>
                                        <p:cTn id="57" dur="1" fill="hold">
                                          <p:stCondLst>
                                            <p:cond delay="0"/>
                                          </p:stCondLst>
                                        </p:cTn>
                                        <p:tgtEl>
                                          <p:spTgt spid="19">
                                            <p:txEl>
                                              <p:pRg st="3" end="3"/>
                                            </p:txEl>
                                          </p:spTgt>
                                        </p:tgtEl>
                                        <p:attrNameLst>
                                          <p:attrName>style.visibility</p:attrName>
                                        </p:attrNameLst>
                                      </p:cBhvr>
                                      <p:to>
                                        <p:strVal val="visible"/>
                                      </p:to>
                                    </p:set>
                                    <p:anim calcmode="lin" valueType="num">
                                      <p:cBhvr additive="base">
                                        <p:cTn id="58" dur="500"/>
                                        <p:tgtEl>
                                          <p:spTgt spid="19">
                                            <p:txEl>
                                              <p:pRg st="3" end="3"/>
                                            </p:txEl>
                                          </p:spTgt>
                                        </p:tgtEl>
                                        <p:attrNameLst>
                                          <p:attrName>ppt_x</p:attrName>
                                        </p:attrNameLst>
                                      </p:cBhvr>
                                      <p:tavLst>
                                        <p:tav tm="0">
                                          <p:val>
                                            <p:strVal val="#ppt_x-#ppt_w*1.125000"/>
                                          </p:val>
                                        </p:tav>
                                        <p:tav tm="100000">
                                          <p:val>
                                            <p:strVal val="#ppt_x"/>
                                          </p:val>
                                        </p:tav>
                                      </p:tavLst>
                                    </p:anim>
                                    <p:animEffect transition="in" filter="wipe(right)">
                                      <p:cBhvr>
                                        <p:cTn id="59" dur="500"/>
                                        <p:tgtEl>
                                          <p:spTgt spid="19">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8" fill="hold" grpId="0" nodeType="clickEffect">
                                  <p:stCondLst>
                                    <p:cond delay="0"/>
                                  </p:stCondLst>
                                  <p:childTnLst>
                                    <p:set>
                                      <p:cBhvr>
                                        <p:cTn id="63" dur="1" fill="hold">
                                          <p:stCondLst>
                                            <p:cond delay="0"/>
                                          </p:stCondLst>
                                        </p:cTn>
                                        <p:tgtEl>
                                          <p:spTgt spid="19">
                                            <p:txEl>
                                              <p:pRg st="4" end="4"/>
                                            </p:txEl>
                                          </p:spTgt>
                                        </p:tgtEl>
                                        <p:attrNameLst>
                                          <p:attrName>style.visibility</p:attrName>
                                        </p:attrNameLst>
                                      </p:cBhvr>
                                      <p:to>
                                        <p:strVal val="visible"/>
                                      </p:to>
                                    </p:set>
                                    <p:anim calcmode="lin" valueType="num">
                                      <p:cBhvr additive="base">
                                        <p:cTn id="64" dur="500"/>
                                        <p:tgtEl>
                                          <p:spTgt spid="19">
                                            <p:txEl>
                                              <p:pRg st="4" end="4"/>
                                            </p:txEl>
                                          </p:spTgt>
                                        </p:tgtEl>
                                        <p:attrNameLst>
                                          <p:attrName>ppt_x</p:attrName>
                                        </p:attrNameLst>
                                      </p:cBhvr>
                                      <p:tavLst>
                                        <p:tav tm="0">
                                          <p:val>
                                            <p:strVal val="#ppt_x-#ppt_w*1.125000"/>
                                          </p:val>
                                        </p:tav>
                                        <p:tav tm="100000">
                                          <p:val>
                                            <p:strVal val="#ppt_x"/>
                                          </p:val>
                                        </p:tav>
                                      </p:tavLst>
                                    </p:anim>
                                    <p:animEffect transition="in" filter="wipe(right)">
                                      <p:cBhvr>
                                        <p:cTn id="65" dur="500"/>
                                        <p:tgtEl>
                                          <p:spTgt spid="19">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8" fill="hold" grpId="0" nodeType="clickEffect">
                                  <p:stCondLst>
                                    <p:cond delay="0"/>
                                  </p:stCondLst>
                                  <p:childTnLst>
                                    <p:set>
                                      <p:cBhvr>
                                        <p:cTn id="69" dur="1" fill="hold">
                                          <p:stCondLst>
                                            <p:cond delay="0"/>
                                          </p:stCondLst>
                                        </p:cTn>
                                        <p:tgtEl>
                                          <p:spTgt spid="19">
                                            <p:txEl>
                                              <p:pRg st="5" end="5"/>
                                            </p:txEl>
                                          </p:spTgt>
                                        </p:tgtEl>
                                        <p:attrNameLst>
                                          <p:attrName>style.visibility</p:attrName>
                                        </p:attrNameLst>
                                      </p:cBhvr>
                                      <p:to>
                                        <p:strVal val="visible"/>
                                      </p:to>
                                    </p:set>
                                    <p:anim calcmode="lin" valueType="num">
                                      <p:cBhvr additive="base">
                                        <p:cTn id="70" dur="500"/>
                                        <p:tgtEl>
                                          <p:spTgt spid="19">
                                            <p:txEl>
                                              <p:pRg st="5" end="5"/>
                                            </p:txEl>
                                          </p:spTgt>
                                        </p:tgtEl>
                                        <p:attrNameLst>
                                          <p:attrName>ppt_x</p:attrName>
                                        </p:attrNameLst>
                                      </p:cBhvr>
                                      <p:tavLst>
                                        <p:tav tm="0">
                                          <p:val>
                                            <p:strVal val="#ppt_x-#ppt_w*1.125000"/>
                                          </p:val>
                                        </p:tav>
                                        <p:tav tm="100000">
                                          <p:val>
                                            <p:strVal val="#ppt_x"/>
                                          </p:val>
                                        </p:tav>
                                      </p:tavLst>
                                    </p:anim>
                                    <p:animEffect transition="in" filter="wipe(right)">
                                      <p:cBhvr>
                                        <p:cTn id="71"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5" grpId="0" animBg="1"/>
      <p:bldP spid="6" grpId="0" animBg="1"/>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9" name="Shape 101"/>
          <p:cNvSpPr txBox="1">
            <a:spLocks/>
          </p:cNvSpPr>
          <p:nvPr/>
        </p:nvSpPr>
        <p:spPr>
          <a:xfrm>
            <a:off x="3528987" y="889686"/>
            <a:ext cx="8178806" cy="400359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spcAft>
                <a:spcPts val="1200"/>
              </a:spcAft>
              <a:buNone/>
            </a:pPr>
            <a:r>
              <a:rPr lang="en-PH" sz="3200" dirty="0">
                <a:solidFill>
                  <a:schemeClr val="tx1"/>
                </a:solidFill>
              </a:rPr>
              <a:t>If some or all findings are different from expected, have a section on re-conceptualized framework at end of Chapter 4 and make diagram of re-conceptualized framework.</a:t>
            </a:r>
          </a:p>
          <a:p>
            <a:pPr>
              <a:spcAft>
                <a:spcPts val="1200"/>
              </a:spcAft>
              <a:buNone/>
            </a:pPr>
            <a:r>
              <a:rPr lang="en-PH" sz="3200" dirty="0">
                <a:solidFill>
                  <a:schemeClr val="tx1"/>
                </a:solidFill>
              </a:rPr>
              <a:t>Starting with text, cite figure (diagram) of re-conceptualized framework. Explain changes vis-à-vis Conceptual Framework of the Study.</a:t>
            </a:r>
          </a:p>
        </p:txBody>
      </p:sp>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148285" y="4439591"/>
            <a:ext cx="3385753"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28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Re-conceptualized Framework</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4034475"/>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 calcmode="lin" valueType="num">
                                      <p:cBhvr additive="base">
                                        <p:cTn id="40" dur="500"/>
                                        <p:tgtEl>
                                          <p:spTgt spid="19">
                                            <p:txEl>
                                              <p:pRg st="0" end="0"/>
                                            </p:txEl>
                                          </p:spTgt>
                                        </p:tgtEl>
                                        <p:attrNameLst>
                                          <p:attrName>ppt_x</p:attrName>
                                        </p:attrNameLst>
                                      </p:cBhvr>
                                      <p:tavLst>
                                        <p:tav tm="0">
                                          <p:val>
                                            <p:strVal val="#ppt_x-#ppt_w*1.125000"/>
                                          </p:val>
                                        </p:tav>
                                        <p:tav tm="100000">
                                          <p:val>
                                            <p:strVal val="#ppt_x"/>
                                          </p:val>
                                        </p:tav>
                                      </p:tavLst>
                                    </p:anim>
                                    <p:animEffect transition="in" filter="wipe(right)">
                                      <p:cBhvr>
                                        <p:cTn id="41" dur="500"/>
                                        <p:tgtEl>
                                          <p:spTgt spid="1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19">
                                            <p:txEl>
                                              <p:pRg st="1" end="1"/>
                                            </p:txEl>
                                          </p:spTgt>
                                        </p:tgtEl>
                                        <p:attrNameLst>
                                          <p:attrName>style.visibility</p:attrName>
                                        </p:attrNameLst>
                                      </p:cBhvr>
                                      <p:to>
                                        <p:strVal val="visible"/>
                                      </p:to>
                                    </p:set>
                                    <p:anim calcmode="lin" valueType="num">
                                      <p:cBhvr additive="base">
                                        <p:cTn id="46" dur="500"/>
                                        <p:tgtEl>
                                          <p:spTgt spid="19">
                                            <p:txEl>
                                              <p:pRg st="1" end="1"/>
                                            </p:txEl>
                                          </p:spTgt>
                                        </p:tgtEl>
                                        <p:attrNameLst>
                                          <p:attrName>ppt_x</p:attrName>
                                        </p:attrNameLst>
                                      </p:cBhvr>
                                      <p:tavLst>
                                        <p:tav tm="0">
                                          <p:val>
                                            <p:strVal val="#ppt_x-#ppt_w*1.125000"/>
                                          </p:val>
                                        </p:tav>
                                        <p:tav tm="100000">
                                          <p:val>
                                            <p:strVal val="#ppt_x"/>
                                          </p:val>
                                        </p:tav>
                                      </p:tavLst>
                                    </p:anim>
                                    <p:animEffect transition="in" filter="wipe(right)">
                                      <p:cBhvr>
                                        <p:cTn id="47"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5" grpId="0" animBg="1"/>
      <p:bldP spid="6" grpId="0" animBg="1"/>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358153" y="1582839"/>
            <a:ext cx="8306876" cy="932133"/>
          </a:xfrm>
          <a:prstGeom prst="rect">
            <a:avLst/>
          </a:prstGeom>
        </p:spPr>
        <p:txBody>
          <a:bodyPr lIns="91425" tIns="91425" rIns="91425" bIns="91425" anchor="b" anchorCtr="0">
            <a:noAutofit/>
          </a:bodyPr>
          <a:lstStyle/>
          <a:p>
            <a:pPr algn="l"/>
            <a:r>
              <a:rPr lang="en-PH" b="1" dirty="0"/>
              <a:t>PRESENTATION AND ANALYSIS OF DATA</a:t>
            </a:r>
            <a:endParaRPr lang="en" b="1" dirty="0"/>
          </a:p>
        </p:txBody>
      </p:sp>
      <p:sp>
        <p:nvSpPr>
          <p:cNvPr id="101" name="Shape 101"/>
          <p:cNvSpPr txBox="1">
            <a:spLocks noGrp="1"/>
          </p:cNvSpPr>
          <p:nvPr>
            <p:ph type="subTitle" idx="1"/>
          </p:nvPr>
        </p:nvSpPr>
        <p:spPr>
          <a:xfrm>
            <a:off x="358153" y="379253"/>
            <a:ext cx="4635878" cy="713074"/>
          </a:xfrm>
          <a:prstGeom prst="rect">
            <a:avLst/>
          </a:prstGeom>
        </p:spPr>
        <p:txBody>
          <a:bodyPr lIns="91425" tIns="91425" rIns="91425" bIns="91425" anchor="t" anchorCtr="0">
            <a:noAutofit/>
          </a:bodyPr>
          <a:lstStyle/>
          <a:p>
            <a:pPr algn="l"/>
            <a:r>
              <a:rPr lang="en-US" b="0" dirty="0"/>
              <a:t>WORKSHOP, CHAPTER FOUR</a:t>
            </a:r>
            <a:endParaRPr lang="en" b="0" dirty="0"/>
          </a:p>
        </p:txBody>
      </p:sp>
      <p:sp>
        <p:nvSpPr>
          <p:cNvPr id="4" name="Rectangle 3"/>
          <p:cNvSpPr/>
          <p:nvPr/>
        </p:nvSpPr>
        <p:spPr>
          <a:xfrm>
            <a:off x="358153" y="2514972"/>
            <a:ext cx="7673256" cy="1200329"/>
          </a:xfrm>
          <a:prstGeom prst="rect">
            <a:avLst/>
          </a:prstGeom>
        </p:spPr>
        <p:txBody>
          <a:bodyPr wrap="square">
            <a:spAutoFit/>
          </a:bodyPr>
          <a:lstStyle/>
          <a:p>
            <a:r>
              <a:rPr lang="en-PH" sz="2400" dirty="0">
                <a:ln w="0"/>
                <a:solidFill>
                  <a:schemeClr val="bg1"/>
                </a:solidFill>
                <a:effectLst>
                  <a:outerShdw blurRad="38100" dist="19050" dir="2700000" algn="tl" rotWithShape="0">
                    <a:schemeClr val="dk1">
                      <a:alpha val="40000"/>
                    </a:schemeClr>
                  </a:outerShdw>
                </a:effectLst>
                <a:latin typeface="Raleway" panose="020B0403030101060003" pitchFamily="34" charset="0"/>
              </a:rPr>
              <a:t>Come up with a fabricated data for your research based on your Statement of the Problem and write briefly this chapter</a:t>
            </a:r>
          </a:p>
        </p:txBody>
      </p:sp>
    </p:spTree>
    <p:extLst>
      <p:ext uri="{BB962C8B-B14F-4D97-AF65-F5344CB8AC3E}">
        <p14:creationId xmlns:p14="http://schemas.microsoft.com/office/powerpoint/2010/main" val="178804306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 calcmode="lin" valueType="num">
                                      <p:cBhvr additive="base">
                                        <p:cTn id="7" dur="500"/>
                                        <p:tgtEl>
                                          <p:spTgt spid="101">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101">
                                            <p:txEl>
                                              <p:pRg st="0" end="0"/>
                                            </p:txEl>
                                          </p:spTgt>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additive="base">
                                        <p:cTn id="12" dur="500"/>
                                        <p:tgtEl>
                                          <p:spTgt spid="100"/>
                                        </p:tgtEl>
                                        <p:attrNameLst>
                                          <p:attrName>ppt_y</p:attrName>
                                        </p:attrNameLst>
                                      </p:cBhvr>
                                      <p:tavLst>
                                        <p:tav tm="0">
                                          <p:val>
                                            <p:strVal val="#ppt_y+#ppt_h*1.125000"/>
                                          </p:val>
                                        </p:tav>
                                        <p:tav tm="100000">
                                          <p:val>
                                            <p:strVal val="#ppt_y"/>
                                          </p:val>
                                        </p:tav>
                                      </p:tavLst>
                                    </p:anim>
                                    <p:animEffect transition="in" filter="wipe(up)">
                                      <p:cBhvr>
                                        <p:cTn id="1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2" name="Rectangle 1"/>
          <p:cNvSpPr/>
          <p:nvPr/>
        </p:nvSpPr>
        <p:spPr>
          <a:xfrm>
            <a:off x="0" y="0"/>
            <a:ext cx="1238865" cy="146009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Rectangle 7"/>
          <p:cNvSpPr/>
          <p:nvPr/>
        </p:nvSpPr>
        <p:spPr>
          <a:xfrm>
            <a:off x="1220651" y="0"/>
            <a:ext cx="8568812" cy="146009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Rectangle 8"/>
          <p:cNvSpPr/>
          <p:nvPr/>
        </p:nvSpPr>
        <p:spPr>
          <a:xfrm>
            <a:off x="9789463" y="0"/>
            <a:ext cx="1240877" cy="146009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ectangle 9"/>
          <p:cNvSpPr/>
          <p:nvPr/>
        </p:nvSpPr>
        <p:spPr>
          <a:xfrm>
            <a:off x="11030340" y="0"/>
            <a:ext cx="1161660" cy="146009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Shape 83"/>
          <p:cNvSpPr txBox="1">
            <a:spLocks noGrp="1"/>
          </p:cNvSpPr>
          <p:nvPr>
            <p:ph type="title"/>
          </p:nvPr>
        </p:nvSpPr>
        <p:spPr>
          <a:prstGeom prst="rect">
            <a:avLst/>
          </a:prstGeom>
        </p:spPr>
        <p:txBody>
          <a:bodyPr lIns="91425" tIns="91425" rIns="91425" bIns="91425" anchor="b" anchorCtr="0">
            <a:noAutofit/>
          </a:bodyPr>
          <a:lstStyle/>
          <a:p>
            <a:r>
              <a:rPr lang="en" sz="4000" b="1" dirty="0">
                <a:ln w="0"/>
                <a:solidFill>
                  <a:schemeClr val="bg1"/>
                </a:solidFill>
                <a:effectLst>
                  <a:outerShdw blurRad="38100" dist="19050" dir="2700000" algn="tl" rotWithShape="0">
                    <a:schemeClr val="dk1">
                      <a:alpha val="40000"/>
                    </a:schemeClr>
                  </a:outerShdw>
                </a:effectLst>
              </a:rPr>
              <a:t>Standards and Competencies</a:t>
            </a:r>
          </a:p>
        </p:txBody>
      </p:sp>
      <p:sp>
        <p:nvSpPr>
          <p:cNvPr id="84" name="Shape 84"/>
          <p:cNvSpPr txBox="1"/>
          <p:nvPr/>
        </p:nvSpPr>
        <p:spPr>
          <a:xfrm>
            <a:off x="1238865" y="1540281"/>
            <a:ext cx="4796174" cy="3834680"/>
          </a:xfrm>
          <a:prstGeom prst="rect">
            <a:avLst/>
          </a:prstGeom>
          <a:noFill/>
          <a:ln>
            <a:noFill/>
          </a:ln>
        </p:spPr>
        <p:txBody>
          <a:bodyPr lIns="91425" tIns="91425" rIns="91425" bIns="91425" anchor="t" anchorCtr="0">
            <a:noAutofit/>
          </a:bodyPr>
          <a:lstStyle/>
          <a:p>
            <a:pPr>
              <a:spcBef>
                <a:spcPts val="600"/>
              </a:spcBef>
            </a:pPr>
            <a:r>
              <a:rPr lang="en-PH" sz="2400" b="1" u="sng" dirty="0">
                <a:solidFill>
                  <a:schemeClr val="tx1">
                    <a:lumMod val="75000"/>
                    <a:lumOff val="25000"/>
                  </a:schemeClr>
                </a:solidFill>
                <a:latin typeface="Lato"/>
                <a:ea typeface="Lato"/>
                <a:cs typeface="Lato"/>
                <a:sym typeface="Lato"/>
              </a:rPr>
              <a:t>Content Standards:</a:t>
            </a:r>
            <a:r>
              <a:rPr lang="en-PH" sz="2400" dirty="0">
                <a:solidFill>
                  <a:schemeClr val="tx1">
                    <a:lumMod val="75000"/>
                    <a:lumOff val="25000"/>
                  </a:schemeClr>
                </a:solidFill>
                <a:latin typeface="Lato"/>
                <a:ea typeface="Lato"/>
                <a:cs typeface="Lato"/>
                <a:sym typeface="Lato"/>
              </a:rPr>
              <a:t> The learner demonstrates understanding of: (1) data collection procedures and skills using varied instruments; (2) data processing, organizing, and analysis.</a:t>
            </a:r>
          </a:p>
          <a:p>
            <a:pPr>
              <a:spcBef>
                <a:spcPts val="600"/>
              </a:spcBef>
            </a:pPr>
            <a:r>
              <a:rPr lang="en-PH" sz="2400" b="1" u="sng" dirty="0">
                <a:solidFill>
                  <a:schemeClr val="tx1">
                    <a:lumMod val="75000"/>
                    <a:lumOff val="25000"/>
                  </a:schemeClr>
                </a:solidFill>
                <a:latin typeface="Lato"/>
                <a:ea typeface="Lato"/>
                <a:cs typeface="Lato"/>
                <a:sym typeface="Lato"/>
              </a:rPr>
              <a:t>Performance Standards:</a:t>
            </a:r>
            <a:r>
              <a:rPr lang="en-PH" sz="2400" dirty="0">
                <a:solidFill>
                  <a:schemeClr val="tx1">
                    <a:lumMod val="75000"/>
                    <a:lumOff val="25000"/>
                  </a:schemeClr>
                </a:solidFill>
                <a:latin typeface="Lato"/>
                <a:ea typeface="Lato"/>
                <a:cs typeface="Lato"/>
                <a:sym typeface="Lato"/>
              </a:rPr>
              <a:t> The learner is able to gather and analyze data with intellectual honesty, using suitable techniques</a:t>
            </a:r>
            <a:endParaRPr lang="en" sz="2400" dirty="0">
              <a:solidFill>
                <a:schemeClr val="tx1">
                  <a:lumMod val="75000"/>
                  <a:lumOff val="25000"/>
                </a:schemeClr>
              </a:solidFill>
              <a:latin typeface="Lato"/>
              <a:ea typeface="Lato"/>
              <a:cs typeface="Lato"/>
              <a:sym typeface="Lato"/>
            </a:endParaRPr>
          </a:p>
          <a:p>
            <a:pPr>
              <a:spcBef>
                <a:spcPts val="600"/>
              </a:spcBef>
            </a:pPr>
            <a:endParaRPr lang="en-PH" sz="2400" dirty="0">
              <a:solidFill>
                <a:schemeClr val="tx1">
                  <a:lumMod val="75000"/>
                  <a:lumOff val="25000"/>
                </a:schemeClr>
              </a:solidFill>
              <a:latin typeface="Lato"/>
              <a:ea typeface="Lato"/>
              <a:cs typeface="Lato"/>
              <a:sym typeface="Lato"/>
            </a:endParaRPr>
          </a:p>
        </p:txBody>
      </p:sp>
      <p:sp>
        <p:nvSpPr>
          <p:cNvPr id="85" name="Shape 85"/>
          <p:cNvSpPr txBox="1"/>
          <p:nvPr/>
        </p:nvSpPr>
        <p:spPr>
          <a:xfrm>
            <a:off x="6035039" y="1540281"/>
            <a:ext cx="5576131" cy="3628081"/>
          </a:xfrm>
          <a:prstGeom prst="rect">
            <a:avLst/>
          </a:prstGeom>
          <a:noFill/>
          <a:ln>
            <a:noFill/>
          </a:ln>
        </p:spPr>
        <p:txBody>
          <a:bodyPr lIns="91425" tIns="91425" rIns="91425" bIns="91425" anchor="t" anchorCtr="0">
            <a:noAutofit/>
          </a:bodyPr>
          <a:lstStyle/>
          <a:p>
            <a:pPr lvl="0">
              <a:spcBef>
                <a:spcPts val="600"/>
              </a:spcBef>
            </a:pPr>
            <a:r>
              <a:rPr lang="en-PH" sz="2400" b="1" u="sng" dirty="0">
                <a:solidFill>
                  <a:srgbClr val="000000">
                    <a:lumMod val="65000"/>
                    <a:lumOff val="35000"/>
                  </a:srgbClr>
                </a:solidFill>
                <a:latin typeface="Lato"/>
                <a:ea typeface="Lato"/>
                <a:cs typeface="Lato"/>
                <a:sym typeface="Lato"/>
              </a:rPr>
              <a:t>Learning Competencies</a:t>
            </a:r>
          </a:p>
          <a:p>
            <a:pPr lvl="0">
              <a:spcBef>
                <a:spcPts val="600"/>
              </a:spcBef>
            </a:pPr>
            <a:r>
              <a:rPr lang="en-PH" sz="2400" dirty="0">
                <a:solidFill>
                  <a:srgbClr val="000000">
                    <a:lumMod val="65000"/>
                    <a:lumOff val="35000"/>
                  </a:srgbClr>
                </a:solidFill>
                <a:latin typeface="Lato"/>
                <a:ea typeface="Lato"/>
                <a:cs typeface="Lato"/>
                <a:sym typeface="Lato"/>
              </a:rPr>
              <a:t>The learner…</a:t>
            </a:r>
          </a:p>
          <a:p>
            <a:pPr marL="342900" lvl="0" indent="-342900">
              <a:spcBef>
                <a:spcPts val="600"/>
              </a:spcBef>
              <a:buFont typeface="+mj-lt"/>
              <a:buAutoNum type="arabicPeriod"/>
            </a:pPr>
            <a:r>
              <a:rPr lang="en-PH" sz="2400" dirty="0">
                <a:solidFill>
                  <a:srgbClr val="000000">
                    <a:lumMod val="65000"/>
                    <a:lumOff val="35000"/>
                  </a:srgbClr>
                </a:solidFill>
                <a:latin typeface="Lato"/>
                <a:ea typeface="Lato"/>
                <a:cs typeface="Lato"/>
                <a:sym typeface="Lato"/>
              </a:rPr>
              <a:t>Collects data using appropriate instruments</a:t>
            </a:r>
          </a:p>
          <a:p>
            <a:pPr marL="342900" lvl="0" indent="-342900">
              <a:spcBef>
                <a:spcPts val="600"/>
              </a:spcBef>
              <a:buFont typeface="+mj-lt"/>
              <a:buAutoNum type="arabicPeriod"/>
            </a:pPr>
            <a:r>
              <a:rPr lang="en-PH" sz="2400" dirty="0">
                <a:solidFill>
                  <a:srgbClr val="000000">
                    <a:lumMod val="65000"/>
                    <a:lumOff val="35000"/>
                  </a:srgbClr>
                </a:solidFill>
                <a:latin typeface="Lato"/>
                <a:ea typeface="Lato"/>
                <a:cs typeface="Lato"/>
                <a:sym typeface="Lato"/>
              </a:rPr>
              <a:t>Presents and interprets data in tabular and graphical forms</a:t>
            </a:r>
          </a:p>
          <a:p>
            <a:pPr marL="342900" lvl="0" indent="-342900">
              <a:spcBef>
                <a:spcPts val="600"/>
              </a:spcBef>
              <a:buFont typeface="+mj-lt"/>
              <a:buAutoNum type="arabicPeriod"/>
            </a:pPr>
            <a:r>
              <a:rPr lang="en-PH" sz="2400" dirty="0">
                <a:solidFill>
                  <a:srgbClr val="000000">
                    <a:lumMod val="65000"/>
                    <a:lumOff val="35000"/>
                  </a:srgbClr>
                </a:solidFill>
                <a:latin typeface="Lato"/>
                <a:ea typeface="Lato"/>
                <a:cs typeface="Lato"/>
                <a:sym typeface="Lato"/>
              </a:rPr>
              <a:t>Use statistical techniques to analyze data – study of differences and relationships limited for bivariate analysis</a:t>
            </a:r>
          </a:p>
        </p:txBody>
      </p:sp>
      <p:sp>
        <p:nvSpPr>
          <p:cNvPr id="87" name="Shape 87"/>
          <p:cNvSpPr txBox="1"/>
          <p:nvPr/>
        </p:nvSpPr>
        <p:spPr>
          <a:xfrm>
            <a:off x="1238865" y="5685332"/>
            <a:ext cx="9791475" cy="826499"/>
          </a:xfrm>
          <a:prstGeom prst="rect">
            <a:avLst/>
          </a:prstGeom>
          <a:noFill/>
          <a:ln>
            <a:noFill/>
          </a:ln>
        </p:spPr>
        <p:txBody>
          <a:bodyPr lIns="91425" tIns="91425" rIns="91425" bIns="91425" anchor="t" anchorCtr="0">
            <a:noAutofit/>
          </a:bodyPr>
          <a:lstStyle/>
          <a:p>
            <a:pPr lvl="0" algn="r" rtl="0">
              <a:buNone/>
            </a:pPr>
            <a:r>
              <a:rPr lang="en-US" sz="1800" dirty="0">
                <a:solidFill>
                  <a:schemeClr val="bg1">
                    <a:lumMod val="50000"/>
                  </a:schemeClr>
                </a:solidFill>
                <a:latin typeface="Lato"/>
                <a:ea typeface="Lato"/>
                <a:cs typeface="Lato"/>
                <a:sym typeface="Lato"/>
              </a:rPr>
              <a:t>This slideshow presentation will be made available through the trainer’s website: </a:t>
            </a:r>
            <a:r>
              <a:rPr lang="en-US" sz="1800" i="1" u="sng" dirty="0">
                <a:solidFill>
                  <a:schemeClr val="accent3">
                    <a:lumMod val="75000"/>
                  </a:schemeClr>
                </a:solidFill>
                <a:latin typeface="Lato"/>
                <a:ea typeface="Lato"/>
                <a:cs typeface="Lato"/>
                <a:sym typeface="Lato"/>
              </a:rPr>
              <a:t>mathbychua.weebly.com</a:t>
            </a:r>
            <a:r>
              <a:rPr lang="en-US" sz="1800" dirty="0">
                <a:solidFill>
                  <a:schemeClr val="bg1">
                    <a:lumMod val="50000"/>
                  </a:schemeClr>
                </a:solidFill>
                <a:latin typeface="Lato"/>
                <a:ea typeface="Lato"/>
                <a:cs typeface="Lato"/>
                <a:sym typeface="Lato"/>
              </a:rPr>
              <a:t>.</a:t>
            </a:r>
          </a:p>
          <a:p>
            <a:pPr lvl="0" algn="r" rtl="0">
              <a:buNone/>
            </a:pPr>
            <a:r>
              <a:rPr lang="en-US" sz="1800" dirty="0">
                <a:solidFill>
                  <a:schemeClr val="bg1">
                    <a:lumMod val="50000"/>
                  </a:schemeClr>
                </a:solidFill>
                <a:latin typeface="Lato"/>
                <a:ea typeface="Lato"/>
                <a:cs typeface="Lato"/>
                <a:sym typeface="Lato"/>
              </a:rPr>
              <a:t>Download the document to use it as reference.</a:t>
            </a:r>
            <a:endParaRPr sz="1800" dirty="0">
              <a:solidFill>
                <a:schemeClr val="bg1">
                  <a:lumMod val="50000"/>
                </a:schemeClr>
              </a:solidFill>
              <a:latin typeface="Lato"/>
              <a:ea typeface="Lato"/>
              <a:cs typeface="Lato"/>
              <a:sym typeface="Lato"/>
            </a:endParaRPr>
          </a:p>
        </p:txBody>
      </p:sp>
      <p:sp>
        <p:nvSpPr>
          <p:cNvPr id="4" name="Rectangle 3"/>
          <p:cNvSpPr/>
          <p:nvPr/>
        </p:nvSpPr>
        <p:spPr>
          <a:xfrm>
            <a:off x="-18215" y="301396"/>
            <a:ext cx="12210215" cy="12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78"/>
          <p:cNvSpPr txBox="1">
            <a:spLocks/>
          </p:cNvSpPr>
          <p:nvPr/>
        </p:nvSpPr>
        <p:spPr>
          <a:xfrm>
            <a:off x="1220648" y="426522"/>
            <a:ext cx="10971352" cy="67075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r>
              <a:rPr lang="en-PH" sz="2400" b="1" spc="300" dirty="0">
                <a:ln w="0"/>
                <a:solidFill>
                  <a:srgbClr val="002060"/>
                </a:solidFill>
                <a:effectLst>
                  <a:outerShdw blurRad="38100" dist="19050" dir="2700000" algn="tl" rotWithShape="0">
                    <a:schemeClr val="dk1">
                      <a:alpha val="40000"/>
                    </a:schemeClr>
                  </a:outerShdw>
                </a:effectLst>
              </a:rPr>
              <a:t>Finding Answers through Data Collection</a:t>
            </a:r>
            <a:endParaRPr lang="en" sz="2400" b="1" dirty="0">
              <a:ln w="0"/>
              <a:solidFill>
                <a:srgbClr val="002060"/>
              </a:solidFill>
              <a:effectLst>
                <a:outerShdw blurRad="38100" dist="19050" dir="2700000" algn="tl" rotWithShape="0">
                  <a:schemeClr val="dk1">
                    <a:alpha val="40000"/>
                  </a:schemeClr>
                </a:outerShdw>
              </a:effectLst>
            </a:endParaRPr>
          </a:p>
        </p:txBody>
      </p:sp>
      <p:cxnSp>
        <p:nvCxnSpPr>
          <p:cNvPr id="13" name="Straight Connector 12"/>
          <p:cNvCxnSpPr/>
          <p:nvPr/>
        </p:nvCxnSpPr>
        <p:spPr>
          <a:xfrm>
            <a:off x="849086" y="5695643"/>
            <a:ext cx="10689771"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804519"/>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3"/>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3"/>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childTnLst>
                          </p:cTn>
                        </p:par>
                        <p:par>
                          <p:cTn id="25" fill="hold">
                            <p:stCondLst>
                              <p:cond delay="1000"/>
                            </p:stCondLst>
                            <p:childTnLst>
                              <p:par>
                                <p:cTn id="26" presetID="47"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fade">
                                      <p:cBhvr>
                                        <p:cTn id="33" dur="1000"/>
                                        <p:tgtEl>
                                          <p:spTgt spid="83"/>
                                        </p:tgtEl>
                                      </p:cBhvr>
                                    </p:animEffect>
                                    <p:anim calcmode="lin" valueType="num">
                                      <p:cBhvr>
                                        <p:cTn id="34" dur="1000" fill="hold"/>
                                        <p:tgtEl>
                                          <p:spTgt spid="83"/>
                                        </p:tgtEl>
                                        <p:attrNameLst>
                                          <p:attrName>ppt_x</p:attrName>
                                        </p:attrNameLst>
                                      </p:cBhvr>
                                      <p:tavLst>
                                        <p:tav tm="0">
                                          <p:val>
                                            <p:strVal val="#ppt_x"/>
                                          </p:val>
                                        </p:tav>
                                        <p:tav tm="100000">
                                          <p:val>
                                            <p:strVal val="#ppt_x"/>
                                          </p:val>
                                        </p:tav>
                                      </p:tavLst>
                                    </p:anim>
                                    <p:anim calcmode="lin" valueType="num">
                                      <p:cBhvr>
                                        <p:cTn id="35"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additive="base">
                                        <p:cTn id="40" dur="500"/>
                                        <p:tgtEl>
                                          <p:spTgt spid="84"/>
                                        </p:tgtEl>
                                        <p:attrNameLst>
                                          <p:attrName>ppt_y</p:attrName>
                                        </p:attrNameLst>
                                      </p:cBhvr>
                                      <p:tavLst>
                                        <p:tav tm="0">
                                          <p:val>
                                            <p:strVal val="#ppt_y+#ppt_h*1.125000"/>
                                          </p:val>
                                        </p:tav>
                                        <p:tav tm="100000">
                                          <p:val>
                                            <p:strVal val="#ppt_y"/>
                                          </p:val>
                                        </p:tav>
                                      </p:tavLst>
                                    </p:anim>
                                    <p:animEffect transition="in" filter="wipe(up)">
                                      <p:cBhvr>
                                        <p:cTn id="41" dur="500"/>
                                        <p:tgtEl>
                                          <p:spTgt spid="84"/>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85">
                                            <p:txEl>
                                              <p:pRg st="0" end="0"/>
                                            </p:txEl>
                                          </p:spTgt>
                                        </p:tgtEl>
                                        <p:attrNameLst>
                                          <p:attrName>style.visibility</p:attrName>
                                        </p:attrNameLst>
                                      </p:cBhvr>
                                      <p:to>
                                        <p:strVal val="visible"/>
                                      </p:to>
                                    </p:set>
                                    <p:anim calcmode="lin" valueType="num">
                                      <p:cBhvr additive="base">
                                        <p:cTn id="46" dur="500"/>
                                        <p:tgtEl>
                                          <p:spTgt spid="85">
                                            <p:txEl>
                                              <p:pRg st="0" end="0"/>
                                            </p:txEl>
                                          </p:spTgt>
                                        </p:tgtEl>
                                        <p:attrNameLst>
                                          <p:attrName>ppt_y</p:attrName>
                                        </p:attrNameLst>
                                      </p:cBhvr>
                                      <p:tavLst>
                                        <p:tav tm="0">
                                          <p:val>
                                            <p:strVal val="#ppt_y+#ppt_h*1.125000"/>
                                          </p:val>
                                        </p:tav>
                                        <p:tav tm="100000">
                                          <p:val>
                                            <p:strVal val="#ppt_y"/>
                                          </p:val>
                                        </p:tav>
                                      </p:tavLst>
                                    </p:anim>
                                    <p:animEffect transition="in" filter="wipe(up)">
                                      <p:cBhvr>
                                        <p:cTn id="47" dur="500"/>
                                        <p:tgtEl>
                                          <p:spTgt spid="8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85">
                                            <p:txEl>
                                              <p:pRg st="1" end="1"/>
                                            </p:txEl>
                                          </p:spTgt>
                                        </p:tgtEl>
                                        <p:attrNameLst>
                                          <p:attrName>style.visibility</p:attrName>
                                        </p:attrNameLst>
                                      </p:cBhvr>
                                      <p:to>
                                        <p:strVal val="visible"/>
                                      </p:to>
                                    </p:set>
                                    <p:anim calcmode="lin" valueType="num">
                                      <p:cBhvr additive="base">
                                        <p:cTn id="52" dur="500"/>
                                        <p:tgtEl>
                                          <p:spTgt spid="85">
                                            <p:txEl>
                                              <p:pRg st="1" end="1"/>
                                            </p:txEl>
                                          </p:spTgt>
                                        </p:tgtEl>
                                        <p:attrNameLst>
                                          <p:attrName>ppt_y</p:attrName>
                                        </p:attrNameLst>
                                      </p:cBhvr>
                                      <p:tavLst>
                                        <p:tav tm="0">
                                          <p:val>
                                            <p:strVal val="#ppt_y+#ppt_h*1.125000"/>
                                          </p:val>
                                        </p:tav>
                                        <p:tav tm="100000">
                                          <p:val>
                                            <p:strVal val="#ppt_y"/>
                                          </p:val>
                                        </p:tav>
                                      </p:tavLst>
                                    </p:anim>
                                    <p:animEffect transition="in" filter="wipe(up)">
                                      <p:cBhvr>
                                        <p:cTn id="53" dur="500"/>
                                        <p:tgtEl>
                                          <p:spTgt spid="85">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85">
                                            <p:txEl>
                                              <p:pRg st="2" end="2"/>
                                            </p:txEl>
                                          </p:spTgt>
                                        </p:tgtEl>
                                        <p:attrNameLst>
                                          <p:attrName>style.visibility</p:attrName>
                                        </p:attrNameLst>
                                      </p:cBhvr>
                                      <p:to>
                                        <p:strVal val="visible"/>
                                      </p:to>
                                    </p:set>
                                    <p:anim calcmode="lin" valueType="num">
                                      <p:cBhvr additive="base">
                                        <p:cTn id="58" dur="500"/>
                                        <p:tgtEl>
                                          <p:spTgt spid="85">
                                            <p:txEl>
                                              <p:pRg st="2" end="2"/>
                                            </p:txEl>
                                          </p:spTgt>
                                        </p:tgtEl>
                                        <p:attrNameLst>
                                          <p:attrName>ppt_y</p:attrName>
                                        </p:attrNameLst>
                                      </p:cBhvr>
                                      <p:tavLst>
                                        <p:tav tm="0">
                                          <p:val>
                                            <p:strVal val="#ppt_y+#ppt_h*1.125000"/>
                                          </p:val>
                                        </p:tav>
                                        <p:tav tm="100000">
                                          <p:val>
                                            <p:strVal val="#ppt_y"/>
                                          </p:val>
                                        </p:tav>
                                      </p:tavLst>
                                    </p:anim>
                                    <p:animEffect transition="in" filter="wipe(up)">
                                      <p:cBhvr>
                                        <p:cTn id="59" dur="500"/>
                                        <p:tgtEl>
                                          <p:spTgt spid="85">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grpId="0" nodeType="clickEffect">
                                  <p:stCondLst>
                                    <p:cond delay="0"/>
                                  </p:stCondLst>
                                  <p:childTnLst>
                                    <p:set>
                                      <p:cBhvr>
                                        <p:cTn id="63" dur="1" fill="hold">
                                          <p:stCondLst>
                                            <p:cond delay="0"/>
                                          </p:stCondLst>
                                        </p:cTn>
                                        <p:tgtEl>
                                          <p:spTgt spid="85">
                                            <p:txEl>
                                              <p:pRg st="3" end="3"/>
                                            </p:txEl>
                                          </p:spTgt>
                                        </p:tgtEl>
                                        <p:attrNameLst>
                                          <p:attrName>style.visibility</p:attrName>
                                        </p:attrNameLst>
                                      </p:cBhvr>
                                      <p:to>
                                        <p:strVal val="visible"/>
                                      </p:to>
                                    </p:set>
                                    <p:anim calcmode="lin" valueType="num">
                                      <p:cBhvr additive="base">
                                        <p:cTn id="64" dur="500"/>
                                        <p:tgtEl>
                                          <p:spTgt spid="85">
                                            <p:txEl>
                                              <p:pRg st="3" end="3"/>
                                            </p:txEl>
                                          </p:spTgt>
                                        </p:tgtEl>
                                        <p:attrNameLst>
                                          <p:attrName>ppt_y</p:attrName>
                                        </p:attrNameLst>
                                      </p:cBhvr>
                                      <p:tavLst>
                                        <p:tav tm="0">
                                          <p:val>
                                            <p:strVal val="#ppt_y+#ppt_h*1.125000"/>
                                          </p:val>
                                        </p:tav>
                                        <p:tav tm="100000">
                                          <p:val>
                                            <p:strVal val="#ppt_y"/>
                                          </p:val>
                                        </p:tav>
                                      </p:tavLst>
                                    </p:anim>
                                    <p:animEffect transition="in" filter="wipe(up)">
                                      <p:cBhvr>
                                        <p:cTn id="65" dur="500"/>
                                        <p:tgtEl>
                                          <p:spTgt spid="85">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85">
                                            <p:txEl>
                                              <p:pRg st="4" end="4"/>
                                            </p:txEl>
                                          </p:spTgt>
                                        </p:tgtEl>
                                        <p:attrNameLst>
                                          <p:attrName>style.visibility</p:attrName>
                                        </p:attrNameLst>
                                      </p:cBhvr>
                                      <p:to>
                                        <p:strVal val="visible"/>
                                      </p:to>
                                    </p:set>
                                    <p:anim calcmode="lin" valueType="num">
                                      <p:cBhvr additive="base">
                                        <p:cTn id="70" dur="500"/>
                                        <p:tgtEl>
                                          <p:spTgt spid="85">
                                            <p:txEl>
                                              <p:pRg st="4" end="4"/>
                                            </p:txEl>
                                          </p:spTgt>
                                        </p:tgtEl>
                                        <p:attrNameLst>
                                          <p:attrName>ppt_y</p:attrName>
                                        </p:attrNameLst>
                                      </p:cBhvr>
                                      <p:tavLst>
                                        <p:tav tm="0">
                                          <p:val>
                                            <p:strVal val="#ppt_y+#ppt_h*1.125000"/>
                                          </p:val>
                                        </p:tav>
                                        <p:tav tm="100000">
                                          <p:val>
                                            <p:strVal val="#ppt_y"/>
                                          </p:val>
                                        </p:tav>
                                      </p:tavLst>
                                    </p:anim>
                                    <p:animEffect transition="in" filter="wipe(up)">
                                      <p:cBhvr>
                                        <p:cTn id="71" dur="500"/>
                                        <p:tgtEl>
                                          <p:spTgt spid="85">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84"/>
                                        </p:tgtEl>
                                      </p:cBhvr>
                                    </p:animEffect>
                                    <p:set>
                                      <p:cBhvr>
                                        <p:cTn id="76" dur="1" fill="hold">
                                          <p:stCondLst>
                                            <p:cond delay="499"/>
                                          </p:stCondLst>
                                        </p:cTn>
                                        <p:tgtEl>
                                          <p:spTgt spid="84"/>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85">
                                            <p:txEl>
                                              <p:pRg st="0" end="0"/>
                                            </p:txEl>
                                          </p:spTgt>
                                        </p:tgtEl>
                                      </p:cBhvr>
                                    </p:animEffect>
                                    <p:set>
                                      <p:cBhvr>
                                        <p:cTn id="79" dur="1" fill="hold">
                                          <p:stCondLst>
                                            <p:cond delay="499"/>
                                          </p:stCondLst>
                                        </p:cTn>
                                        <p:tgtEl>
                                          <p:spTgt spid="85">
                                            <p:txEl>
                                              <p:pRg st="0" end="0"/>
                                            </p:txEl>
                                          </p:spTgt>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85">
                                            <p:txEl>
                                              <p:pRg st="1" end="1"/>
                                            </p:txEl>
                                          </p:spTgt>
                                        </p:tgtEl>
                                      </p:cBhvr>
                                    </p:animEffect>
                                    <p:set>
                                      <p:cBhvr>
                                        <p:cTn id="82" dur="1" fill="hold">
                                          <p:stCondLst>
                                            <p:cond delay="499"/>
                                          </p:stCondLst>
                                        </p:cTn>
                                        <p:tgtEl>
                                          <p:spTgt spid="85">
                                            <p:txEl>
                                              <p:pRg st="1" end="1"/>
                                            </p:txEl>
                                          </p:spTgt>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85">
                                            <p:txEl>
                                              <p:pRg st="2" end="2"/>
                                            </p:txEl>
                                          </p:spTgt>
                                        </p:tgtEl>
                                      </p:cBhvr>
                                    </p:animEffect>
                                    <p:set>
                                      <p:cBhvr>
                                        <p:cTn id="85" dur="1" fill="hold">
                                          <p:stCondLst>
                                            <p:cond delay="499"/>
                                          </p:stCondLst>
                                        </p:cTn>
                                        <p:tgtEl>
                                          <p:spTgt spid="85">
                                            <p:txEl>
                                              <p:pRg st="2" end="2"/>
                                            </p:txEl>
                                          </p:spTgt>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85">
                                            <p:txEl>
                                              <p:pRg st="3" end="3"/>
                                            </p:txEl>
                                          </p:spTgt>
                                        </p:tgtEl>
                                      </p:cBhvr>
                                    </p:animEffect>
                                    <p:set>
                                      <p:cBhvr>
                                        <p:cTn id="88" dur="1" fill="hold">
                                          <p:stCondLst>
                                            <p:cond delay="499"/>
                                          </p:stCondLst>
                                        </p:cTn>
                                        <p:tgtEl>
                                          <p:spTgt spid="85">
                                            <p:txEl>
                                              <p:pRg st="3" end="3"/>
                                            </p:txEl>
                                          </p:spTgt>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85">
                                            <p:txEl>
                                              <p:pRg st="4" end="4"/>
                                            </p:txEl>
                                          </p:spTgt>
                                        </p:tgtEl>
                                      </p:cBhvr>
                                    </p:animEffect>
                                    <p:set>
                                      <p:cBhvr>
                                        <p:cTn id="91" dur="1" fill="hold">
                                          <p:stCondLst>
                                            <p:cond delay="499"/>
                                          </p:stCondLst>
                                        </p:cTn>
                                        <p:tgtEl>
                                          <p:spTgt spid="8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83" grpId="0"/>
      <p:bldP spid="84" grpId="0"/>
      <p:bldP spid="84" grpId="1"/>
      <p:bldP spid="85" grpId="0" uiExpand="1" build="p"/>
      <p:bldP spid="85" grpId="1" build="allAtOnce"/>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786489" y="1550886"/>
            <a:ext cx="7553396" cy="1143000"/>
          </a:xfrm>
          <a:prstGeom prst="rect">
            <a:avLst/>
          </a:prstGeom>
        </p:spPr>
        <p:txBody>
          <a:bodyPr lIns="91425" tIns="91425" rIns="91425" bIns="91425" anchor="b" anchorCtr="0">
            <a:noAutofit/>
          </a:bodyPr>
          <a:lstStyle/>
          <a:p>
            <a:pPr algn="ctr"/>
            <a:br>
              <a:rPr lang="en-PH" b="1" dirty="0">
                <a:solidFill>
                  <a:schemeClr val="bg1"/>
                </a:solidFill>
                <a:latin typeface="Lato" panose="020B0604020202020204" charset="0"/>
              </a:rPr>
            </a:br>
            <a:r>
              <a:rPr lang="en-PH" sz="2800" b="1" dirty="0">
                <a:solidFill>
                  <a:schemeClr val="bg1"/>
                </a:solidFill>
                <a:latin typeface="Lato" panose="020B0604020202020204" charset="0"/>
              </a:rPr>
              <a:t>Chapter IV</a:t>
            </a:r>
            <a:br>
              <a:rPr lang="en-PH" b="1" dirty="0">
                <a:solidFill>
                  <a:schemeClr val="bg1"/>
                </a:solidFill>
                <a:latin typeface="Lato" panose="020B0604020202020204" charset="0"/>
              </a:rPr>
            </a:br>
            <a:r>
              <a:rPr lang="en-PH" b="1" dirty="0">
                <a:solidFill>
                  <a:schemeClr val="bg1"/>
                </a:solidFill>
                <a:latin typeface="Lato" panose="020B0604020202020204" charset="0"/>
              </a:rPr>
              <a:t>PRESENTATION AND ANALYSIS OF DATA</a:t>
            </a:r>
            <a:endParaRPr lang="en" b="1" dirty="0">
              <a:solidFill>
                <a:schemeClr val="bg1"/>
              </a:solidFill>
              <a:latin typeface="Lato" panose="020B0604020202020204" charset="0"/>
            </a:endParaRPr>
          </a:p>
        </p:txBody>
      </p:sp>
      <p:sp>
        <p:nvSpPr>
          <p:cNvPr id="8" name="Rectangle 7"/>
          <p:cNvSpPr/>
          <p:nvPr/>
        </p:nvSpPr>
        <p:spPr>
          <a:xfrm>
            <a:off x="464513" y="0"/>
            <a:ext cx="1522549" cy="6559826"/>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1987062" y="0"/>
            <a:ext cx="464513" cy="6559826"/>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2451575" y="0"/>
            <a:ext cx="485056" cy="6559826"/>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0"/>
            <a:ext cx="464513" cy="6559826"/>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0" y="610110"/>
            <a:ext cx="2936631" cy="759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28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Chapter Content</a:t>
            </a:r>
          </a:p>
        </p:txBody>
      </p:sp>
      <p:sp>
        <p:nvSpPr>
          <p:cNvPr id="13" name="Rectangle 12"/>
          <p:cNvSpPr/>
          <p:nvPr/>
        </p:nvSpPr>
        <p:spPr>
          <a:xfrm>
            <a:off x="0" y="34634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550886"/>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786489" y="3132092"/>
            <a:ext cx="7673256" cy="2677656"/>
          </a:xfrm>
          <a:prstGeom prst="rect">
            <a:avLst/>
          </a:prstGeom>
        </p:spPr>
        <p:txBody>
          <a:bodyPr wrap="square">
            <a:spAutoFit/>
          </a:bodyPr>
          <a:lstStyle/>
          <a:p>
            <a:pPr algn="ctr"/>
            <a:r>
              <a:rPr lang="en-PH" sz="2400" dirty="0">
                <a:ln w="0"/>
                <a:solidFill>
                  <a:schemeClr val="bg1"/>
                </a:solidFill>
                <a:effectLst>
                  <a:outerShdw blurRad="38100" dist="19050" dir="2700000" algn="tl" rotWithShape="0">
                    <a:schemeClr val="dk1">
                      <a:alpha val="40000"/>
                    </a:schemeClr>
                  </a:outerShdw>
                </a:effectLst>
                <a:latin typeface="Raleway" panose="020B0403030101060003" pitchFamily="34" charset="0"/>
              </a:rPr>
              <a:t>In reporting the results, the researcher stays close to the statistical findings without drawing broader implications or meaning from them. Further, this section includes summaries of the data rather than the raw data (e.g., the actual scores for individuals). A results section include tables, figures, and detailed explanations about the statistical results </a:t>
            </a:r>
          </a:p>
        </p:txBody>
      </p:sp>
    </p:spTree>
    <p:extLst>
      <p:ext uri="{BB962C8B-B14F-4D97-AF65-F5344CB8AC3E}">
        <p14:creationId xmlns:p14="http://schemas.microsoft.com/office/powerpoint/2010/main" val="2791380332"/>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3"/>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3"/>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p:tgtEl>
                                          <p:spTgt spid="12"/>
                                        </p:tgtEl>
                                        <p:attrNameLst>
                                          <p:attrName>ppt_x</p:attrName>
                                        </p:attrNameLst>
                                      </p:cBhvr>
                                      <p:tavLst>
                                        <p:tav tm="0">
                                          <p:val>
                                            <p:strVal val="#ppt_x-#ppt_w*1.125000"/>
                                          </p:val>
                                        </p:tav>
                                        <p:tav tm="100000">
                                          <p:val>
                                            <p:strVal val="#ppt_x"/>
                                          </p:val>
                                        </p:tav>
                                      </p:tavLst>
                                    </p:anim>
                                    <p:animEffect transition="in" filter="wipe(right)">
                                      <p:cBhvr>
                                        <p:cTn id="29" dur="500"/>
                                        <p:tgtEl>
                                          <p:spTgt spid="12"/>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right)">
                                      <p:cBhvr>
                                        <p:cTn id="32" dur="500"/>
                                        <p:tgtEl>
                                          <p:spTgt spid="13"/>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additive="base">
                                        <p:cTn id="40" dur="500"/>
                                        <p:tgtEl>
                                          <p:spTgt spid="100"/>
                                        </p:tgtEl>
                                        <p:attrNameLst>
                                          <p:attrName>ppt_y</p:attrName>
                                        </p:attrNameLst>
                                      </p:cBhvr>
                                      <p:tavLst>
                                        <p:tav tm="0">
                                          <p:val>
                                            <p:strVal val="#ppt_y+#ppt_h*1.125000"/>
                                          </p:val>
                                        </p:tav>
                                        <p:tav tm="100000">
                                          <p:val>
                                            <p:strVal val="#ppt_y"/>
                                          </p:val>
                                        </p:tav>
                                      </p:tavLst>
                                    </p:anim>
                                    <p:animEffect transition="in" filter="wipe(up)">
                                      <p:cBhvr>
                                        <p:cTn id="4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8" grpId="0" animBg="1"/>
      <p:bldP spid="9" grpId="0" animBg="1"/>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9" name="Shape 101"/>
          <p:cNvSpPr txBox="1">
            <a:spLocks/>
          </p:cNvSpPr>
          <p:nvPr/>
        </p:nvSpPr>
        <p:spPr>
          <a:xfrm>
            <a:off x="3509611" y="1453262"/>
            <a:ext cx="8178806" cy="442735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spcAft>
                <a:spcPts val="1200"/>
              </a:spcAft>
              <a:buNone/>
            </a:pPr>
            <a:r>
              <a:rPr lang="en-PH" sz="2800" dirty="0">
                <a:solidFill>
                  <a:schemeClr val="tx1"/>
                </a:solidFill>
              </a:rPr>
              <a:t>Before writing this section, </a:t>
            </a:r>
          </a:p>
          <a:p>
            <a:pPr marL="457200" indent="-457200">
              <a:spcAft>
                <a:spcPts val="1200"/>
              </a:spcAft>
              <a:buFont typeface="Wingdings" panose="05000000000000000000" pitchFamily="2" charset="2"/>
              <a:buChar char="ü"/>
            </a:pPr>
            <a:r>
              <a:rPr lang="en-PH" sz="2800" dirty="0">
                <a:solidFill>
                  <a:schemeClr val="tx1"/>
                </a:solidFill>
              </a:rPr>
              <a:t>Rewrite Chapters 1-3 before or after data analysis and before writing Chapter 4.</a:t>
            </a:r>
          </a:p>
          <a:p>
            <a:pPr marL="457200" indent="-457200">
              <a:spcAft>
                <a:spcPts val="1200"/>
              </a:spcAft>
              <a:buFont typeface="Wingdings" panose="05000000000000000000" pitchFamily="2" charset="2"/>
              <a:buChar char="ü"/>
            </a:pPr>
            <a:r>
              <a:rPr lang="en-PH" sz="2800" dirty="0">
                <a:solidFill>
                  <a:schemeClr val="tx1"/>
                </a:solidFill>
              </a:rPr>
              <a:t>Rewrite Chapters in past tense, wherever applicable, and make corrections for actual data collection and data analysis procedures. </a:t>
            </a:r>
          </a:p>
        </p:txBody>
      </p:sp>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Rewriting Initial Chapters</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09244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 calcmode="lin" valueType="num">
                                      <p:cBhvr additive="base">
                                        <p:cTn id="40" dur="500"/>
                                        <p:tgtEl>
                                          <p:spTgt spid="19">
                                            <p:txEl>
                                              <p:pRg st="0" end="0"/>
                                            </p:txEl>
                                          </p:spTgt>
                                        </p:tgtEl>
                                        <p:attrNameLst>
                                          <p:attrName>ppt_x</p:attrName>
                                        </p:attrNameLst>
                                      </p:cBhvr>
                                      <p:tavLst>
                                        <p:tav tm="0">
                                          <p:val>
                                            <p:strVal val="#ppt_x-#ppt_w*1.125000"/>
                                          </p:val>
                                        </p:tav>
                                        <p:tav tm="100000">
                                          <p:val>
                                            <p:strVal val="#ppt_x"/>
                                          </p:val>
                                        </p:tav>
                                      </p:tavLst>
                                    </p:anim>
                                    <p:animEffect transition="in" filter="wipe(right)">
                                      <p:cBhvr>
                                        <p:cTn id="4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5" grpId="0" animBg="1"/>
      <p:bldP spid="6"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6" name="Rectangle 5"/>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5719"/>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Preparing Data for Analysis</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101"/>
          <p:cNvSpPr txBox="1">
            <a:spLocks/>
          </p:cNvSpPr>
          <p:nvPr/>
        </p:nvSpPr>
        <p:spPr>
          <a:xfrm>
            <a:off x="5770449" y="778372"/>
            <a:ext cx="5633816" cy="472651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spcAft>
                <a:spcPts val="1200"/>
              </a:spcAft>
              <a:buNone/>
            </a:pPr>
            <a:r>
              <a:rPr lang="en-PH" sz="3200" dirty="0">
                <a:solidFill>
                  <a:schemeClr val="tx1"/>
                </a:solidFill>
              </a:rPr>
              <a:t>Score the data (Coding)</a:t>
            </a:r>
          </a:p>
          <a:p>
            <a:pPr>
              <a:spcAft>
                <a:spcPts val="1200"/>
              </a:spcAft>
              <a:buNone/>
            </a:pPr>
            <a:r>
              <a:rPr lang="en-PH" sz="3200" dirty="0">
                <a:solidFill>
                  <a:schemeClr val="tx1"/>
                </a:solidFill>
              </a:rPr>
              <a:t>Select a statistical program (e.g. SPSS).</a:t>
            </a:r>
          </a:p>
          <a:p>
            <a:pPr>
              <a:spcAft>
                <a:spcPts val="1200"/>
              </a:spcAft>
              <a:buNone/>
            </a:pPr>
            <a:r>
              <a:rPr lang="en-PH" sz="3200" dirty="0">
                <a:solidFill>
                  <a:schemeClr val="tx1"/>
                </a:solidFill>
              </a:rPr>
              <a:t>Input the data</a:t>
            </a:r>
          </a:p>
          <a:p>
            <a:pPr>
              <a:spcAft>
                <a:spcPts val="1200"/>
              </a:spcAft>
              <a:buNone/>
            </a:pPr>
            <a:r>
              <a:rPr lang="en-PH" sz="3200" dirty="0">
                <a:solidFill>
                  <a:schemeClr val="tx1"/>
                </a:solidFill>
              </a:rPr>
              <a:t>Clean and account for missing data.</a:t>
            </a:r>
          </a:p>
        </p:txBody>
      </p:sp>
      <p:sp>
        <p:nvSpPr>
          <p:cNvPr id="16" name="Rectangle 15"/>
          <p:cNvSpPr/>
          <p:nvPr/>
        </p:nvSpPr>
        <p:spPr>
          <a:xfrm>
            <a:off x="5150922" y="827708"/>
            <a:ext cx="556590" cy="475708"/>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1</a:t>
            </a:r>
          </a:p>
        </p:txBody>
      </p:sp>
      <p:sp>
        <p:nvSpPr>
          <p:cNvPr id="17" name="Rectangle 16"/>
          <p:cNvSpPr/>
          <p:nvPr/>
        </p:nvSpPr>
        <p:spPr>
          <a:xfrm>
            <a:off x="5150922" y="2636325"/>
            <a:ext cx="556590" cy="475708"/>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3</a:t>
            </a:r>
            <a:endParaRPr lang="en-PH"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endParaRPr>
          </a:p>
        </p:txBody>
      </p:sp>
      <p:cxnSp>
        <p:nvCxnSpPr>
          <p:cNvPr id="18" name="Straight Connector 17"/>
          <p:cNvCxnSpPr/>
          <p:nvPr/>
        </p:nvCxnSpPr>
        <p:spPr>
          <a:xfrm>
            <a:off x="5083377" y="812615"/>
            <a:ext cx="0" cy="3178254"/>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083377" y="843612"/>
            <a:ext cx="1188" cy="31472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150922" y="1572867"/>
            <a:ext cx="556590" cy="475708"/>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2</a:t>
            </a:r>
            <a:endParaRPr lang="en-PH"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endParaRPr>
          </a:p>
        </p:txBody>
      </p:sp>
      <p:sp>
        <p:nvSpPr>
          <p:cNvPr id="22" name="Rectangle 21"/>
          <p:cNvSpPr/>
          <p:nvPr/>
        </p:nvSpPr>
        <p:spPr>
          <a:xfrm>
            <a:off x="5149212" y="3290604"/>
            <a:ext cx="556590" cy="475708"/>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4</a:t>
            </a:r>
            <a:endParaRPr lang="en-PH"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endParaRPr>
          </a:p>
        </p:txBody>
      </p:sp>
      <p:sp>
        <p:nvSpPr>
          <p:cNvPr id="24" name="Shape 1845"/>
          <p:cNvSpPr/>
          <p:nvPr/>
        </p:nvSpPr>
        <p:spPr>
          <a:xfrm rot="739564" flipH="1">
            <a:off x="2992897" y="3881553"/>
            <a:ext cx="3312119" cy="2678169"/>
          </a:xfrm>
          <a:custGeom>
            <a:avLst/>
            <a:gdLst/>
            <a:ahLst/>
            <a:cxnLst/>
            <a:rect l="0" t="0" r="0" b="0"/>
            <a:pathLst>
              <a:path w="89712" h="82958" extrusionOk="0">
                <a:moveTo>
                  <a:pt x="52672" y="2049"/>
                </a:moveTo>
                <a:cubicBezTo>
                  <a:pt x="40979" y="2915"/>
                  <a:pt x="28376" y="5687"/>
                  <a:pt x="19269" y="13072"/>
                </a:cubicBezTo>
                <a:cubicBezTo>
                  <a:pt x="7809" y="22363"/>
                  <a:pt x="-450" y="41691"/>
                  <a:pt x="5574" y="55159"/>
                </a:cubicBezTo>
                <a:cubicBezTo>
                  <a:pt x="12934" y="71613"/>
                  <a:pt x="33988" y="83483"/>
                  <a:pt x="52004" y="82883"/>
                </a:cubicBezTo>
                <a:cubicBezTo>
                  <a:pt x="62654" y="82528"/>
                  <a:pt x="75554" y="78169"/>
                  <a:pt x="80730" y="68854"/>
                </a:cubicBezTo>
                <a:cubicBezTo>
                  <a:pt x="89351" y="53334"/>
                  <a:pt x="86569" y="30516"/>
                  <a:pt x="76722" y="15744"/>
                </a:cubicBezTo>
                <a:cubicBezTo>
                  <a:pt x="69002" y="4163"/>
                  <a:pt x="51060" y="-2643"/>
                  <a:pt x="37641" y="1047"/>
                </a:cubicBezTo>
                <a:cubicBezTo>
                  <a:pt x="22584" y="5187"/>
                  <a:pt x="4685" y="14957"/>
                  <a:pt x="898" y="30107"/>
                </a:cubicBezTo>
                <a:cubicBezTo>
                  <a:pt x="-3402" y="47307"/>
                  <a:pt x="8933" y="71200"/>
                  <a:pt x="25616" y="77205"/>
                </a:cubicBezTo>
                <a:cubicBezTo>
                  <a:pt x="45695" y="84432"/>
                  <a:pt x="76756" y="77025"/>
                  <a:pt x="86743" y="58165"/>
                </a:cubicBezTo>
                <a:cubicBezTo>
                  <a:pt x="93824" y="44791"/>
                  <a:pt x="86931" y="25485"/>
                  <a:pt x="77390" y="13740"/>
                </a:cubicBezTo>
                <a:cubicBezTo>
                  <a:pt x="74162" y="9767"/>
                  <a:pt x="71332" y="4292"/>
                  <a:pt x="66367" y="3051"/>
                </a:cubicBezTo>
              </a:path>
            </a:pathLst>
          </a:custGeom>
          <a:solidFill>
            <a:srgbClr val="FFC000"/>
          </a:solidFill>
          <a:ln w="19050" cap="rnd" cmpd="sng">
            <a:solidFill>
              <a:srgbClr val="C00000"/>
            </a:solidFill>
            <a:prstDash val="solid"/>
            <a:round/>
            <a:headEnd type="none" w="lg" len="lg"/>
            <a:tailEnd type="none" w="lg" len="lg"/>
          </a:ln>
        </p:spPr>
      </p:sp>
      <p:sp>
        <p:nvSpPr>
          <p:cNvPr id="25" name="TextBox 24"/>
          <p:cNvSpPr txBox="1"/>
          <p:nvPr/>
        </p:nvSpPr>
        <p:spPr>
          <a:xfrm flipH="1">
            <a:off x="3438906" y="4134733"/>
            <a:ext cx="2385296" cy="2308324"/>
          </a:xfrm>
          <a:prstGeom prst="rect">
            <a:avLst/>
          </a:prstGeom>
          <a:noFill/>
        </p:spPr>
        <p:txBody>
          <a:bodyPr wrap="square" rtlCol="0">
            <a:spAutoFit/>
          </a:bodyPr>
          <a:lstStyle/>
          <a:p>
            <a:pPr algn="ctr"/>
            <a:r>
              <a:rPr lang="en-US" sz="1800" dirty="0">
                <a:latin typeface="A.C.M.E. Secret Agent" panose="020B0603050302020204" pitchFamily="34" charset="0"/>
                <a:ea typeface="Ebrima" panose="02000000000000000000" pitchFamily="2" charset="0"/>
                <a:cs typeface="Ebrima" panose="02000000000000000000" pitchFamily="2" charset="0"/>
              </a:rPr>
              <a:t>Assigning a numeric score to each response category for each question in the instrument used</a:t>
            </a:r>
            <a:endParaRPr lang="en-PH" sz="1800" dirty="0">
              <a:latin typeface="A.C.M.E. Secret Agent" panose="020B0603050302020204" pitchFamily="34" charset="0"/>
              <a:ea typeface="Ebrima" panose="02000000000000000000" pitchFamily="2" charset="0"/>
              <a:cs typeface="Ebrima" panose="02000000000000000000" pitchFamily="2" charset="0"/>
            </a:endParaRPr>
          </a:p>
        </p:txBody>
      </p:sp>
      <p:cxnSp>
        <p:nvCxnSpPr>
          <p:cNvPr id="26" name="Straight Connector 25"/>
          <p:cNvCxnSpPr>
            <a:stCxn id="16" idx="1"/>
          </p:cNvCxnSpPr>
          <p:nvPr/>
        </p:nvCxnSpPr>
        <p:spPr>
          <a:xfrm flipH="1">
            <a:off x="4646141" y="1065562"/>
            <a:ext cx="504781" cy="284461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880343"/>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250" fill="hold"/>
                                        <p:tgtEl>
                                          <p:spTgt spid="16"/>
                                        </p:tgtEl>
                                        <p:attrNameLst>
                                          <p:attrName>ppt_x</p:attrName>
                                        </p:attrNameLst>
                                      </p:cBhvr>
                                      <p:tavLst>
                                        <p:tav tm="0">
                                          <p:val>
                                            <p:strVal val="#ppt_x-#ppt_w/2"/>
                                          </p:val>
                                        </p:tav>
                                        <p:tav tm="100000">
                                          <p:val>
                                            <p:strVal val="#ppt_x"/>
                                          </p:val>
                                        </p:tav>
                                      </p:tavLst>
                                    </p:anim>
                                    <p:anim calcmode="lin" valueType="num">
                                      <p:cBhvr>
                                        <p:cTn id="16" dur="250" fill="hold"/>
                                        <p:tgtEl>
                                          <p:spTgt spid="16"/>
                                        </p:tgtEl>
                                        <p:attrNameLst>
                                          <p:attrName>ppt_y</p:attrName>
                                        </p:attrNameLst>
                                      </p:cBhvr>
                                      <p:tavLst>
                                        <p:tav tm="0">
                                          <p:val>
                                            <p:strVal val="#ppt_y"/>
                                          </p:val>
                                        </p:tav>
                                        <p:tav tm="100000">
                                          <p:val>
                                            <p:strVal val="#ppt_y"/>
                                          </p:val>
                                        </p:tav>
                                      </p:tavLst>
                                    </p:anim>
                                    <p:anim calcmode="lin" valueType="num">
                                      <p:cBhvr>
                                        <p:cTn id="17" dur="250" fill="hold"/>
                                        <p:tgtEl>
                                          <p:spTgt spid="16"/>
                                        </p:tgtEl>
                                        <p:attrNameLst>
                                          <p:attrName>ppt_w</p:attrName>
                                        </p:attrNameLst>
                                      </p:cBhvr>
                                      <p:tavLst>
                                        <p:tav tm="0">
                                          <p:val>
                                            <p:fltVal val="0"/>
                                          </p:val>
                                        </p:tav>
                                        <p:tav tm="100000">
                                          <p:val>
                                            <p:strVal val="#ppt_w"/>
                                          </p:val>
                                        </p:tav>
                                      </p:tavLst>
                                    </p:anim>
                                    <p:anim calcmode="lin" valueType="num">
                                      <p:cBhvr>
                                        <p:cTn id="18" dur="250" fill="hold"/>
                                        <p:tgtEl>
                                          <p:spTgt spid="16"/>
                                        </p:tgtEl>
                                        <p:attrNameLst>
                                          <p:attrName>ppt_h</p:attrName>
                                        </p:attrNameLst>
                                      </p:cBhvr>
                                      <p:tavLst>
                                        <p:tav tm="0">
                                          <p:val>
                                            <p:strVal val="#ppt_h"/>
                                          </p:val>
                                        </p:tav>
                                        <p:tav tm="100000">
                                          <p:val>
                                            <p:strVal val="#ppt_h"/>
                                          </p:val>
                                        </p:tav>
                                      </p:tavLst>
                                    </p:anim>
                                  </p:childTnLst>
                                </p:cTn>
                              </p:par>
                              <p:par>
                                <p:cTn id="19" presetID="12" presetClass="entr" presetSubtype="8" fill="hold" grpId="0" nodeType="with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additive="base">
                                        <p:cTn id="21"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right)">
                                      <p:cBhvr>
                                        <p:cTn id="22" dur="500"/>
                                        <p:tgtEl>
                                          <p:spTgt spid="14">
                                            <p:txEl>
                                              <p:pRg st="0" end="0"/>
                                            </p:txEl>
                                          </p:spTgt>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 calcmode="lin" valueType="num">
                                      <p:cBhvr additive="base">
                                        <p:cTn id="25" dur="500"/>
                                        <p:tgtEl>
                                          <p:spTgt spid="14">
                                            <p:txEl>
                                              <p:pRg st="1" end="1"/>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14">
                                            <p:txEl>
                                              <p:pRg st="1" end="1"/>
                                            </p:txEl>
                                          </p:spTgt>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14">
                                            <p:txEl>
                                              <p:pRg st="2" end="2"/>
                                            </p:txEl>
                                          </p:spTgt>
                                        </p:tgtEl>
                                        <p:attrNameLst>
                                          <p:attrName>style.visibility</p:attrName>
                                        </p:attrNameLst>
                                      </p:cBhvr>
                                      <p:to>
                                        <p:strVal val="visible"/>
                                      </p:to>
                                    </p:set>
                                    <p:anim calcmode="lin" valueType="num">
                                      <p:cBhvr additive="base">
                                        <p:cTn id="29" dur="500"/>
                                        <p:tgtEl>
                                          <p:spTgt spid="14">
                                            <p:txEl>
                                              <p:pRg st="2" end="2"/>
                                            </p:txEl>
                                          </p:spTgt>
                                        </p:tgtEl>
                                        <p:attrNameLst>
                                          <p:attrName>ppt_x</p:attrName>
                                        </p:attrNameLst>
                                      </p:cBhvr>
                                      <p:tavLst>
                                        <p:tav tm="0">
                                          <p:val>
                                            <p:strVal val="#ppt_x-#ppt_w*1.125000"/>
                                          </p:val>
                                        </p:tav>
                                        <p:tav tm="100000">
                                          <p:val>
                                            <p:strVal val="#ppt_x"/>
                                          </p:val>
                                        </p:tav>
                                      </p:tavLst>
                                    </p:anim>
                                    <p:animEffect transition="in" filter="wipe(right)">
                                      <p:cBhvr>
                                        <p:cTn id="30" dur="500"/>
                                        <p:tgtEl>
                                          <p:spTgt spid="14">
                                            <p:txEl>
                                              <p:pRg st="2" end="2"/>
                                            </p:txEl>
                                          </p:spTgt>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14">
                                            <p:txEl>
                                              <p:pRg st="3" end="3"/>
                                            </p:txEl>
                                          </p:spTgt>
                                        </p:tgtEl>
                                        <p:attrNameLst>
                                          <p:attrName>style.visibility</p:attrName>
                                        </p:attrNameLst>
                                      </p:cBhvr>
                                      <p:to>
                                        <p:strVal val="visible"/>
                                      </p:to>
                                    </p:set>
                                    <p:anim calcmode="lin" valueType="num">
                                      <p:cBhvr additive="base">
                                        <p:cTn id="33" dur="500"/>
                                        <p:tgtEl>
                                          <p:spTgt spid="14">
                                            <p:txEl>
                                              <p:pRg st="3" end="3"/>
                                            </p:txEl>
                                          </p:spTgt>
                                        </p:tgtEl>
                                        <p:attrNameLst>
                                          <p:attrName>ppt_x</p:attrName>
                                        </p:attrNameLst>
                                      </p:cBhvr>
                                      <p:tavLst>
                                        <p:tav tm="0">
                                          <p:val>
                                            <p:strVal val="#ppt_x-#ppt_w*1.125000"/>
                                          </p:val>
                                        </p:tav>
                                        <p:tav tm="100000">
                                          <p:val>
                                            <p:strVal val="#ppt_x"/>
                                          </p:val>
                                        </p:tav>
                                      </p:tavLst>
                                    </p:anim>
                                    <p:animEffect transition="in" filter="wipe(right)">
                                      <p:cBhvr>
                                        <p:cTn id="34" dur="500"/>
                                        <p:tgtEl>
                                          <p:spTgt spid="1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250" fill="hold"/>
                                        <p:tgtEl>
                                          <p:spTgt spid="21"/>
                                        </p:tgtEl>
                                        <p:attrNameLst>
                                          <p:attrName>ppt_x</p:attrName>
                                        </p:attrNameLst>
                                      </p:cBhvr>
                                      <p:tavLst>
                                        <p:tav tm="0">
                                          <p:val>
                                            <p:strVal val="#ppt_x-#ppt_w/2"/>
                                          </p:val>
                                        </p:tav>
                                        <p:tav tm="100000">
                                          <p:val>
                                            <p:strVal val="#ppt_x"/>
                                          </p:val>
                                        </p:tav>
                                      </p:tavLst>
                                    </p:anim>
                                    <p:anim calcmode="lin" valueType="num">
                                      <p:cBhvr>
                                        <p:cTn id="40" dur="250" fill="hold"/>
                                        <p:tgtEl>
                                          <p:spTgt spid="21"/>
                                        </p:tgtEl>
                                        <p:attrNameLst>
                                          <p:attrName>ppt_y</p:attrName>
                                        </p:attrNameLst>
                                      </p:cBhvr>
                                      <p:tavLst>
                                        <p:tav tm="0">
                                          <p:val>
                                            <p:strVal val="#ppt_y"/>
                                          </p:val>
                                        </p:tav>
                                        <p:tav tm="100000">
                                          <p:val>
                                            <p:strVal val="#ppt_y"/>
                                          </p:val>
                                        </p:tav>
                                      </p:tavLst>
                                    </p:anim>
                                    <p:anim calcmode="lin" valueType="num">
                                      <p:cBhvr>
                                        <p:cTn id="41" dur="250" fill="hold"/>
                                        <p:tgtEl>
                                          <p:spTgt spid="21"/>
                                        </p:tgtEl>
                                        <p:attrNameLst>
                                          <p:attrName>ppt_w</p:attrName>
                                        </p:attrNameLst>
                                      </p:cBhvr>
                                      <p:tavLst>
                                        <p:tav tm="0">
                                          <p:val>
                                            <p:fltVal val="0"/>
                                          </p:val>
                                        </p:tav>
                                        <p:tav tm="100000">
                                          <p:val>
                                            <p:strVal val="#ppt_w"/>
                                          </p:val>
                                        </p:tav>
                                      </p:tavLst>
                                    </p:anim>
                                    <p:anim calcmode="lin" valueType="num">
                                      <p:cBhvr>
                                        <p:cTn id="42" dur="25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250" fill="hold"/>
                                        <p:tgtEl>
                                          <p:spTgt spid="17"/>
                                        </p:tgtEl>
                                        <p:attrNameLst>
                                          <p:attrName>ppt_x</p:attrName>
                                        </p:attrNameLst>
                                      </p:cBhvr>
                                      <p:tavLst>
                                        <p:tav tm="0">
                                          <p:val>
                                            <p:strVal val="#ppt_x-#ppt_w/2"/>
                                          </p:val>
                                        </p:tav>
                                        <p:tav tm="100000">
                                          <p:val>
                                            <p:strVal val="#ppt_x"/>
                                          </p:val>
                                        </p:tav>
                                      </p:tavLst>
                                    </p:anim>
                                    <p:anim calcmode="lin" valueType="num">
                                      <p:cBhvr>
                                        <p:cTn id="48" dur="250" fill="hold"/>
                                        <p:tgtEl>
                                          <p:spTgt spid="17"/>
                                        </p:tgtEl>
                                        <p:attrNameLst>
                                          <p:attrName>ppt_y</p:attrName>
                                        </p:attrNameLst>
                                      </p:cBhvr>
                                      <p:tavLst>
                                        <p:tav tm="0">
                                          <p:val>
                                            <p:strVal val="#ppt_y"/>
                                          </p:val>
                                        </p:tav>
                                        <p:tav tm="100000">
                                          <p:val>
                                            <p:strVal val="#ppt_y"/>
                                          </p:val>
                                        </p:tav>
                                      </p:tavLst>
                                    </p:anim>
                                    <p:anim calcmode="lin" valueType="num">
                                      <p:cBhvr>
                                        <p:cTn id="49" dur="250" fill="hold"/>
                                        <p:tgtEl>
                                          <p:spTgt spid="17"/>
                                        </p:tgtEl>
                                        <p:attrNameLst>
                                          <p:attrName>ppt_w</p:attrName>
                                        </p:attrNameLst>
                                      </p:cBhvr>
                                      <p:tavLst>
                                        <p:tav tm="0">
                                          <p:val>
                                            <p:fltVal val="0"/>
                                          </p:val>
                                        </p:tav>
                                        <p:tav tm="100000">
                                          <p:val>
                                            <p:strVal val="#ppt_w"/>
                                          </p:val>
                                        </p:tav>
                                      </p:tavLst>
                                    </p:anim>
                                    <p:anim calcmode="lin" valueType="num">
                                      <p:cBhvr>
                                        <p:cTn id="50" dur="25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250" fill="hold"/>
                                        <p:tgtEl>
                                          <p:spTgt spid="22"/>
                                        </p:tgtEl>
                                        <p:attrNameLst>
                                          <p:attrName>ppt_x</p:attrName>
                                        </p:attrNameLst>
                                      </p:cBhvr>
                                      <p:tavLst>
                                        <p:tav tm="0">
                                          <p:val>
                                            <p:strVal val="#ppt_x-#ppt_w/2"/>
                                          </p:val>
                                        </p:tav>
                                        <p:tav tm="100000">
                                          <p:val>
                                            <p:strVal val="#ppt_x"/>
                                          </p:val>
                                        </p:tav>
                                      </p:tavLst>
                                    </p:anim>
                                    <p:anim calcmode="lin" valueType="num">
                                      <p:cBhvr>
                                        <p:cTn id="56" dur="250" fill="hold"/>
                                        <p:tgtEl>
                                          <p:spTgt spid="22"/>
                                        </p:tgtEl>
                                        <p:attrNameLst>
                                          <p:attrName>ppt_y</p:attrName>
                                        </p:attrNameLst>
                                      </p:cBhvr>
                                      <p:tavLst>
                                        <p:tav tm="0">
                                          <p:val>
                                            <p:strVal val="#ppt_y"/>
                                          </p:val>
                                        </p:tav>
                                        <p:tav tm="100000">
                                          <p:val>
                                            <p:strVal val="#ppt_y"/>
                                          </p:val>
                                        </p:tav>
                                      </p:tavLst>
                                    </p:anim>
                                    <p:anim calcmode="lin" valueType="num">
                                      <p:cBhvr>
                                        <p:cTn id="57" dur="250" fill="hold"/>
                                        <p:tgtEl>
                                          <p:spTgt spid="22"/>
                                        </p:tgtEl>
                                        <p:attrNameLst>
                                          <p:attrName>ppt_w</p:attrName>
                                        </p:attrNameLst>
                                      </p:cBhvr>
                                      <p:tavLst>
                                        <p:tav tm="0">
                                          <p:val>
                                            <p:fltVal val="0"/>
                                          </p:val>
                                        </p:tav>
                                        <p:tav tm="100000">
                                          <p:val>
                                            <p:strVal val="#ppt_w"/>
                                          </p:val>
                                        </p:tav>
                                      </p:tavLst>
                                    </p:anim>
                                    <p:anim calcmode="lin" valueType="num">
                                      <p:cBhvr>
                                        <p:cTn id="58" dur="25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down)">
                                      <p:cBhvr>
                                        <p:cTn id="63" dur="250"/>
                                        <p:tgtEl>
                                          <p:spTgt spid="26"/>
                                        </p:tgtEl>
                                      </p:cBhvr>
                                    </p:animEffect>
                                  </p:childTnLst>
                                </p:cTn>
                              </p:par>
                            </p:childTnLst>
                          </p:cTn>
                        </p:par>
                        <p:par>
                          <p:cTn id="64" fill="hold">
                            <p:stCondLst>
                              <p:cond delay="250"/>
                            </p:stCondLst>
                            <p:childTnLst>
                              <p:par>
                                <p:cTn id="65" presetID="21" presetClass="entr" presetSubtype="1"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heel(1)">
                                      <p:cBhvr>
                                        <p:cTn id="67" dur="1000"/>
                                        <p:tgtEl>
                                          <p:spTgt spid="24"/>
                                        </p:tgtEl>
                                      </p:cBhvr>
                                    </p:animEffect>
                                  </p:childTnLst>
                                </p:cTn>
                              </p:par>
                            </p:childTnLst>
                          </p:cTn>
                        </p:par>
                        <p:par>
                          <p:cTn id="68" fill="hold">
                            <p:stCondLst>
                              <p:cond delay="1250"/>
                            </p:stCondLst>
                            <p:childTnLst>
                              <p:par>
                                <p:cTn id="69" presetID="53" presetClass="entr" presetSubtype="16"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fltVal val="0"/>
                                          </p:val>
                                        </p:tav>
                                        <p:tav tm="100000">
                                          <p:val>
                                            <p:strVal val="#ppt_w"/>
                                          </p:val>
                                        </p:tav>
                                      </p:tavLst>
                                    </p:anim>
                                    <p:anim calcmode="lin" valueType="num">
                                      <p:cBhvr>
                                        <p:cTn id="72" dur="500" fill="hold"/>
                                        <p:tgtEl>
                                          <p:spTgt spid="25"/>
                                        </p:tgtEl>
                                        <p:attrNameLst>
                                          <p:attrName>ppt_h</p:attrName>
                                        </p:attrNameLst>
                                      </p:cBhvr>
                                      <p:tavLst>
                                        <p:tav tm="0">
                                          <p:val>
                                            <p:fltVal val="0"/>
                                          </p:val>
                                        </p:tav>
                                        <p:tav tm="100000">
                                          <p:val>
                                            <p:strVal val="#ppt_h"/>
                                          </p:val>
                                        </p:tav>
                                      </p:tavLst>
                                    </p:anim>
                                    <p:animEffect transition="in" filter="fade">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xit" presetSubtype="32" fill="hold" grpId="1" nodeType="clickEffect">
                                  <p:stCondLst>
                                    <p:cond delay="0"/>
                                  </p:stCondLst>
                                  <p:childTnLst>
                                    <p:anim calcmode="lin" valueType="num">
                                      <p:cBhvr>
                                        <p:cTn id="77" dur="500"/>
                                        <p:tgtEl>
                                          <p:spTgt spid="25"/>
                                        </p:tgtEl>
                                        <p:attrNameLst>
                                          <p:attrName>ppt_w</p:attrName>
                                        </p:attrNameLst>
                                      </p:cBhvr>
                                      <p:tavLst>
                                        <p:tav tm="0">
                                          <p:val>
                                            <p:strVal val="ppt_w"/>
                                          </p:val>
                                        </p:tav>
                                        <p:tav tm="100000">
                                          <p:val>
                                            <p:fltVal val="0"/>
                                          </p:val>
                                        </p:tav>
                                      </p:tavLst>
                                    </p:anim>
                                    <p:anim calcmode="lin" valueType="num">
                                      <p:cBhvr>
                                        <p:cTn id="78" dur="500"/>
                                        <p:tgtEl>
                                          <p:spTgt spid="25"/>
                                        </p:tgtEl>
                                        <p:attrNameLst>
                                          <p:attrName>ppt_h</p:attrName>
                                        </p:attrNameLst>
                                      </p:cBhvr>
                                      <p:tavLst>
                                        <p:tav tm="0">
                                          <p:val>
                                            <p:strVal val="ppt_h"/>
                                          </p:val>
                                        </p:tav>
                                        <p:tav tm="100000">
                                          <p:val>
                                            <p:fltVal val="0"/>
                                          </p:val>
                                        </p:tav>
                                      </p:tavLst>
                                    </p:anim>
                                    <p:animEffect transition="out" filter="fade">
                                      <p:cBhvr>
                                        <p:cTn id="79" dur="500"/>
                                        <p:tgtEl>
                                          <p:spTgt spid="25"/>
                                        </p:tgtEl>
                                      </p:cBhvr>
                                    </p:animEffect>
                                    <p:set>
                                      <p:cBhvr>
                                        <p:cTn id="80" dur="1" fill="hold">
                                          <p:stCondLst>
                                            <p:cond delay="499"/>
                                          </p:stCondLst>
                                        </p:cTn>
                                        <p:tgtEl>
                                          <p:spTgt spid="25"/>
                                        </p:tgtEl>
                                        <p:attrNameLst>
                                          <p:attrName>style.visibility</p:attrName>
                                        </p:attrNameLst>
                                      </p:cBhvr>
                                      <p:to>
                                        <p:strVal val="hidden"/>
                                      </p:to>
                                    </p:set>
                                  </p:childTnLst>
                                </p:cTn>
                              </p:par>
                              <p:par>
                                <p:cTn id="81" presetID="21" presetClass="exit" presetSubtype="1" fill="hold" nodeType="withEffect">
                                  <p:stCondLst>
                                    <p:cond delay="0"/>
                                  </p:stCondLst>
                                  <p:childTnLst>
                                    <p:animEffect transition="out" filter="wheel(1)">
                                      <p:cBhvr>
                                        <p:cTn id="82" dur="1000"/>
                                        <p:tgtEl>
                                          <p:spTgt spid="24"/>
                                        </p:tgtEl>
                                      </p:cBhvr>
                                    </p:animEffect>
                                    <p:set>
                                      <p:cBhvr>
                                        <p:cTn id="83" dur="1" fill="hold">
                                          <p:stCondLst>
                                            <p:cond delay="999"/>
                                          </p:stCondLst>
                                        </p:cTn>
                                        <p:tgtEl>
                                          <p:spTgt spid="24"/>
                                        </p:tgtEl>
                                        <p:attrNameLst>
                                          <p:attrName>style.visibility</p:attrName>
                                        </p:attrNameLst>
                                      </p:cBhvr>
                                      <p:to>
                                        <p:strVal val="hidden"/>
                                      </p:to>
                                    </p:set>
                                  </p:childTnLst>
                                </p:cTn>
                              </p:par>
                              <p:par>
                                <p:cTn id="84" presetID="22" presetClass="exit" presetSubtype="8" fill="hold" nodeType="withEffect">
                                  <p:stCondLst>
                                    <p:cond delay="0"/>
                                  </p:stCondLst>
                                  <p:childTnLst>
                                    <p:animEffect transition="out" filter="wipe(left)">
                                      <p:cBhvr>
                                        <p:cTn id="85" dur="250"/>
                                        <p:tgtEl>
                                          <p:spTgt spid="26"/>
                                        </p:tgtEl>
                                      </p:cBhvr>
                                    </p:animEffect>
                                    <p:set>
                                      <p:cBhvr>
                                        <p:cTn id="86" dur="1" fill="hold">
                                          <p:stCondLst>
                                            <p:cond delay="24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6" grpId="0" animBg="1"/>
      <p:bldP spid="17" grpId="0" animBg="1"/>
      <p:bldP spid="21" grpId="0" animBg="1"/>
      <p:bldP spid="22" grpId="0" animBg="1"/>
      <p:bldP spid="25" grpId="0"/>
      <p:bldP spid="2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6" name="Rectangle 5"/>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5719"/>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32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How to Analyze Quantitative Data</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101"/>
          <p:cNvSpPr txBox="1">
            <a:spLocks/>
          </p:cNvSpPr>
          <p:nvPr/>
        </p:nvSpPr>
        <p:spPr>
          <a:xfrm>
            <a:off x="4459180" y="1173788"/>
            <a:ext cx="7205598" cy="472651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spcAft>
                <a:spcPts val="1200"/>
              </a:spcAft>
              <a:buNone/>
            </a:pPr>
            <a:r>
              <a:rPr lang="en-PH" sz="2800" dirty="0">
                <a:solidFill>
                  <a:schemeClr val="tx1"/>
                </a:solidFill>
              </a:rPr>
              <a:t>Describe trends in the data to a single variable or question on your instrument. </a:t>
            </a:r>
          </a:p>
          <a:p>
            <a:pPr>
              <a:spcAft>
                <a:spcPts val="1200"/>
              </a:spcAft>
              <a:buNone/>
            </a:pPr>
            <a:r>
              <a:rPr lang="en-PH" sz="2800" dirty="0">
                <a:solidFill>
                  <a:schemeClr val="tx1"/>
                </a:solidFill>
              </a:rPr>
              <a:t>Compare two or more groups on the independent variable in terms of the dependent variable.</a:t>
            </a:r>
          </a:p>
          <a:p>
            <a:pPr>
              <a:spcAft>
                <a:spcPts val="1200"/>
              </a:spcAft>
              <a:buNone/>
            </a:pPr>
            <a:r>
              <a:rPr lang="en-PH" sz="2800" dirty="0">
                <a:solidFill>
                  <a:schemeClr val="tx1"/>
                </a:solidFill>
              </a:rPr>
              <a:t>Relate two or more variables.</a:t>
            </a:r>
          </a:p>
          <a:p>
            <a:pPr>
              <a:spcAft>
                <a:spcPts val="1200"/>
              </a:spcAft>
              <a:buNone/>
            </a:pPr>
            <a:r>
              <a:rPr lang="en-PH" sz="2800" dirty="0">
                <a:solidFill>
                  <a:schemeClr val="tx1"/>
                </a:solidFill>
              </a:rPr>
              <a:t>Test hypothesis about the differences in the groups or the relationships of variables.</a:t>
            </a:r>
          </a:p>
        </p:txBody>
      </p:sp>
      <p:sp>
        <p:nvSpPr>
          <p:cNvPr id="16" name="Rectangle 15"/>
          <p:cNvSpPr/>
          <p:nvPr/>
        </p:nvSpPr>
        <p:spPr>
          <a:xfrm>
            <a:off x="3839653" y="1223124"/>
            <a:ext cx="556590" cy="475708"/>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1</a:t>
            </a:r>
          </a:p>
        </p:txBody>
      </p:sp>
      <p:sp>
        <p:nvSpPr>
          <p:cNvPr id="17" name="Rectangle 16"/>
          <p:cNvSpPr/>
          <p:nvPr/>
        </p:nvSpPr>
        <p:spPr>
          <a:xfrm>
            <a:off x="3839653" y="3711675"/>
            <a:ext cx="556590" cy="475708"/>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3</a:t>
            </a:r>
            <a:endParaRPr lang="en-PH"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endParaRPr>
          </a:p>
        </p:txBody>
      </p:sp>
      <p:cxnSp>
        <p:nvCxnSpPr>
          <p:cNvPr id="18" name="Straight Connector 17"/>
          <p:cNvCxnSpPr/>
          <p:nvPr/>
        </p:nvCxnSpPr>
        <p:spPr>
          <a:xfrm>
            <a:off x="3772108" y="1208031"/>
            <a:ext cx="0" cy="397356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73295" y="1223124"/>
            <a:ext cx="0" cy="41979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839653" y="2331696"/>
            <a:ext cx="556590" cy="475708"/>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2</a:t>
            </a:r>
            <a:endParaRPr lang="en-PH"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endParaRPr>
          </a:p>
        </p:txBody>
      </p:sp>
      <p:sp>
        <p:nvSpPr>
          <p:cNvPr id="22" name="Rectangle 21"/>
          <p:cNvSpPr/>
          <p:nvPr/>
        </p:nvSpPr>
        <p:spPr>
          <a:xfrm>
            <a:off x="3837943" y="4342508"/>
            <a:ext cx="556590" cy="475708"/>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4</a:t>
            </a:r>
            <a:endParaRPr lang="en-PH"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endParaRPr>
          </a:p>
        </p:txBody>
      </p:sp>
    </p:spTree>
    <p:extLst>
      <p:ext uri="{BB962C8B-B14F-4D97-AF65-F5344CB8AC3E}">
        <p14:creationId xmlns:p14="http://schemas.microsoft.com/office/powerpoint/2010/main" val="3554671081"/>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250" fill="hold"/>
                                        <p:tgtEl>
                                          <p:spTgt spid="16"/>
                                        </p:tgtEl>
                                        <p:attrNameLst>
                                          <p:attrName>ppt_x</p:attrName>
                                        </p:attrNameLst>
                                      </p:cBhvr>
                                      <p:tavLst>
                                        <p:tav tm="0">
                                          <p:val>
                                            <p:strVal val="#ppt_x-#ppt_w/2"/>
                                          </p:val>
                                        </p:tav>
                                        <p:tav tm="100000">
                                          <p:val>
                                            <p:strVal val="#ppt_x"/>
                                          </p:val>
                                        </p:tav>
                                      </p:tavLst>
                                    </p:anim>
                                    <p:anim calcmode="lin" valueType="num">
                                      <p:cBhvr>
                                        <p:cTn id="16" dur="250" fill="hold"/>
                                        <p:tgtEl>
                                          <p:spTgt spid="16"/>
                                        </p:tgtEl>
                                        <p:attrNameLst>
                                          <p:attrName>ppt_y</p:attrName>
                                        </p:attrNameLst>
                                      </p:cBhvr>
                                      <p:tavLst>
                                        <p:tav tm="0">
                                          <p:val>
                                            <p:strVal val="#ppt_y"/>
                                          </p:val>
                                        </p:tav>
                                        <p:tav tm="100000">
                                          <p:val>
                                            <p:strVal val="#ppt_y"/>
                                          </p:val>
                                        </p:tav>
                                      </p:tavLst>
                                    </p:anim>
                                    <p:anim calcmode="lin" valueType="num">
                                      <p:cBhvr>
                                        <p:cTn id="17" dur="250" fill="hold"/>
                                        <p:tgtEl>
                                          <p:spTgt spid="16"/>
                                        </p:tgtEl>
                                        <p:attrNameLst>
                                          <p:attrName>ppt_w</p:attrName>
                                        </p:attrNameLst>
                                      </p:cBhvr>
                                      <p:tavLst>
                                        <p:tav tm="0">
                                          <p:val>
                                            <p:fltVal val="0"/>
                                          </p:val>
                                        </p:tav>
                                        <p:tav tm="100000">
                                          <p:val>
                                            <p:strVal val="#ppt_w"/>
                                          </p:val>
                                        </p:tav>
                                      </p:tavLst>
                                    </p:anim>
                                    <p:anim calcmode="lin" valueType="num">
                                      <p:cBhvr>
                                        <p:cTn id="18" dur="250" fill="hold"/>
                                        <p:tgtEl>
                                          <p:spTgt spid="16"/>
                                        </p:tgtEl>
                                        <p:attrNameLst>
                                          <p:attrName>ppt_h</p:attrName>
                                        </p:attrNameLst>
                                      </p:cBhvr>
                                      <p:tavLst>
                                        <p:tav tm="0">
                                          <p:val>
                                            <p:strVal val="#ppt_h"/>
                                          </p:val>
                                        </p:tav>
                                        <p:tav tm="100000">
                                          <p:val>
                                            <p:strVal val="#ppt_h"/>
                                          </p:val>
                                        </p:tav>
                                      </p:tavLst>
                                    </p:anim>
                                  </p:childTnLst>
                                </p:cTn>
                              </p:par>
                              <p:par>
                                <p:cTn id="19" presetID="12" presetClass="entr" presetSubtype="8" fill="hold" grpId="0" nodeType="with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additive="base">
                                        <p:cTn id="21"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right)">
                                      <p:cBhvr>
                                        <p:cTn id="22" dur="500"/>
                                        <p:tgtEl>
                                          <p:spTgt spid="14">
                                            <p:txEl>
                                              <p:pRg st="0" end="0"/>
                                            </p:txEl>
                                          </p:spTgt>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 calcmode="lin" valueType="num">
                                      <p:cBhvr additive="base">
                                        <p:cTn id="25" dur="500"/>
                                        <p:tgtEl>
                                          <p:spTgt spid="14">
                                            <p:txEl>
                                              <p:pRg st="1" end="1"/>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14">
                                            <p:txEl>
                                              <p:pRg st="1" end="1"/>
                                            </p:txEl>
                                          </p:spTgt>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14">
                                            <p:txEl>
                                              <p:pRg st="2" end="2"/>
                                            </p:txEl>
                                          </p:spTgt>
                                        </p:tgtEl>
                                        <p:attrNameLst>
                                          <p:attrName>style.visibility</p:attrName>
                                        </p:attrNameLst>
                                      </p:cBhvr>
                                      <p:to>
                                        <p:strVal val="visible"/>
                                      </p:to>
                                    </p:set>
                                    <p:anim calcmode="lin" valueType="num">
                                      <p:cBhvr additive="base">
                                        <p:cTn id="29" dur="500"/>
                                        <p:tgtEl>
                                          <p:spTgt spid="14">
                                            <p:txEl>
                                              <p:pRg st="2" end="2"/>
                                            </p:txEl>
                                          </p:spTgt>
                                        </p:tgtEl>
                                        <p:attrNameLst>
                                          <p:attrName>ppt_x</p:attrName>
                                        </p:attrNameLst>
                                      </p:cBhvr>
                                      <p:tavLst>
                                        <p:tav tm="0">
                                          <p:val>
                                            <p:strVal val="#ppt_x-#ppt_w*1.125000"/>
                                          </p:val>
                                        </p:tav>
                                        <p:tav tm="100000">
                                          <p:val>
                                            <p:strVal val="#ppt_x"/>
                                          </p:val>
                                        </p:tav>
                                      </p:tavLst>
                                    </p:anim>
                                    <p:animEffect transition="in" filter="wipe(right)">
                                      <p:cBhvr>
                                        <p:cTn id="30" dur="500"/>
                                        <p:tgtEl>
                                          <p:spTgt spid="14">
                                            <p:txEl>
                                              <p:pRg st="2" end="2"/>
                                            </p:txEl>
                                          </p:spTgt>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14">
                                            <p:txEl>
                                              <p:pRg st="3" end="3"/>
                                            </p:txEl>
                                          </p:spTgt>
                                        </p:tgtEl>
                                        <p:attrNameLst>
                                          <p:attrName>style.visibility</p:attrName>
                                        </p:attrNameLst>
                                      </p:cBhvr>
                                      <p:to>
                                        <p:strVal val="visible"/>
                                      </p:to>
                                    </p:set>
                                    <p:anim calcmode="lin" valueType="num">
                                      <p:cBhvr additive="base">
                                        <p:cTn id="33" dur="500"/>
                                        <p:tgtEl>
                                          <p:spTgt spid="14">
                                            <p:txEl>
                                              <p:pRg st="3" end="3"/>
                                            </p:txEl>
                                          </p:spTgt>
                                        </p:tgtEl>
                                        <p:attrNameLst>
                                          <p:attrName>ppt_x</p:attrName>
                                        </p:attrNameLst>
                                      </p:cBhvr>
                                      <p:tavLst>
                                        <p:tav tm="0">
                                          <p:val>
                                            <p:strVal val="#ppt_x-#ppt_w*1.125000"/>
                                          </p:val>
                                        </p:tav>
                                        <p:tav tm="100000">
                                          <p:val>
                                            <p:strVal val="#ppt_x"/>
                                          </p:val>
                                        </p:tav>
                                      </p:tavLst>
                                    </p:anim>
                                    <p:animEffect transition="in" filter="wipe(right)">
                                      <p:cBhvr>
                                        <p:cTn id="34" dur="500"/>
                                        <p:tgtEl>
                                          <p:spTgt spid="1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250" fill="hold"/>
                                        <p:tgtEl>
                                          <p:spTgt spid="21"/>
                                        </p:tgtEl>
                                        <p:attrNameLst>
                                          <p:attrName>ppt_x</p:attrName>
                                        </p:attrNameLst>
                                      </p:cBhvr>
                                      <p:tavLst>
                                        <p:tav tm="0">
                                          <p:val>
                                            <p:strVal val="#ppt_x-#ppt_w/2"/>
                                          </p:val>
                                        </p:tav>
                                        <p:tav tm="100000">
                                          <p:val>
                                            <p:strVal val="#ppt_x"/>
                                          </p:val>
                                        </p:tav>
                                      </p:tavLst>
                                    </p:anim>
                                    <p:anim calcmode="lin" valueType="num">
                                      <p:cBhvr>
                                        <p:cTn id="40" dur="250" fill="hold"/>
                                        <p:tgtEl>
                                          <p:spTgt spid="21"/>
                                        </p:tgtEl>
                                        <p:attrNameLst>
                                          <p:attrName>ppt_y</p:attrName>
                                        </p:attrNameLst>
                                      </p:cBhvr>
                                      <p:tavLst>
                                        <p:tav tm="0">
                                          <p:val>
                                            <p:strVal val="#ppt_y"/>
                                          </p:val>
                                        </p:tav>
                                        <p:tav tm="100000">
                                          <p:val>
                                            <p:strVal val="#ppt_y"/>
                                          </p:val>
                                        </p:tav>
                                      </p:tavLst>
                                    </p:anim>
                                    <p:anim calcmode="lin" valueType="num">
                                      <p:cBhvr>
                                        <p:cTn id="41" dur="250" fill="hold"/>
                                        <p:tgtEl>
                                          <p:spTgt spid="21"/>
                                        </p:tgtEl>
                                        <p:attrNameLst>
                                          <p:attrName>ppt_w</p:attrName>
                                        </p:attrNameLst>
                                      </p:cBhvr>
                                      <p:tavLst>
                                        <p:tav tm="0">
                                          <p:val>
                                            <p:fltVal val="0"/>
                                          </p:val>
                                        </p:tav>
                                        <p:tav tm="100000">
                                          <p:val>
                                            <p:strVal val="#ppt_w"/>
                                          </p:val>
                                        </p:tav>
                                      </p:tavLst>
                                    </p:anim>
                                    <p:anim calcmode="lin" valueType="num">
                                      <p:cBhvr>
                                        <p:cTn id="42" dur="25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250" fill="hold"/>
                                        <p:tgtEl>
                                          <p:spTgt spid="17"/>
                                        </p:tgtEl>
                                        <p:attrNameLst>
                                          <p:attrName>ppt_x</p:attrName>
                                        </p:attrNameLst>
                                      </p:cBhvr>
                                      <p:tavLst>
                                        <p:tav tm="0">
                                          <p:val>
                                            <p:strVal val="#ppt_x-#ppt_w/2"/>
                                          </p:val>
                                        </p:tav>
                                        <p:tav tm="100000">
                                          <p:val>
                                            <p:strVal val="#ppt_x"/>
                                          </p:val>
                                        </p:tav>
                                      </p:tavLst>
                                    </p:anim>
                                    <p:anim calcmode="lin" valueType="num">
                                      <p:cBhvr>
                                        <p:cTn id="48" dur="250" fill="hold"/>
                                        <p:tgtEl>
                                          <p:spTgt spid="17"/>
                                        </p:tgtEl>
                                        <p:attrNameLst>
                                          <p:attrName>ppt_y</p:attrName>
                                        </p:attrNameLst>
                                      </p:cBhvr>
                                      <p:tavLst>
                                        <p:tav tm="0">
                                          <p:val>
                                            <p:strVal val="#ppt_y"/>
                                          </p:val>
                                        </p:tav>
                                        <p:tav tm="100000">
                                          <p:val>
                                            <p:strVal val="#ppt_y"/>
                                          </p:val>
                                        </p:tav>
                                      </p:tavLst>
                                    </p:anim>
                                    <p:anim calcmode="lin" valueType="num">
                                      <p:cBhvr>
                                        <p:cTn id="49" dur="250" fill="hold"/>
                                        <p:tgtEl>
                                          <p:spTgt spid="17"/>
                                        </p:tgtEl>
                                        <p:attrNameLst>
                                          <p:attrName>ppt_w</p:attrName>
                                        </p:attrNameLst>
                                      </p:cBhvr>
                                      <p:tavLst>
                                        <p:tav tm="0">
                                          <p:val>
                                            <p:fltVal val="0"/>
                                          </p:val>
                                        </p:tav>
                                        <p:tav tm="100000">
                                          <p:val>
                                            <p:strVal val="#ppt_w"/>
                                          </p:val>
                                        </p:tav>
                                      </p:tavLst>
                                    </p:anim>
                                    <p:anim calcmode="lin" valueType="num">
                                      <p:cBhvr>
                                        <p:cTn id="50" dur="25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250" fill="hold"/>
                                        <p:tgtEl>
                                          <p:spTgt spid="22"/>
                                        </p:tgtEl>
                                        <p:attrNameLst>
                                          <p:attrName>ppt_x</p:attrName>
                                        </p:attrNameLst>
                                      </p:cBhvr>
                                      <p:tavLst>
                                        <p:tav tm="0">
                                          <p:val>
                                            <p:strVal val="#ppt_x-#ppt_w/2"/>
                                          </p:val>
                                        </p:tav>
                                        <p:tav tm="100000">
                                          <p:val>
                                            <p:strVal val="#ppt_x"/>
                                          </p:val>
                                        </p:tav>
                                      </p:tavLst>
                                    </p:anim>
                                    <p:anim calcmode="lin" valueType="num">
                                      <p:cBhvr>
                                        <p:cTn id="56" dur="250" fill="hold"/>
                                        <p:tgtEl>
                                          <p:spTgt spid="22"/>
                                        </p:tgtEl>
                                        <p:attrNameLst>
                                          <p:attrName>ppt_y</p:attrName>
                                        </p:attrNameLst>
                                      </p:cBhvr>
                                      <p:tavLst>
                                        <p:tav tm="0">
                                          <p:val>
                                            <p:strVal val="#ppt_y"/>
                                          </p:val>
                                        </p:tav>
                                        <p:tav tm="100000">
                                          <p:val>
                                            <p:strVal val="#ppt_y"/>
                                          </p:val>
                                        </p:tav>
                                      </p:tavLst>
                                    </p:anim>
                                    <p:anim calcmode="lin" valueType="num">
                                      <p:cBhvr>
                                        <p:cTn id="57" dur="250" fill="hold"/>
                                        <p:tgtEl>
                                          <p:spTgt spid="22"/>
                                        </p:tgtEl>
                                        <p:attrNameLst>
                                          <p:attrName>ppt_w</p:attrName>
                                        </p:attrNameLst>
                                      </p:cBhvr>
                                      <p:tavLst>
                                        <p:tav tm="0">
                                          <p:val>
                                            <p:fltVal val="0"/>
                                          </p:val>
                                        </p:tav>
                                        <p:tav tm="100000">
                                          <p:val>
                                            <p:strVal val="#ppt_w"/>
                                          </p:val>
                                        </p:tav>
                                      </p:tavLst>
                                    </p:anim>
                                    <p:anim calcmode="lin" valueType="num">
                                      <p:cBhvr>
                                        <p:cTn id="58" dur="25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6" grpId="0" animBg="1"/>
      <p:bldP spid="17"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9" name="Shape 101"/>
          <p:cNvSpPr txBox="1">
            <a:spLocks/>
          </p:cNvSpPr>
          <p:nvPr/>
        </p:nvSpPr>
        <p:spPr>
          <a:xfrm>
            <a:off x="3509611" y="589662"/>
            <a:ext cx="8178806" cy="442735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buNone/>
            </a:pPr>
            <a:r>
              <a:rPr lang="en-PH" sz="2800" dirty="0">
                <a:solidFill>
                  <a:schemeClr val="tx1"/>
                </a:solidFill>
              </a:rPr>
              <a:t>In writing this chapter,</a:t>
            </a:r>
          </a:p>
          <a:p>
            <a:pPr marL="457200" indent="-457200">
              <a:buFont typeface="Wingdings" panose="05000000000000000000" pitchFamily="2" charset="2"/>
              <a:buChar char="ü"/>
            </a:pPr>
            <a:r>
              <a:rPr lang="en-PH" sz="2800" dirty="0">
                <a:solidFill>
                  <a:schemeClr val="tx1"/>
                </a:solidFill>
              </a:rPr>
              <a:t>Label section headings based on research questions and follow their sequence</a:t>
            </a:r>
          </a:p>
          <a:p>
            <a:pPr marL="457200" indent="-457200">
              <a:buFont typeface="Wingdings" panose="05000000000000000000" pitchFamily="2" charset="2"/>
              <a:buChar char="ü"/>
            </a:pPr>
            <a:r>
              <a:rPr lang="en-PH" sz="2800" dirty="0">
                <a:solidFill>
                  <a:schemeClr val="tx1"/>
                </a:solidFill>
              </a:rPr>
              <a:t>Determine parts of the data you collected that focused on each of the variables. One subsection should be devoted to presenting data relevant to each variable. Use tables and graphs in presenting statistical data.</a:t>
            </a:r>
          </a:p>
          <a:p>
            <a:pPr marL="457200" indent="-457200">
              <a:buFont typeface="Wingdings" panose="05000000000000000000" pitchFamily="2" charset="2"/>
              <a:buChar char="ü"/>
            </a:pPr>
            <a:r>
              <a:rPr lang="en-PH" sz="2800" dirty="0">
                <a:solidFill>
                  <a:schemeClr val="tx1"/>
                </a:solidFill>
              </a:rPr>
              <a:t>Put greater emphasis on significant results. Results that are sidelights should not receive equal weight.</a:t>
            </a:r>
          </a:p>
        </p:txBody>
      </p:sp>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How to State Results</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595701"/>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 calcmode="lin" valueType="num">
                                      <p:cBhvr additive="base">
                                        <p:cTn id="40" dur="500"/>
                                        <p:tgtEl>
                                          <p:spTgt spid="19">
                                            <p:txEl>
                                              <p:pRg st="0" end="0"/>
                                            </p:txEl>
                                          </p:spTgt>
                                        </p:tgtEl>
                                        <p:attrNameLst>
                                          <p:attrName>ppt_x</p:attrName>
                                        </p:attrNameLst>
                                      </p:cBhvr>
                                      <p:tavLst>
                                        <p:tav tm="0">
                                          <p:val>
                                            <p:strVal val="#ppt_x-#ppt_w*1.125000"/>
                                          </p:val>
                                        </p:tav>
                                        <p:tav tm="100000">
                                          <p:val>
                                            <p:strVal val="#ppt_x"/>
                                          </p:val>
                                        </p:tav>
                                      </p:tavLst>
                                    </p:anim>
                                    <p:animEffect transition="in" filter="wipe(right)">
                                      <p:cBhvr>
                                        <p:cTn id="41" dur="500"/>
                                        <p:tgtEl>
                                          <p:spTgt spid="1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19">
                                            <p:txEl>
                                              <p:pRg st="1" end="1"/>
                                            </p:txEl>
                                          </p:spTgt>
                                        </p:tgtEl>
                                        <p:attrNameLst>
                                          <p:attrName>style.visibility</p:attrName>
                                        </p:attrNameLst>
                                      </p:cBhvr>
                                      <p:to>
                                        <p:strVal val="visible"/>
                                      </p:to>
                                    </p:set>
                                    <p:anim calcmode="lin" valueType="num">
                                      <p:cBhvr additive="base">
                                        <p:cTn id="46" dur="500"/>
                                        <p:tgtEl>
                                          <p:spTgt spid="19">
                                            <p:txEl>
                                              <p:pRg st="1" end="1"/>
                                            </p:txEl>
                                          </p:spTgt>
                                        </p:tgtEl>
                                        <p:attrNameLst>
                                          <p:attrName>ppt_x</p:attrName>
                                        </p:attrNameLst>
                                      </p:cBhvr>
                                      <p:tavLst>
                                        <p:tav tm="0">
                                          <p:val>
                                            <p:strVal val="#ppt_x-#ppt_w*1.125000"/>
                                          </p:val>
                                        </p:tav>
                                        <p:tav tm="100000">
                                          <p:val>
                                            <p:strVal val="#ppt_x"/>
                                          </p:val>
                                        </p:tav>
                                      </p:tavLst>
                                    </p:anim>
                                    <p:animEffect transition="in" filter="wipe(right)">
                                      <p:cBhvr>
                                        <p:cTn id="47" dur="500"/>
                                        <p:tgtEl>
                                          <p:spTgt spid="1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19">
                                            <p:txEl>
                                              <p:pRg st="2" end="2"/>
                                            </p:txEl>
                                          </p:spTgt>
                                        </p:tgtEl>
                                        <p:attrNameLst>
                                          <p:attrName>style.visibility</p:attrName>
                                        </p:attrNameLst>
                                      </p:cBhvr>
                                      <p:to>
                                        <p:strVal val="visible"/>
                                      </p:to>
                                    </p:set>
                                    <p:anim calcmode="lin" valueType="num">
                                      <p:cBhvr additive="base">
                                        <p:cTn id="52" dur="500"/>
                                        <p:tgtEl>
                                          <p:spTgt spid="19">
                                            <p:txEl>
                                              <p:pRg st="2" end="2"/>
                                            </p:txEl>
                                          </p:spTgt>
                                        </p:tgtEl>
                                        <p:attrNameLst>
                                          <p:attrName>ppt_x</p:attrName>
                                        </p:attrNameLst>
                                      </p:cBhvr>
                                      <p:tavLst>
                                        <p:tav tm="0">
                                          <p:val>
                                            <p:strVal val="#ppt_x-#ppt_w*1.125000"/>
                                          </p:val>
                                        </p:tav>
                                        <p:tav tm="100000">
                                          <p:val>
                                            <p:strVal val="#ppt_x"/>
                                          </p:val>
                                        </p:tav>
                                      </p:tavLst>
                                    </p:anim>
                                    <p:animEffect transition="in" filter="wipe(right)">
                                      <p:cBhvr>
                                        <p:cTn id="53" dur="500"/>
                                        <p:tgtEl>
                                          <p:spTgt spid="19">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grpId="0" nodeType="clickEffect">
                                  <p:stCondLst>
                                    <p:cond delay="0"/>
                                  </p:stCondLst>
                                  <p:childTnLst>
                                    <p:set>
                                      <p:cBhvr>
                                        <p:cTn id="57" dur="1" fill="hold">
                                          <p:stCondLst>
                                            <p:cond delay="0"/>
                                          </p:stCondLst>
                                        </p:cTn>
                                        <p:tgtEl>
                                          <p:spTgt spid="19">
                                            <p:txEl>
                                              <p:pRg st="3" end="3"/>
                                            </p:txEl>
                                          </p:spTgt>
                                        </p:tgtEl>
                                        <p:attrNameLst>
                                          <p:attrName>style.visibility</p:attrName>
                                        </p:attrNameLst>
                                      </p:cBhvr>
                                      <p:to>
                                        <p:strVal val="visible"/>
                                      </p:to>
                                    </p:set>
                                    <p:anim calcmode="lin" valueType="num">
                                      <p:cBhvr additive="base">
                                        <p:cTn id="58" dur="500"/>
                                        <p:tgtEl>
                                          <p:spTgt spid="19">
                                            <p:txEl>
                                              <p:pRg st="3" end="3"/>
                                            </p:txEl>
                                          </p:spTgt>
                                        </p:tgtEl>
                                        <p:attrNameLst>
                                          <p:attrName>ppt_x</p:attrName>
                                        </p:attrNameLst>
                                      </p:cBhvr>
                                      <p:tavLst>
                                        <p:tav tm="0">
                                          <p:val>
                                            <p:strVal val="#ppt_x-#ppt_w*1.125000"/>
                                          </p:val>
                                        </p:tav>
                                        <p:tav tm="100000">
                                          <p:val>
                                            <p:strVal val="#ppt_x"/>
                                          </p:val>
                                        </p:tav>
                                      </p:tavLst>
                                    </p:anim>
                                    <p:animEffect transition="in" filter="wipe(right)">
                                      <p:cBhvr>
                                        <p:cTn id="59"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5" grpId="0" animBg="1"/>
      <p:bldP spid="6"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9" name="Shape 101"/>
          <p:cNvSpPr txBox="1">
            <a:spLocks/>
          </p:cNvSpPr>
          <p:nvPr/>
        </p:nvSpPr>
        <p:spPr>
          <a:xfrm>
            <a:off x="3509611" y="589662"/>
            <a:ext cx="8178806" cy="442735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marL="457200" indent="-457200">
              <a:buFont typeface="Wingdings" panose="05000000000000000000" pitchFamily="2" charset="2"/>
              <a:buChar char="ü"/>
            </a:pPr>
            <a:r>
              <a:rPr lang="en-PH" sz="2800" dirty="0">
                <a:solidFill>
                  <a:schemeClr val="tx1"/>
                </a:solidFill>
              </a:rPr>
              <a:t>Do not state any differences were present between groups unless a significant p-value is attached.</a:t>
            </a:r>
          </a:p>
          <a:p>
            <a:pPr marL="457200" indent="-457200">
              <a:buFont typeface="Wingdings" panose="05000000000000000000" pitchFamily="2" charset="2"/>
              <a:buChar char="ü"/>
            </a:pPr>
            <a:r>
              <a:rPr lang="en-PH" sz="2800" dirty="0">
                <a:solidFill>
                  <a:schemeClr val="tx1"/>
                </a:solidFill>
              </a:rPr>
              <a:t>Do not comment on results.</a:t>
            </a:r>
          </a:p>
          <a:p>
            <a:pPr marL="457200" indent="-457200">
              <a:buFont typeface="Wingdings" panose="05000000000000000000" pitchFamily="2" charset="2"/>
              <a:buChar char="ü"/>
            </a:pPr>
            <a:r>
              <a:rPr lang="en-PH" sz="2800" dirty="0">
                <a:solidFill>
                  <a:schemeClr val="tx1"/>
                </a:solidFill>
              </a:rPr>
              <a:t>Select statistics and place them in the most reasonable order</a:t>
            </a:r>
          </a:p>
          <a:p>
            <a:pPr marL="457200" indent="-457200">
              <a:buFont typeface="Wingdings" panose="05000000000000000000" pitchFamily="2" charset="2"/>
              <a:buChar char="ü"/>
            </a:pPr>
            <a:r>
              <a:rPr lang="en-PH" sz="2800" dirty="0">
                <a:solidFill>
                  <a:schemeClr val="tx1"/>
                </a:solidFill>
              </a:rPr>
              <a:t>Include </a:t>
            </a:r>
          </a:p>
          <a:p>
            <a:pPr marL="1038225" indent="-457200">
              <a:buFont typeface="Arial" panose="020B0604020202020204" pitchFamily="34" charset="0"/>
              <a:buChar char="•"/>
            </a:pPr>
            <a:r>
              <a:rPr lang="en-PH" sz="2800" dirty="0">
                <a:solidFill>
                  <a:schemeClr val="tx1"/>
                </a:solidFill>
              </a:rPr>
              <a:t>tables, graphs, figures for quantitative study</a:t>
            </a:r>
          </a:p>
          <a:p>
            <a:pPr marL="1038225" indent="-457200">
              <a:buFont typeface="Arial" panose="020B0604020202020204" pitchFamily="34" charset="0"/>
              <a:buChar char="•"/>
            </a:pPr>
            <a:r>
              <a:rPr lang="en-PH" sz="2800" dirty="0">
                <a:solidFill>
                  <a:schemeClr val="tx1"/>
                </a:solidFill>
              </a:rPr>
              <a:t>statistical results of hypotheses tested</a:t>
            </a:r>
          </a:p>
          <a:p>
            <a:pPr marL="1038225" indent="-457200">
              <a:buFont typeface="Arial" panose="020B0604020202020204" pitchFamily="34" charset="0"/>
              <a:buChar char="•"/>
            </a:pPr>
            <a:r>
              <a:rPr lang="en-PH" sz="2800" dirty="0">
                <a:solidFill>
                  <a:schemeClr val="tx1"/>
                </a:solidFill>
              </a:rPr>
              <a:t>possible explanations of unexpected results</a:t>
            </a:r>
          </a:p>
          <a:p>
            <a:pPr marL="1038225" indent="-457200">
              <a:buFont typeface="Arial" panose="020B0604020202020204" pitchFamily="34" charset="0"/>
              <a:buChar char="•"/>
            </a:pPr>
            <a:r>
              <a:rPr lang="en-PH" sz="2800" dirty="0">
                <a:solidFill>
                  <a:schemeClr val="tx1"/>
                </a:solidFill>
              </a:rPr>
              <a:t>Implications of results to existing situation</a:t>
            </a:r>
          </a:p>
        </p:txBody>
      </p:sp>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How to State Results</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9446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 calcmode="lin" valueType="num">
                                      <p:cBhvr additive="base">
                                        <p:cTn id="40" dur="500"/>
                                        <p:tgtEl>
                                          <p:spTgt spid="19">
                                            <p:txEl>
                                              <p:pRg st="0" end="0"/>
                                            </p:txEl>
                                          </p:spTgt>
                                        </p:tgtEl>
                                        <p:attrNameLst>
                                          <p:attrName>ppt_x</p:attrName>
                                        </p:attrNameLst>
                                      </p:cBhvr>
                                      <p:tavLst>
                                        <p:tav tm="0">
                                          <p:val>
                                            <p:strVal val="#ppt_x-#ppt_w*1.125000"/>
                                          </p:val>
                                        </p:tav>
                                        <p:tav tm="100000">
                                          <p:val>
                                            <p:strVal val="#ppt_x"/>
                                          </p:val>
                                        </p:tav>
                                      </p:tavLst>
                                    </p:anim>
                                    <p:animEffect transition="in" filter="wipe(right)">
                                      <p:cBhvr>
                                        <p:cTn id="41" dur="500"/>
                                        <p:tgtEl>
                                          <p:spTgt spid="1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19">
                                            <p:txEl>
                                              <p:pRg st="1" end="1"/>
                                            </p:txEl>
                                          </p:spTgt>
                                        </p:tgtEl>
                                        <p:attrNameLst>
                                          <p:attrName>style.visibility</p:attrName>
                                        </p:attrNameLst>
                                      </p:cBhvr>
                                      <p:to>
                                        <p:strVal val="visible"/>
                                      </p:to>
                                    </p:set>
                                    <p:anim calcmode="lin" valueType="num">
                                      <p:cBhvr additive="base">
                                        <p:cTn id="46" dur="500"/>
                                        <p:tgtEl>
                                          <p:spTgt spid="19">
                                            <p:txEl>
                                              <p:pRg st="1" end="1"/>
                                            </p:txEl>
                                          </p:spTgt>
                                        </p:tgtEl>
                                        <p:attrNameLst>
                                          <p:attrName>ppt_x</p:attrName>
                                        </p:attrNameLst>
                                      </p:cBhvr>
                                      <p:tavLst>
                                        <p:tav tm="0">
                                          <p:val>
                                            <p:strVal val="#ppt_x-#ppt_w*1.125000"/>
                                          </p:val>
                                        </p:tav>
                                        <p:tav tm="100000">
                                          <p:val>
                                            <p:strVal val="#ppt_x"/>
                                          </p:val>
                                        </p:tav>
                                      </p:tavLst>
                                    </p:anim>
                                    <p:animEffect transition="in" filter="wipe(right)">
                                      <p:cBhvr>
                                        <p:cTn id="47" dur="500"/>
                                        <p:tgtEl>
                                          <p:spTgt spid="1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19">
                                            <p:txEl>
                                              <p:pRg st="2" end="2"/>
                                            </p:txEl>
                                          </p:spTgt>
                                        </p:tgtEl>
                                        <p:attrNameLst>
                                          <p:attrName>style.visibility</p:attrName>
                                        </p:attrNameLst>
                                      </p:cBhvr>
                                      <p:to>
                                        <p:strVal val="visible"/>
                                      </p:to>
                                    </p:set>
                                    <p:anim calcmode="lin" valueType="num">
                                      <p:cBhvr additive="base">
                                        <p:cTn id="52" dur="500"/>
                                        <p:tgtEl>
                                          <p:spTgt spid="19">
                                            <p:txEl>
                                              <p:pRg st="2" end="2"/>
                                            </p:txEl>
                                          </p:spTgt>
                                        </p:tgtEl>
                                        <p:attrNameLst>
                                          <p:attrName>ppt_x</p:attrName>
                                        </p:attrNameLst>
                                      </p:cBhvr>
                                      <p:tavLst>
                                        <p:tav tm="0">
                                          <p:val>
                                            <p:strVal val="#ppt_x-#ppt_w*1.125000"/>
                                          </p:val>
                                        </p:tav>
                                        <p:tav tm="100000">
                                          <p:val>
                                            <p:strVal val="#ppt_x"/>
                                          </p:val>
                                        </p:tav>
                                      </p:tavLst>
                                    </p:anim>
                                    <p:animEffect transition="in" filter="wipe(right)">
                                      <p:cBhvr>
                                        <p:cTn id="53" dur="500"/>
                                        <p:tgtEl>
                                          <p:spTgt spid="19">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grpId="0" nodeType="clickEffect">
                                  <p:stCondLst>
                                    <p:cond delay="0"/>
                                  </p:stCondLst>
                                  <p:childTnLst>
                                    <p:set>
                                      <p:cBhvr>
                                        <p:cTn id="57" dur="1" fill="hold">
                                          <p:stCondLst>
                                            <p:cond delay="0"/>
                                          </p:stCondLst>
                                        </p:cTn>
                                        <p:tgtEl>
                                          <p:spTgt spid="19">
                                            <p:txEl>
                                              <p:pRg st="3" end="3"/>
                                            </p:txEl>
                                          </p:spTgt>
                                        </p:tgtEl>
                                        <p:attrNameLst>
                                          <p:attrName>style.visibility</p:attrName>
                                        </p:attrNameLst>
                                      </p:cBhvr>
                                      <p:to>
                                        <p:strVal val="visible"/>
                                      </p:to>
                                    </p:set>
                                    <p:anim calcmode="lin" valueType="num">
                                      <p:cBhvr additive="base">
                                        <p:cTn id="58" dur="500"/>
                                        <p:tgtEl>
                                          <p:spTgt spid="19">
                                            <p:txEl>
                                              <p:pRg st="3" end="3"/>
                                            </p:txEl>
                                          </p:spTgt>
                                        </p:tgtEl>
                                        <p:attrNameLst>
                                          <p:attrName>ppt_x</p:attrName>
                                        </p:attrNameLst>
                                      </p:cBhvr>
                                      <p:tavLst>
                                        <p:tav tm="0">
                                          <p:val>
                                            <p:strVal val="#ppt_x-#ppt_w*1.125000"/>
                                          </p:val>
                                        </p:tav>
                                        <p:tav tm="100000">
                                          <p:val>
                                            <p:strVal val="#ppt_x"/>
                                          </p:val>
                                        </p:tav>
                                      </p:tavLst>
                                    </p:anim>
                                    <p:animEffect transition="in" filter="wipe(right)">
                                      <p:cBhvr>
                                        <p:cTn id="59" dur="500"/>
                                        <p:tgtEl>
                                          <p:spTgt spid="19">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8" fill="hold" grpId="0" nodeType="clickEffect">
                                  <p:stCondLst>
                                    <p:cond delay="0"/>
                                  </p:stCondLst>
                                  <p:childTnLst>
                                    <p:set>
                                      <p:cBhvr>
                                        <p:cTn id="63" dur="1" fill="hold">
                                          <p:stCondLst>
                                            <p:cond delay="0"/>
                                          </p:stCondLst>
                                        </p:cTn>
                                        <p:tgtEl>
                                          <p:spTgt spid="19">
                                            <p:txEl>
                                              <p:pRg st="4" end="4"/>
                                            </p:txEl>
                                          </p:spTgt>
                                        </p:tgtEl>
                                        <p:attrNameLst>
                                          <p:attrName>style.visibility</p:attrName>
                                        </p:attrNameLst>
                                      </p:cBhvr>
                                      <p:to>
                                        <p:strVal val="visible"/>
                                      </p:to>
                                    </p:set>
                                    <p:anim calcmode="lin" valueType="num">
                                      <p:cBhvr additive="base">
                                        <p:cTn id="64" dur="500"/>
                                        <p:tgtEl>
                                          <p:spTgt spid="19">
                                            <p:txEl>
                                              <p:pRg st="4" end="4"/>
                                            </p:txEl>
                                          </p:spTgt>
                                        </p:tgtEl>
                                        <p:attrNameLst>
                                          <p:attrName>ppt_x</p:attrName>
                                        </p:attrNameLst>
                                      </p:cBhvr>
                                      <p:tavLst>
                                        <p:tav tm="0">
                                          <p:val>
                                            <p:strVal val="#ppt_x-#ppt_w*1.125000"/>
                                          </p:val>
                                        </p:tav>
                                        <p:tav tm="100000">
                                          <p:val>
                                            <p:strVal val="#ppt_x"/>
                                          </p:val>
                                        </p:tav>
                                      </p:tavLst>
                                    </p:anim>
                                    <p:animEffect transition="in" filter="wipe(right)">
                                      <p:cBhvr>
                                        <p:cTn id="65" dur="500"/>
                                        <p:tgtEl>
                                          <p:spTgt spid="19">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8" fill="hold" grpId="0" nodeType="clickEffect">
                                  <p:stCondLst>
                                    <p:cond delay="0"/>
                                  </p:stCondLst>
                                  <p:childTnLst>
                                    <p:set>
                                      <p:cBhvr>
                                        <p:cTn id="69" dur="1" fill="hold">
                                          <p:stCondLst>
                                            <p:cond delay="0"/>
                                          </p:stCondLst>
                                        </p:cTn>
                                        <p:tgtEl>
                                          <p:spTgt spid="19">
                                            <p:txEl>
                                              <p:pRg st="5" end="5"/>
                                            </p:txEl>
                                          </p:spTgt>
                                        </p:tgtEl>
                                        <p:attrNameLst>
                                          <p:attrName>style.visibility</p:attrName>
                                        </p:attrNameLst>
                                      </p:cBhvr>
                                      <p:to>
                                        <p:strVal val="visible"/>
                                      </p:to>
                                    </p:set>
                                    <p:anim calcmode="lin" valueType="num">
                                      <p:cBhvr additive="base">
                                        <p:cTn id="70" dur="500"/>
                                        <p:tgtEl>
                                          <p:spTgt spid="19">
                                            <p:txEl>
                                              <p:pRg st="5" end="5"/>
                                            </p:txEl>
                                          </p:spTgt>
                                        </p:tgtEl>
                                        <p:attrNameLst>
                                          <p:attrName>ppt_x</p:attrName>
                                        </p:attrNameLst>
                                      </p:cBhvr>
                                      <p:tavLst>
                                        <p:tav tm="0">
                                          <p:val>
                                            <p:strVal val="#ppt_x-#ppt_w*1.125000"/>
                                          </p:val>
                                        </p:tav>
                                        <p:tav tm="100000">
                                          <p:val>
                                            <p:strVal val="#ppt_x"/>
                                          </p:val>
                                        </p:tav>
                                      </p:tavLst>
                                    </p:anim>
                                    <p:animEffect transition="in" filter="wipe(right)">
                                      <p:cBhvr>
                                        <p:cTn id="71" dur="500"/>
                                        <p:tgtEl>
                                          <p:spTgt spid="19">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8" fill="hold" grpId="0" nodeType="clickEffect">
                                  <p:stCondLst>
                                    <p:cond delay="0"/>
                                  </p:stCondLst>
                                  <p:childTnLst>
                                    <p:set>
                                      <p:cBhvr>
                                        <p:cTn id="75" dur="1" fill="hold">
                                          <p:stCondLst>
                                            <p:cond delay="0"/>
                                          </p:stCondLst>
                                        </p:cTn>
                                        <p:tgtEl>
                                          <p:spTgt spid="19">
                                            <p:txEl>
                                              <p:pRg st="6" end="6"/>
                                            </p:txEl>
                                          </p:spTgt>
                                        </p:tgtEl>
                                        <p:attrNameLst>
                                          <p:attrName>style.visibility</p:attrName>
                                        </p:attrNameLst>
                                      </p:cBhvr>
                                      <p:to>
                                        <p:strVal val="visible"/>
                                      </p:to>
                                    </p:set>
                                    <p:anim calcmode="lin" valueType="num">
                                      <p:cBhvr additive="base">
                                        <p:cTn id="76" dur="500"/>
                                        <p:tgtEl>
                                          <p:spTgt spid="19">
                                            <p:txEl>
                                              <p:pRg st="6" end="6"/>
                                            </p:txEl>
                                          </p:spTgt>
                                        </p:tgtEl>
                                        <p:attrNameLst>
                                          <p:attrName>ppt_x</p:attrName>
                                        </p:attrNameLst>
                                      </p:cBhvr>
                                      <p:tavLst>
                                        <p:tav tm="0">
                                          <p:val>
                                            <p:strVal val="#ppt_x-#ppt_w*1.125000"/>
                                          </p:val>
                                        </p:tav>
                                        <p:tav tm="100000">
                                          <p:val>
                                            <p:strVal val="#ppt_x"/>
                                          </p:val>
                                        </p:tav>
                                      </p:tavLst>
                                    </p:anim>
                                    <p:animEffect transition="in" filter="wipe(right)">
                                      <p:cBhvr>
                                        <p:cTn id="77" dur="500"/>
                                        <p:tgtEl>
                                          <p:spTgt spid="19">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8" fill="hold" grpId="0" nodeType="clickEffect">
                                  <p:stCondLst>
                                    <p:cond delay="0"/>
                                  </p:stCondLst>
                                  <p:childTnLst>
                                    <p:set>
                                      <p:cBhvr>
                                        <p:cTn id="81" dur="1" fill="hold">
                                          <p:stCondLst>
                                            <p:cond delay="0"/>
                                          </p:stCondLst>
                                        </p:cTn>
                                        <p:tgtEl>
                                          <p:spTgt spid="19">
                                            <p:txEl>
                                              <p:pRg st="7" end="7"/>
                                            </p:txEl>
                                          </p:spTgt>
                                        </p:tgtEl>
                                        <p:attrNameLst>
                                          <p:attrName>style.visibility</p:attrName>
                                        </p:attrNameLst>
                                      </p:cBhvr>
                                      <p:to>
                                        <p:strVal val="visible"/>
                                      </p:to>
                                    </p:set>
                                    <p:anim calcmode="lin" valueType="num">
                                      <p:cBhvr additive="base">
                                        <p:cTn id="82" dur="500"/>
                                        <p:tgtEl>
                                          <p:spTgt spid="19">
                                            <p:txEl>
                                              <p:pRg st="7" end="7"/>
                                            </p:txEl>
                                          </p:spTgt>
                                        </p:tgtEl>
                                        <p:attrNameLst>
                                          <p:attrName>ppt_x</p:attrName>
                                        </p:attrNameLst>
                                      </p:cBhvr>
                                      <p:tavLst>
                                        <p:tav tm="0">
                                          <p:val>
                                            <p:strVal val="#ppt_x-#ppt_w*1.125000"/>
                                          </p:val>
                                        </p:tav>
                                        <p:tav tm="100000">
                                          <p:val>
                                            <p:strVal val="#ppt_x"/>
                                          </p:val>
                                        </p:tav>
                                      </p:tavLst>
                                    </p:anim>
                                    <p:animEffect transition="in" filter="wipe(right)">
                                      <p:cBhvr>
                                        <p:cTn id="83" dur="500"/>
                                        <p:tgtEl>
                                          <p:spTgt spid="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5" grpId="0" animBg="1"/>
      <p:bldP spid="6"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9" name="Shape 101"/>
          <p:cNvSpPr txBox="1">
            <a:spLocks/>
          </p:cNvSpPr>
          <p:nvPr/>
        </p:nvSpPr>
        <p:spPr>
          <a:xfrm>
            <a:off x="3509611" y="1136822"/>
            <a:ext cx="8178806" cy="38801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spcAft>
                <a:spcPts val="1200"/>
              </a:spcAft>
              <a:buNone/>
            </a:pPr>
            <a:r>
              <a:rPr lang="en-PH" sz="2800" dirty="0">
                <a:solidFill>
                  <a:schemeClr val="tx1"/>
                </a:solidFill>
              </a:rPr>
              <a:t>Quantitative data are organized &amp; summarized in tables and figures.</a:t>
            </a:r>
          </a:p>
          <a:p>
            <a:pPr>
              <a:spcAft>
                <a:spcPts val="1200"/>
              </a:spcAft>
              <a:buNone/>
            </a:pPr>
            <a:r>
              <a:rPr lang="en-PH" sz="2800" dirty="0">
                <a:solidFill>
                  <a:schemeClr val="tx1"/>
                </a:solidFill>
              </a:rPr>
              <a:t>Information shown in tables and figures is elaborated in the text.</a:t>
            </a:r>
          </a:p>
          <a:p>
            <a:pPr>
              <a:spcAft>
                <a:spcPts val="1200"/>
              </a:spcAft>
              <a:buNone/>
            </a:pPr>
            <a:r>
              <a:rPr lang="en-PH" sz="2800" dirty="0">
                <a:solidFill>
                  <a:schemeClr val="tx1"/>
                </a:solidFill>
              </a:rPr>
              <a:t>Present results of hypothesis test in tables using statistical format, e.g., t value and level of significance (p-value).</a:t>
            </a:r>
          </a:p>
        </p:txBody>
      </p:sp>
      <p:sp>
        <p:nvSpPr>
          <p:cNvPr id="5" name="Rectangle 4"/>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0" y="4439591"/>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4000" b="1"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Tables and Figures</a:t>
            </a:r>
          </a:p>
        </p:txBody>
      </p:sp>
      <p:sp>
        <p:nvSpPr>
          <p:cNvPr id="12" name="Rectangle 11"/>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598819"/>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 calcmode="lin" valueType="num">
                                      <p:cBhvr additive="base">
                                        <p:cTn id="40" dur="500"/>
                                        <p:tgtEl>
                                          <p:spTgt spid="19">
                                            <p:txEl>
                                              <p:pRg st="0" end="0"/>
                                            </p:txEl>
                                          </p:spTgt>
                                        </p:tgtEl>
                                        <p:attrNameLst>
                                          <p:attrName>ppt_x</p:attrName>
                                        </p:attrNameLst>
                                      </p:cBhvr>
                                      <p:tavLst>
                                        <p:tav tm="0">
                                          <p:val>
                                            <p:strVal val="#ppt_x-#ppt_w*1.125000"/>
                                          </p:val>
                                        </p:tav>
                                        <p:tav tm="100000">
                                          <p:val>
                                            <p:strVal val="#ppt_x"/>
                                          </p:val>
                                        </p:tav>
                                      </p:tavLst>
                                    </p:anim>
                                    <p:animEffect transition="in" filter="wipe(right)">
                                      <p:cBhvr>
                                        <p:cTn id="41" dur="500"/>
                                        <p:tgtEl>
                                          <p:spTgt spid="1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19">
                                            <p:txEl>
                                              <p:pRg st="1" end="1"/>
                                            </p:txEl>
                                          </p:spTgt>
                                        </p:tgtEl>
                                        <p:attrNameLst>
                                          <p:attrName>style.visibility</p:attrName>
                                        </p:attrNameLst>
                                      </p:cBhvr>
                                      <p:to>
                                        <p:strVal val="visible"/>
                                      </p:to>
                                    </p:set>
                                    <p:anim calcmode="lin" valueType="num">
                                      <p:cBhvr additive="base">
                                        <p:cTn id="46" dur="500"/>
                                        <p:tgtEl>
                                          <p:spTgt spid="19">
                                            <p:txEl>
                                              <p:pRg st="1" end="1"/>
                                            </p:txEl>
                                          </p:spTgt>
                                        </p:tgtEl>
                                        <p:attrNameLst>
                                          <p:attrName>ppt_x</p:attrName>
                                        </p:attrNameLst>
                                      </p:cBhvr>
                                      <p:tavLst>
                                        <p:tav tm="0">
                                          <p:val>
                                            <p:strVal val="#ppt_x-#ppt_w*1.125000"/>
                                          </p:val>
                                        </p:tav>
                                        <p:tav tm="100000">
                                          <p:val>
                                            <p:strVal val="#ppt_x"/>
                                          </p:val>
                                        </p:tav>
                                      </p:tavLst>
                                    </p:anim>
                                    <p:animEffect transition="in" filter="wipe(right)">
                                      <p:cBhvr>
                                        <p:cTn id="47" dur="500"/>
                                        <p:tgtEl>
                                          <p:spTgt spid="1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19">
                                            <p:txEl>
                                              <p:pRg st="2" end="2"/>
                                            </p:txEl>
                                          </p:spTgt>
                                        </p:tgtEl>
                                        <p:attrNameLst>
                                          <p:attrName>style.visibility</p:attrName>
                                        </p:attrNameLst>
                                      </p:cBhvr>
                                      <p:to>
                                        <p:strVal val="visible"/>
                                      </p:to>
                                    </p:set>
                                    <p:anim calcmode="lin" valueType="num">
                                      <p:cBhvr additive="base">
                                        <p:cTn id="52" dur="500"/>
                                        <p:tgtEl>
                                          <p:spTgt spid="19">
                                            <p:txEl>
                                              <p:pRg st="2" end="2"/>
                                            </p:txEl>
                                          </p:spTgt>
                                        </p:tgtEl>
                                        <p:attrNameLst>
                                          <p:attrName>ppt_x</p:attrName>
                                        </p:attrNameLst>
                                      </p:cBhvr>
                                      <p:tavLst>
                                        <p:tav tm="0">
                                          <p:val>
                                            <p:strVal val="#ppt_x-#ppt_w*1.125000"/>
                                          </p:val>
                                        </p:tav>
                                        <p:tav tm="100000">
                                          <p:val>
                                            <p:strVal val="#ppt_x"/>
                                          </p:val>
                                        </p:tav>
                                      </p:tavLst>
                                    </p:anim>
                                    <p:animEffect transition="in" filter="wipe(right)">
                                      <p:cBhvr>
                                        <p:cTn id="53"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5" grpId="0" animBg="1"/>
      <p:bldP spid="6"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DepEd2</Template>
  <TotalTime>10275</TotalTime>
  <Words>1200</Words>
  <Application>Microsoft Office PowerPoint</Application>
  <PresentationFormat>Widescreen</PresentationFormat>
  <Paragraphs>108</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Lato</vt:lpstr>
      <vt:lpstr>A.C.M.E. Secret Agent</vt:lpstr>
      <vt:lpstr>Raleway</vt:lpstr>
      <vt:lpstr>Ebrima</vt:lpstr>
      <vt:lpstr>Arial</vt:lpstr>
      <vt:lpstr>HP Simplified</vt:lpstr>
      <vt:lpstr>Wingdings</vt:lpstr>
      <vt:lpstr>Century Gothic</vt:lpstr>
      <vt:lpstr>Antonio template</vt:lpstr>
      <vt:lpstr>Finding Answers through Data Collection</vt:lpstr>
      <vt:lpstr>Standards and Competencies</vt:lpstr>
      <vt:lpstr> Chapter IV PRESENTATION AND ANALYSIS OF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PRESENTATION AND ANALYSIS OF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STUDY</dc:title>
  <dc:creator>Von Christopher</dc:creator>
  <cp:lastModifiedBy>Von Christopher Chua</cp:lastModifiedBy>
  <cp:revision>280</cp:revision>
  <dcterms:modified xsi:type="dcterms:W3CDTF">2017-07-18T04:25:06Z</dcterms:modified>
</cp:coreProperties>
</file>