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6"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2" d="100"/>
          <a:sy n="62" d="100"/>
        </p:scale>
        <p:origin x="1488" y="5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Frequency</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52</c:v>
                </c:pt>
                <c:pt idx="1">
                  <c:v>58</c:v>
                </c:pt>
              </c:numCache>
            </c:numRef>
          </c:val>
          <c:extLst>
            <c:ext xmlns:c16="http://schemas.microsoft.com/office/drawing/2014/chart" uri="{C3380CC4-5D6E-409C-BE32-E72D297353CC}">
              <c16:uniqueId val="{00000000-92CE-42FA-AE50-CAE3AC757A7B}"/>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Frequency</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52</c:v>
                </c:pt>
                <c:pt idx="1">
                  <c:v>58</c:v>
                </c:pt>
              </c:numCache>
            </c:numRef>
          </c:val>
          <c:extLst>
            <c:ext xmlns:c16="http://schemas.microsoft.com/office/drawing/2014/chart" uri="{C3380CC4-5D6E-409C-BE32-E72D297353CC}">
              <c16:uniqueId val="{00000000-92CE-42FA-AE50-CAE3AC757A7B}"/>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ABM</c:v>
                </c:pt>
                <c:pt idx="1">
                  <c:v>A&amp;D</c:v>
                </c:pt>
                <c:pt idx="2">
                  <c:v>HUMSS</c:v>
                </c:pt>
                <c:pt idx="3">
                  <c:v>STEM</c:v>
                </c:pt>
              </c:strCache>
            </c:strRef>
          </c:cat>
          <c:val>
            <c:numRef>
              <c:f>Sheet1!$B$2:$B$5</c:f>
              <c:numCache>
                <c:formatCode>General</c:formatCode>
                <c:ptCount val="4"/>
                <c:pt idx="0">
                  <c:v>13</c:v>
                </c:pt>
                <c:pt idx="1">
                  <c:v>3</c:v>
                </c:pt>
                <c:pt idx="2">
                  <c:v>11</c:v>
                </c:pt>
                <c:pt idx="3">
                  <c:v>26</c:v>
                </c:pt>
              </c:numCache>
            </c:numRef>
          </c:val>
          <c:extLst>
            <c:ext xmlns:c16="http://schemas.microsoft.com/office/drawing/2014/chart" uri="{C3380CC4-5D6E-409C-BE32-E72D297353CC}">
              <c16:uniqueId val="{00000000-8092-41F4-B9A0-F77DB4D2A73E}"/>
            </c:ext>
          </c:extLst>
        </c:ser>
        <c:ser>
          <c:idx val="1"/>
          <c:order val="1"/>
          <c:tx>
            <c:strRef>
              <c:f>Sheet1!$C$1</c:f>
              <c:strCache>
                <c:ptCount val="1"/>
                <c:pt idx="0">
                  <c:v>Female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ABM</c:v>
                </c:pt>
                <c:pt idx="1">
                  <c:v>A&amp;D</c:v>
                </c:pt>
                <c:pt idx="2">
                  <c:v>HUMSS</c:v>
                </c:pt>
                <c:pt idx="3">
                  <c:v>STEM</c:v>
                </c:pt>
              </c:strCache>
            </c:strRef>
          </c:cat>
          <c:val>
            <c:numRef>
              <c:f>Sheet1!$C$2:$C$5</c:f>
              <c:numCache>
                <c:formatCode>General</c:formatCode>
                <c:ptCount val="4"/>
                <c:pt idx="0">
                  <c:v>16</c:v>
                </c:pt>
                <c:pt idx="1">
                  <c:v>2</c:v>
                </c:pt>
                <c:pt idx="2">
                  <c:v>15</c:v>
                </c:pt>
                <c:pt idx="3">
                  <c:v>24</c:v>
                </c:pt>
              </c:numCache>
            </c:numRef>
          </c:val>
          <c:extLst>
            <c:ext xmlns:c16="http://schemas.microsoft.com/office/drawing/2014/chart" uri="{C3380CC4-5D6E-409C-BE32-E72D297353CC}">
              <c16:uniqueId val="{00000001-8092-41F4-B9A0-F77DB4D2A73E}"/>
            </c:ext>
          </c:extLst>
        </c:ser>
        <c:dLbls>
          <c:dLblPos val="outEnd"/>
          <c:showLegendKey val="0"/>
          <c:showVal val="1"/>
          <c:showCatName val="0"/>
          <c:showSerName val="0"/>
          <c:showPercent val="0"/>
          <c:showBubbleSize val="0"/>
        </c:dLbls>
        <c:gapWidth val="150"/>
        <c:axId val="375960288"/>
        <c:axId val="483849392"/>
      </c:barChart>
      <c:catAx>
        <c:axId val="37596028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SHS Academic Strand</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3849392"/>
        <c:crosses val="autoZero"/>
        <c:auto val="1"/>
        <c:lblAlgn val="ctr"/>
        <c:lblOffset val="100"/>
        <c:noMultiLvlLbl val="0"/>
      </c:catAx>
      <c:valAx>
        <c:axId val="483849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Frequency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59602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ABM</c:v>
                </c:pt>
                <c:pt idx="1">
                  <c:v>A&amp;D</c:v>
                </c:pt>
                <c:pt idx="2">
                  <c:v>HUMSS</c:v>
                </c:pt>
                <c:pt idx="3">
                  <c:v>STEM</c:v>
                </c:pt>
              </c:strCache>
            </c:strRef>
          </c:cat>
          <c:val>
            <c:numRef>
              <c:f>Sheet1!$B$2:$B$5</c:f>
              <c:numCache>
                <c:formatCode>General</c:formatCode>
                <c:ptCount val="4"/>
                <c:pt idx="0">
                  <c:v>13</c:v>
                </c:pt>
                <c:pt idx="1">
                  <c:v>3</c:v>
                </c:pt>
                <c:pt idx="2">
                  <c:v>11</c:v>
                </c:pt>
                <c:pt idx="3">
                  <c:v>26</c:v>
                </c:pt>
              </c:numCache>
            </c:numRef>
          </c:val>
          <c:extLst>
            <c:ext xmlns:c16="http://schemas.microsoft.com/office/drawing/2014/chart" uri="{C3380CC4-5D6E-409C-BE32-E72D297353CC}">
              <c16:uniqueId val="{00000000-8092-41F4-B9A0-F77DB4D2A73E}"/>
            </c:ext>
          </c:extLst>
        </c:ser>
        <c:ser>
          <c:idx val="1"/>
          <c:order val="1"/>
          <c:tx>
            <c:strRef>
              <c:f>Sheet1!$C$1</c:f>
              <c:strCache>
                <c:ptCount val="1"/>
                <c:pt idx="0">
                  <c:v>Female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ABM</c:v>
                </c:pt>
                <c:pt idx="1">
                  <c:v>A&amp;D</c:v>
                </c:pt>
                <c:pt idx="2">
                  <c:v>HUMSS</c:v>
                </c:pt>
                <c:pt idx="3">
                  <c:v>STEM</c:v>
                </c:pt>
              </c:strCache>
            </c:strRef>
          </c:cat>
          <c:val>
            <c:numRef>
              <c:f>Sheet1!$C$2:$C$5</c:f>
              <c:numCache>
                <c:formatCode>General</c:formatCode>
                <c:ptCount val="4"/>
                <c:pt idx="0">
                  <c:v>16</c:v>
                </c:pt>
                <c:pt idx="1">
                  <c:v>2</c:v>
                </c:pt>
                <c:pt idx="2">
                  <c:v>15</c:v>
                </c:pt>
                <c:pt idx="3">
                  <c:v>24</c:v>
                </c:pt>
              </c:numCache>
            </c:numRef>
          </c:val>
          <c:extLst>
            <c:ext xmlns:c16="http://schemas.microsoft.com/office/drawing/2014/chart" uri="{C3380CC4-5D6E-409C-BE32-E72D297353CC}">
              <c16:uniqueId val="{00000001-8092-41F4-B9A0-F77DB4D2A73E}"/>
            </c:ext>
          </c:extLst>
        </c:ser>
        <c:dLbls>
          <c:dLblPos val="outEnd"/>
          <c:showLegendKey val="0"/>
          <c:showVal val="1"/>
          <c:showCatName val="0"/>
          <c:showSerName val="0"/>
          <c:showPercent val="0"/>
          <c:showBubbleSize val="0"/>
        </c:dLbls>
        <c:gapWidth val="150"/>
        <c:axId val="375960288"/>
        <c:axId val="483849392"/>
      </c:barChart>
      <c:catAx>
        <c:axId val="37596028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SHS Academic Strand</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3849392"/>
        <c:crosses val="autoZero"/>
        <c:auto val="1"/>
        <c:lblAlgn val="ctr"/>
        <c:lblOffset val="100"/>
        <c:noMultiLvlLbl val="0"/>
      </c:catAx>
      <c:valAx>
        <c:axId val="483849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Frequency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59602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1-150</c:v>
                </c:pt>
                <c:pt idx="1">
                  <c:v>151-300</c:v>
                </c:pt>
                <c:pt idx="2">
                  <c:v>301-450</c:v>
                </c:pt>
                <c:pt idx="3">
                  <c:v>451-600</c:v>
                </c:pt>
                <c:pt idx="4">
                  <c:v>601-750</c:v>
                </c:pt>
                <c:pt idx="5">
                  <c:v>751-900</c:v>
                </c:pt>
                <c:pt idx="6">
                  <c:v>901-1050</c:v>
                </c:pt>
              </c:strCache>
            </c:strRef>
          </c:cat>
          <c:val>
            <c:numRef>
              <c:f>Sheet1!$B$2:$B$8</c:f>
              <c:numCache>
                <c:formatCode>General</c:formatCode>
                <c:ptCount val="7"/>
                <c:pt idx="0">
                  <c:v>2</c:v>
                </c:pt>
                <c:pt idx="1">
                  <c:v>5</c:v>
                </c:pt>
                <c:pt idx="2">
                  <c:v>16</c:v>
                </c:pt>
                <c:pt idx="3">
                  <c:v>28</c:v>
                </c:pt>
                <c:pt idx="4">
                  <c:v>35</c:v>
                </c:pt>
                <c:pt idx="5">
                  <c:v>14</c:v>
                </c:pt>
                <c:pt idx="6">
                  <c:v>10</c:v>
                </c:pt>
              </c:numCache>
            </c:numRef>
          </c:val>
          <c:extLst>
            <c:ext xmlns:c16="http://schemas.microsoft.com/office/drawing/2014/chart" uri="{C3380CC4-5D6E-409C-BE32-E72D297353CC}">
              <c16:uniqueId val="{00000000-AB30-463F-BBBF-A6943FBEAB27}"/>
            </c:ext>
          </c:extLst>
        </c:ser>
        <c:dLbls>
          <c:showLegendKey val="0"/>
          <c:showVal val="0"/>
          <c:showCatName val="0"/>
          <c:showSerName val="0"/>
          <c:showPercent val="0"/>
          <c:showBubbleSize val="0"/>
        </c:dLbls>
        <c:gapWidth val="0"/>
        <c:axId val="376321296"/>
        <c:axId val="430101488"/>
      </c:barChart>
      <c:catAx>
        <c:axId val="37632129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Weekly Allowance in Pesos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0101488"/>
        <c:crosses val="autoZero"/>
        <c:auto val="1"/>
        <c:lblAlgn val="ctr"/>
        <c:lblOffset val="100"/>
        <c:noMultiLvlLbl val="0"/>
      </c:catAx>
      <c:valAx>
        <c:axId val="430101488"/>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Frequency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63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1-150</c:v>
                </c:pt>
                <c:pt idx="1">
                  <c:v>151-300</c:v>
                </c:pt>
                <c:pt idx="2">
                  <c:v>301-450</c:v>
                </c:pt>
                <c:pt idx="3">
                  <c:v>451-600</c:v>
                </c:pt>
                <c:pt idx="4">
                  <c:v>601-750</c:v>
                </c:pt>
                <c:pt idx="5">
                  <c:v>751-900</c:v>
                </c:pt>
                <c:pt idx="6">
                  <c:v>901-1050</c:v>
                </c:pt>
              </c:strCache>
            </c:strRef>
          </c:cat>
          <c:val>
            <c:numRef>
              <c:f>Sheet1!$B$2:$B$8</c:f>
              <c:numCache>
                <c:formatCode>General</c:formatCode>
                <c:ptCount val="7"/>
                <c:pt idx="0">
                  <c:v>2</c:v>
                </c:pt>
                <c:pt idx="1">
                  <c:v>5</c:v>
                </c:pt>
                <c:pt idx="2">
                  <c:v>16</c:v>
                </c:pt>
                <c:pt idx="3">
                  <c:v>28</c:v>
                </c:pt>
                <c:pt idx="4">
                  <c:v>35</c:v>
                </c:pt>
                <c:pt idx="5">
                  <c:v>14</c:v>
                </c:pt>
                <c:pt idx="6">
                  <c:v>10</c:v>
                </c:pt>
              </c:numCache>
            </c:numRef>
          </c:val>
          <c:extLst>
            <c:ext xmlns:c16="http://schemas.microsoft.com/office/drawing/2014/chart" uri="{C3380CC4-5D6E-409C-BE32-E72D297353CC}">
              <c16:uniqueId val="{00000000-AB30-463F-BBBF-A6943FBEAB27}"/>
            </c:ext>
          </c:extLst>
        </c:ser>
        <c:dLbls>
          <c:showLegendKey val="0"/>
          <c:showVal val="0"/>
          <c:showCatName val="0"/>
          <c:showSerName val="0"/>
          <c:showPercent val="0"/>
          <c:showBubbleSize val="0"/>
        </c:dLbls>
        <c:gapWidth val="0"/>
        <c:axId val="376321296"/>
        <c:axId val="430101488"/>
      </c:barChart>
      <c:catAx>
        <c:axId val="37632129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Weekly Allowance in Pesos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0101488"/>
        <c:crosses val="autoZero"/>
        <c:auto val="1"/>
        <c:lblAlgn val="ctr"/>
        <c:lblOffset val="100"/>
        <c:noMultiLvlLbl val="0"/>
      </c:catAx>
      <c:valAx>
        <c:axId val="430101488"/>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PH" dirty="0"/>
                  <a:t>Frequency of Respondents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6321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0C43-389B-4BA6-AE51-B4636C2735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H"/>
          </a:p>
        </p:txBody>
      </p:sp>
      <p:sp>
        <p:nvSpPr>
          <p:cNvPr id="3" name="Subtitle 2">
            <a:extLst>
              <a:ext uri="{FF2B5EF4-FFF2-40B4-BE49-F238E27FC236}">
                <a16:creationId xmlns:a16="http://schemas.microsoft.com/office/drawing/2014/main" id="{AF1EBF3A-9AC1-43B7-943E-407E48B66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H"/>
          </a:p>
        </p:txBody>
      </p:sp>
      <p:sp>
        <p:nvSpPr>
          <p:cNvPr id="4" name="Date Placeholder 3">
            <a:extLst>
              <a:ext uri="{FF2B5EF4-FFF2-40B4-BE49-F238E27FC236}">
                <a16:creationId xmlns:a16="http://schemas.microsoft.com/office/drawing/2014/main" id="{BE9F5512-DC4F-4BCF-BB12-2FE0DD26CE03}"/>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5" name="Footer Placeholder 4">
            <a:extLst>
              <a:ext uri="{FF2B5EF4-FFF2-40B4-BE49-F238E27FC236}">
                <a16:creationId xmlns:a16="http://schemas.microsoft.com/office/drawing/2014/main" id="{368FD6B8-829E-404D-874C-813FD9263207}"/>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9F900838-06C1-4F22-A6BC-8C08A724E738}"/>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401997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09926-6DF8-417F-8E23-A1FDC3B43224}"/>
              </a:ext>
            </a:extLst>
          </p:cNvPr>
          <p:cNvSpPr>
            <a:spLocks noGrp="1"/>
          </p:cNvSpPr>
          <p:nvPr>
            <p:ph type="title"/>
          </p:nvPr>
        </p:nvSpPr>
        <p:spPr/>
        <p:txBody>
          <a:bodyPr/>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07307025-E383-42AE-AAC1-03043ADFCFF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4E2C9125-0621-4823-8C4F-B5FAF1623476}"/>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5" name="Footer Placeholder 4">
            <a:extLst>
              <a:ext uri="{FF2B5EF4-FFF2-40B4-BE49-F238E27FC236}">
                <a16:creationId xmlns:a16="http://schemas.microsoft.com/office/drawing/2014/main" id="{DBFE1006-EFFE-4D1F-921C-DAD3595F8CD0}"/>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056683D8-26CE-4F15-AE15-62F4F371F827}"/>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136323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44485-5B73-4539-A030-3211EE54CA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143B68F1-0A0F-412F-A55D-AD2C3898A8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98D50367-37C8-419B-B062-FD8FFDDFD8D1}"/>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5" name="Footer Placeholder 4">
            <a:extLst>
              <a:ext uri="{FF2B5EF4-FFF2-40B4-BE49-F238E27FC236}">
                <a16:creationId xmlns:a16="http://schemas.microsoft.com/office/drawing/2014/main" id="{72B6DD01-7914-4F03-A45C-F3399EF5E262}"/>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606235C3-867A-46E6-80B0-380F8C6BCE59}"/>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266370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FFD5-09A2-431C-AC57-C3E8B5587895}"/>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F5F2BA52-A887-44B0-B05C-AE946982EE2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3E362230-71C0-43DA-A6F3-7484A715A37E}"/>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5" name="Footer Placeholder 4">
            <a:extLst>
              <a:ext uri="{FF2B5EF4-FFF2-40B4-BE49-F238E27FC236}">
                <a16:creationId xmlns:a16="http://schemas.microsoft.com/office/drawing/2014/main" id="{E56D7576-1A31-453D-AD30-1D9B850256A8}"/>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3F4F0401-2D94-47D8-B145-D452A47C4A6F}"/>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261301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92CD0-2DF1-4CBF-ABDB-3A75654F8D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H"/>
          </a:p>
        </p:txBody>
      </p:sp>
      <p:sp>
        <p:nvSpPr>
          <p:cNvPr id="3" name="Text Placeholder 2">
            <a:extLst>
              <a:ext uri="{FF2B5EF4-FFF2-40B4-BE49-F238E27FC236}">
                <a16:creationId xmlns:a16="http://schemas.microsoft.com/office/drawing/2014/main" id="{7C19C9F0-F0DA-4945-A6CB-5CBB3BAD0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C451C0-CD6C-45FF-B33F-6B73D136FD91}"/>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5" name="Footer Placeholder 4">
            <a:extLst>
              <a:ext uri="{FF2B5EF4-FFF2-40B4-BE49-F238E27FC236}">
                <a16:creationId xmlns:a16="http://schemas.microsoft.com/office/drawing/2014/main" id="{1B25CE45-8D8A-49AF-ACB7-5A2FE497373A}"/>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E3E51EA6-DCDF-42F8-BC81-D2FF5BFBDBD0}"/>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360590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58388-6BD1-4A2A-9E7D-03D3977F9C04}"/>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5926B515-C5F1-4FD0-8112-5CAD105428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a:extLst>
              <a:ext uri="{FF2B5EF4-FFF2-40B4-BE49-F238E27FC236}">
                <a16:creationId xmlns:a16="http://schemas.microsoft.com/office/drawing/2014/main" id="{07FFB47C-D2C5-4A4F-8357-8181DA94D6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a:extLst>
              <a:ext uri="{FF2B5EF4-FFF2-40B4-BE49-F238E27FC236}">
                <a16:creationId xmlns:a16="http://schemas.microsoft.com/office/drawing/2014/main" id="{5CB6894F-5260-491F-B9F4-413B6B77D6E0}"/>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6" name="Footer Placeholder 5">
            <a:extLst>
              <a:ext uri="{FF2B5EF4-FFF2-40B4-BE49-F238E27FC236}">
                <a16:creationId xmlns:a16="http://schemas.microsoft.com/office/drawing/2014/main" id="{16075B4B-F354-4A72-925F-9D74DE42CAAC}"/>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4477CF68-8C7B-492F-845B-BCC3C6137765}"/>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12238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97A8-70C7-4592-BE0C-838AB2402355}"/>
              </a:ext>
            </a:extLst>
          </p:cNvPr>
          <p:cNvSpPr>
            <a:spLocks noGrp="1"/>
          </p:cNvSpPr>
          <p:nvPr>
            <p:ph type="title"/>
          </p:nvPr>
        </p:nvSpPr>
        <p:spPr>
          <a:xfrm>
            <a:off x="839788" y="365125"/>
            <a:ext cx="10515600" cy="1325563"/>
          </a:xfrm>
        </p:spPr>
        <p:txBody>
          <a:bodyPr/>
          <a:lstStyle/>
          <a:p>
            <a:r>
              <a:rPr lang="en-US"/>
              <a:t>Click to edit Master title style</a:t>
            </a:r>
            <a:endParaRPr lang="en-PH"/>
          </a:p>
        </p:txBody>
      </p:sp>
      <p:sp>
        <p:nvSpPr>
          <p:cNvPr id="3" name="Text Placeholder 2">
            <a:extLst>
              <a:ext uri="{FF2B5EF4-FFF2-40B4-BE49-F238E27FC236}">
                <a16:creationId xmlns:a16="http://schemas.microsoft.com/office/drawing/2014/main" id="{7A5334FD-DC8A-4FE9-AE4F-5BC7A2624C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BD1081-2682-413E-A5B8-13C1AA6502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a:extLst>
              <a:ext uri="{FF2B5EF4-FFF2-40B4-BE49-F238E27FC236}">
                <a16:creationId xmlns:a16="http://schemas.microsoft.com/office/drawing/2014/main" id="{83BAD39B-D20A-4B70-B4CB-4690A015E0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F401A9-6912-43E7-B469-3859BAF16E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a:extLst>
              <a:ext uri="{FF2B5EF4-FFF2-40B4-BE49-F238E27FC236}">
                <a16:creationId xmlns:a16="http://schemas.microsoft.com/office/drawing/2014/main" id="{D9E03C8A-CEB3-4FD2-8D24-8F90A7C72A45}"/>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8" name="Footer Placeholder 7">
            <a:extLst>
              <a:ext uri="{FF2B5EF4-FFF2-40B4-BE49-F238E27FC236}">
                <a16:creationId xmlns:a16="http://schemas.microsoft.com/office/drawing/2014/main" id="{FECC5661-C850-48FE-822A-2D622703923B}"/>
              </a:ext>
            </a:extLst>
          </p:cNvPr>
          <p:cNvSpPr>
            <a:spLocks noGrp="1"/>
          </p:cNvSpPr>
          <p:nvPr>
            <p:ph type="ftr" sz="quarter" idx="11"/>
          </p:nvPr>
        </p:nvSpPr>
        <p:spPr/>
        <p:txBody>
          <a:bodyPr/>
          <a:lstStyle/>
          <a:p>
            <a:endParaRPr lang="en-PH"/>
          </a:p>
        </p:txBody>
      </p:sp>
      <p:sp>
        <p:nvSpPr>
          <p:cNvPr id="9" name="Slide Number Placeholder 8">
            <a:extLst>
              <a:ext uri="{FF2B5EF4-FFF2-40B4-BE49-F238E27FC236}">
                <a16:creationId xmlns:a16="http://schemas.microsoft.com/office/drawing/2014/main" id="{DCD7694D-F753-4BED-85DE-E15D5CBB58D6}"/>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68773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AC737-D5F1-4620-BA3A-3B4DAA6F7B42}"/>
              </a:ext>
            </a:extLst>
          </p:cNvPr>
          <p:cNvSpPr>
            <a:spLocks noGrp="1"/>
          </p:cNvSpPr>
          <p:nvPr>
            <p:ph type="title"/>
          </p:nvPr>
        </p:nvSpPr>
        <p:spPr/>
        <p:txBody>
          <a:bodyPr/>
          <a:lstStyle/>
          <a:p>
            <a:r>
              <a:rPr lang="en-US"/>
              <a:t>Click to edit Master title style</a:t>
            </a:r>
            <a:endParaRPr lang="en-PH"/>
          </a:p>
        </p:txBody>
      </p:sp>
      <p:sp>
        <p:nvSpPr>
          <p:cNvPr id="3" name="Date Placeholder 2">
            <a:extLst>
              <a:ext uri="{FF2B5EF4-FFF2-40B4-BE49-F238E27FC236}">
                <a16:creationId xmlns:a16="http://schemas.microsoft.com/office/drawing/2014/main" id="{A2D6857F-A67F-49C1-8BD5-92B64C8056DA}"/>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4" name="Footer Placeholder 3">
            <a:extLst>
              <a:ext uri="{FF2B5EF4-FFF2-40B4-BE49-F238E27FC236}">
                <a16:creationId xmlns:a16="http://schemas.microsoft.com/office/drawing/2014/main" id="{D3D8AFF3-8CAD-41DF-A37C-959A0AAD82D7}"/>
              </a:ext>
            </a:extLst>
          </p:cNvPr>
          <p:cNvSpPr>
            <a:spLocks noGrp="1"/>
          </p:cNvSpPr>
          <p:nvPr>
            <p:ph type="ftr" sz="quarter" idx="11"/>
          </p:nvPr>
        </p:nvSpPr>
        <p:spPr/>
        <p:txBody>
          <a:bodyPr/>
          <a:lstStyle/>
          <a:p>
            <a:endParaRPr lang="en-PH"/>
          </a:p>
        </p:txBody>
      </p:sp>
      <p:sp>
        <p:nvSpPr>
          <p:cNvPr id="5" name="Slide Number Placeholder 4">
            <a:extLst>
              <a:ext uri="{FF2B5EF4-FFF2-40B4-BE49-F238E27FC236}">
                <a16:creationId xmlns:a16="http://schemas.microsoft.com/office/drawing/2014/main" id="{0C5CFA76-5B88-4740-812C-C5AA1CE9C7F0}"/>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343780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7C8B08-D9DA-49DA-8082-C43D87DF9505}"/>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3" name="Footer Placeholder 2">
            <a:extLst>
              <a:ext uri="{FF2B5EF4-FFF2-40B4-BE49-F238E27FC236}">
                <a16:creationId xmlns:a16="http://schemas.microsoft.com/office/drawing/2014/main" id="{04663F81-AF68-4BDB-8679-E3BE73B08DB7}"/>
              </a:ext>
            </a:extLst>
          </p:cNvPr>
          <p:cNvSpPr>
            <a:spLocks noGrp="1"/>
          </p:cNvSpPr>
          <p:nvPr>
            <p:ph type="ftr" sz="quarter" idx="11"/>
          </p:nvPr>
        </p:nvSpPr>
        <p:spPr/>
        <p:txBody>
          <a:bodyPr/>
          <a:lstStyle/>
          <a:p>
            <a:endParaRPr lang="en-PH"/>
          </a:p>
        </p:txBody>
      </p:sp>
      <p:sp>
        <p:nvSpPr>
          <p:cNvPr id="4" name="Slide Number Placeholder 3">
            <a:extLst>
              <a:ext uri="{FF2B5EF4-FFF2-40B4-BE49-F238E27FC236}">
                <a16:creationId xmlns:a16="http://schemas.microsoft.com/office/drawing/2014/main" id="{6752C3D0-AD2F-4CF7-B3FB-4E1B08E965F3}"/>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322603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A6B8-135F-4204-9709-E020091086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Content Placeholder 2">
            <a:extLst>
              <a:ext uri="{FF2B5EF4-FFF2-40B4-BE49-F238E27FC236}">
                <a16:creationId xmlns:a16="http://schemas.microsoft.com/office/drawing/2014/main" id="{AA96206B-85A2-49B6-B54D-F9CA1A90D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a:extLst>
              <a:ext uri="{FF2B5EF4-FFF2-40B4-BE49-F238E27FC236}">
                <a16:creationId xmlns:a16="http://schemas.microsoft.com/office/drawing/2014/main" id="{7A8B8B10-5ED1-4587-B4FE-74C0366C1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74854B-51DC-45C9-BEB9-475EEDE81FD9}"/>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6" name="Footer Placeholder 5">
            <a:extLst>
              <a:ext uri="{FF2B5EF4-FFF2-40B4-BE49-F238E27FC236}">
                <a16:creationId xmlns:a16="http://schemas.microsoft.com/office/drawing/2014/main" id="{6C25EEC2-83DA-46EF-9F8D-4608F5C1184C}"/>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49956D62-5A84-4DA0-98F3-790FC686D884}"/>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4336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BEE83-95FD-497B-86E7-324994063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Picture Placeholder 2">
            <a:extLst>
              <a:ext uri="{FF2B5EF4-FFF2-40B4-BE49-F238E27FC236}">
                <a16:creationId xmlns:a16="http://schemas.microsoft.com/office/drawing/2014/main" id="{068B2918-B821-4FAA-AFCF-1D837FCB7D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a:extLst>
              <a:ext uri="{FF2B5EF4-FFF2-40B4-BE49-F238E27FC236}">
                <a16:creationId xmlns:a16="http://schemas.microsoft.com/office/drawing/2014/main" id="{6B507AF7-AEF4-4322-93D4-F8012E440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4DE432-9C46-4C0C-BB68-325222216E70}"/>
              </a:ext>
            </a:extLst>
          </p:cNvPr>
          <p:cNvSpPr>
            <a:spLocks noGrp="1"/>
          </p:cNvSpPr>
          <p:nvPr>
            <p:ph type="dt" sz="half" idx="10"/>
          </p:nvPr>
        </p:nvSpPr>
        <p:spPr/>
        <p:txBody>
          <a:bodyPr/>
          <a:lstStyle/>
          <a:p>
            <a:fld id="{5B27E074-A99D-4B41-9F13-E549834303D9}" type="datetimeFigureOut">
              <a:rPr lang="en-PH" smtClean="0"/>
              <a:t>03/12/2017</a:t>
            </a:fld>
            <a:endParaRPr lang="en-PH"/>
          </a:p>
        </p:txBody>
      </p:sp>
      <p:sp>
        <p:nvSpPr>
          <p:cNvPr id="6" name="Footer Placeholder 5">
            <a:extLst>
              <a:ext uri="{FF2B5EF4-FFF2-40B4-BE49-F238E27FC236}">
                <a16:creationId xmlns:a16="http://schemas.microsoft.com/office/drawing/2014/main" id="{C6FD611C-9783-44C0-B941-CBC44C428FFD}"/>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95A5F114-72F7-4333-8A98-DED64FA01CD9}"/>
              </a:ext>
            </a:extLst>
          </p:cNvPr>
          <p:cNvSpPr>
            <a:spLocks noGrp="1"/>
          </p:cNvSpPr>
          <p:nvPr>
            <p:ph type="sldNum" sz="quarter" idx="12"/>
          </p:nvPr>
        </p:nvSpPr>
        <p:spPr/>
        <p:txBody>
          <a:bodyPr/>
          <a:lstStyle/>
          <a:p>
            <a:fld id="{CB5D74BE-D62B-4499-B2C2-6CCDB2D63112}" type="slidenum">
              <a:rPr lang="en-PH" smtClean="0"/>
              <a:t>‹#›</a:t>
            </a:fld>
            <a:endParaRPr lang="en-PH"/>
          </a:p>
        </p:txBody>
      </p:sp>
    </p:spTree>
    <p:extLst>
      <p:ext uri="{BB962C8B-B14F-4D97-AF65-F5344CB8AC3E}">
        <p14:creationId xmlns:p14="http://schemas.microsoft.com/office/powerpoint/2010/main" val="361193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9FDAF9-B832-4DD9-80F3-62C2BF618F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a:extLst>
              <a:ext uri="{FF2B5EF4-FFF2-40B4-BE49-F238E27FC236}">
                <a16:creationId xmlns:a16="http://schemas.microsoft.com/office/drawing/2014/main" id="{8C38E9A8-D171-43FD-AB7F-3EB782B1F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783F1176-E07A-4694-8F63-6BECE4DD7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7E074-A99D-4B41-9F13-E549834303D9}" type="datetimeFigureOut">
              <a:rPr lang="en-PH" smtClean="0"/>
              <a:t>03/12/2017</a:t>
            </a:fld>
            <a:endParaRPr lang="en-PH"/>
          </a:p>
        </p:txBody>
      </p:sp>
      <p:sp>
        <p:nvSpPr>
          <p:cNvPr id="5" name="Footer Placeholder 4">
            <a:extLst>
              <a:ext uri="{FF2B5EF4-FFF2-40B4-BE49-F238E27FC236}">
                <a16:creationId xmlns:a16="http://schemas.microsoft.com/office/drawing/2014/main" id="{BD7EEB46-7435-49D7-B65E-CEF3CD3DE4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a:extLst>
              <a:ext uri="{FF2B5EF4-FFF2-40B4-BE49-F238E27FC236}">
                <a16:creationId xmlns:a16="http://schemas.microsoft.com/office/drawing/2014/main" id="{2F707EFF-395F-40A1-A2E6-AAADE3ED83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D74BE-D62B-4499-B2C2-6CCDB2D63112}" type="slidenum">
              <a:rPr lang="en-PH" smtClean="0"/>
              <a:t>‹#›</a:t>
            </a:fld>
            <a:endParaRPr lang="en-PH"/>
          </a:p>
        </p:txBody>
      </p:sp>
    </p:spTree>
    <p:extLst>
      <p:ext uri="{BB962C8B-B14F-4D97-AF65-F5344CB8AC3E}">
        <p14:creationId xmlns:p14="http://schemas.microsoft.com/office/powerpoint/2010/main" val="229700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17F9-581E-4391-9912-4C9006390B8B}"/>
              </a:ext>
            </a:extLst>
          </p:cNvPr>
          <p:cNvSpPr>
            <a:spLocks noGrp="1"/>
          </p:cNvSpPr>
          <p:nvPr>
            <p:ph type="ctrTitle"/>
          </p:nvPr>
        </p:nvSpPr>
        <p:spPr>
          <a:xfrm>
            <a:off x="1524000" y="1122363"/>
            <a:ext cx="9144000" cy="955012"/>
          </a:xfrm>
        </p:spPr>
        <p:txBody>
          <a:bodyPr>
            <a:normAutofit fontScale="90000"/>
          </a:bodyPr>
          <a:lstStyle/>
          <a:p>
            <a:r>
              <a:rPr lang="en-PH" sz="3600" b="1" dirty="0"/>
              <a:t>Chapter 4</a:t>
            </a:r>
            <a:br>
              <a:rPr lang="en-PH" sz="4400" b="1" dirty="0"/>
            </a:br>
            <a:r>
              <a:rPr lang="en-PH" sz="4400" b="1" dirty="0"/>
              <a:t>PRESENTATION AND ANALYSIS OF DATA</a:t>
            </a:r>
          </a:p>
        </p:txBody>
      </p:sp>
      <p:sp>
        <p:nvSpPr>
          <p:cNvPr id="3" name="Subtitle 2">
            <a:extLst>
              <a:ext uri="{FF2B5EF4-FFF2-40B4-BE49-F238E27FC236}">
                <a16:creationId xmlns:a16="http://schemas.microsoft.com/office/drawing/2014/main" id="{8C28A253-D277-4223-8AE2-A57C425E4E79}"/>
              </a:ext>
            </a:extLst>
          </p:cNvPr>
          <p:cNvSpPr>
            <a:spLocks noGrp="1"/>
          </p:cNvSpPr>
          <p:nvPr>
            <p:ph type="subTitle" idx="1"/>
          </p:nvPr>
        </p:nvSpPr>
        <p:spPr>
          <a:xfrm>
            <a:off x="1524000" y="2390274"/>
            <a:ext cx="9144000" cy="2582779"/>
          </a:xfrm>
        </p:spPr>
        <p:txBody>
          <a:bodyPr>
            <a:normAutofit/>
          </a:bodyPr>
          <a:lstStyle/>
          <a:p>
            <a:pPr algn="just"/>
            <a:r>
              <a:rPr lang="en-PH" sz="2800" dirty="0"/>
              <a:t>	This chapter of the paper presents the data gathered from the 110 senior high school students of De La Salle Araneta University who served as respondents of this research. It also provides the analysis and interpretation of data that has been organized according to the research questions enumerated in the second chapter of this paper.</a:t>
            </a:r>
          </a:p>
        </p:txBody>
      </p:sp>
    </p:spTree>
    <p:extLst>
      <p:ext uri="{BB962C8B-B14F-4D97-AF65-F5344CB8AC3E}">
        <p14:creationId xmlns:p14="http://schemas.microsoft.com/office/powerpoint/2010/main" val="254218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6006-6938-4EBD-9B1B-4F79DDB84B4A}"/>
              </a:ext>
            </a:extLst>
          </p:cNvPr>
          <p:cNvSpPr>
            <a:spLocks noGrp="1"/>
          </p:cNvSpPr>
          <p:nvPr>
            <p:ph type="title"/>
          </p:nvPr>
        </p:nvSpPr>
        <p:spPr>
          <a:xfrm>
            <a:off x="838200" y="365125"/>
            <a:ext cx="10515600" cy="854075"/>
          </a:xfrm>
        </p:spPr>
        <p:txBody>
          <a:bodyPr>
            <a:normAutofit/>
          </a:bodyPr>
          <a:lstStyle/>
          <a:p>
            <a:r>
              <a:rPr lang="en-PH" b="1" dirty="0"/>
              <a:t>Respondents’ Perception of Online Shopping</a:t>
            </a:r>
          </a:p>
        </p:txBody>
      </p:sp>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1331495"/>
            <a:ext cx="10515600" cy="4845468"/>
          </a:xfrm>
        </p:spPr>
        <p:txBody>
          <a:bodyPr>
            <a:normAutofit/>
          </a:bodyPr>
          <a:lstStyle/>
          <a:p>
            <a:pPr marL="0" indent="0" algn="just">
              <a:buNone/>
            </a:pPr>
            <a:r>
              <a:rPr lang="en-PH" sz="3600" dirty="0"/>
              <a:t>	This section is devoted to presenting, analyzing, and interpreting data gathered through the survey relevant to the respondents’ perception of online shopping. Information regarding this variable is based on their responses to 24 items in the questionnaire. In each of these statements, respondents were asked to rate their level of agreement along a five-point Likert scale that includes Strongly Disagree (SD), Disagree (D), Neutral (N), Agree (A), and Strongly Agree (SA).</a:t>
            </a:r>
          </a:p>
        </p:txBody>
      </p:sp>
    </p:spTree>
    <p:extLst>
      <p:ext uri="{BB962C8B-B14F-4D97-AF65-F5344CB8AC3E}">
        <p14:creationId xmlns:p14="http://schemas.microsoft.com/office/powerpoint/2010/main" val="254113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985420"/>
            <a:ext cx="10515600" cy="5191543"/>
          </a:xfrm>
        </p:spPr>
        <p:txBody>
          <a:bodyPr>
            <a:normAutofit/>
          </a:bodyPr>
          <a:lstStyle/>
          <a:p>
            <a:pPr marL="0" indent="0" algn="just">
              <a:buNone/>
            </a:pPr>
            <a:r>
              <a:rPr lang="en-PH" sz="3600" dirty="0"/>
              <a:t>	Furthermore, the 24 statements are categorized according to four subscales of perception on online shopping: convenience, security… Data on each of these subscales are presented separately.</a:t>
            </a:r>
          </a:p>
          <a:p>
            <a:pPr marL="0" indent="0" algn="just">
              <a:buNone/>
            </a:pPr>
            <a:r>
              <a:rPr lang="en-PH" sz="3600" dirty="0"/>
              <a:t>	The distribution of respondents based on their responses, the mean and standard deviation of their collective responses, and the interpretation of this mean based on the Likert scale used is provided by the succeeding tables.</a:t>
            </a:r>
          </a:p>
        </p:txBody>
      </p:sp>
    </p:spTree>
    <p:extLst>
      <p:ext uri="{BB962C8B-B14F-4D97-AF65-F5344CB8AC3E}">
        <p14:creationId xmlns:p14="http://schemas.microsoft.com/office/powerpoint/2010/main" val="362681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1729946"/>
            <a:ext cx="10515600" cy="5128054"/>
          </a:xfrm>
        </p:spPr>
        <p:txBody>
          <a:bodyPr>
            <a:normAutofit lnSpcReduction="10000"/>
          </a:bodyPr>
          <a:lstStyle/>
          <a:p>
            <a:pPr marL="0" indent="0" algn="just">
              <a:buNone/>
            </a:pPr>
            <a:r>
              <a:rPr lang="en-PH" sz="3600" dirty="0"/>
              <a:t>	</a:t>
            </a:r>
          </a:p>
          <a:p>
            <a:pPr marL="0" indent="0" algn="just">
              <a:buNone/>
            </a:pPr>
            <a:endParaRPr lang="en-PH" sz="3600" dirty="0"/>
          </a:p>
          <a:p>
            <a:pPr marL="0" indent="0" algn="just">
              <a:buNone/>
            </a:pPr>
            <a:endParaRPr lang="en-PH" sz="2400" b="1" dirty="0"/>
          </a:p>
          <a:p>
            <a:pPr marL="0" indent="0" algn="just">
              <a:buNone/>
            </a:pPr>
            <a:r>
              <a:rPr lang="en-PH" sz="2400" b="1" dirty="0"/>
              <a:t>Table 1. Sample Weighted Mean of the Respondents’ Level of Agreement to Statements Regarding Their Perception of Security in Online Shopping</a:t>
            </a:r>
          </a:p>
          <a:p>
            <a:pPr marL="0" indent="0" algn="just">
              <a:buNone/>
            </a:pPr>
            <a:r>
              <a:rPr lang="en-PH" sz="3200" dirty="0"/>
              <a:t>	Table 1 shows the data on the responses of samples to the seven statements in the questionnaire relative to their perception of how secure online shopping is. Based on the information, the highest mean was recorded at 4.28 for the fifth statement.</a:t>
            </a:r>
            <a:r>
              <a:rPr lang="en-PH" sz="3200" i="1" dirty="0">
                <a:solidFill>
                  <a:srgbClr val="FF0000"/>
                </a:solidFill>
              </a:rPr>
              <a:t> </a:t>
            </a:r>
            <a:r>
              <a:rPr lang="en-PH" sz="3200" dirty="0"/>
              <a:t>When interpreted, this means that respondents strongly agree that </a:t>
            </a:r>
            <a:r>
              <a:rPr lang="en-PH" sz="3200" i="1" dirty="0">
                <a:solidFill>
                  <a:srgbClr val="FF0000"/>
                </a:solidFill>
              </a:rPr>
              <a:t>imply statement here. </a:t>
            </a:r>
            <a:endParaRPr lang="en-PH" sz="3200" dirty="0"/>
          </a:p>
        </p:txBody>
      </p:sp>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B97AE8D9-DFA1-4FE8-BA6F-F5EC4983656B}"/>
                  </a:ext>
                </a:extLst>
              </p:cNvPr>
              <p:cNvGraphicFramePr>
                <a:graphicFrameLocks noGrp="1"/>
              </p:cNvGraphicFramePr>
              <p:nvPr>
                <p:extLst>
                  <p:ext uri="{D42A27DB-BD31-4B8C-83A1-F6EECF244321}">
                    <p14:modId xmlns:p14="http://schemas.microsoft.com/office/powerpoint/2010/main" val="2267749673"/>
                  </p:ext>
                </p:extLst>
              </p:nvPr>
            </p:nvGraphicFramePr>
            <p:xfrm>
              <a:off x="1041687" y="787709"/>
              <a:ext cx="10499521" cy="2397760"/>
            </p:xfrm>
            <a:graphic>
              <a:graphicData uri="http://schemas.openxmlformats.org/drawingml/2006/table">
                <a:tbl>
                  <a:tblPr firstRow="1" bandRow="1">
                    <a:tableStyleId>{073A0DAA-6AF3-43AB-8588-CEC1D06C72B9}</a:tableStyleId>
                  </a:tblPr>
                  <a:tblGrid>
                    <a:gridCol w="2801264">
                      <a:extLst>
                        <a:ext uri="{9D8B030D-6E8A-4147-A177-3AD203B41FA5}">
                          <a16:colId xmlns:a16="http://schemas.microsoft.com/office/drawing/2014/main" val="2375968074"/>
                        </a:ext>
                      </a:extLst>
                    </a:gridCol>
                    <a:gridCol w="677150">
                      <a:extLst>
                        <a:ext uri="{9D8B030D-6E8A-4147-A177-3AD203B41FA5}">
                          <a16:colId xmlns:a16="http://schemas.microsoft.com/office/drawing/2014/main" val="2091067969"/>
                        </a:ext>
                      </a:extLst>
                    </a:gridCol>
                    <a:gridCol w="677150">
                      <a:extLst>
                        <a:ext uri="{9D8B030D-6E8A-4147-A177-3AD203B41FA5}">
                          <a16:colId xmlns:a16="http://schemas.microsoft.com/office/drawing/2014/main" val="2070479745"/>
                        </a:ext>
                      </a:extLst>
                    </a:gridCol>
                    <a:gridCol w="677150">
                      <a:extLst>
                        <a:ext uri="{9D8B030D-6E8A-4147-A177-3AD203B41FA5}">
                          <a16:colId xmlns:a16="http://schemas.microsoft.com/office/drawing/2014/main" val="2028067450"/>
                        </a:ext>
                      </a:extLst>
                    </a:gridCol>
                    <a:gridCol w="677150">
                      <a:extLst>
                        <a:ext uri="{9D8B030D-6E8A-4147-A177-3AD203B41FA5}">
                          <a16:colId xmlns:a16="http://schemas.microsoft.com/office/drawing/2014/main" val="2654639159"/>
                        </a:ext>
                      </a:extLst>
                    </a:gridCol>
                    <a:gridCol w="677150">
                      <a:extLst>
                        <a:ext uri="{9D8B030D-6E8A-4147-A177-3AD203B41FA5}">
                          <a16:colId xmlns:a16="http://schemas.microsoft.com/office/drawing/2014/main" val="3287963411"/>
                        </a:ext>
                      </a:extLst>
                    </a:gridCol>
                    <a:gridCol w="752032">
                      <a:extLst>
                        <a:ext uri="{9D8B030D-6E8A-4147-A177-3AD203B41FA5}">
                          <a16:colId xmlns:a16="http://schemas.microsoft.com/office/drawing/2014/main" val="1051536704"/>
                        </a:ext>
                      </a:extLst>
                    </a:gridCol>
                    <a:gridCol w="752032">
                      <a:extLst>
                        <a:ext uri="{9D8B030D-6E8A-4147-A177-3AD203B41FA5}">
                          <a16:colId xmlns:a16="http://schemas.microsoft.com/office/drawing/2014/main" val="4108155470"/>
                        </a:ext>
                      </a:extLst>
                    </a:gridCol>
                    <a:gridCol w="2808443">
                      <a:extLst>
                        <a:ext uri="{9D8B030D-6E8A-4147-A177-3AD203B41FA5}">
                          <a16:colId xmlns:a16="http://schemas.microsoft.com/office/drawing/2014/main" val="1836122566"/>
                        </a:ext>
                      </a:extLst>
                    </a:gridCol>
                  </a:tblGrid>
                  <a:tr h="370840">
                    <a:tc rowSpan="2">
                      <a:txBody>
                        <a:bodyPr/>
                        <a:lstStyle/>
                        <a:p>
                          <a:pPr algn="ctr"/>
                          <a:r>
                            <a:rPr lang="en-PH" dirty="0"/>
                            <a:t>STATEMENT</a:t>
                          </a:r>
                        </a:p>
                      </a:txBody>
                      <a:tcPr anchor="ctr"/>
                    </a:tc>
                    <a:tc gridSpan="5">
                      <a:txBody>
                        <a:bodyPr/>
                        <a:lstStyle/>
                        <a:p>
                          <a:pPr algn="ctr"/>
                          <a:r>
                            <a:rPr lang="en-PH" dirty="0">
                              <a:solidFill>
                                <a:schemeClr val="bg1"/>
                              </a:solidFill>
                            </a:rPr>
                            <a:t>FREQUENCY OF RESPONDENTS</a:t>
                          </a:r>
                        </a:p>
                      </a:txBody>
                      <a:tcPr anchor="ctr"/>
                    </a:tc>
                    <a:tc hMerge="1">
                      <a:txBody>
                        <a:bodyPr/>
                        <a:lstStyle/>
                        <a:p>
                          <a:endParaRPr lang="en-PH" dirty="0"/>
                        </a:p>
                      </a:txBody>
                      <a:tcPr/>
                    </a:tc>
                    <a:tc hMerge="1">
                      <a:txBody>
                        <a:bodyPr/>
                        <a:lstStyle/>
                        <a:p>
                          <a:endParaRPr lang="en-PH" dirty="0"/>
                        </a:p>
                      </a:txBody>
                      <a:tcPr/>
                    </a:tc>
                    <a:tc hMerge="1">
                      <a:txBody>
                        <a:bodyPr/>
                        <a:lstStyle/>
                        <a:p>
                          <a:endParaRPr lang="en-PH" dirty="0"/>
                        </a:p>
                      </a:txBody>
                      <a:tcPr/>
                    </a:tc>
                    <a:tc hMerge="1">
                      <a:txBody>
                        <a:bodyPr/>
                        <a:lstStyle/>
                        <a:p>
                          <a:endParaRPr lang="en-PH" dirty="0"/>
                        </a:p>
                      </a:txBody>
                      <a:tcPr/>
                    </a:tc>
                    <a:tc rowSpan="2">
                      <a:txBody>
                        <a:bodyPr/>
                        <a:lstStyle/>
                        <a:p>
                          <a:pPr algn="ctr"/>
                          <a14:m>
                            <m:oMathPara xmlns:m="http://schemas.openxmlformats.org/officeDocument/2006/math">
                              <m:oMathParaPr>
                                <m:jc m:val="centerGroup"/>
                              </m:oMathParaPr>
                              <m:oMath xmlns:m="http://schemas.openxmlformats.org/officeDocument/2006/math">
                                <m:acc>
                                  <m:accPr>
                                    <m:chr m:val="̅"/>
                                    <m:ctrlPr>
                                      <a:rPr lang="en-PH" b="1" i="1" smtClean="0">
                                        <a:solidFill>
                                          <a:schemeClr val="bg1"/>
                                        </a:solidFill>
                                        <a:latin typeface="Cambria Math" panose="02040503050406030204" pitchFamily="18" charset="0"/>
                                      </a:rPr>
                                    </m:ctrlPr>
                                  </m:accPr>
                                  <m:e>
                                    <m:r>
                                      <a:rPr lang="en-PH" b="1" i="1" smtClean="0">
                                        <a:solidFill>
                                          <a:schemeClr val="bg1"/>
                                        </a:solidFill>
                                        <a:latin typeface="Cambria Math" panose="02040503050406030204" pitchFamily="18" charset="0"/>
                                      </a:rPr>
                                      <m:t>𝒙</m:t>
                                    </m:r>
                                  </m:e>
                                </m:acc>
                              </m:oMath>
                            </m:oMathPara>
                          </a14:m>
                          <a:endParaRPr lang="en-PH" b="1" dirty="0">
                            <a:solidFill>
                              <a:schemeClr val="bg1"/>
                            </a:solidFill>
                          </a:endParaRPr>
                        </a:p>
                      </a:txBody>
                      <a:tcPr anchor="ctr"/>
                    </a:tc>
                    <a:tc rowSpan="2">
                      <a:txBody>
                        <a:bodyPr/>
                        <a:lstStyle/>
                        <a:p>
                          <a:pPr algn="ctr"/>
                          <a:r>
                            <a:rPr lang="en-PH" dirty="0" err="1"/>
                            <a:t>sd</a:t>
                          </a:r>
                          <a:endParaRPr lang="en-PH" dirty="0"/>
                        </a:p>
                      </a:txBody>
                      <a:tcPr anchor="ctr"/>
                    </a:tc>
                    <a:tc rowSpan="2">
                      <a:txBody>
                        <a:bodyPr/>
                        <a:lstStyle/>
                        <a:p>
                          <a:pPr algn="ctr"/>
                          <a:r>
                            <a:rPr lang="en-PH" dirty="0"/>
                            <a:t>INTERPRETATION</a:t>
                          </a:r>
                        </a:p>
                      </a:txBody>
                      <a:tcPr anchor="ctr"/>
                    </a:tc>
                    <a:extLst>
                      <a:ext uri="{0D108BD9-81ED-4DB2-BD59-A6C34878D82A}">
                        <a16:rowId xmlns:a16="http://schemas.microsoft.com/office/drawing/2014/main" val="1094904533"/>
                      </a:ext>
                    </a:extLst>
                  </a:tr>
                  <a:tr h="370840">
                    <a:tc vMerge="1">
                      <a:txBody>
                        <a:bodyPr/>
                        <a:lstStyle/>
                        <a:p>
                          <a:endParaRPr lang="en-PH" dirty="0"/>
                        </a:p>
                      </a:txBody>
                      <a:tcPr/>
                    </a:tc>
                    <a:tc>
                      <a:txBody>
                        <a:bodyPr/>
                        <a:lstStyle/>
                        <a:p>
                          <a:pPr algn="ctr"/>
                          <a:r>
                            <a:rPr lang="en-PH" b="1" dirty="0">
                              <a:solidFill>
                                <a:schemeClr val="bg1"/>
                              </a:solidFill>
                            </a:rPr>
                            <a:t>SD</a:t>
                          </a:r>
                        </a:p>
                      </a:txBody>
                      <a:tcPr anchor="ctr">
                        <a:solidFill>
                          <a:schemeClr val="tx1"/>
                        </a:solidFill>
                      </a:tcPr>
                    </a:tc>
                    <a:tc>
                      <a:txBody>
                        <a:bodyPr/>
                        <a:lstStyle/>
                        <a:p>
                          <a:pPr algn="ctr"/>
                          <a:r>
                            <a:rPr lang="en-PH" b="1" dirty="0">
                              <a:solidFill>
                                <a:schemeClr val="bg1"/>
                              </a:solidFill>
                            </a:rPr>
                            <a:t>D</a:t>
                          </a:r>
                        </a:p>
                      </a:txBody>
                      <a:tcPr anchor="ctr">
                        <a:solidFill>
                          <a:schemeClr val="tx1"/>
                        </a:solidFill>
                      </a:tcPr>
                    </a:tc>
                    <a:tc>
                      <a:txBody>
                        <a:bodyPr/>
                        <a:lstStyle/>
                        <a:p>
                          <a:pPr algn="ctr"/>
                          <a:r>
                            <a:rPr lang="en-PH" b="1" dirty="0">
                              <a:solidFill>
                                <a:schemeClr val="bg1"/>
                              </a:solidFill>
                            </a:rPr>
                            <a:t>N</a:t>
                          </a:r>
                        </a:p>
                      </a:txBody>
                      <a:tcPr anchor="ctr">
                        <a:solidFill>
                          <a:schemeClr val="tx1"/>
                        </a:solidFill>
                      </a:tcPr>
                    </a:tc>
                    <a:tc>
                      <a:txBody>
                        <a:bodyPr/>
                        <a:lstStyle/>
                        <a:p>
                          <a:pPr algn="ctr"/>
                          <a:r>
                            <a:rPr lang="en-PH" b="1" dirty="0">
                              <a:solidFill>
                                <a:schemeClr val="bg1"/>
                              </a:solidFill>
                            </a:rPr>
                            <a:t>A</a:t>
                          </a:r>
                        </a:p>
                      </a:txBody>
                      <a:tcPr anchor="ctr">
                        <a:solidFill>
                          <a:schemeClr val="tx1"/>
                        </a:solidFill>
                      </a:tcPr>
                    </a:tc>
                    <a:tc>
                      <a:txBody>
                        <a:bodyPr/>
                        <a:lstStyle/>
                        <a:p>
                          <a:pPr algn="ctr"/>
                          <a:r>
                            <a:rPr lang="en-PH" b="1" dirty="0">
                              <a:solidFill>
                                <a:schemeClr val="bg1"/>
                              </a:solidFill>
                            </a:rPr>
                            <a:t>SA</a:t>
                          </a:r>
                        </a:p>
                      </a:txBody>
                      <a:tcPr anchor="ctr">
                        <a:solidFill>
                          <a:schemeClr val="tx1"/>
                        </a:solidFill>
                      </a:tcPr>
                    </a:tc>
                    <a:tc vMerge="1">
                      <a:txBody>
                        <a:bodyPr/>
                        <a:lstStyle/>
                        <a:p>
                          <a:endParaRPr lang="en-PH" dirty="0"/>
                        </a:p>
                      </a:txBody>
                      <a:tcPr/>
                    </a:tc>
                    <a:tc vMerge="1">
                      <a:txBody>
                        <a:bodyPr/>
                        <a:lstStyle/>
                        <a:p>
                          <a:endParaRPr lang="en-PH" dirty="0"/>
                        </a:p>
                      </a:txBody>
                      <a:tcPr/>
                    </a:tc>
                    <a:tc vMerge="1">
                      <a:txBody>
                        <a:bodyPr/>
                        <a:lstStyle/>
                        <a:p>
                          <a:pPr algn="ctr"/>
                          <a:endParaRPr lang="en-PH" dirty="0"/>
                        </a:p>
                      </a:txBody>
                      <a:tcPr/>
                    </a:tc>
                    <a:extLst>
                      <a:ext uri="{0D108BD9-81ED-4DB2-BD59-A6C34878D82A}">
                        <a16:rowId xmlns:a16="http://schemas.microsoft.com/office/drawing/2014/main" val="836951769"/>
                      </a:ext>
                    </a:extLst>
                  </a:tr>
                  <a:tr h="370840">
                    <a:tc>
                      <a:txBody>
                        <a:bodyPr/>
                        <a:lstStyle/>
                        <a:p>
                          <a:pPr marL="342900" indent="-342900">
                            <a:buAutoNum type="arabicPeriod"/>
                          </a:pPr>
                          <a:r>
                            <a:rPr lang="en-PH" i="1" dirty="0">
                              <a:solidFill>
                                <a:srgbClr val="FF0000"/>
                              </a:solidFill>
                            </a:rPr>
                            <a:t>[Actual statement 1 in the survey questionnaire]</a:t>
                          </a:r>
                          <a:endParaRPr lang="en-PH" dirty="0"/>
                        </a:p>
                      </a:txBody>
                      <a:tcPr/>
                    </a:tc>
                    <a:tc>
                      <a:txBody>
                        <a:bodyPr/>
                        <a:lstStyle/>
                        <a:p>
                          <a:pPr algn="ctr"/>
                          <a:r>
                            <a:rPr lang="en-PH" dirty="0"/>
                            <a:t>13</a:t>
                          </a:r>
                        </a:p>
                      </a:txBody>
                      <a:tcPr anchor="ctr"/>
                    </a:tc>
                    <a:tc>
                      <a:txBody>
                        <a:bodyPr/>
                        <a:lstStyle/>
                        <a:p>
                          <a:pPr algn="ctr"/>
                          <a:r>
                            <a:rPr lang="en-PH" dirty="0"/>
                            <a:t>35</a:t>
                          </a:r>
                        </a:p>
                      </a:txBody>
                      <a:tcPr anchor="ctr"/>
                    </a:tc>
                    <a:tc>
                      <a:txBody>
                        <a:bodyPr/>
                        <a:lstStyle/>
                        <a:p>
                          <a:pPr algn="ctr"/>
                          <a:r>
                            <a:rPr lang="en-PH" dirty="0"/>
                            <a:t>11</a:t>
                          </a:r>
                        </a:p>
                      </a:txBody>
                      <a:tcPr anchor="ctr"/>
                    </a:tc>
                    <a:tc>
                      <a:txBody>
                        <a:bodyPr/>
                        <a:lstStyle/>
                        <a:p>
                          <a:pPr algn="ctr"/>
                          <a:r>
                            <a:rPr lang="en-PH" dirty="0"/>
                            <a:t>33</a:t>
                          </a:r>
                        </a:p>
                      </a:txBody>
                      <a:tcPr anchor="ctr"/>
                    </a:tc>
                    <a:tc>
                      <a:txBody>
                        <a:bodyPr/>
                        <a:lstStyle/>
                        <a:p>
                          <a:pPr algn="ctr"/>
                          <a:r>
                            <a:rPr lang="en-PH" dirty="0"/>
                            <a:t>18</a:t>
                          </a:r>
                        </a:p>
                      </a:txBody>
                      <a:tcPr anchor="ctr"/>
                    </a:tc>
                    <a:tc>
                      <a:txBody>
                        <a:bodyPr/>
                        <a:lstStyle/>
                        <a:p>
                          <a:pPr algn="ctr"/>
                          <a:r>
                            <a:rPr lang="en-PH" b="1" dirty="0"/>
                            <a:t>3.07</a:t>
                          </a:r>
                        </a:p>
                      </a:txBody>
                      <a:tcPr anchor="ctr"/>
                    </a:tc>
                    <a:tc>
                      <a:txBody>
                        <a:bodyPr/>
                        <a:lstStyle/>
                        <a:p>
                          <a:pPr algn="ctr"/>
                          <a:r>
                            <a:rPr lang="en-PH" b="1" dirty="0"/>
                            <a:t>0.68</a:t>
                          </a:r>
                        </a:p>
                      </a:txBody>
                      <a:tcPr anchor="ctr"/>
                    </a:tc>
                    <a:tc>
                      <a:txBody>
                        <a:bodyPr/>
                        <a:lstStyle/>
                        <a:p>
                          <a:r>
                            <a:rPr lang="en-PH" b="1" dirty="0"/>
                            <a:t>Neutral</a:t>
                          </a:r>
                        </a:p>
                      </a:txBody>
                      <a:tcPr anchor="ctr"/>
                    </a:tc>
                    <a:extLst>
                      <a:ext uri="{0D108BD9-81ED-4DB2-BD59-A6C34878D82A}">
                        <a16:rowId xmlns:a16="http://schemas.microsoft.com/office/drawing/2014/main" val="2814990986"/>
                      </a:ext>
                    </a:extLst>
                  </a:tr>
                  <a:tr h="370840">
                    <a:tc>
                      <a:txBody>
                        <a:bodyPr/>
                        <a:lstStyle/>
                        <a:p>
                          <a:endParaRPr lang="en-PH" dirty="0"/>
                        </a:p>
                      </a:txBody>
                      <a:tcPr/>
                    </a:tc>
                    <a:tc>
                      <a:txBody>
                        <a:bodyPr/>
                        <a:lstStyle/>
                        <a:p>
                          <a:pPr algn="ctr"/>
                          <a:endParaRPr lang="en-PH"/>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tc>
                    <a:tc>
                      <a:txBody>
                        <a:bodyPr/>
                        <a:lstStyle/>
                        <a:p>
                          <a:endParaRPr lang="en-PH" dirty="0"/>
                        </a:p>
                      </a:txBody>
                      <a:tcPr/>
                    </a:tc>
                    <a:extLst>
                      <a:ext uri="{0D108BD9-81ED-4DB2-BD59-A6C34878D82A}">
                        <a16:rowId xmlns:a16="http://schemas.microsoft.com/office/drawing/2014/main" val="3373587784"/>
                      </a:ext>
                    </a:extLst>
                  </a:tr>
                  <a:tr h="370840">
                    <a:tc>
                      <a:txBody>
                        <a:bodyPr/>
                        <a:lstStyle/>
                        <a:p>
                          <a:endParaRPr lang="en-PH" dirty="0"/>
                        </a:p>
                      </a:txBody>
                      <a:tcPr/>
                    </a:tc>
                    <a:tc>
                      <a:txBody>
                        <a:bodyPr/>
                        <a:lstStyle/>
                        <a:p>
                          <a:pPr algn="ctr"/>
                          <a:endParaRPr lang="en-PH" dirty="0"/>
                        </a:p>
                      </a:txBody>
                      <a:tcPr anchor="ctr"/>
                    </a:tc>
                    <a:tc>
                      <a:txBody>
                        <a:bodyPr/>
                        <a:lstStyle/>
                        <a:p>
                          <a:pPr algn="ctr"/>
                          <a:endParaRPr lang="en-PH"/>
                        </a:p>
                      </a:txBody>
                      <a:tcPr anchor="ctr"/>
                    </a:tc>
                    <a:tc>
                      <a:txBody>
                        <a:bodyPr/>
                        <a:lstStyle/>
                        <a:p>
                          <a:pPr algn="ctr"/>
                          <a:endParaRPr lang="en-PH"/>
                        </a:p>
                      </a:txBody>
                      <a:tcPr anchor="ctr"/>
                    </a:tc>
                    <a:tc>
                      <a:txBody>
                        <a:bodyPr/>
                        <a:lstStyle/>
                        <a:p>
                          <a:pPr algn="ctr"/>
                          <a:endParaRPr lang="en-PH"/>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tc>
                    <a:tc>
                      <a:txBody>
                        <a:bodyPr/>
                        <a:lstStyle/>
                        <a:p>
                          <a:endParaRPr lang="en-PH" dirty="0"/>
                        </a:p>
                      </a:txBody>
                      <a:tcPr/>
                    </a:tc>
                    <a:extLst>
                      <a:ext uri="{0D108BD9-81ED-4DB2-BD59-A6C34878D82A}">
                        <a16:rowId xmlns:a16="http://schemas.microsoft.com/office/drawing/2014/main" val="1262680349"/>
                      </a:ext>
                    </a:extLst>
                  </a:tr>
                </a:tbl>
              </a:graphicData>
            </a:graphic>
          </p:graphicFrame>
        </mc:Choice>
        <mc:Fallback>
          <p:graphicFrame>
            <p:nvGraphicFramePr>
              <p:cNvPr id="2" name="Table 1">
                <a:extLst>
                  <a:ext uri="{FF2B5EF4-FFF2-40B4-BE49-F238E27FC236}">
                    <a16:creationId xmlns:a16="http://schemas.microsoft.com/office/drawing/2014/main" id="{B97AE8D9-DFA1-4FE8-BA6F-F5EC4983656B}"/>
                  </a:ext>
                </a:extLst>
              </p:cNvPr>
              <p:cNvGraphicFramePr>
                <a:graphicFrameLocks noGrp="1"/>
              </p:cNvGraphicFramePr>
              <p:nvPr>
                <p:extLst>
                  <p:ext uri="{D42A27DB-BD31-4B8C-83A1-F6EECF244321}">
                    <p14:modId xmlns:p14="http://schemas.microsoft.com/office/powerpoint/2010/main" val="2267749673"/>
                  </p:ext>
                </p:extLst>
              </p:nvPr>
            </p:nvGraphicFramePr>
            <p:xfrm>
              <a:off x="1041687" y="787709"/>
              <a:ext cx="10499521" cy="2397760"/>
            </p:xfrm>
            <a:graphic>
              <a:graphicData uri="http://schemas.openxmlformats.org/drawingml/2006/table">
                <a:tbl>
                  <a:tblPr firstRow="1" bandRow="1">
                    <a:tableStyleId>{073A0DAA-6AF3-43AB-8588-CEC1D06C72B9}</a:tableStyleId>
                  </a:tblPr>
                  <a:tblGrid>
                    <a:gridCol w="2801264">
                      <a:extLst>
                        <a:ext uri="{9D8B030D-6E8A-4147-A177-3AD203B41FA5}">
                          <a16:colId xmlns:a16="http://schemas.microsoft.com/office/drawing/2014/main" val="2375968074"/>
                        </a:ext>
                      </a:extLst>
                    </a:gridCol>
                    <a:gridCol w="677150">
                      <a:extLst>
                        <a:ext uri="{9D8B030D-6E8A-4147-A177-3AD203B41FA5}">
                          <a16:colId xmlns:a16="http://schemas.microsoft.com/office/drawing/2014/main" val="2091067969"/>
                        </a:ext>
                      </a:extLst>
                    </a:gridCol>
                    <a:gridCol w="677150">
                      <a:extLst>
                        <a:ext uri="{9D8B030D-6E8A-4147-A177-3AD203B41FA5}">
                          <a16:colId xmlns:a16="http://schemas.microsoft.com/office/drawing/2014/main" val="2070479745"/>
                        </a:ext>
                      </a:extLst>
                    </a:gridCol>
                    <a:gridCol w="677150">
                      <a:extLst>
                        <a:ext uri="{9D8B030D-6E8A-4147-A177-3AD203B41FA5}">
                          <a16:colId xmlns:a16="http://schemas.microsoft.com/office/drawing/2014/main" val="2028067450"/>
                        </a:ext>
                      </a:extLst>
                    </a:gridCol>
                    <a:gridCol w="677150">
                      <a:extLst>
                        <a:ext uri="{9D8B030D-6E8A-4147-A177-3AD203B41FA5}">
                          <a16:colId xmlns:a16="http://schemas.microsoft.com/office/drawing/2014/main" val="2654639159"/>
                        </a:ext>
                      </a:extLst>
                    </a:gridCol>
                    <a:gridCol w="677150">
                      <a:extLst>
                        <a:ext uri="{9D8B030D-6E8A-4147-A177-3AD203B41FA5}">
                          <a16:colId xmlns:a16="http://schemas.microsoft.com/office/drawing/2014/main" val="3287963411"/>
                        </a:ext>
                      </a:extLst>
                    </a:gridCol>
                    <a:gridCol w="752032">
                      <a:extLst>
                        <a:ext uri="{9D8B030D-6E8A-4147-A177-3AD203B41FA5}">
                          <a16:colId xmlns:a16="http://schemas.microsoft.com/office/drawing/2014/main" val="1051536704"/>
                        </a:ext>
                      </a:extLst>
                    </a:gridCol>
                    <a:gridCol w="752032">
                      <a:extLst>
                        <a:ext uri="{9D8B030D-6E8A-4147-A177-3AD203B41FA5}">
                          <a16:colId xmlns:a16="http://schemas.microsoft.com/office/drawing/2014/main" val="4108155470"/>
                        </a:ext>
                      </a:extLst>
                    </a:gridCol>
                    <a:gridCol w="2808443">
                      <a:extLst>
                        <a:ext uri="{9D8B030D-6E8A-4147-A177-3AD203B41FA5}">
                          <a16:colId xmlns:a16="http://schemas.microsoft.com/office/drawing/2014/main" val="1836122566"/>
                        </a:ext>
                      </a:extLst>
                    </a:gridCol>
                  </a:tblGrid>
                  <a:tr h="370840">
                    <a:tc rowSpan="2">
                      <a:txBody>
                        <a:bodyPr/>
                        <a:lstStyle/>
                        <a:p>
                          <a:pPr algn="ctr"/>
                          <a:r>
                            <a:rPr lang="en-PH" dirty="0"/>
                            <a:t>STATEMENT</a:t>
                          </a:r>
                        </a:p>
                      </a:txBody>
                      <a:tcPr anchor="ctr"/>
                    </a:tc>
                    <a:tc gridSpan="5">
                      <a:txBody>
                        <a:bodyPr/>
                        <a:lstStyle/>
                        <a:p>
                          <a:pPr algn="ctr"/>
                          <a:r>
                            <a:rPr lang="en-PH" dirty="0">
                              <a:solidFill>
                                <a:schemeClr val="bg1"/>
                              </a:solidFill>
                            </a:rPr>
                            <a:t>FREQUENCY OF RESPONDENTS</a:t>
                          </a:r>
                        </a:p>
                      </a:txBody>
                      <a:tcPr anchor="ctr"/>
                    </a:tc>
                    <a:tc hMerge="1">
                      <a:txBody>
                        <a:bodyPr/>
                        <a:lstStyle/>
                        <a:p>
                          <a:endParaRPr lang="en-PH" dirty="0"/>
                        </a:p>
                      </a:txBody>
                      <a:tcPr/>
                    </a:tc>
                    <a:tc hMerge="1">
                      <a:txBody>
                        <a:bodyPr/>
                        <a:lstStyle/>
                        <a:p>
                          <a:endParaRPr lang="en-PH" dirty="0"/>
                        </a:p>
                      </a:txBody>
                      <a:tcPr/>
                    </a:tc>
                    <a:tc hMerge="1">
                      <a:txBody>
                        <a:bodyPr/>
                        <a:lstStyle/>
                        <a:p>
                          <a:endParaRPr lang="en-PH" dirty="0"/>
                        </a:p>
                      </a:txBody>
                      <a:tcPr/>
                    </a:tc>
                    <a:tc hMerge="1">
                      <a:txBody>
                        <a:bodyPr/>
                        <a:lstStyle/>
                        <a:p>
                          <a:endParaRPr lang="en-PH" dirty="0"/>
                        </a:p>
                      </a:txBody>
                      <a:tcPr/>
                    </a:tc>
                    <a:tc rowSpan="2">
                      <a:txBody>
                        <a:bodyPr/>
                        <a:lstStyle/>
                        <a:p>
                          <a:endParaRPr lang="en-US"/>
                        </a:p>
                      </a:txBody>
                      <a:tcPr anchor="ctr">
                        <a:blipFill>
                          <a:blip r:embed="rId2"/>
                          <a:stretch>
                            <a:fillRect l="-826829" t="-4098" r="-478862" b="-224590"/>
                          </a:stretch>
                        </a:blipFill>
                      </a:tcPr>
                    </a:tc>
                    <a:tc rowSpan="2">
                      <a:txBody>
                        <a:bodyPr/>
                        <a:lstStyle/>
                        <a:p>
                          <a:pPr algn="ctr"/>
                          <a:r>
                            <a:rPr lang="en-PH" dirty="0" err="1"/>
                            <a:t>sd</a:t>
                          </a:r>
                          <a:endParaRPr lang="en-PH" dirty="0"/>
                        </a:p>
                      </a:txBody>
                      <a:tcPr anchor="ctr"/>
                    </a:tc>
                    <a:tc rowSpan="2">
                      <a:txBody>
                        <a:bodyPr/>
                        <a:lstStyle/>
                        <a:p>
                          <a:pPr algn="ctr"/>
                          <a:r>
                            <a:rPr lang="en-PH" dirty="0"/>
                            <a:t>INTERPRETATION</a:t>
                          </a:r>
                        </a:p>
                      </a:txBody>
                      <a:tcPr anchor="ctr"/>
                    </a:tc>
                    <a:extLst>
                      <a:ext uri="{0D108BD9-81ED-4DB2-BD59-A6C34878D82A}">
                        <a16:rowId xmlns:a16="http://schemas.microsoft.com/office/drawing/2014/main" val="1094904533"/>
                      </a:ext>
                    </a:extLst>
                  </a:tr>
                  <a:tr h="370840">
                    <a:tc vMerge="1">
                      <a:txBody>
                        <a:bodyPr/>
                        <a:lstStyle/>
                        <a:p>
                          <a:endParaRPr lang="en-PH" dirty="0"/>
                        </a:p>
                      </a:txBody>
                      <a:tcPr/>
                    </a:tc>
                    <a:tc>
                      <a:txBody>
                        <a:bodyPr/>
                        <a:lstStyle/>
                        <a:p>
                          <a:pPr algn="ctr"/>
                          <a:r>
                            <a:rPr lang="en-PH" b="1" dirty="0">
                              <a:solidFill>
                                <a:schemeClr val="bg1"/>
                              </a:solidFill>
                            </a:rPr>
                            <a:t>SD</a:t>
                          </a:r>
                        </a:p>
                      </a:txBody>
                      <a:tcPr anchor="ctr">
                        <a:solidFill>
                          <a:schemeClr val="tx1"/>
                        </a:solidFill>
                      </a:tcPr>
                    </a:tc>
                    <a:tc>
                      <a:txBody>
                        <a:bodyPr/>
                        <a:lstStyle/>
                        <a:p>
                          <a:pPr algn="ctr"/>
                          <a:r>
                            <a:rPr lang="en-PH" b="1" dirty="0">
                              <a:solidFill>
                                <a:schemeClr val="bg1"/>
                              </a:solidFill>
                            </a:rPr>
                            <a:t>D</a:t>
                          </a:r>
                        </a:p>
                      </a:txBody>
                      <a:tcPr anchor="ctr">
                        <a:solidFill>
                          <a:schemeClr val="tx1"/>
                        </a:solidFill>
                      </a:tcPr>
                    </a:tc>
                    <a:tc>
                      <a:txBody>
                        <a:bodyPr/>
                        <a:lstStyle/>
                        <a:p>
                          <a:pPr algn="ctr"/>
                          <a:r>
                            <a:rPr lang="en-PH" b="1" dirty="0">
                              <a:solidFill>
                                <a:schemeClr val="bg1"/>
                              </a:solidFill>
                            </a:rPr>
                            <a:t>N</a:t>
                          </a:r>
                        </a:p>
                      </a:txBody>
                      <a:tcPr anchor="ctr">
                        <a:solidFill>
                          <a:schemeClr val="tx1"/>
                        </a:solidFill>
                      </a:tcPr>
                    </a:tc>
                    <a:tc>
                      <a:txBody>
                        <a:bodyPr/>
                        <a:lstStyle/>
                        <a:p>
                          <a:pPr algn="ctr"/>
                          <a:r>
                            <a:rPr lang="en-PH" b="1" dirty="0">
                              <a:solidFill>
                                <a:schemeClr val="bg1"/>
                              </a:solidFill>
                            </a:rPr>
                            <a:t>A</a:t>
                          </a:r>
                        </a:p>
                      </a:txBody>
                      <a:tcPr anchor="ctr">
                        <a:solidFill>
                          <a:schemeClr val="tx1"/>
                        </a:solidFill>
                      </a:tcPr>
                    </a:tc>
                    <a:tc>
                      <a:txBody>
                        <a:bodyPr/>
                        <a:lstStyle/>
                        <a:p>
                          <a:pPr algn="ctr"/>
                          <a:r>
                            <a:rPr lang="en-PH" b="1" dirty="0">
                              <a:solidFill>
                                <a:schemeClr val="bg1"/>
                              </a:solidFill>
                            </a:rPr>
                            <a:t>SA</a:t>
                          </a:r>
                        </a:p>
                      </a:txBody>
                      <a:tcPr anchor="ctr">
                        <a:solidFill>
                          <a:schemeClr val="tx1"/>
                        </a:solidFill>
                      </a:tcPr>
                    </a:tc>
                    <a:tc vMerge="1">
                      <a:txBody>
                        <a:bodyPr/>
                        <a:lstStyle/>
                        <a:p>
                          <a:endParaRPr lang="en-PH" dirty="0"/>
                        </a:p>
                      </a:txBody>
                      <a:tcPr/>
                    </a:tc>
                    <a:tc vMerge="1">
                      <a:txBody>
                        <a:bodyPr/>
                        <a:lstStyle/>
                        <a:p>
                          <a:endParaRPr lang="en-PH" dirty="0"/>
                        </a:p>
                      </a:txBody>
                      <a:tcPr/>
                    </a:tc>
                    <a:tc vMerge="1">
                      <a:txBody>
                        <a:bodyPr/>
                        <a:lstStyle/>
                        <a:p>
                          <a:pPr algn="ctr"/>
                          <a:endParaRPr lang="en-PH" dirty="0"/>
                        </a:p>
                      </a:txBody>
                      <a:tcPr/>
                    </a:tc>
                    <a:extLst>
                      <a:ext uri="{0D108BD9-81ED-4DB2-BD59-A6C34878D82A}">
                        <a16:rowId xmlns:a16="http://schemas.microsoft.com/office/drawing/2014/main" val="836951769"/>
                      </a:ext>
                    </a:extLst>
                  </a:tr>
                  <a:tr h="914400">
                    <a:tc>
                      <a:txBody>
                        <a:bodyPr/>
                        <a:lstStyle/>
                        <a:p>
                          <a:pPr marL="342900" indent="-342900">
                            <a:buAutoNum type="arabicPeriod"/>
                          </a:pPr>
                          <a:r>
                            <a:rPr lang="en-PH" i="1" dirty="0">
                              <a:solidFill>
                                <a:srgbClr val="FF0000"/>
                              </a:solidFill>
                            </a:rPr>
                            <a:t>[Actual statement 1 in the survey questionnaire]</a:t>
                          </a:r>
                          <a:endParaRPr lang="en-PH" dirty="0"/>
                        </a:p>
                      </a:txBody>
                      <a:tcPr/>
                    </a:tc>
                    <a:tc>
                      <a:txBody>
                        <a:bodyPr/>
                        <a:lstStyle/>
                        <a:p>
                          <a:pPr algn="ctr"/>
                          <a:r>
                            <a:rPr lang="en-PH" dirty="0"/>
                            <a:t>13</a:t>
                          </a:r>
                        </a:p>
                      </a:txBody>
                      <a:tcPr anchor="ctr"/>
                    </a:tc>
                    <a:tc>
                      <a:txBody>
                        <a:bodyPr/>
                        <a:lstStyle/>
                        <a:p>
                          <a:pPr algn="ctr"/>
                          <a:r>
                            <a:rPr lang="en-PH" dirty="0"/>
                            <a:t>35</a:t>
                          </a:r>
                        </a:p>
                      </a:txBody>
                      <a:tcPr anchor="ctr"/>
                    </a:tc>
                    <a:tc>
                      <a:txBody>
                        <a:bodyPr/>
                        <a:lstStyle/>
                        <a:p>
                          <a:pPr algn="ctr"/>
                          <a:r>
                            <a:rPr lang="en-PH" dirty="0"/>
                            <a:t>11</a:t>
                          </a:r>
                        </a:p>
                      </a:txBody>
                      <a:tcPr anchor="ctr"/>
                    </a:tc>
                    <a:tc>
                      <a:txBody>
                        <a:bodyPr/>
                        <a:lstStyle/>
                        <a:p>
                          <a:pPr algn="ctr"/>
                          <a:r>
                            <a:rPr lang="en-PH" dirty="0"/>
                            <a:t>33</a:t>
                          </a:r>
                        </a:p>
                      </a:txBody>
                      <a:tcPr anchor="ctr"/>
                    </a:tc>
                    <a:tc>
                      <a:txBody>
                        <a:bodyPr/>
                        <a:lstStyle/>
                        <a:p>
                          <a:pPr algn="ctr"/>
                          <a:r>
                            <a:rPr lang="en-PH" dirty="0"/>
                            <a:t>18</a:t>
                          </a:r>
                        </a:p>
                      </a:txBody>
                      <a:tcPr anchor="ctr"/>
                    </a:tc>
                    <a:tc>
                      <a:txBody>
                        <a:bodyPr/>
                        <a:lstStyle/>
                        <a:p>
                          <a:pPr algn="ctr"/>
                          <a:r>
                            <a:rPr lang="en-PH" b="1" dirty="0"/>
                            <a:t>3.07</a:t>
                          </a:r>
                        </a:p>
                      </a:txBody>
                      <a:tcPr anchor="ctr"/>
                    </a:tc>
                    <a:tc>
                      <a:txBody>
                        <a:bodyPr/>
                        <a:lstStyle/>
                        <a:p>
                          <a:pPr algn="ctr"/>
                          <a:r>
                            <a:rPr lang="en-PH" b="1" dirty="0"/>
                            <a:t>0.68</a:t>
                          </a:r>
                        </a:p>
                      </a:txBody>
                      <a:tcPr anchor="ctr"/>
                    </a:tc>
                    <a:tc>
                      <a:txBody>
                        <a:bodyPr/>
                        <a:lstStyle/>
                        <a:p>
                          <a:r>
                            <a:rPr lang="en-PH" b="1" dirty="0"/>
                            <a:t>Neutral</a:t>
                          </a:r>
                        </a:p>
                      </a:txBody>
                      <a:tcPr anchor="ctr"/>
                    </a:tc>
                    <a:extLst>
                      <a:ext uri="{0D108BD9-81ED-4DB2-BD59-A6C34878D82A}">
                        <a16:rowId xmlns:a16="http://schemas.microsoft.com/office/drawing/2014/main" val="2814990986"/>
                      </a:ext>
                    </a:extLst>
                  </a:tr>
                  <a:tr h="370840">
                    <a:tc>
                      <a:txBody>
                        <a:bodyPr/>
                        <a:lstStyle/>
                        <a:p>
                          <a:endParaRPr lang="en-PH" dirty="0"/>
                        </a:p>
                      </a:txBody>
                      <a:tcPr/>
                    </a:tc>
                    <a:tc>
                      <a:txBody>
                        <a:bodyPr/>
                        <a:lstStyle/>
                        <a:p>
                          <a:pPr algn="ctr"/>
                          <a:endParaRPr lang="en-PH"/>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tc>
                    <a:tc>
                      <a:txBody>
                        <a:bodyPr/>
                        <a:lstStyle/>
                        <a:p>
                          <a:endParaRPr lang="en-PH" dirty="0"/>
                        </a:p>
                      </a:txBody>
                      <a:tcPr/>
                    </a:tc>
                    <a:extLst>
                      <a:ext uri="{0D108BD9-81ED-4DB2-BD59-A6C34878D82A}">
                        <a16:rowId xmlns:a16="http://schemas.microsoft.com/office/drawing/2014/main" val="3373587784"/>
                      </a:ext>
                    </a:extLst>
                  </a:tr>
                  <a:tr h="370840">
                    <a:tc>
                      <a:txBody>
                        <a:bodyPr/>
                        <a:lstStyle/>
                        <a:p>
                          <a:endParaRPr lang="en-PH" dirty="0"/>
                        </a:p>
                      </a:txBody>
                      <a:tcPr/>
                    </a:tc>
                    <a:tc>
                      <a:txBody>
                        <a:bodyPr/>
                        <a:lstStyle/>
                        <a:p>
                          <a:pPr algn="ctr"/>
                          <a:endParaRPr lang="en-PH" dirty="0"/>
                        </a:p>
                      </a:txBody>
                      <a:tcPr anchor="ctr"/>
                    </a:tc>
                    <a:tc>
                      <a:txBody>
                        <a:bodyPr/>
                        <a:lstStyle/>
                        <a:p>
                          <a:pPr algn="ctr"/>
                          <a:endParaRPr lang="en-PH"/>
                        </a:p>
                      </a:txBody>
                      <a:tcPr anchor="ctr"/>
                    </a:tc>
                    <a:tc>
                      <a:txBody>
                        <a:bodyPr/>
                        <a:lstStyle/>
                        <a:p>
                          <a:pPr algn="ctr"/>
                          <a:endParaRPr lang="en-PH"/>
                        </a:p>
                      </a:txBody>
                      <a:tcPr anchor="ctr"/>
                    </a:tc>
                    <a:tc>
                      <a:txBody>
                        <a:bodyPr/>
                        <a:lstStyle/>
                        <a:p>
                          <a:pPr algn="ctr"/>
                          <a:endParaRPr lang="en-PH"/>
                        </a:p>
                      </a:txBody>
                      <a:tcPr anchor="ctr"/>
                    </a:tc>
                    <a:tc>
                      <a:txBody>
                        <a:bodyPr/>
                        <a:lstStyle/>
                        <a:p>
                          <a:pPr algn="ctr"/>
                          <a:endParaRPr lang="en-PH" dirty="0"/>
                        </a:p>
                      </a:txBody>
                      <a:tcPr anchor="ctr"/>
                    </a:tc>
                    <a:tc>
                      <a:txBody>
                        <a:bodyPr/>
                        <a:lstStyle/>
                        <a:p>
                          <a:pPr algn="ctr"/>
                          <a:endParaRPr lang="en-PH" dirty="0"/>
                        </a:p>
                      </a:txBody>
                      <a:tcPr anchor="ctr"/>
                    </a:tc>
                    <a:tc>
                      <a:txBody>
                        <a:bodyPr/>
                        <a:lstStyle/>
                        <a:p>
                          <a:pPr algn="ctr"/>
                          <a:endParaRPr lang="en-PH" dirty="0"/>
                        </a:p>
                      </a:txBody>
                      <a:tcPr/>
                    </a:tc>
                    <a:tc>
                      <a:txBody>
                        <a:bodyPr/>
                        <a:lstStyle/>
                        <a:p>
                          <a:endParaRPr lang="en-PH" dirty="0"/>
                        </a:p>
                      </a:txBody>
                      <a:tcPr/>
                    </a:tc>
                    <a:extLst>
                      <a:ext uri="{0D108BD9-81ED-4DB2-BD59-A6C34878D82A}">
                        <a16:rowId xmlns:a16="http://schemas.microsoft.com/office/drawing/2014/main" val="1262680349"/>
                      </a:ext>
                    </a:extLst>
                  </a:tr>
                </a:tbl>
              </a:graphicData>
            </a:graphic>
          </p:graphicFrame>
        </mc:Fallback>
      </mc:AlternateContent>
    </p:spTree>
    <p:extLst>
      <p:ext uri="{BB962C8B-B14F-4D97-AF65-F5344CB8AC3E}">
        <p14:creationId xmlns:p14="http://schemas.microsoft.com/office/powerpoint/2010/main" val="2621329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1087395"/>
            <a:ext cx="10515600" cy="5165124"/>
          </a:xfrm>
        </p:spPr>
        <p:txBody>
          <a:bodyPr>
            <a:normAutofit/>
          </a:bodyPr>
          <a:lstStyle/>
          <a:p>
            <a:pPr marL="0" indent="0" algn="just">
              <a:buNone/>
            </a:pPr>
            <a:r>
              <a:rPr lang="en-PH" sz="3600" dirty="0"/>
              <a:t>	In general, the respondents registered a strong agreement toward four of the seven statements. The weighted mean for these statements is computed at 3.85 with a standard deviation of 0.71 implying that the respondents collectively agree that online shopping is a secure mode for purchasing products.</a:t>
            </a:r>
          </a:p>
          <a:p>
            <a:pPr marL="0" indent="0" algn="just">
              <a:buNone/>
            </a:pPr>
            <a:r>
              <a:rPr lang="en-PH" sz="3600" dirty="0"/>
              <a:t>	Table 2 shows the data on the respondents’ perception of convenience in online shopping…</a:t>
            </a:r>
          </a:p>
        </p:txBody>
      </p:sp>
    </p:spTree>
    <p:extLst>
      <p:ext uri="{BB962C8B-B14F-4D97-AF65-F5344CB8AC3E}">
        <p14:creationId xmlns:p14="http://schemas.microsoft.com/office/powerpoint/2010/main" val="81077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017F9-581E-4391-9912-4C9006390B8B}"/>
              </a:ext>
            </a:extLst>
          </p:cNvPr>
          <p:cNvSpPr>
            <a:spLocks noGrp="1"/>
          </p:cNvSpPr>
          <p:nvPr>
            <p:ph type="ctrTitle"/>
          </p:nvPr>
        </p:nvSpPr>
        <p:spPr>
          <a:xfrm>
            <a:off x="1524000" y="1122363"/>
            <a:ext cx="9144000" cy="955012"/>
          </a:xfrm>
        </p:spPr>
        <p:txBody>
          <a:bodyPr>
            <a:normAutofit fontScale="90000"/>
          </a:bodyPr>
          <a:lstStyle/>
          <a:p>
            <a:r>
              <a:rPr lang="en-PH" sz="3600" b="1" dirty="0"/>
              <a:t>Chapter 5</a:t>
            </a:r>
            <a:br>
              <a:rPr lang="en-PH" sz="4400" b="1" dirty="0"/>
            </a:br>
            <a:r>
              <a:rPr lang="en-PH" sz="4400" b="1" dirty="0"/>
              <a:t>CONCLUSIONS AND RECOMMENDATIONS</a:t>
            </a:r>
          </a:p>
        </p:txBody>
      </p:sp>
      <p:sp>
        <p:nvSpPr>
          <p:cNvPr id="3" name="Subtitle 2">
            <a:extLst>
              <a:ext uri="{FF2B5EF4-FFF2-40B4-BE49-F238E27FC236}">
                <a16:creationId xmlns:a16="http://schemas.microsoft.com/office/drawing/2014/main" id="{8C28A253-D277-4223-8AE2-A57C425E4E79}"/>
              </a:ext>
            </a:extLst>
          </p:cNvPr>
          <p:cNvSpPr>
            <a:spLocks noGrp="1"/>
          </p:cNvSpPr>
          <p:nvPr>
            <p:ph type="subTitle" idx="1"/>
          </p:nvPr>
        </p:nvSpPr>
        <p:spPr>
          <a:xfrm>
            <a:off x="1524000" y="2390274"/>
            <a:ext cx="9144000" cy="2582779"/>
          </a:xfrm>
        </p:spPr>
        <p:txBody>
          <a:bodyPr>
            <a:normAutofit/>
          </a:bodyPr>
          <a:lstStyle/>
          <a:p>
            <a:pPr algn="just"/>
            <a:r>
              <a:rPr lang="en-PH" sz="3200" dirty="0"/>
              <a:t>	This chapter contains the conclusions drawn from the analysis and interpretation of the data discussed in the preceding chapter and the recommendations of the researchers based on the conclusions.</a:t>
            </a:r>
          </a:p>
        </p:txBody>
      </p:sp>
    </p:spTree>
    <p:extLst>
      <p:ext uri="{BB962C8B-B14F-4D97-AF65-F5344CB8AC3E}">
        <p14:creationId xmlns:p14="http://schemas.microsoft.com/office/powerpoint/2010/main" val="1418708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6006-6938-4EBD-9B1B-4F79DDB84B4A}"/>
              </a:ext>
            </a:extLst>
          </p:cNvPr>
          <p:cNvSpPr>
            <a:spLocks noGrp="1"/>
          </p:cNvSpPr>
          <p:nvPr>
            <p:ph type="title"/>
          </p:nvPr>
        </p:nvSpPr>
        <p:spPr>
          <a:xfrm>
            <a:off x="838200" y="365125"/>
            <a:ext cx="10515600" cy="854075"/>
          </a:xfrm>
        </p:spPr>
        <p:txBody>
          <a:bodyPr/>
          <a:lstStyle/>
          <a:p>
            <a:r>
              <a:rPr lang="en-PH" b="1" dirty="0"/>
              <a:t>Conclusions</a:t>
            </a:r>
          </a:p>
        </p:txBody>
      </p:sp>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1331495"/>
            <a:ext cx="10515600" cy="4845468"/>
          </a:xfrm>
        </p:spPr>
        <p:txBody>
          <a:bodyPr>
            <a:normAutofit/>
          </a:bodyPr>
          <a:lstStyle/>
          <a:p>
            <a:pPr marL="0" indent="0" algn="just">
              <a:buNone/>
            </a:pPr>
            <a:r>
              <a:rPr lang="en-PH" sz="3600" dirty="0"/>
              <a:t>	Based on the findings of the study, the following conclusions were drawn:</a:t>
            </a:r>
          </a:p>
          <a:p>
            <a:pPr marL="0" indent="0" algn="just">
              <a:buNone/>
            </a:pPr>
            <a:r>
              <a:rPr lang="en-PH" sz="3600" dirty="0"/>
              <a:t>	1. Majority of senior high school students of De La Salle Araneta University for the second term of the academic year 2017-2018 are females with the Science, Technology, Engineering, and Mathematics track accounting for the highest number of enrollees. On the average, SHS students receive PhP635.00 allowance per week.</a:t>
            </a:r>
          </a:p>
        </p:txBody>
      </p:sp>
    </p:spTree>
    <p:extLst>
      <p:ext uri="{BB962C8B-B14F-4D97-AF65-F5344CB8AC3E}">
        <p14:creationId xmlns:p14="http://schemas.microsoft.com/office/powerpoint/2010/main" val="3876017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815546"/>
            <a:ext cx="10515600" cy="5361417"/>
          </a:xfrm>
        </p:spPr>
        <p:txBody>
          <a:bodyPr>
            <a:normAutofit/>
          </a:bodyPr>
          <a:lstStyle/>
          <a:p>
            <a:pPr marL="0" indent="0" algn="just">
              <a:buNone/>
            </a:pPr>
            <a:r>
              <a:rPr lang="en-PH" sz="3600" dirty="0"/>
              <a:t>	2. DLSAU-SHS students have a positive perception towards online shopping in terms of security, and convenience but do not perceive products sold online to be of good quality.</a:t>
            </a:r>
          </a:p>
          <a:p>
            <a:pPr marL="0" indent="0" algn="just">
              <a:buNone/>
            </a:pPr>
            <a:r>
              <a:rPr lang="en-PH" sz="3600" dirty="0"/>
              <a:t>	3. There is no significant relationship between the weekly allowance of DLSAU-SHS students and their perception on online shopping.</a:t>
            </a:r>
          </a:p>
        </p:txBody>
      </p:sp>
    </p:spTree>
    <p:extLst>
      <p:ext uri="{BB962C8B-B14F-4D97-AF65-F5344CB8AC3E}">
        <p14:creationId xmlns:p14="http://schemas.microsoft.com/office/powerpoint/2010/main" val="1937520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6006-6938-4EBD-9B1B-4F79DDB84B4A}"/>
              </a:ext>
            </a:extLst>
          </p:cNvPr>
          <p:cNvSpPr>
            <a:spLocks noGrp="1"/>
          </p:cNvSpPr>
          <p:nvPr>
            <p:ph type="title"/>
          </p:nvPr>
        </p:nvSpPr>
        <p:spPr>
          <a:xfrm>
            <a:off x="838200" y="365125"/>
            <a:ext cx="10515600" cy="854075"/>
          </a:xfrm>
        </p:spPr>
        <p:txBody>
          <a:bodyPr/>
          <a:lstStyle/>
          <a:p>
            <a:r>
              <a:rPr lang="en-PH" b="1" dirty="0"/>
              <a:t>Recommendations</a:t>
            </a:r>
          </a:p>
        </p:txBody>
      </p:sp>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1099752"/>
            <a:ext cx="10515600" cy="5758248"/>
          </a:xfrm>
        </p:spPr>
        <p:txBody>
          <a:bodyPr>
            <a:normAutofit fontScale="77500" lnSpcReduction="20000"/>
          </a:bodyPr>
          <a:lstStyle/>
          <a:p>
            <a:pPr marL="0" indent="0" algn="just">
              <a:buNone/>
            </a:pPr>
            <a:r>
              <a:rPr lang="en-PH" sz="3600" dirty="0"/>
              <a:t>	Based on the conclusions, the following recommendations are proposed:</a:t>
            </a:r>
          </a:p>
          <a:p>
            <a:pPr marL="0" indent="0" algn="just">
              <a:buNone/>
            </a:pPr>
            <a:r>
              <a:rPr lang="en-PH" sz="3600" dirty="0"/>
              <a:t>	1. Online retailers because must improve the selection of the products they sell online by raising quality standards that are in line with the expectations of consumers, including SHS students. </a:t>
            </a:r>
            <a:r>
              <a:rPr lang="en-PH" sz="3600" i="1" dirty="0">
                <a:solidFill>
                  <a:srgbClr val="FF0000"/>
                </a:solidFill>
              </a:rPr>
              <a:t>What else can they do based on the conclusions drawn?</a:t>
            </a:r>
          </a:p>
          <a:p>
            <a:pPr marL="0" indent="0" algn="just">
              <a:buNone/>
            </a:pPr>
            <a:r>
              <a:rPr lang="en-PH" sz="3600" i="1" dirty="0">
                <a:solidFill>
                  <a:srgbClr val="FF0000"/>
                </a:solidFill>
              </a:rPr>
              <a:t>	2. Who are the other beneficiaries of the research mentioned under “Significance of the Study?” What can you suggest to them based on your conclusions?</a:t>
            </a:r>
          </a:p>
          <a:p>
            <a:pPr marL="0" indent="0" algn="just">
              <a:buNone/>
            </a:pPr>
            <a:r>
              <a:rPr lang="en-PH" sz="3600" i="1" dirty="0">
                <a:solidFill>
                  <a:srgbClr val="FF0000"/>
                </a:solidFill>
              </a:rPr>
              <a:t>	</a:t>
            </a:r>
            <a:r>
              <a:rPr lang="en-PH" sz="3600" dirty="0"/>
              <a:t>3. Future researchers may consider doing a correlational research on consumers’ perception on online shopping and their income or socio-economic status. Experimental researches that seek to evaluate interventions that may help improve consumer perception on the quality of online products may also be conducted to inform online retailers of innovative practices that can increase their sales.</a:t>
            </a:r>
          </a:p>
        </p:txBody>
      </p:sp>
    </p:spTree>
    <p:extLst>
      <p:ext uri="{BB962C8B-B14F-4D97-AF65-F5344CB8AC3E}">
        <p14:creationId xmlns:p14="http://schemas.microsoft.com/office/powerpoint/2010/main" val="220881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6006-6938-4EBD-9B1B-4F79DDB84B4A}"/>
              </a:ext>
            </a:extLst>
          </p:cNvPr>
          <p:cNvSpPr>
            <a:spLocks noGrp="1"/>
          </p:cNvSpPr>
          <p:nvPr>
            <p:ph type="title"/>
          </p:nvPr>
        </p:nvSpPr>
        <p:spPr>
          <a:xfrm>
            <a:off x="838200" y="365125"/>
            <a:ext cx="10515600" cy="854075"/>
          </a:xfrm>
        </p:spPr>
        <p:txBody>
          <a:bodyPr/>
          <a:lstStyle/>
          <a:p>
            <a:r>
              <a:rPr lang="en-PH" b="1" dirty="0"/>
              <a:t>Demographic Profile of the Respondents</a:t>
            </a:r>
          </a:p>
        </p:txBody>
      </p:sp>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1331495"/>
            <a:ext cx="10515600" cy="4845468"/>
          </a:xfrm>
        </p:spPr>
        <p:txBody>
          <a:bodyPr>
            <a:normAutofit/>
          </a:bodyPr>
          <a:lstStyle/>
          <a:p>
            <a:pPr marL="0" indent="0" algn="just">
              <a:buNone/>
            </a:pPr>
            <a:r>
              <a:rPr lang="en-PH" sz="3600" dirty="0"/>
              <a:t>	This section is composed of figures and tables relative to the demographic information given by the respondents in the questionnaire. This included data on sex, senior high school academic strand, and weekly allowance. Although not central to this research, these data helped contextualize the findings and the formulation of appropriate recommendations.</a:t>
            </a:r>
          </a:p>
        </p:txBody>
      </p:sp>
    </p:spTree>
    <p:extLst>
      <p:ext uri="{BB962C8B-B14F-4D97-AF65-F5344CB8AC3E}">
        <p14:creationId xmlns:p14="http://schemas.microsoft.com/office/powerpoint/2010/main" val="28595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385011"/>
            <a:ext cx="10515600" cy="5743073"/>
          </a:xfrm>
        </p:spPr>
        <p:txBody>
          <a:bodyPr>
            <a:normAutofit/>
          </a:bodyPr>
          <a:lstStyle/>
          <a:p>
            <a:pPr marL="0" indent="0" algn="just">
              <a:buNone/>
            </a:pPr>
            <a:r>
              <a:rPr lang="en-PH" sz="3200" b="1" dirty="0"/>
              <a:t>OPTION 1</a:t>
            </a:r>
            <a:r>
              <a:rPr lang="en-PH" sz="3200" dirty="0"/>
              <a:t>	</a:t>
            </a:r>
          </a:p>
          <a:p>
            <a:pPr marL="0" indent="0" algn="just">
              <a:buNone/>
            </a:pPr>
            <a:r>
              <a:rPr lang="en-PH" sz="3200" dirty="0"/>
              <a:t>	The respondents were asked to identify their sex. Figure 1 shows the distribution of the respondents in terms of this variable.</a:t>
            </a:r>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r>
              <a:rPr lang="en-PH" sz="3200" dirty="0"/>
              <a:t>	</a:t>
            </a:r>
            <a:r>
              <a:rPr lang="en-PH" sz="3200" b="1" dirty="0"/>
              <a:t>Figure 1. Distribution of Respondents by Sex</a:t>
            </a:r>
            <a:endParaRPr lang="en-PH" sz="3200" dirty="0"/>
          </a:p>
          <a:p>
            <a:pPr marL="0" indent="0" algn="just">
              <a:buNone/>
            </a:pPr>
            <a:endParaRPr lang="en-PH" sz="3200" dirty="0"/>
          </a:p>
        </p:txBody>
      </p:sp>
      <p:graphicFrame>
        <p:nvGraphicFramePr>
          <p:cNvPr id="8" name="Chart 7">
            <a:extLst>
              <a:ext uri="{FF2B5EF4-FFF2-40B4-BE49-F238E27FC236}">
                <a16:creationId xmlns:a16="http://schemas.microsoft.com/office/drawing/2014/main" id="{F91A1CA3-45C7-4C9A-8B08-46CE68751DDA}"/>
              </a:ext>
            </a:extLst>
          </p:cNvPr>
          <p:cNvGraphicFramePr/>
          <p:nvPr>
            <p:extLst>
              <p:ext uri="{D42A27DB-BD31-4B8C-83A1-F6EECF244321}">
                <p14:modId xmlns:p14="http://schemas.microsoft.com/office/powerpoint/2010/main" val="1181156525"/>
              </p:ext>
            </p:extLst>
          </p:nvPr>
        </p:nvGraphicFramePr>
        <p:xfrm>
          <a:off x="4086039" y="2038592"/>
          <a:ext cx="4640711" cy="3587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685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753979"/>
            <a:ext cx="10515600" cy="5940956"/>
          </a:xfrm>
        </p:spPr>
        <p:txBody>
          <a:bodyPr>
            <a:normAutofit/>
          </a:bodyPr>
          <a:lstStyle/>
          <a:p>
            <a:pPr marL="0" indent="0" algn="just">
              <a:buNone/>
            </a:pPr>
            <a:r>
              <a:rPr lang="en-PH" sz="3200" dirty="0"/>
              <a:t>	</a:t>
            </a:r>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r>
              <a:rPr lang="en-PH" sz="3200" dirty="0"/>
              <a:t>	</a:t>
            </a:r>
            <a:r>
              <a:rPr lang="en-PH" sz="3200" b="1" dirty="0"/>
              <a:t>Figure 1. Distribution of Respondents by Sex</a:t>
            </a:r>
            <a:endParaRPr lang="en-PH" sz="3200" dirty="0"/>
          </a:p>
          <a:p>
            <a:pPr marL="0" indent="0" algn="just">
              <a:buNone/>
            </a:pPr>
            <a:r>
              <a:rPr lang="en-PH" sz="3200" dirty="0"/>
              <a:t>	</a:t>
            </a:r>
            <a:r>
              <a:rPr lang="en-PH" sz="3200" i="1" dirty="0">
                <a:solidFill>
                  <a:srgbClr val="FF0000"/>
                </a:solidFill>
              </a:rPr>
              <a:t>What can be said about this data?</a:t>
            </a:r>
            <a:endParaRPr lang="en-PH" sz="3200" dirty="0"/>
          </a:p>
          <a:p>
            <a:pPr marL="0" indent="0" algn="just">
              <a:buNone/>
            </a:pPr>
            <a:r>
              <a:rPr lang="en-PH" sz="3200" dirty="0"/>
              <a:t>	Fifty-eight of the 110 senior high school students (53%) who participated in the survey are females.</a:t>
            </a:r>
          </a:p>
          <a:p>
            <a:pPr marL="0" indent="0" algn="just">
              <a:buNone/>
            </a:pPr>
            <a:r>
              <a:rPr lang="en-PH" sz="3200" dirty="0"/>
              <a:t>	</a:t>
            </a:r>
            <a:r>
              <a:rPr lang="en-PH" sz="3200" i="1" dirty="0">
                <a:solidFill>
                  <a:srgbClr val="FF0000"/>
                </a:solidFill>
              </a:rPr>
              <a:t>What does this tell you about your respondents? (Quite important if the sampling used is purposive.)</a:t>
            </a:r>
            <a:endParaRPr lang="en-PH" sz="3200" dirty="0"/>
          </a:p>
        </p:txBody>
      </p:sp>
      <p:graphicFrame>
        <p:nvGraphicFramePr>
          <p:cNvPr id="8" name="Chart 7">
            <a:extLst>
              <a:ext uri="{FF2B5EF4-FFF2-40B4-BE49-F238E27FC236}">
                <a16:creationId xmlns:a16="http://schemas.microsoft.com/office/drawing/2014/main" id="{F91A1CA3-45C7-4C9A-8B08-46CE68751DDA}"/>
              </a:ext>
            </a:extLst>
          </p:cNvPr>
          <p:cNvGraphicFramePr/>
          <p:nvPr>
            <p:extLst>
              <p:ext uri="{D42A27DB-BD31-4B8C-83A1-F6EECF244321}">
                <p14:modId xmlns:p14="http://schemas.microsoft.com/office/powerpoint/2010/main" val="3329220340"/>
              </p:ext>
            </p:extLst>
          </p:nvPr>
        </p:nvGraphicFramePr>
        <p:xfrm>
          <a:off x="4086039" y="163065"/>
          <a:ext cx="4640711" cy="3587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478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753979"/>
            <a:ext cx="10515600" cy="5940956"/>
          </a:xfrm>
        </p:spPr>
        <p:txBody>
          <a:bodyPr>
            <a:normAutofit/>
          </a:bodyPr>
          <a:lstStyle/>
          <a:p>
            <a:pPr marL="0" indent="0" algn="just">
              <a:buNone/>
            </a:pPr>
            <a:r>
              <a:rPr lang="en-PH" sz="3200" dirty="0"/>
              <a:t>	</a:t>
            </a:r>
            <a:r>
              <a:rPr lang="en-PH" sz="3200" i="1" dirty="0">
                <a:solidFill>
                  <a:srgbClr val="FF0000"/>
                </a:solidFill>
              </a:rPr>
              <a:t>What does this tell you about your respondents? (Quite important if the sampling used is purposive.)</a:t>
            </a:r>
          </a:p>
          <a:p>
            <a:pPr marL="0" indent="0" algn="just">
              <a:buNone/>
            </a:pPr>
            <a:r>
              <a:rPr lang="en-PH" sz="3200" i="1" dirty="0">
                <a:solidFill>
                  <a:srgbClr val="FF0000"/>
                </a:solidFill>
              </a:rPr>
              <a:t>	</a:t>
            </a:r>
            <a:r>
              <a:rPr lang="en-PH" sz="3200" dirty="0"/>
              <a:t>These respondents have been selected through purposive sampling with the condition that they identify themselves to have taken an interest in KPOP music to a certain degree. This implies that in the case of these respondents, there are more female senior high school students who have openly expressed their interest in this genre of music as compared to their male counterparts.</a:t>
            </a:r>
          </a:p>
        </p:txBody>
      </p:sp>
    </p:spTree>
    <p:extLst>
      <p:ext uri="{BB962C8B-B14F-4D97-AF65-F5344CB8AC3E}">
        <p14:creationId xmlns:p14="http://schemas.microsoft.com/office/powerpoint/2010/main" val="415199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272717"/>
            <a:ext cx="10515600" cy="6585283"/>
          </a:xfrm>
        </p:spPr>
        <p:txBody>
          <a:bodyPr>
            <a:normAutofit/>
          </a:bodyPr>
          <a:lstStyle/>
          <a:p>
            <a:pPr marL="0" indent="0" algn="just">
              <a:buNone/>
            </a:pPr>
            <a:r>
              <a:rPr lang="en-PH" sz="3200" b="1" dirty="0"/>
              <a:t>OPTION 2</a:t>
            </a:r>
            <a:r>
              <a:rPr lang="en-PH" sz="3200" dirty="0"/>
              <a:t>	</a:t>
            </a:r>
          </a:p>
          <a:p>
            <a:pPr marL="0" indent="0" algn="just">
              <a:buNone/>
            </a:pPr>
            <a:r>
              <a:rPr lang="en-PH" sz="3200" dirty="0"/>
              <a:t>	The respondents who were randomly selected were asked to identify their sex and the senior high school strand they belong to. Figure 1 shows the distribution of the respondents in terms of both of these variables.</a:t>
            </a:r>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2400" dirty="0"/>
          </a:p>
          <a:p>
            <a:pPr marL="0" indent="0" algn="just">
              <a:buNone/>
            </a:pPr>
            <a:r>
              <a:rPr lang="en-PH" sz="2400" b="1" dirty="0"/>
              <a:t>	Figure 1. Distribution of Respondents by Sex and SHS Academic Strand</a:t>
            </a:r>
            <a:endParaRPr lang="en-PH" sz="2400" dirty="0"/>
          </a:p>
        </p:txBody>
      </p:sp>
      <p:graphicFrame>
        <p:nvGraphicFramePr>
          <p:cNvPr id="5" name="Chart 4">
            <a:extLst>
              <a:ext uri="{FF2B5EF4-FFF2-40B4-BE49-F238E27FC236}">
                <a16:creationId xmlns:a16="http://schemas.microsoft.com/office/drawing/2014/main" id="{AFAA93EE-1BF9-432C-9204-3BC8701E62BF}"/>
              </a:ext>
            </a:extLst>
          </p:cNvPr>
          <p:cNvGraphicFramePr/>
          <p:nvPr>
            <p:extLst>
              <p:ext uri="{D42A27DB-BD31-4B8C-83A1-F6EECF244321}">
                <p14:modId xmlns:p14="http://schemas.microsoft.com/office/powerpoint/2010/main" val="3347772147"/>
              </p:ext>
            </p:extLst>
          </p:nvPr>
        </p:nvGraphicFramePr>
        <p:xfrm>
          <a:off x="1604212" y="2406317"/>
          <a:ext cx="8555788" cy="35555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8761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272717"/>
            <a:ext cx="10515600" cy="6585283"/>
          </a:xfrm>
        </p:spPr>
        <p:txBody>
          <a:bodyPr>
            <a:normAutofit/>
          </a:bodyPr>
          <a:lstStyle/>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2400" dirty="0"/>
          </a:p>
          <a:p>
            <a:pPr marL="0" indent="0" algn="just">
              <a:buNone/>
            </a:pPr>
            <a:r>
              <a:rPr lang="en-PH" sz="2400" b="1" dirty="0"/>
              <a:t>	Figure 1. Distribution of Respondents by Sex and SHS Academic Strand</a:t>
            </a:r>
          </a:p>
          <a:p>
            <a:pPr marL="0" indent="0" algn="just">
              <a:buNone/>
            </a:pPr>
            <a:r>
              <a:rPr lang="en-PH" sz="3200" dirty="0">
                <a:solidFill>
                  <a:prstClr val="black"/>
                </a:solidFill>
              </a:rPr>
              <a:t>	The respondents chosen to participate in this research have been randomly selected through stratified sampling. With a frequency of 50 that accounts for 45.45 percent of the total sample, majority of the respondents to the survey conducted in line with this research belonged to the Science, Technology, Engineering and Mathematics (STEM) strand. </a:t>
            </a:r>
            <a:endParaRPr lang="en-PH" sz="2400" dirty="0"/>
          </a:p>
        </p:txBody>
      </p:sp>
      <p:graphicFrame>
        <p:nvGraphicFramePr>
          <p:cNvPr id="5" name="Chart 4">
            <a:extLst>
              <a:ext uri="{FF2B5EF4-FFF2-40B4-BE49-F238E27FC236}">
                <a16:creationId xmlns:a16="http://schemas.microsoft.com/office/drawing/2014/main" id="{AFAA93EE-1BF9-432C-9204-3BC8701E62BF}"/>
              </a:ext>
            </a:extLst>
          </p:cNvPr>
          <p:cNvGraphicFramePr/>
          <p:nvPr>
            <p:extLst>
              <p:ext uri="{D42A27DB-BD31-4B8C-83A1-F6EECF244321}">
                <p14:modId xmlns:p14="http://schemas.microsoft.com/office/powerpoint/2010/main" val="4117635151"/>
              </p:ext>
            </p:extLst>
          </p:nvPr>
        </p:nvGraphicFramePr>
        <p:xfrm>
          <a:off x="1604212" y="240631"/>
          <a:ext cx="8555788" cy="35555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8115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272717"/>
            <a:ext cx="10515600" cy="6585283"/>
          </a:xfrm>
        </p:spPr>
        <p:txBody>
          <a:bodyPr>
            <a:normAutofit/>
          </a:bodyPr>
          <a:lstStyle/>
          <a:p>
            <a:pPr marL="0" indent="0" algn="just">
              <a:buNone/>
            </a:pPr>
            <a:r>
              <a:rPr lang="en-PH" sz="3200" dirty="0">
                <a:solidFill>
                  <a:prstClr val="black"/>
                </a:solidFill>
              </a:rPr>
              <a:t>	In general, the female respondents with a frequency of 58 (53 percent) outnumber the male respondents by a small margin. </a:t>
            </a:r>
            <a:r>
              <a:rPr lang="en-PH" sz="3200" i="1" dirty="0">
                <a:solidFill>
                  <a:srgbClr val="FF0000"/>
                </a:solidFill>
              </a:rPr>
              <a:t>Continue if there are other details that you wish to highlight from the data.</a:t>
            </a:r>
          </a:p>
          <a:p>
            <a:pPr marL="0" indent="0" algn="just">
              <a:buNone/>
            </a:pPr>
            <a:r>
              <a:rPr lang="en-PH" sz="2400" dirty="0"/>
              <a:t>	</a:t>
            </a:r>
            <a:r>
              <a:rPr lang="en-PH" sz="3200" dirty="0"/>
              <a:t>Respondents were also asked to provide information regarding their weekly allowance.</a:t>
            </a:r>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r>
              <a:rPr lang="en-PH" sz="3200" dirty="0"/>
              <a:t>	</a:t>
            </a:r>
            <a:r>
              <a:rPr lang="en-PH" b="1" dirty="0"/>
              <a:t>Figure 2. Distribution of Respondents by Weekly Allowance</a:t>
            </a:r>
            <a:endParaRPr lang="en-PH" sz="3200" dirty="0"/>
          </a:p>
        </p:txBody>
      </p:sp>
      <p:graphicFrame>
        <p:nvGraphicFramePr>
          <p:cNvPr id="6" name="Chart 5">
            <a:extLst>
              <a:ext uri="{FF2B5EF4-FFF2-40B4-BE49-F238E27FC236}">
                <a16:creationId xmlns:a16="http://schemas.microsoft.com/office/drawing/2014/main" id="{9C30C0AC-C735-4F21-BF6E-4F8C431C944C}"/>
              </a:ext>
            </a:extLst>
          </p:cNvPr>
          <p:cNvGraphicFramePr/>
          <p:nvPr>
            <p:extLst>
              <p:ext uri="{D42A27DB-BD31-4B8C-83A1-F6EECF244321}">
                <p14:modId xmlns:p14="http://schemas.microsoft.com/office/powerpoint/2010/main" val="1849585973"/>
              </p:ext>
            </p:extLst>
          </p:nvPr>
        </p:nvGraphicFramePr>
        <p:xfrm>
          <a:off x="2237173" y="3180422"/>
          <a:ext cx="6662197" cy="29135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580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4CA087-7512-4F8A-B510-CDBD1C3235AF}"/>
              </a:ext>
            </a:extLst>
          </p:cNvPr>
          <p:cNvSpPr>
            <a:spLocks noGrp="1"/>
          </p:cNvSpPr>
          <p:nvPr>
            <p:ph idx="1"/>
          </p:nvPr>
        </p:nvSpPr>
        <p:spPr>
          <a:xfrm>
            <a:off x="838200" y="272717"/>
            <a:ext cx="10515600" cy="6585283"/>
          </a:xfrm>
        </p:spPr>
        <p:txBody>
          <a:bodyPr>
            <a:normAutofit/>
          </a:bodyPr>
          <a:lstStyle/>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endParaRPr lang="en-PH" sz="3200" dirty="0"/>
          </a:p>
          <a:p>
            <a:pPr marL="0" indent="0" algn="just">
              <a:buNone/>
            </a:pPr>
            <a:r>
              <a:rPr lang="en-PH" sz="3200" dirty="0"/>
              <a:t>	</a:t>
            </a:r>
            <a:r>
              <a:rPr lang="en-PH" b="1" dirty="0"/>
              <a:t>Figure 2. Distribution of Respondents by Weekly Allowance</a:t>
            </a:r>
          </a:p>
          <a:p>
            <a:pPr marL="0" indent="0" algn="just">
              <a:buNone/>
            </a:pPr>
            <a:r>
              <a:rPr lang="en-PH" sz="3200" dirty="0">
                <a:solidFill>
                  <a:prstClr val="black"/>
                </a:solidFill>
              </a:rPr>
              <a:t>	Based from the data provided in Figure 2, 32 percent of the respondents receive a weekly allowance that ranges from PhP601.00 to PhP750.00. Furthermore, the mean weekly allowance of the 110 respondents is PhP635.00 with a standard deviation of PhP55.00. </a:t>
            </a:r>
            <a:r>
              <a:rPr lang="en-PH" sz="3200" i="1" dirty="0">
                <a:solidFill>
                  <a:srgbClr val="FF0000"/>
                </a:solidFill>
              </a:rPr>
              <a:t>Make other comparisons that you have noticed in your data. You can also look into the weekly allowances received by females compared to males.</a:t>
            </a:r>
            <a:endParaRPr lang="en-PH" sz="3200" dirty="0"/>
          </a:p>
        </p:txBody>
      </p:sp>
      <p:graphicFrame>
        <p:nvGraphicFramePr>
          <p:cNvPr id="6" name="Chart 5">
            <a:extLst>
              <a:ext uri="{FF2B5EF4-FFF2-40B4-BE49-F238E27FC236}">
                <a16:creationId xmlns:a16="http://schemas.microsoft.com/office/drawing/2014/main" id="{9C30C0AC-C735-4F21-BF6E-4F8C431C944C}"/>
              </a:ext>
            </a:extLst>
          </p:cNvPr>
          <p:cNvGraphicFramePr/>
          <p:nvPr>
            <p:extLst>
              <p:ext uri="{D42A27DB-BD31-4B8C-83A1-F6EECF244321}">
                <p14:modId xmlns:p14="http://schemas.microsoft.com/office/powerpoint/2010/main" val="3895241817"/>
              </p:ext>
            </p:extLst>
          </p:nvPr>
        </p:nvGraphicFramePr>
        <p:xfrm>
          <a:off x="2121763" y="392833"/>
          <a:ext cx="6662197" cy="29135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4015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76</Words>
  <Application>Microsoft Office PowerPoint</Application>
  <PresentationFormat>Widescreen</PresentationFormat>
  <Paragraphs>105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 Math</vt:lpstr>
      <vt:lpstr>Office Theme</vt:lpstr>
      <vt:lpstr>Chapter 4 PRESENTATION AND ANALYSIS OF DATA</vt:lpstr>
      <vt:lpstr>Demographic Profile of the Respondents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Respondents’ Perception of Online Shopping</vt:lpstr>
      <vt:lpstr>PowerPoint Presentation</vt:lpstr>
      <vt:lpstr>PowerPoint Presentation</vt:lpstr>
      <vt:lpstr>PowerPoint Presentation</vt:lpstr>
      <vt:lpstr>Chapter 5 CONCLUSIONS AND RECOMMENDATIONS</vt:lpstr>
      <vt:lpstr>Conclusions</vt:lpstr>
      <vt:lpstr>PowerPoint Presentation</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PRESENTATION AND ANALYSIS OF DATA</dc:title>
  <dc:creator>Von Christopher  G. Chua</dc:creator>
  <cp:lastModifiedBy>Von Christopher  G. Chua</cp:lastModifiedBy>
  <cp:revision>17</cp:revision>
  <dcterms:created xsi:type="dcterms:W3CDTF">2017-12-03T12:16:39Z</dcterms:created>
  <dcterms:modified xsi:type="dcterms:W3CDTF">2017-12-03T14:23:54Z</dcterms:modified>
</cp:coreProperties>
</file>