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5"/>
  </p:notesMasterIdLst>
  <p:sldIdLst>
    <p:sldId id="321" r:id="rId2"/>
    <p:sldId id="322" r:id="rId3"/>
    <p:sldId id="323" r:id="rId4"/>
    <p:sldId id="324" r:id="rId5"/>
    <p:sldId id="325" r:id="rId6"/>
    <p:sldId id="326" r:id="rId7"/>
    <p:sldId id="327" r:id="rId8"/>
    <p:sldId id="328" r:id="rId9"/>
    <p:sldId id="330" r:id="rId10"/>
    <p:sldId id="332" r:id="rId11"/>
    <p:sldId id="333" r:id="rId12"/>
    <p:sldId id="336" r:id="rId13"/>
    <p:sldId id="329" r:id="rId14"/>
    <p:sldId id="334" r:id="rId15"/>
    <p:sldId id="335" r:id="rId16"/>
    <p:sldId id="331" r:id="rId17"/>
    <p:sldId id="337" r:id="rId18"/>
    <p:sldId id="338" r:id="rId19"/>
    <p:sldId id="342" r:id="rId20"/>
    <p:sldId id="340" r:id="rId21"/>
    <p:sldId id="341" r:id="rId22"/>
    <p:sldId id="343" r:id="rId23"/>
    <p:sldId id="344" r:id="rId24"/>
  </p:sldIdLst>
  <p:sldSz cx="12192000" cy="6858000"/>
  <p:notesSz cx="6858000" cy="9144000"/>
  <p:embeddedFontLst>
    <p:embeddedFont>
      <p:font typeface="Raleway" panose="020B0403030101060003" pitchFamily="34" charset="0"/>
      <p:regular r:id="rId26"/>
      <p:bold r:id="rId27"/>
      <p:italic r:id="rId28"/>
      <p:boldItalic r:id="rId29"/>
    </p:embeddedFont>
    <p:embeddedFont>
      <p:font typeface="Cambria Math" panose="02040503050406030204" pitchFamily="18" charset="0"/>
      <p:regular r:id="rId30"/>
    </p:embeddedFont>
    <p:embeddedFont>
      <p:font typeface="Lato"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3BC96F-8F19-466C-939E-990869C6507B}">
  <a:tblStyle styleId="{D63BC96F-8F19-466C-939E-990869C6507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4" autoAdjust="0"/>
    <p:restoredTop sz="94280" autoAdjust="0"/>
  </p:normalViewPr>
  <p:slideViewPr>
    <p:cSldViewPr snapToGrid="0">
      <p:cViewPr varScale="1">
        <p:scale>
          <a:sx n="65" d="100"/>
          <a:sy n="65"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Good morning.</a:t>
            </a:r>
          </a:p>
          <a:p>
            <a:pPr lvl="0">
              <a:spcBef>
                <a:spcPts val="0"/>
              </a:spcBef>
              <a:buNone/>
            </a:pPr>
            <a:endParaRPr lang="en-US" dirty="0"/>
          </a:p>
          <a:p>
            <a:pPr lvl="0">
              <a:spcBef>
                <a:spcPts val="0"/>
              </a:spcBef>
              <a:buNone/>
            </a:pPr>
            <a:r>
              <a:rPr lang="en-US" dirty="0"/>
              <a:t>T</a:t>
            </a:r>
            <a:endParaRPr dirty="0"/>
          </a:p>
        </p:txBody>
      </p:sp>
    </p:spTree>
    <p:extLst>
      <p:ext uri="{BB962C8B-B14F-4D97-AF65-F5344CB8AC3E}">
        <p14:creationId xmlns:p14="http://schemas.microsoft.com/office/powerpoint/2010/main" val="191580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6489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495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946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543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264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569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3738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40169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A question is important for framing a specific and attainable</a:t>
            </a:r>
            <a:r>
              <a:rPr lang="en-US" baseline="0" dirty="0"/>
              <a:t> aim of the lesson, an aim that should be clearly stated in the lesson plan. Starting lesson study without a question would most likely result in beginning a lesson study without a lesson plan.</a:t>
            </a:r>
          </a:p>
          <a:p>
            <a:pPr lvl="0">
              <a:spcBef>
                <a:spcPts val="0"/>
              </a:spcBef>
              <a:buNone/>
            </a:pPr>
            <a:endParaRPr lang="en-US" baseline="0" dirty="0"/>
          </a:p>
          <a:p>
            <a:pPr lvl="0">
              <a:spcBef>
                <a:spcPts val="0"/>
              </a:spcBef>
              <a:buNone/>
            </a:pPr>
            <a:r>
              <a:rPr lang="en-US" baseline="0" dirty="0"/>
              <a:t>The beginning question of a lesson study should be connected to the mission of the school and the students’ current state. It must then be broken down into an achievable lesson, one with coherent aims and methods.</a:t>
            </a:r>
          </a:p>
          <a:p>
            <a:pPr lvl="0">
              <a:spcBef>
                <a:spcPts val="0"/>
              </a:spcBef>
              <a:buNone/>
            </a:pPr>
            <a:endParaRPr lang="en-US" baseline="0" dirty="0"/>
          </a:p>
          <a:p>
            <a:pPr lvl="0">
              <a:spcBef>
                <a:spcPts val="0"/>
              </a:spcBef>
              <a:buNone/>
            </a:pPr>
            <a:r>
              <a:rPr lang="en-US" baseline="0" dirty="0"/>
              <a:t>Continuity and the desire to improve teaching are critical factors of lesson study that distinguish it from workshops.</a:t>
            </a:r>
          </a:p>
        </p:txBody>
      </p:sp>
    </p:spTree>
    <p:extLst>
      <p:ext uri="{BB962C8B-B14F-4D97-AF65-F5344CB8AC3E}">
        <p14:creationId xmlns:p14="http://schemas.microsoft.com/office/powerpoint/2010/main" val="427679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458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2796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899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534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845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In a jury trial the hypotheses are:</a:t>
            </a:r>
          </a:p>
          <a:p>
            <a:r>
              <a:rPr lang="en-PH" dirty="0"/>
              <a:t> H0: defendant is innocent;</a:t>
            </a:r>
          </a:p>
          <a:p>
            <a:r>
              <a:rPr lang="en-PH" dirty="0"/>
              <a:t> H1: defendant is guilty.</a:t>
            </a:r>
          </a:p>
          <a:p>
            <a:r>
              <a:rPr lang="en-PH" dirty="0"/>
              <a:t>H0 (innocent) is rejected if H1 (guilty) is supported by</a:t>
            </a:r>
          </a:p>
          <a:p>
            <a:r>
              <a:rPr lang="en-PH" dirty="0"/>
              <a:t>evidence beyond \reasonable doubt." Failure to reject H0</a:t>
            </a:r>
          </a:p>
          <a:p>
            <a:r>
              <a:rPr lang="en-PH" dirty="0"/>
              <a:t>(prove guilty) does not imply innocence, only that the</a:t>
            </a:r>
          </a:p>
          <a:p>
            <a:r>
              <a:rPr lang="en-PH" dirty="0"/>
              <a:t>evidence is </a:t>
            </a:r>
            <a:r>
              <a:rPr lang="en-PH" dirty="0" err="1"/>
              <a:t>insucient</a:t>
            </a:r>
            <a:r>
              <a:rPr lang="en-PH" dirty="0"/>
              <a:t> to reject it.</a:t>
            </a:r>
            <a:endParaRPr lang="en-US" dirty="0"/>
          </a:p>
        </p:txBody>
      </p:sp>
    </p:spTree>
    <p:extLst>
      <p:ext uri="{BB962C8B-B14F-4D97-AF65-F5344CB8AC3E}">
        <p14:creationId xmlns:p14="http://schemas.microsoft.com/office/powerpoint/2010/main" val="192160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32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3112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61901" y="3785246"/>
            <a:ext cx="69555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a:p>
        </p:txBody>
      </p:sp>
      <p:sp>
        <p:nvSpPr>
          <p:cNvPr id="10" name="Shape 10"/>
          <p:cNvSpPr/>
          <p:nvPr/>
        </p:nvSpPr>
        <p:spPr>
          <a:xfrm>
            <a:off x="7917661" y="3377551"/>
            <a:ext cx="9624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11" name="Shape 11"/>
          <p:cNvSpPr/>
          <p:nvPr/>
        </p:nvSpPr>
        <p:spPr>
          <a:xfrm>
            <a:off x="8879813" y="3377551"/>
            <a:ext cx="9624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12" name="Shape 12"/>
          <p:cNvSpPr/>
          <p:nvPr/>
        </p:nvSpPr>
        <p:spPr>
          <a:xfrm>
            <a:off x="-1" y="3377551"/>
            <a:ext cx="9624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13" name="Shape 13"/>
          <p:cNvSpPr/>
          <p:nvPr/>
        </p:nvSpPr>
        <p:spPr>
          <a:xfrm>
            <a:off x="961899" y="3377551"/>
            <a:ext cx="69555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15" name="Shape 15"/>
          <p:cNvSpPr/>
          <p:nvPr/>
        </p:nvSpPr>
        <p:spPr>
          <a:xfrm>
            <a:off x="0" y="0"/>
            <a:ext cx="12192000" cy="5323800"/>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
        <p:nvSpPr>
          <p:cNvPr id="16" name="Shape 16"/>
          <p:cNvSpPr txBox="1">
            <a:spLocks noGrp="1"/>
          </p:cNvSpPr>
          <p:nvPr>
            <p:ph type="ctrTitle"/>
          </p:nvPr>
        </p:nvSpPr>
        <p:spPr>
          <a:xfrm>
            <a:off x="914400" y="2111123"/>
            <a:ext cx="103632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17" name="Shape 17"/>
          <p:cNvSpPr txBox="1">
            <a:spLocks noGrp="1"/>
          </p:cNvSpPr>
          <p:nvPr>
            <p:ph type="subTitle" idx="1"/>
          </p:nvPr>
        </p:nvSpPr>
        <p:spPr>
          <a:xfrm>
            <a:off x="914400" y="3786737"/>
            <a:ext cx="10363200" cy="1046400"/>
          </a:xfrm>
          <a:prstGeom prst="rect">
            <a:avLst/>
          </a:prstGeom>
        </p:spPr>
        <p:txBody>
          <a:bodyPr lIns="91425" tIns="91425" rIns="91425" bIns="91425" anchor="t" anchorCtr="0"/>
          <a:lstStyle>
            <a:lvl1pPr lvl="0" algn="ctr" rtl="0">
              <a:spcBef>
                <a:spcPts val="0"/>
              </a:spcBef>
              <a:buClr>
                <a:srgbClr val="FFFFFF"/>
              </a:buClr>
              <a:buSzPct val="100000"/>
              <a:buNone/>
              <a:defRPr sz="2400" b="1">
                <a:solidFill>
                  <a:srgbClr val="FFFFFF"/>
                </a:solidFill>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a:p>
        </p:txBody>
      </p:sp>
      <p:sp>
        <p:nvSpPr>
          <p:cNvPr id="18" name="Shape 18"/>
          <p:cNvSpPr/>
          <p:nvPr/>
        </p:nvSpPr>
        <p:spPr>
          <a:xfrm>
            <a:off x="4063604" y="5323801"/>
            <a:ext cx="40636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19" name="Shape 19"/>
          <p:cNvSpPr/>
          <p:nvPr/>
        </p:nvSpPr>
        <p:spPr>
          <a:xfrm>
            <a:off x="8128360" y="5323801"/>
            <a:ext cx="40636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20" name="Shape 20"/>
          <p:cNvSpPr/>
          <p:nvPr/>
        </p:nvSpPr>
        <p:spPr>
          <a:xfrm>
            <a:off x="1" y="5323801"/>
            <a:ext cx="40636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91600" y="1831451"/>
            <a:ext cx="86168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32" name="Shape 32"/>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33" name="Shape 33"/>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34" name="Shape 34"/>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body" idx="1"/>
          </p:nvPr>
        </p:nvSpPr>
        <p:spPr>
          <a:xfrm>
            <a:off x="1191500" y="1600200"/>
            <a:ext cx="41824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body" idx="2"/>
          </p:nvPr>
        </p:nvSpPr>
        <p:spPr>
          <a:xfrm>
            <a:off x="5625940" y="1600200"/>
            <a:ext cx="41824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40" name="Shape 40"/>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41" name="Shape 41"/>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42" name="Shape 42"/>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91600" y="274650"/>
            <a:ext cx="86168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191600" y="1831451"/>
            <a:ext cx="86168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0.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28.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870155" y="2502700"/>
            <a:ext cx="10903975" cy="1546500"/>
          </a:xfrm>
          <a:prstGeom prst="rect">
            <a:avLst/>
          </a:prstGeom>
        </p:spPr>
        <p:txBody>
          <a:bodyPr lIns="91425" tIns="91425" rIns="91425" bIns="91425" anchor="t" anchorCtr="0">
            <a:noAutofit/>
          </a:bodyPr>
          <a:lstStyle/>
          <a:p>
            <a:r>
              <a:rPr lang="en" sz="5400" b="1" spc="300" dirty="0">
                <a:ln w="0"/>
                <a:solidFill>
                  <a:srgbClr val="002060"/>
                </a:solidFill>
                <a:effectLst>
                  <a:outerShdw blurRad="38100" dist="19050" dir="2700000" algn="tl" rotWithShape="0">
                    <a:schemeClr val="dk1">
                      <a:alpha val="40000"/>
                    </a:schemeClr>
                  </a:outerShdw>
                </a:effectLst>
              </a:rPr>
              <a:t>HYPOTHESIS TESTING</a:t>
            </a:r>
            <a:endParaRPr lang="en" sz="5400" b="1" dirty="0">
              <a:ln w="0"/>
              <a:solidFill>
                <a:srgbClr val="002060"/>
              </a:solidFill>
              <a:effectLst>
                <a:outerShdw blurRad="38100" dist="19050" dir="2700000" algn="tl" rotWithShape="0">
                  <a:schemeClr val="dk1">
                    <a:alpha val="40000"/>
                  </a:schemeClr>
                </a:outerShdw>
              </a:effectLst>
            </a:endParaRPr>
          </a:p>
        </p:txBody>
      </p:sp>
      <p:sp>
        <p:nvSpPr>
          <p:cNvPr id="4" name="Shape 78"/>
          <p:cNvSpPr txBox="1">
            <a:spLocks/>
          </p:cNvSpPr>
          <p:nvPr/>
        </p:nvSpPr>
        <p:spPr>
          <a:xfrm>
            <a:off x="5608057" y="5631632"/>
            <a:ext cx="6166073" cy="5458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pPr algn="r"/>
            <a:r>
              <a:rPr lang="en-US" sz="1800" b="1" dirty="0">
                <a:ln w="0"/>
                <a:solidFill>
                  <a:schemeClr val="tx1">
                    <a:lumMod val="65000"/>
                    <a:lumOff val="35000"/>
                  </a:schemeClr>
                </a:solidFill>
                <a:effectLst>
                  <a:outerShdw blurRad="38100" dist="19050" dir="2700000" algn="tl" rotWithShape="0">
                    <a:schemeClr val="dk1">
                      <a:alpha val="40000"/>
                    </a:schemeClr>
                  </a:outerShdw>
                </a:effectLst>
              </a:rPr>
              <a:t>VON CHRISTOPHER G. CHUA, LPT, MST</a:t>
            </a:r>
          </a:p>
          <a:p>
            <a:pPr algn="r"/>
            <a:r>
              <a:rPr lang="en-US" sz="1800" dirty="0">
                <a:ln w="0"/>
                <a:solidFill>
                  <a:schemeClr val="tx1">
                    <a:lumMod val="50000"/>
                    <a:lumOff val="50000"/>
                  </a:schemeClr>
                </a:solidFill>
                <a:effectLst>
                  <a:outerShdw blurRad="38100" dist="19050" dir="2700000" algn="tl" rotWithShape="0">
                    <a:schemeClr val="dk1">
                      <a:alpha val="40000"/>
                    </a:schemeClr>
                  </a:outerShdw>
                </a:effectLst>
              </a:rPr>
              <a:t>Affiliate, ESSU-Graduate School</a:t>
            </a:r>
            <a:endParaRPr lang="en" sz="1800" dirty="0">
              <a:ln w="0"/>
              <a:solidFill>
                <a:schemeClr val="tx1">
                  <a:lumMod val="50000"/>
                  <a:lumOff val="50000"/>
                </a:schemeClr>
              </a:solidFill>
              <a:effectLst>
                <a:outerShdw blurRad="38100" dist="19050" dir="2700000" algn="tl" rotWithShape="0">
                  <a:schemeClr val="dk1">
                    <a:alpha val="40000"/>
                  </a:schemeClr>
                </a:outerShdw>
              </a:effectLst>
            </a:endParaRPr>
          </a:p>
        </p:txBody>
      </p:sp>
      <p:sp>
        <p:nvSpPr>
          <p:cNvPr id="5" name="Shape 78"/>
          <p:cNvSpPr txBox="1">
            <a:spLocks/>
          </p:cNvSpPr>
          <p:nvPr/>
        </p:nvSpPr>
        <p:spPr>
          <a:xfrm>
            <a:off x="921773" y="2229768"/>
            <a:ext cx="6591969" cy="5458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r>
              <a:rPr lang="en-US" sz="2400" spc="300" dirty="0">
                <a:ln w="0"/>
                <a:solidFill>
                  <a:schemeClr val="bg1">
                    <a:lumMod val="65000"/>
                  </a:schemeClr>
                </a:solidFill>
                <a:effectLst>
                  <a:outerShdw blurRad="38100" dist="19050" dir="2700000" algn="tl" rotWithShape="0">
                    <a:schemeClr val="dk1">
                      <a:alpha val="40000"/>
                    </a:schemeClr>
                  </a:outerShdw>
                </a:effectLst>
                <a:latin typeface="Lato" panose="020B0604020202020204" charset="0"/>
              </a:rPr>
              <a:t>MAED 602: STATISTICAL METHODS</a:t>
            </a:r>
            <a:endParaRPr lang="en" sz="2400" spc="300" dirty="0">
              <a:ln w="0"/>
              <a:solidFill>
                <a:schemeClr val="bg1">
                  <a:lumMod val="65000"/>
                </a:schemeClr>
              </a:solidFill>
              <a:effectLst>
                <a:outerShdw blurRad="38100" dist="19050" dir="2700000" algn="tl" rotWithShape="0">
                  <a:schemeClr val="dk1">
                    <a:alpha val="40000"/>
                  </a:schemeClr>
                </a:outerShdw>
              </a:effectLst>
              <a:latin typeface="Lato" panose="020B0604020202020204" charset="0"/>
            </a:endParaRPr>
          </a:p>
        </p:txBody>
      </p:sp>
    </p:spTree>
    <p:extLst>
      <p:ext uri="{BB962C8B-B14F-4D97-AF65-F5344CB8AC3E}">
        <p14:creationId xmlns:p14="http://schemas.microsoft.com/office/powerpoint/2010/main" val="262476452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hape 112"/>
              <p:cNvSpPr txBox="1">
                <a:spLocks/>
              </p:cNvSpPr>
              <p:nvPr/>
            </p:nvSpPr>
            <p:spPr>
              <a:xfrm>
                <a:off x="7483642" y="1233055"/>
                <a:ext cx="3978443" cy="48555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Font typeface="Lato"/>
                  <a:buNone/>
                </a:pPr>
                <a:r>
                  <a:rPr lang="en-US" sz="2800" b="1" dirty="0">
                    <a:solidFill>
                      <a:srgbClr val="FF0000"/>
                    </a:solidFill>
                    <a:latin typeface="Lato" panose="020B0604020202020204" charset="0"/>
                  </a:rPr>
                  <a:t>There is NO significant difference between the sample mean and the company’s claim.</a:t>
                </a:r>
              </a:p>
              <a:p>
                <a:pPr algn="ctr">
                  <a:buFont typeface="Lato"/>
                  <a:buNone/>
                </a:pPr>
                <a14:m>
                  <m:oMathPara xmlns:m="http://schemas.openxmlformats.org/officeDocument/2006/math">
                    <m:oMathParaPr>
                      <m:jc m:val="centerGroup"/>
                    </m:oMathParaPr>
                    <m:oMath xmlns:m="http://schemas.openxmlformats.org/officeDocument/2006/math">
                      <m:sSub>
                        <m:sSubPr>
                          <m:ctrlPr>
                            <a:rPr lang="en-US" sz="2800" b="1" i="1" smtClean="0">
                              <a:solidFill>
                                <a:srgbClr val="0070C0"/>
                              </a:solidFill>
                              <a:latin typeface="Cambria Math" panose="02040503050406030204" pitchFamily="18" charset="0"/>
                            </a:rPr>
                          </m:ctrlPr>
                        </m:sSubPr>
                        <m:e>
                          <m:r>
                            <a:rPr lang="en-US" sz="2800" b="1" i="1" smtClean="0">
                              <a:solidFill>
                                <a:srgbClr val="0070C0"/>
                              </a:solidFill>
                              <a:latin typeface="Cambria Math" panose="02040503050406030204" pitchFamily="18" charset="0"/>
                            </a:rPr>
                            <m:t>𝑯</m:t>
                          </m:r>
                        </m:e>
                        <m:sub>
                          <m:r>
                            <a:rPr lang="en-US" sz="2800" b="1" i="1" smtClean="0">
                              <a:solidFill>
                                <a:srgbClr val="0070C0"/>
                              </a:solidFill>
                              <a:latin typeface="Cambria Math" panose="02040503050406030204" pitchFamily="18" charset="0"/>
                            </a:rPr>
                            <m:t>𝟎</m:t>
                          </m:r>
                        </m:sub>
                      </m:sSub>
                      <m:r>
                        <a:rPr lang="en-US" sz="2800" b="1" i="1" smtClean="0">
                          <a:solidFill>
                            <a:srgbClr val="0070C0"/>
                          </a:solidFill>
                          <a:latin typeface="Cambria Math" panose="02040503050406030204" pitchFamily="18" charset="0"/>
                        </a:rPr>
                        <m:t>:</m:t>
                      </m:r>
                      <m:acc>
                        <m:accPr>
                          <m:chr m:val="̅"/>
                          <m:ctrlPr>
                            <a:rPr lang="en-US" sz="2800" b="1" i="1" smtClean="0">
                              <a:solidFill>
                                <a:srgbClr val="0070C0"/>
                              </a:solidFill>
                              <a:latin typeface="Cambria Math" panose="02040503050406030204" pitchFamily="18" charset="0"/>
                            </a:rPr>
                          </m:ctrlPr>
                        </m:accPr>
                        <m:e>
                          <m:r>
                            <a:rPr lang="en-US" sz="2800" b="1" i="1" smtClean="0">
                              <a:solidFill>
                                <a:srgbClr val="0070C0"/>
                              </a:solidFill>
                              <a:latin typeface="Cambria Math" panose="02040503050406030204" pitchFamily="18" charset="0"/>
                            </a:rPr>
                            <m:t>𝒙</m:t>
                          </m:r>
                        </m:e>
                      </m:acc>
                      <m:r>
                        <a:rPr lang="en-US" sz="2800" b="1" i="1" smtClean="0">
                          <a:solidFill>
                            <a:srgbClr val="0070C0"/>
                          </a:solidFill>
                          <a:latin typeface="Cambria Math" panose="02040503050406030204" pitchFamily="18" charset="0"/>
                          <a:ea typeface="Cambria Math" panose="02040503050406030204" pitchFamily="18" charset="0"/>
                        </a:rPr>
                        <m:t>=</m:t>
                      </m:r>
                      <m:r>
                        <a:rPr lang="en-US" sz="2800" b="1" i="1" smtClean="0">
                          <a:solidFill>
                            <a:srgbClr val="0070C0"/>
                          </a:solidFill>
                          <a:latin typeface="Cambria Math" panose="02040503050406030204" pitchFamily="18" charset="0"/>
                          <a:ea typeface="Cambria Math" panose="02040503050406030204" pitchFamily="18" charset="0"/>
                        </a:rPr>
                        <m:t>𝟏𝟐</m:t>
                      </m:r>
                      <m:r>
                        <a:rPr lang="en-US" sz="2800" b="1" i="1" smtClean="0">
                          <a:solidFill>
                            <a:srgbClr val="0070C0"/>
                          </a:solidFill>
                          <a:latin typeface="Cambria Math" panose="02040503050406030204" pitchFamily="18" charset="0"/>
                          <a:ea typeface="Cambria Math" panose="02040503050406030204" pitchFamily="18" charset="0"/>
                        </a:rPr>
                        <m:t> </m:t>
                      </m:r>
                      <m:r>
                        <a:rPr lang="en-US" sz="2800" b="1" i="1" smtClean="0">
                          <a:solidFill>
                            <a:srgbClr val="0070C0"/>
                          </a:solidFill>
                          <a:latin typeface="Cambria Math" panose="02040503050406030204" pitchFamily="18" charset="0"/>
                          <a:ea typeface="Cambria Math" panose="02040503050406030204" pitchFamily="18" charset="0"/>
                        </a:rPr>
                        <m:t>𝒐𝒛</m:t>
                      </m:r>
                    </m:oMath>
                  </m:oMathPara>
                </a14:m>
                <a:endParaRPr lang="en-US" sz="2800" b="1" dirty="0">
                  <a:solidFill>
                    <a:srgbClr val="FF0000"/>
                  </a:solidFill>
                  <a:latin typeface="Lato" panose="020B0604020202020204" charset="0"/>
                </a:endParaRPr>
              </a:p>
              <a:p>
                <a:pPr algn="ctr">
                  <a:buFont typeface="Lato"/>
                  <a:buNone/>
                </a:pPr>
                <a:endParaRPr lang="en-US" sz="2800" b="1" dirty="0">
                  <a:solidFill>
                    <a:srgbClr val="0070C0"/>
                  </a:solidFill>
                  <a:latin typeface="Lato" panose="020B0604020202020204" charset="0"/>
                </a:endParaRPr>
              </a:p>
              <a:p>
                <a:pPr algn="ctr">
                  <a:buNone/>
                </a:pPr>
                <a:r>
                  <a:rPr lang="en-US" sz="2800" b="1" dirty="0">
                    <a:solidFill>
                      <a:srgbClr val="00B050"/>
                    </a:solidFill>
                    <a:latin typeface="Lato" panose="020B0604020202020204" charset="0"/>
                  </a:rPr>
                  <a:t>There is a significant difference between the sample mean and the company’s claim.</a:t>
                </a:r>
              </a:p>
              <a:p>
                <a:pPr algn="ctr">
                  <a:buNone/>
                </a:pPr>
                <a14:m>
                  <m:oMathPara xmlns:m="http://schemas.openxmlformats.org/officeDocument/2006/math">
                    <m:oMathParaPr>
                      <m:jc m:val="centerGroup"/>
                    </m:oMathParaPr>
                    <m:oMath xmlns:m="http://schemas.openxmlformats.org/officeDocument/2006/math">
                      <m:sSub>
                        <m:sSubPr>
                          <m:ctrlPr>
                            <a:rPr lang="en-US" sz="2800" b="1" i="1">
                              <a:solidFill>
                                <a:srgbClr val="0070C0"/>
                              </a:solidFill>
                              <a:latin typeface="Cambria Math" panose="02040503050406030204" pitchFamily="18" charset="0"/>
                            </a:rPr>
                          </m:ctrlPr>
                        </m:sSubPr>
                        <m:e>
                          <m:r>
                            <a:rPr lang="en-US" sz="2800" b="1" i="1">
                              <a:solidFill>
                                <a:srgbClr val="0070C0"/>
                              </a:solidFill>
                              <a:latin typeface="Cambria Math" panose="02040503050406030204" pitchFamily="18" charset="0"/>
                            </a:rPr>
                            <m:t>𝑯</m:t>
                          </m:r>
                        </m:e>
                        <m:sub>
                          <m:r>
                            <a:rPr lang="en-US" sz="2800" b="1" i="1" smtClean="0">
                              <a:solidFill>
                                <a:srgbClr val="0070C0"/>
                              </a:solidFill>
                              <a:latin typeface="Cambria Math" panose="02040503050406030204" pitchFamily="18" charset="0"/>
                            </a:rPr>
                            <m:t>𝟏</m:t>
                          </m:r>
                        </m:sub>
                      </m:sSub>
                      <m:r>
                        <a:rPr lang="en-US" sz="2800" b="1" i="1">
                          <a:solidFill>
                            <a:srgbClr val="0070C0"/>
                          </a:solidFill>
                          <a:latin typeface="Cambria Math" panose="02040503050406030204" pitchFamily="18" charset="0"/>
                        </a:rPr>
                        <m:t>:</m:t>
                      </m:r>
                      <m:acc>
                        <m:accPr>
                          <m:chr m:val="̅"/>
                          <m:ctrlPr>
                            <a:rPr lang="en-US" sz="2800" b="1" i="1">
                              <a:solidFill>
                                <a:srgbClr val="0070C0"/>
                              </a:solidFill>
                              <a:latin typeface="Cambria Math" panose="02040503050406030204" pitchFamily="18" charset="0"/>
                            </a:rPr>
                          </m:ctrlPr>
                        </m:accPr>
                        <m:e>
                          <m:r>
                            <a:rPr lang="en-US" sz="2800" b="1" i="1">
                              <a:solidFill>
                                <a:srgbClr val="0070C0"/>
                              </a:solidFill>
                              <a:latin typeface="Cambria Math" panose="02040503050406030204" pitchFamily="18" charset="0"/>
                            </a:rPr>
                            <m:t>𝒙</m:t>
                          </m:r>
                        </m:e>
                      </m:acc>
                      <m:r>
                        <a:rPr lang="en-US" sz="2800" b="1" i="1" smtClean="0">
                          <a:solidFill>
                            <a:srgbClr val="0070C0"/>
                          </a:solidFill>
                          <a:latin typeface="Cambria Math" panose="02040503050406030204" pitchFamily="18" charset="0"/>
                          <a:ea typeface="Cambria Math" panose="02040503050406030204" pitchFamily="18" charset="0"/>
                        </a:rPr>
                        <m:t>≠</m:t>
                      </m:r>
                      <m:r>
                        <a:rPr lang="en-US" sz="2800" b="1" i="1">
                          <a:solidFill>
                            <a:srgbClr val="0070C0"/>
                          </a:solidFill>
                          <a:latin typeface="Cambria Math" panose="02040503050406030204" pitchFamily="18" charset="0"/>
                          <a:ea typeface="Cambria Math" panose="02040503050406030204" pitchFamily="18" charset="0"/>
                        </a:rPr>
                        <m:t>𝟏𝟐</m:t>
                      </m:r>
                      <m:r>
                        <a:rPr lang="en-US" sz="2800" b="1" i="1">
                          <a:solidFill>
                            <a:srgbClr val="0070C0"/>
                          </a:solidFill>
                          <a:latin typeface="Cambria Math" panose="02040503050406030204" pitchFamily="18" charset="0"/>
                          <a:ea typeface="Cambria Math" panose="02040503050406030204" pitchFamily="18" charset="0"/>
                        </a:rPr>
                        <m:t> </m:t>
                      </m:r>
                      <m:r>
                        <a:rPr lang="en-US" sz="2800" b="1" i="1">
                          <a:solidFill>
                            <a:srgbClr val="0070C0"/>
                          </a:solidFill>
                          <a:latin typeface="Cambria Math" panose="02040503050406030204" pitchFamily="18" charset="0"/>
                          <a:ea typeface="Cambria Math" panose="02040503050406030204" pitchFamily="18" charset="0"/>
                        </a:rPr>
                        <m:t>𝒐𝒛</m:t>
                      </m:r>
                    </m:oMath>
                  </m:oMathPara>
                </a14:m>
                <a:endParaRPr lang="en-US" sz="2800" b="1" dirty="0">
                  <a:solidFill>
                    <a:srgbClr val="00B050"/>
                  </a:solidFill>
                  <a:latin typeface="Lato" panose="020B0604020202020204" charset="0"/>
                </a:endParaRPr>
              </a:p>
            </p:txBody>
          </p:sp>
        </mc:Choice>
        <mc:Fallback xmlns="">
          <p:sp>
            <p:nvSpPr>
              <p:cNvPr id="3" name="Shape 112"/>
              <p:cNvSpPr txBox="1">
                <a:spLocks noRot="1" noChangeAspect="1" noMove="1" noResize="1" noEditPoints="1" noAdjustHandles="1" noChangeArrowheads="1" noChangeShapeType="1" noTextEdit="1"/>
              </p:cNvSpPr>
              <p:nvPr/>
            </p:nvSpPr>
            <p:spPr>
              <a:xfrm>
                <a:off x="7483642" y="1233055"/>
                <a:ext cx="3978443" cy="4855558"/>
              </a:xfrm>
              <a:prstGeom prst="rect">
                <a:avLst/>
              </a:prstGeom>
              <a:blipFill>
                <a:blip r:embed="rId3"/>
                <a:stretch>
                  <a:fillRect l="-1994" t="-376" r="-3681"/>
                </a:stretch>
              </a:blipFill>
              <a:ln>
                <a:noFill/>
              </a:ln>
            </p:spPr>
            <p:txBody>
              <a:bodyPr/>
              <a:lstStyle/>
              <a:p>
                <a:r>
                  <a:rPr lang="en-US">
                    <a:noFill/>
                  </a:rPr>
                  <a:t> </a:t>
                </a:r>
              </a:p>
            </p:txBody>
          </p:sp>
        </mc:Fallback>
      </mc:AlternateContent>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Two-tailed Hypothesis Test</a:t>
            </a:r>
          </a:p>
        </p:txBody>
      </p:sp>
      <p:cxnSp>
        <p:nvCxnSpPr>
          <p:cNvPr id="9" name="Straight Connector 8"/>
          <p:cNvCxnSpPr/>
          <p:nvPr/>
        </p:nvCxnSpPr>
        <p:spPr>
          <a:xfrm>
            <a:off x="132708" y="4296961"/>
            <a:ext cx="7533227" cy="0"/>
          </a:xfrm>
          <a:prstGeom prst="line">
            <a:avLst/>
          </a:prstGeom>
        </p:spPr>
        <p:style>
          <a:lnRef idx="1">
            <a:schemeClr val="dk1"/>
          </a:lnRef>
          <a:fillRef idx="0">
            <a:schemeClr val="dk1"/>
          </a:fillRef>
          <a:effectRef idx="0">
            <a:schemeClr val="dk1"/>
          </a:effectRef>
          <a:fontRef idx="minor">
            <a:schemeClr val="tx1"/>
          </a:fontRef>
        </p:style>
      </p:cxnSp>
      <p:sp>
        <p:nvSpPr>
          <p:cNvPr id="10" name="Freeform 9"/>
          <p:cNvSpPr/>
          <p:nvPr/>
        </p:nvSpPr>
        <p:spPr>
          <a:xfrm>
            <a:off x="562227" y="1441711"/>
            <a:ext cx="6770564" cy="2837623"/>
          </a:xfrm>
          <a:custGeom>
            <a:avLst/>
            <a:gdLst>
              <a:gd name="connsiteX0" fmla="*/ 0 w 6256421"/>
              <a:gd name="connsiteY0" fmla="*/ 2334157 h 2334444"/>
              <a:gd name="connsiteX1" fmla="*/ 1491916 w 6256421"/>
              <a:gd name="connsiteY1" fmla="*/ 1901020 h 2334444"/>
              <a:gd name="connsiteX2" fmla="*/ 3080084 w 6256421"/>
              <a:gd name="connsiteY2" fmla="*/ 31 h 2334444"/>
              <a:gd name="connsiteX3" fmla="*/ 4716379 w 6256421"/>
              <a:gd name="connsiteY3" fmla="*/ 1949147 h 2334444"/>
              <a:gd name="connsiteX4" fmla="*/ 6256421 w 6256421"/>
              <a:gd name="connsiteY4" fmla="*/ 2334157 h 233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421" h="2334444">
                <a:moveTo>
                  <a:pt x="0" y="2334157"/>
                </a:moveTo>
                <a:cubicBezTo>
                  <a:pt x="489284" y="2312099"/>
                  <a:pt x="978569" y="2290041"/>
                  <a:pt x="1491916" y="1901020"/>
                </a:cubicBezTo>
                <a:cubicBezTo>
                  <a:pt x="2005263" y="1511999"/>
                  <a:pt x="2542674" y="-7990"/>
                  <a:pt x="3080084" y="31"/>
                </a:cubicBezTo>
                <a:cubicBezTo>
                  <a:pt x="3617494" y="8052"/>
                  <a:pt x="4186990" y="1560126"/>
                  <a:pt x="4716379" y="1949147"/>
                </a:cubicBezTo>
                <a:cubicBezTo>
                  <a:pt x="5245769" y="2338168"/>
                  <a:pt x="5751095" y="2336162"/>
                  <a:pt x="6256421" y="2334157"/>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3" name="Straight Connector 12"/>
          <p:cNvCxnSpPr/>
          <p:nvPr/>
        </p:nvCxnSpPr>
        <p:spPr>
          <a:xfrm flipH="1" flipV="1">
            <a:off x="5568021" y="1414628"/>
            <a:ext cx="12521" cy="2855212"/>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flipH="1" flipV="1">
            <a:off x="2244594" y="1424122"/>
            <a:ext cx="12521" cy="2855212"/>
          </a:xfrm>
          <a:prstGeom prst="line">
            <a:avLst/>
          </a:prstGeom>
        </p:spPr>
        <p:style>
          <a:lnRef idx="2">
            <a:schemeClr val="accent6"/>
          </a:lnRef>
          <a:fillRef idx="0">
            <a:schemeClr val="accent6"/>
          </a:fillRef>
          <a:effectRef idx="1">
            <a:schemeClr val="accent6"/>
          </a:effectRef>
          <a:fontRef idx="minor">
            <a:schemeClr val="tx1"/>
          </a:fontRef>
        </p:style>
      </p:cxnSp>
      <p:pic>
        <p:nvPicPr>
          <p:cNvPr id="5" name="Picture 4"/>
          <p:cNvPicPr>
            <a:picLocks noChangeAspect="1"/>
          </p:cNvPicPr>
          <p:nvPr/>
        </p:nvPicPr>
        <p:blipFill rotWithShape="1">
          <a:blip r:embed="rId4"/>
          <a:srcRect r="74870"/>
          <a:stretch/>
        </p:blipFill>
        <p:spPr>
          <a:xfrm>
            <a:off x="553451" y="1443124"/>
            <a:ext cx="1703664" cy="2871465"/>
          </a:xfrm>
          <a:prstGeom prst="rect">
            <a:avLst/>
          </a:prstGeom>
        </p:spPr>
      </p:pic>
      <p:pic>
        <p:nvPicPr>
          <p:cNvPr id="27" name="Picture 26"/>
          <p:cNvPicPr>
            <a:picLocks noChangeAspect="1"/>
          </p:cNvPicPr>
          <p:nvPr/>
        </p:nvPicPr>
        <p:blipFill rotWithShape="1">
          <a:blip r:embed="rId4"/>
          <a:srcRect l="74735" r="129"/>
          <a:stretch/>
        </p:blipFill>
        <p:spPr>
          <a:xfrm>
            <a:off x="5624928" y="1450300"/>
            <a:ext cx="1704123" cy="2871465"/>
          </a:xfrm>
          <a:prstGeom prst="rect">
            <a:avLst/>
          </a:prstGeom>
        </p:spPr>
      </p:pic>
      <p:sp>
        <p:nvSpPr>
          <p:cNvPr id="6" name="TextBox 5"/>
          <p:cNvSpPr txBox="1"/>
          <p:nvPr/>
        </p:nvSpPr>
        <p:spPr>
          <a:xfrm>
            <a:off x="2587940" y="3518064"/>
            <a:ext cx="2719137" cy="400110"/>
          </a:xfrm>
          <a:prstGeom prst="rect">
            <a:avLst/>
          </a:prstGeom>
          <a:noFill/>
        </p:spPr>
        <p:txBody>
          <a:bodyPr wrap="square" rtlCol="0">
            <a:spAutoFit/>
          </a:bodyPr>
          <a:lstStyle/>
          <a:p>
            <a:pPr algn="ctr"/>
            <a:r>
              <a:rPr lang="en-US" sz="2000" dirty="0">
                <a:latin typeface="Lato" panose="020B0604020202020204" charset="0"/>
              </a:rPr>
              <a:t>Non rejection region</a:t>
            </a:r>
          </a:p>
        </p:txBody>
      </p:sp>
      <p:sp>
        <p:nvSpPr>
          <p:cNvPr id="29" name="TextBox 28"/>
          <p:cNvSpPr txBox="1"/>
          <p:nvPr/>
        </p:nvSpPr>
        <p:spPr>
          <a:xfrm>
            <a:off x="2587940" y="4432858"/>
            <a:ext cx="2719137" cy="707886"/>
          </a:xfrm>
          <a:prstGeom prst="rect">
            <a:avLst/>
          </a:prstGeom>
          <a:noFill/>
        </p:spPr>
        <p:txBody>
          <a:bodyPr wrap="square" rtlCol="0">
            <a:spAutoFit/>
          </a:bodyPr>
          <a:lstStyle/>
          <a:p>
            <a:pPr algn="ctr"/>
            <a:r>
              <a:rPr lang="en-US" sz="2000" dirty="0">
                <a:latin typeface="Lato" panose="020B0604020202020204" charset="0"/>
              </a:rPr>
              <a:t>Critical / rejection region</a:t>
            </a:r>
          </a:p>
        </p:txBody>
      </p:sp>
      <p:cxnSp>
        <p:nvCxnSpPr>
          <p:cNvPr id="30" name="Straight Arrow Connector 29"/>
          <p:cNvCxnSpPr>
            <a:stCxn id="29" idx="1"/>
          </p:cNvCxnSpPr>
          <p:nvPr/>
        </p:nvCxnSpPr>
        <p:spPr>
          <a:xfrm flipH="1" flipV="1">
            <a:off x="1962967" y="4185760"/>
            <a:ext cx="624973" cy="601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29" idx="3"/>
          </p:cNvCxnSpPr>
          <p:nvPr/>
        </p:nvCxnSpPr>
        <p:spPr>
          <a:xfrm flipV="1">
            <a:off x="5307077" y="4185761"/>
            <a:ext cx="505994" cy="601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2552999" y="2826363"/>
                <a:ext cx="2719137"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000" b="1" i="1">
                              <a:solidFill>
                                <a:srgbClr val="0070C0"/>
                              </a:solidFill>
                              <a:latin typeface="Cambria Math" panose="02040503050406030204" pitchFamily="18" charset="0"/>
                            </a:rPr>
                          </m:ctrlPr>
                        </m:accPr>
                        <m:e>
                          <m:r>
                            <a:rPr lang="en-US" sz="2000" b="1" i="1">
                              <a:solidFill>
                                <a:srgbClr val="0070C0"/>
                              </a:solidFill>
                              <a:latin typeface="Cambria Math" panose="02040503050406030204" pitchFamily="18" charset="0"/>
                            </a:rPr>
                            <m:t>𝒙</m:t>
                          </m:r>
                        </m:e>
                      </m:acc>
                      <m:r>
                        <a:rPr lang="en-US" sz="2000" b="1" i="1">
                          <a:solidFill>
                            <a:srgbClr val="0070C0"/>
                          </a:solidFill>
                          <a:latin typeface="Cambria Math" panose="02040503050406030204" pitchFamily="18" charset="0"/>
                          <a:ea typeface="Cambria Math" panose="02040503050406030204" pitchFamily="18" charset="0"/>
                        </a:rPr>
                        <m:t>=</m:t>
                      </m:r>
                      <m:r>
                        <a:rPr lang="en-US" sz="2000" b="1" i="1">
                          <a:solidFill>
                            <a:srgbClr val="0070C0"/>
                          </a:solidFill>
                          <a:latin typeface="Cambria Math" panose="02040503050406030204" pitchFamily="18" charset="0"/>
                          <a:ea typeface="Cambria Math" panose="02040503050406030204" pitchFamily="18" charset="0"/>
                        </a:rPr>
                        <m:t>𝟏𝟐</m:t>
                      </m:r>
                      <m:r>
                        <a:rPr lang="en-US" sz="2000" b="1" i="1">
                          <a:solidFill>
                            <a:srgbClr val="0070C0"/>
                          </a:solidFill>
                          <a:latin typeface="Cambria Math" panose="02040503050406030204" pitchFamily="18" charset="0"/>
                          <a:ea typeface="Cambria Math" panose="02040503050406030204" pitchFamily="18" charset="0"/>
                        </a:rPr>
                        <m:t> </m:t>
                      </m:r>
                      <m:r>
                        <a:rPr lang="en-US" sz="2000" b="1" i="1">
                          <a:solidFill>
                            <a:srgbClr val="0070C0"/>
                          </a:solidFill>
                          <a:latin typeface="Cambria Math" panose="02040503050406030204" pitchFamily="18" charset="0"/>
                          <a:ea typeface="Cambria Math" panose="02040503050406030204" pitchFamily="18" charset="0"/>
                        </a:rPr>
                        <m:t>𝒐𝒛</m:t>
                      </m:r>
                    </m:oMath>
                  </m:oMathPara>
                </a14:m>
                <a:endParaRPr lang="en-US" sz="2000" b="1" dirty="0">
                  <a:solidFill>
                    <a:srgbClr val="FF0000"/>
                  </a:solidFill>
                  <a:latin typeface="Raleway" panose="020B0403030101060003"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552999" y="2826363"/>
                <a:ext cx="2719137"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587940" y="5038566"/>
                <a:ext cx="2719137"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000" b="1" i="1">
                              <a:solidFill>
                                <a:srgbClr val="0070C0"/>
                              </a:solidFill>
                              <a:latin typeface="Cambria Math" panose="02040503050406030204" pitchFamily="18" charset="0"/>
                            </a:rPr>
                          </m:ctrlPr>
                        </m:accPr>
                        <m:e>
                          <m:r>
                            <a:rPr lang="en-US" sz="2000" b="1" i="1">
                              <a:solidFill>
                                <a:srgbClr val="0070C0"/>
                              </a:solidFill>
                              <a:latin typeface="Cambria Math" panose="02040503050406030204" pitchFamily="18" charset="0"/>
                            </a:rPr>
                            <m:t>𝒙</m:t>
                          </m:r>
                        </m:e>
                      </m:acc>
                      <m:r>
                        <a:rPr lang="en-US" sz="2000" b="1" i="1">
                          <a:solidFill>
                            <a:srgbClr val="0070C0"/>
                          </a:solidFill>
                          <a:latin typeface="Cambria Math" panose="02040503050406030204" pitchFamily="18" charset="0"/>
                          <a:ea typeface="Cambria Math" panose="02040503050406030204" pitchFamily="18" charset="0"/>
                        </a:rPr>
                        <m:t>≠</m:t>
                      </m:r>
                      <m:r>
                        <a:rPr lang="en-US" sz="2000" b="1" i="1">
                          <a:solidFill>
                            <a:srgbClr val="0070C0"/>
                          </a:solidFill>
                          <a:latin typeface="Cambria Math" panose="02040503050406030204" pitchFamily="18" charset="0"/>
                          <a:ea typeface="Cambria Math" panose="02040503050406030204" pitchFamily="18" charset="0"/>
                        </a:rPr>
                        <m:t>𝟏𝟐</m:t>
                      </m:r>
                      <m:r>
                        <a:rPr lang="en-US" sz="2000" b="1" i="1">
                          <a:solidFill>
                            <a:srgbClr val="0070C0"/>
                          </a:solidFill>
                          <a:latin typeface="Cambria Math" panose="02040503050406030204" pitchFamily="18" charset="0"/>
                          <a:ea typeface="Cambria Math" panose="02040503050406030204" pitchFamily="18" charset="0"/>
                        </a:rPr>
                        <m:t> </m:t>
                      </m:r>
                      <m:r>
                        <a:rPr lang="en-US" sz="2000" b="1" i="1">
                          <a:solidFill>
                            <a:srgbClr val="0070C0"/>
                          </a:solidFill>
                          <a:latin typeface="Cambria Math" panose="02040503050406030204" pitchFamily="18" charset="0"/>
                          <a:ea typeface="Cambria Math" panose="02040503050406030204" pitchFamily="18" charset="0"/>
                        </a:rPr>
                        <m:t>𝒐𝒛</m:t>
                      </m:r>
                    </m:oMath>
                  </m:oMathPara>
                </a14:m>
                <a:endParaRPr lang="en-US" sz="2000" b="1" dirty="0">
                  <a:solidFill>
                    <a:srgbClr val="FF0000"/>
                  </a:solidFill>
                  <a:latin typeface="Raleway" panose="020B0403030101060003"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587940" y="5038566"/>
                <a:ext cx="2719137" cy="400110"/>
              </a:xfrm>
              <a:prstGeom prst="rect">
                <a:avLst/>
              </a:prstGeom>
              <a:blipFill>
                <a:blip r:embed="rId6"/>
                <a:stretch>
                  <a:fillRect/>
                </a:stretch>
              </a:blipFill>
            </p:spPr>
            <p:txBody>
              <a:bodyPr/>
              <a:lstStyle/>
              <a:p>
                <a:r>
                  <a:rPr lang="en-US">
                    <a:noFill/>
                  </a:rPr>
                  <a:t> </a:t>
                </a:r>
              </a:p>
            </p:txBody>
          </p:sp>
        </mc:Fallback>
      </mc:AlternateContent>
      <p:sp>
        <p:nvSpPr>
          <p:cNvPr id="37" name="TextBox 36"/>
          <p:cNvSpPr txBox="1"/>
          <p:nvPr/>
        </p:nvSpPr>
        <p:spPr>
          <a:xfrm>
            <a:off x="132708" y="5575840"/>
            <a:ext cx="7343553" cy="707886"/>
          </a:xfrm>
          <a:prstGeom prst="rect">
            <a:avLst/>
          </a:prstGeom>
          <a:noFill/>
        </p:spPr>
        <p:txBody>
          <a:bodyPr wrap="square" rtlCol="0">
            <a:spAutoFit/>
          </a:bodyPr>
          <a:lstStyle/>
          <a:p>
            <a:pPr algn="ctr"/>
            <a:r>
              <a:rPr lang="en-US" sz="2000" dirty="0">
                <a:latin typeface="Lato" panose="020B0604020202020204" charset="0"/>
              </a:rPr>
              <a:t>The </a:t>
            </a:r>
            <a:r>
              <a:rPr lang="en-US" sz="2000" b="1" dirty="0">
                <a:solidFill>
                  <a:srgbClr val="0070C0"/>
                </a:solidFill>
                <a:latin typeface="Lato" panose="020B0604020202020204" charset="0"/>
              </a:rPr>
              <a:t>critical region </a:t>
            </a:r>
            <a:r>
              <a:rPr lang="en-US" sz="2000" dirty="0">
                <a:latin typeface="Lato" panose="020B0604020202020204" charset="0"/>
              </a:rPr>
              <a:t>is the set of all values of the test statistic that would cause us to reject the null hypothesis.</a:t>
            </a:r>
          </a:p>
        </p:txBody>
      </p:sp>
    </p:spTree>
    <p:extLst>
      <p:ext uri="{BB962C8B-B14F-4D97-AF65-F5344CB8AC3E}">
        <p14:creationId xmlns:p14="http://schemas.microsoft.com/office/powerpoint/2010/main" val="24089332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par>
                                <p:cTn id="32" presetID="22" presetClass="entr" presetSubtype="2"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00"/>
                                        <p:tgtEl>
                                          <p:spTgt spid="30"/>
                                        </p:tgtEl>
                                      </p:cBhvr>
                                    </p:animEffect>
                                  </p:childTnLst>
                                </p:cTn>
                              </p:par>
                              <p:par>
                                <p:cTn id="49" presetID="2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6" grpId="0"/>
      <p:bldP spid="29" grpId="0"/>
      <p:bldP spid="34"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One-tailed Hypothesis Test</a:t>
            </a:r>
          </a:p>
        </p:txBody>
      </p:sp>
      <p:cxnSp>
        <p:nvCxnSpPr>
          <p:cNvPr id="9" name="Straight Connector 8"/>
          <p:cNvCxnSpPr/>
          <p:nvPr/>
        </p:nvCxnSpPr>
        <p:spPr>
          <a:xfrm>
            <a:off x="132708" y="4946898"/>
            <a:ext cx="7533227" cy="0"/>
          </a:xfrm>
          <a:prstGeom prst="line">
            <a:avLst/>
          </a:prstGeom>
        </p:spPr>
        <p:style>
          <a:lnRef idx="1">
            <a:schemeClr val="dk1"/>
          </a:lnRef>
          <a:fillRef idx="0">
            <a:schemeClr val="dk1"/>
          </a:fillRef>
          <a:effectRef idx="0">
            <a:schemeClr val="dk1"/>
          </a:effectRef>
          <a:fontRef idx="minor">
            <a:schemeClr val="tx1"/>
          </a:fontRef>
        </p:style>
      </p:cxnSp>
      <p:sp>
        <p:nvSpPr>
          <p:cNvPr id="10" name="Freeform 9"/>
          <p:cNvSpPr/>
          <p:nvPr/>
        </p:nvSpPr>
        <p:spPr>
          <a:xfrm>
            <a:off x="562227" y="2091648"/>
            <a:ext cx="6770564" cy="2837623"/>
          </a:xfrm>
          <a:custGeom>
            <a:avLst/>
            <a:gdLst>
              <a:gd name="connsiteX0" fmla="*/ 0 w 6256421"/>
              <a:gd name="connsiteY0" fmla="*/ 2334157 h 2334444"/>
              <a:gd name="connsiteX1" fmla="*/ 1491916 w 6256421"/>
              <a:gd name="connsiteY1" fmla="*/ 1901020 h 2334444"/>
              <a:gd name="connsiteX2" fmla="*/ 3080084 w 6256421"/>
              <a:gd name="connsiteY2" fmla="*/ 31 h 2334444"/>
              <a:gd name="connsiteX3" fmla="*/ 4716379 w 6256421"/>
              <a:gd name="connsiteY3" fmla="*/ 1949147 h 2334444"/>
              <a:gd name="connsiteX4" fmla="*/ 6256421 w 6256421"/>
              <a:gd name="connsiteY4" fmla="*/ 2334157 h 233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421" h="2334444">
                <a:moveTo>
                  <a:pt x="0" y="2334157"/>
                </a:moveTo>
                <a:cubicBezTo>
                  <a:pt x="489284" y="2312099"/>
                  <a:pt x="978569" y="2290041"/>
                  <a:pt x="1491916" y="1901020"/>
                </a:cubicBezTo>
                <a:cubicBezTo>
                  <a:pt x="2005263" y="1511999"/>
                  <a:pt x="2542674" y="-7990"/>
                  <a:pt x="3080084" y="31"/>
                </a:cubicBezTo>
                <a:cubicBezTo>
                  <a:pt x="3617494" y="8052"/>
                  <a:pt x="4186990" y="1560126"/>
                  <a:pt x="4716379" y="1949147"/>
                </a:cubicBezTo>
                <a:cubicBezTo>
                  <a:pt x="5245769" y="2338168"/>
                  <a:pt x="5751095" y="2336162"/>
                  <a:pt x="6256421" y="2334157"/>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3" name="Straight Connector 12"/>
          <p:cNvCxnSpPr/>
          <p:nvPr/>
        </p:nvCxnSpPr>
        <p:spPr>
          <a:xfrm flipH="1" flipV="1">
            <a:off x="5568021" y="2064565"/>
            <a:ext cx="12521" cy="2855212"/>
          </a:xfrm>
          <a:prstGeom prst="line">
            <a:avLst/>
          </a:prstGeom>
        </p:spPr>
        <p:style>
          <a:lnRef idx="2">
            <a:schemeClr val="accent6"/>
          </a:lnRef>
          <a:fillRef idx="0">
            <a:schemeClr val="accent6"/>
          </a:fillRef>
          <a:effectRef idx="1">
            <a:schemeClr val="accent6"/>
          </a:effectRef>
          <a:fontRef idx="minor">
            <a:schemeClr val="tx1"/>
          </a:fontRef>
        </p:style>
      </p:cxnSp>
      <p:pic>
        <p:nvPicPr>
          <p:cNvPr id="27" name="Picture 26"/>
          <p:cNvPicPr>
            <a:picLocks noChangeAspect="1"/>
          </p:cNvPicPr>
          <p:nvPr/>
        </p:nvPicPr>
        <p:blipFill rotWithShape="1">
          <a:blip r:embed="rId3"/>
          <a:srcRect l="74735" r="129"/>
          <a:stretch/>
        </p:blipFill>
        <p:spPr>
          <a:xfrm>
            <a:off x="5624928" y="2100237"/>
            <a:ext cx="1704123" cy="2871465"/>
          </a:xfrm>
          <a:prstGeom prst="rect">
            <a:avLst/>
          </a:prstGeom>
        </p:spPr>
      </p:pic>
      <p:sp>
        <p:nvSpPr>
          <p:cNvPr id="6" name="TextBox 5"/>
          <p:cNvSpPr txBox="1"/>
          <p:nvPr/>
        </p:nvSpPr>
        <p:spPr>
          <a:xfrm>
            <a:off x="2587940" y="4168001"/>
            <a:ext cx="2719137" cy="400110"/>
          </a:xfrm>
          <a:prstGeom prst="rect">
            <a:avLst/>
          </a:prstGeom>
          <a:noFill/>
        </p:spPr>
        <p:txBody>
          <a:bodyPr wrap="square" rtlCol="0">
            <a:spAutoFit/>
          </a:bodyPr>
          <a:lstStyle/>
          <a:p>
            <a:pPr algn="ctr"/>
            <a:r>
              <a:rPr lang="en-US" sz="2000" dirty="0">
                <a:latin typeface="Lato" panose="020B0604020202020204" charset="0"/>
              </a:rPr>
              <a:t>Non rejection region</a:t>
            </a:r>
          </a:p>
        </p:txBody>
      </p:sp>
      <p:sp>
        <p:nvSpPr>
          <p:cNvPr id="29" name="TextBox 28"/>
          <p:cNvSpPr txBox="1"/>
          <p:nvPr/>
        </p:nvSpPr>
        <p:spPr>
          <a:xfrm>
            <a:off x="4919527" y="5304714"/>
            <a:ext cx="2719137" cy="707886"/>
          </a:xfrm>
          <a:prstGeom prst="rect">
            <a:avLst/>
          </a:prstGeom>
          <a:noFill/>
        </p:spPr>
        <p:txBody>
          <a:bodyPr wrap="square" rtlCol="0">
            <a:spAutoFit/>
          </a:bodyPr>
          <a:lstStyle/>
          <a:p>
            <a:pPr algn="ctr"/>
            <a:r>
              <a:rPr lang="en-US" sz="2000" dirty="0">
                <a:latin typeface="Lato" panose="020B0604020202020204" charset="0"/>
              </a:rPr>
              <a:t>Critical / rejection region</a:t>
            </a:r>
          </a:p>
        </p:txBody>
      </p:sp>
      <p:cxnSp>
        <p:nvCxnSpPr>
          <p:cNvPr id="32" name="Straight Arrow Connector 31"/>
          <p:cNvCxnSpPr>
            <a:stCxn id="29" idx="0"/>
          </p:cNvCxnSpPr>
          <p:nvPr/>
        </p:nvCxnSpPr>
        <p:spPr>
          <a:xfrm flipH="1" flipV="1">
            <a:off x="5841486" y="4861270"/>
            <a:ext cx="437610" cy="4434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2552999" y="3476300"/>
                <a:ext cx="2719137"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000" b="1" i="1" smtClean="0">
                              <a:solidFill>
                                <a:srgbClr val="0070C0"/>
                              </a:solidFill>
                              <a:latin typeface="Cambria Math" panose="02040503050406030204" pitchFamily="18" charset="0"/>
                            </a:rPr>
                          </m:ctrlPr>
                        </m:accPr>
                        <m:e>
                          <m:r>
                            <a:rPr lang="en-US" sz="2000" b="1" i="1">
                              <a:solidFill>
                                <a:srgbClr val="0070C0"/>
                              </a:solidFill>
                              <a:latin typeface="Cambria Math" panose="02040503050406030204" pitchFamily="18" charset="0"/>
                            </a:rPr>
                            <m:t>𝒙</m:t>
                          </m:r>
                        </m:e>
                      </m:acc>
                      <m:r>
                        <a:rPr lang="en-US" sz="2000" b="1" i="1">
                          <a:solidFill>
                            <a:srgbClr val="0070C0"/>
                          </a:solidFill>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𝟐𝟗𝟓</m:t>
                      </m:r>
                    </m:oMath>
                  </m:oMathPara>
                </a14:m>
                <a:endParaRPr lang="en-US" sz="2000" b="1" dirty="0">
                  <a:solidFill>
                    <a:srgbClr val="FF0000"/>
                  </a:solidFill>
                  <a:latin typeface="Raleway" panose="020B0403030101060003"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552999" y="3476300"/>
                <a:ext cx="2719137"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946798" y="5998136"/>
                <a:ext cx="2719137"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000" b="1" i="1" smtClean="0">
                              <a:solidFill>
                                <a:srgbClr val="0070C0"/>
                              </a:solidFill>
                              <a:latin typeface="Cambria Math" panose="02040503050406030204" pitchFamily="18" charset="0"/>
                            </a:rPr>
                          </m:ctrlPr>
                        </m:accPr>
                        <m:e>
                          <m:r>
                            <a:rPr lang="en-US" sz="2000" b="1" i="1">
                              <a:solidFill>
                                <a:srgbClr val="0070C0"/>
                              </a:solidFill>
                              <a:latin typeface="Cambria Math" panose="02040503050406030204" pitchFamily="18" charset="0"/>
                            </a:rPr>
                            <m:t>𝒙</m:t>
                          </m:r>
                        </m:e>
                      </m:acc>
                      <m:r>
                        <a:rPr lang="en-US" sz="2000" b="1" i="1" smtClean="0">
                          <a:solidFill>
                            <a:srgbClr val="0070C0"/>
                          </a:solidFill>
                          <a:latin typeface="Cambria Math" panose="02040503050406030204" pitchFamily="18" charset="0"/>
                          <a:ea typeface="Cambria Math" panose="02040503050406030204" pitchFamily="18" charset="0"/>
                        </a:rPr>
                        <m:t>&gt;</m:t>
                      </m:r>
                      <m:r>
                        <a:rPr lang="en-US" sz="2000" b="1" i="1" smtClean="0">
                          <a:solidFill>
                            <a:srgbClr val="0070C0"/>
                          </a:solidFill>
                          <a:latin typeface="Cambria Math" panose="02040503050406030204" pitchFamily="18" charset="0"/>
                          <a:ea typeface="Cambria Math" panose="02040503050406030204" pitchFamily="18" charset="0"/>
                        </a:rPr>
                        <m:t>𝟐𝟗𝟓</m:t>
                      </m:r>
                    </m:oMath>
                  </m:oMathPara>
                </a14:m>
                <a:endParaRPr lang="en-US" sz="2000" b="1" dirty="0">
                  <a:solidFill>
                    <a:srgbClr val="FF0000"/>
                  </a:solidFill>
                  <a:latin typeface="Raleway" panose="020B0403030101060003"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946798" y="5998136"/>
                <a:ext cx="2719137"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hape 112"/>
              <p:cNvSpPr txBox="1">
                <a:spLocks/>
              </p:cNvSpPr>
              <p:nvPr/>
            </p:nvSpPr>
            <p:spPr>
              <a:xfrm>
                <a:off x="7483642" y="1010653"/>
                <a:ext cx="3978443"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Font typeface="Lato"/>
                  <a:buNone/>
                </a:pPr>
                <a:r>
                  <a:rPr lang="en-US" sz="2400" b="1" dirty="0">
                    <a:solidFill>
                      <a:srgbClr val="FF0000"/>
                    </a:solidFill>
                    <a:latin typeface="Raleway" panose="020B0403030101060003" pitchFamily="34" charset="0"/>
                  </a:rPr>
                  <a:t>The mean daily income of the families after the livelihood program is NOT significantly greater than the mean daily income before it.</a:t>
                </a:r>
              </a:p>
              <a:p>
                <a:pPr algn="ctr">
                  <a:buFont typeface="Lato"/>
                  <a:buNone/>
                </a:pPr>
                <a14:m>
                  <m:oMathPara xmlns:m="http://schemas.openxmlformats.org/officeDocument/2006/math">
                    <m:oMathParaPr>
                      <m:jc m:val="centerGroup"/>
                    </m:oMathParaPr>
                    <m:oMath xmlns:m="http://schemas.openxmlformats.org/officeDocument/2006/math">
                      <m:sSub>
                        <m:sSubPr>
                          <m:ctrlPr>
                            <a:rPr lang="en-US" sz="2400" b="1" i="1" smtClean="0">
                              <a:solidFill>
                                <a:srgbClr val="0070C0"/>
                              </a:solidFill>
                              <a:latin typeface="Cambria Math" panose="02040503050406030204" pitchFamily="18" charset="0"/>
                            </a:rPr>
                          </m:ctrlPr>
                        </m:sSubPr>
                        <m:e>
                          <m:r>
                            <a:rPr lang="en-US" sz="2400" b="1" i="1" smtClean="0">
                              <a:solidFill>
                                <a:srgbClr val="0070C0"/>
                              </a:solidFill>
                              <a:latin typeface="Cambria Math" panose="02040503050406030204" pitchFamily="18" charset="0"/>
                            </a:rPr>
                            <m:t>𝑯</m:t>
                          </m:r>
                        </m:e>
                        <m:sub>
                          <m:r>
                            <a:rPr lang="en-US" sz="2400" b="1" i="1" smtClean="0">
                              <a:solidFill>
                                <a:srgbClr val="0070C0"/>
                              </a:solidFill>
                              <a:latin typeface="Cambria Math" panose="02040503050406030204" pitchFamily="18" charset="0"/>
                            </a:rPr>
                            <m:t>𝟎</m:t>
                          </m:r>
                        </m:sub>
                      </m:sSub>
                      <m:r>
                        <a:rPr lang="en-US" sz="2400" b="1" i="1" smtClean="0">
                          <a:solidFill>
                            <a:srgbClr val="0070C0"/>
                          </a:solidFill>
                          <a:latin typeface="Cambria Math" panose="02040503050406030204" pitchFamily="18" charset="0"/>
                        </a:rPr>
                        <m:t>:</m:t>
                      </m:r>
                      <m:acc>
                        <m:accPr>
                          <m:chr m:val="̅"/>
                          <m:ctrlPr>
                            <a:rPr lang="en-US" sz="2400" b="1" i="1" smtClean="0">
                              <a:solidFill>
                                <a:srgbClr val="0070C0"/>
                              </a:solidFill>
                              <a:latin typeface="Cambria Math" panose="02040503050406030204" pitchFamily="18" charset="0"/>
                            </a:rPr>
                          </m:ctrlPr>
                        </m:accPr>
                        <m:e>
                          <m:r>
                            <a:rPr lang="en-US" sz="2400" b="1" i="1" smtClean="0">
                              <a:solidFill>
                                <a:srgbClr val="0070C0"/>
                              </a:solidFill>
                              <a:latin typeface="Cambria Math" panose="02040503050406030204" pitchFamily="18" charset="0"/>
                            </a:rPr>
                            <m:t>𝒙</m:t>
                          </m:r>
                        </m:e>
                      </m:acc>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𝟐𝟗𝟓</m:t>
                      </m:r>
                    </m:oMath>
                  </m:oMathPara>
                </a14:m>
                <a:endParaRPr lang="en-US" sz="2400" b="1" dirty="0">
                  <a:solidFill>
                    <a:srgbClr val="FF0000"/>
                  </a:solidFill>
                  <a:latin typeface="Raleway" panose="020B0403030101060003" pitchFamily="34" charset="0"/>
                </a:endParaRPr>
              </a:p>
              <a:p>
                <a:pPr algn="ctr">
                  <a:buFont typeface="Lato"/>
                  <a:buNone/>
                </a:pPr>
                <a:endParaRPr lang="en-US" sz="2400" b="1" dirty="0">
                  <a:solidFill>
                    <a:srgbClr val="0070C0"/>
                  </a:solidFill>
                  <a:latin typeface="Raleway" panose="020B0403030101060003" pitchFamily="34" charset="0"/>
                </a:endParaRPr>
              </a:p>
              <a:p>
                <a:pPr algn="ctr">
                  <a:buNone/>
                </a:pPr>
                <a:r>
                  <a:rPr lang="en-PH" sz="2400" b="1" dirty="0">
                    <a:solidFill>
                      <a:srgbClr val="00B050"/>
                    </a:solidFill>
                    <a:latin typeface="Raleway" panose="020B0403030101060003" pitchFamily="34" charset="0"/>
                  </a:rPr>
                  <a:t>The mean daily income of the families after the livelihood program is significantly greater than the mean daily income before it.</a:t>
                </a:r>
              </a:p>
              <a:p>
                <a:pPr algn="ctr">
                  <a:buNone/>
                </a:pPr>
                <a14:m>
                  <m:oMathPara xmlns:m="http://schemas.openxmlformats.org/officeDocument/2006/math">
                    <m:oMathParaPr>
                      <m:jc m:val="centerGroup"/>
                    </m:oMathParaPr>
                    <m:oMath xmlns:m="http://schemas.openxmlformats.org/officeDocument/2006/math">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𝑯</m:t>
                          </m:r>
                        </m:e>
                        <m:sub>
                          <m:r>
                            <a:rPr lang="en-US" sz="2400" b="1" i="1" smtClean="0">
                              <a:solidFill>
                                <a:srgbClr val="0070C0"/>
                              </a:solidFill>
                              <a:latin typeface="Cambria Math" panose="02040503050406030204" pitchFamily="18" charset="0"/>
                            </a:rPr>
                            <m:t>𝟏</m:t>
                          </m:r>
                        </m:sub>
                      </m:sSub>
                      <m:r>
                        <a:rPr lang="en-US" sz="2400" b="1" i="1">
                          <a:solidFill>
                            <a:srgbClr val="0070C0"/>
                          </a:solidFill>
                          <a:latin typeface="Cambria Math" panose="02040503050406030204" pitchFamily="18" charset="0"/>
                        </a:rPr>
                        <m:t>:</m:t>
                      </m:r>
                      <m:acc>
                        <m:accPr>
                          <m:chr m:val="̅"/>
                          <m:ctrlPr>
                            <a:rPr lang="en-US" sz="2400" b="1" i="1">
                              <a:solidFill>
                                <a:srgbClr val="0070C0"/>
                              </a:solidFill>
                              <a:latin typeface="Cambria Math" panose="02040503050406030204" pitchFamily="18" charset="0"/>
                            </a:rPr>
                          </m:ctrlPr>
                        </m:accPr>
                        <m:e>
                          <m:r>
                            <a:rPr lang="en-US" sz="2400" b="1" i="1">
                              <a:solidFill>
                                <a:srgbClr val="0070C0"/>
                              </a:solidFill>
                              <a:latin typeface="Cambria Math" panose="02040503050406030204" pitchFamily="18" charset="0"/>
                            </a:rPr>
                            <m:t>𝒙</m:t>
                          </m:r>
                        </m:e>
                      </m:acc>
                      <m:r>
                        <a:rPr lang="en-US" sz="2400" b="1" i="1" smtClean="0">
                          <a:solidFill>
                            <a:srgbClr val="0070C0"/>
                          </a:solidFill>
                          <a:latin typeface="Cambria Math" panose="02040503050406030204" pitchFamily="18" charset="0"/>
                          <a:ea typeface="Cambria Math" panose="02040503050406030204" pitchFamily="18" charset="0"/>
                        </a:rPr>
                        <m:t>&gt;</m:t>
                      </m:r>
                      <m:r>
                        <a:rPr lang="en-US" sz="2400" b="1" i="1" smtClean="0">
                          <a:solidFill>
                            <a:srgbClr val="0070C0"/>
                          </a:solidFill>
                          <a:latin typeface="Cambria Math" panose="02040503050406030204" pitchFamily="18" charset="0"/>
                          <a:ea typeface="Cambria Math" panose="02040503050406030204" pitchFamily="18" charset="0"/>
                        </a:rPr>
                        <m:t>𝟐𝟗𝟓</m:t>
                      </m:r>
                    </m:oMath>
                  </m:oMathPara>
                </a14:m>
                <a:endParaRPr lang="en-US" sz="2400" b="1" dirty="0">
                  <a:solidFill>
                    <a:srgbClr val="00B050"/>
                  </a:solidFill>
                  <a:latin typeface="Raleway" panose="020B0403030101060003" pitchFamily="34" charset="0"/>
                </a:endParaRPr>
              </a:p>
            </p:txBody>
          </p:sp>
        </mc:Choice>
        <mc:Fallback xmlns="">
          <p:sp>
            <p:nvSpPr>
              <p:cNvPr id="17" name="Shape 112"/>
              <p:cNvSpPr txBox="1">
                <a:spLocks noRot="1" noChangeAspect="1" noMove="1" noResize="1" noEditPoints="1" noAdjustHandles="1" noChangeArrowheads="1" noChangeShapeType="1" noTextEdit="1"/>
              </p:cNvSpPr>
              <p:nvPr/>
            </p:nvSpPr>
            <p:spPr>
              <a:xfrm>
                <a:off x="7483642" y="1010653"/>
                <a:ext cx="3978443" cy="5077960"/>
              </a:xfrm>
              <a:prstGeom prst="rect">
                <a:avLst/>
              </a:prstGeom>
              <a:blipFill>
                <a:blip r:embed="rId6"/>
                <a:stretch>
                  <a:fillRect l="-153" t="-120" r="-1380" b="-1116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36296812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53453" y="1233055"/>
            <a:ext cx="3031958" cy="4855558"/>
          </a:xfrm>
          <a:prstGeom prst="rect">
            <a:avLst/>
          </a:prstGeom>
        </p:spPr>
        <p:txBody>
          <a:bodyPr lIns="91425" tIns="91425" rIns="91425" bIns="91425" anchor="t" anchorCtr="0">
            <a:noAutofit/>
          </a:bodyPr>
          <a:lstStyle/>
          <a:p>
            <a:pPr>
              <a:buNone/>
            </a:pPr>
            <a:r>
              <a:rPr lang="en-PH" sz="2800" dirty="0">
                <a:solidFill>
                  <a:schemeClr val="tx1"/>
                </a:solidFill>
                <a:latin typeface="Lato" panose="020B0604020202020204" charset="0"/>
              </a:rPr>
              <a:t>The </a:t>
            </a:r>
            <a:r>
              <a:rPr lang="en-PH" sz="2800" b="1" dirty="0">
                <a:solidFill>
                  <a:srgbClr val="0070C0"/>
                </a:solidFill>
                <a:latin typeface="Lato" panose="020B0604020202020204" charset="0"/>
              </a:rPr>
              <a:t>test statistic </a:t>
            </a:r>
            <a:r>
              <a:rPr lang="en-PH" sz="2800" dirty="0">
                <a:solidFill>
                  <a:schemeClr val="tx1"/>
                </a:solidFill>
                <a:latin typeface="Lato" panose="020B0604020202020204" charset="0"/>
              </a:rPr>
              <a:t>is a sample statistic or a value based on the sample data used in making decision about the rejection of the null hypothesis.</a:t>
            </a:r>
            <a:endParaRPr lang="en-US" sz="2800" b="1" dirty="0">
              <a:solidFill>
                <a:schemeClr val="tx1"/>
              </a:solidFill>
              <a:latin typeface="Lato" panose="020B0604020202020204" charset="0"/>
            </a:endParaRPr>
          </a:p>
        </p:txBody>
      </p:sp>
      <mc:AlternateContent xmlns:mc="http://schemas.openxmlformats.org/markup-compatibility/2006" xmlns:a14="http://schemas.microsoft.com/office/drawing/2010/main">
        <mc:Choice Requires="a14">
          <p:sp>
            <p:nvSpPr>
              <p:cNvPr id="3" name="Shape 112"/>
              <p:cNvSpPr txBox="1">
                <a:spLocks/>
              </p:cNvSpPr>
              <p:nvPr/>
            </p:nvSpPr>
            <p:spPr>
              <a:xfrm>
                <a:off x="3826047" y="1348171"/>
                <a:ext cx="3729788"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Font typeface="Lato"/>
                  <a:buNone/>
                </a:pPr>
                <a:r>
                  <a:rPr lang="en-US" sz="2400" b="1" dirty="0">
                    <a:solidFill>
                      <a:schemeClr val="tx1"/>
                    </a:solidFill>
                    <a:latin typeface="Lato" panose="020B0604020202020204" charset="0"/>
                  </a:rPr>
                  <a:t>Claims about the population mean, </a:t>
                </a:r>
                <a14:m>
                  <m:oMath xmlns:m="http://schemas.openxmlformats.org/officeDocument/2006/math">
                    <m:r>
                      <a:rPr lang="en-US" sz="2400" b="1" i="1" smtClean="0">
                        <a:solidFill>
                          <a:schemeClr val="tx1"/>
                        </a:solidFill>
                        <a:latin typeface="Cambria Math" panose="02040503050406030204" pitchFamily="18" charset="0"/>
                      </a:rPr>
                      <m:t>𝒏</m:t>
                    </m:r>
                    <m:r>
                      <a:rPr lang="en-US" sz="2400" b="1" i="1" smtClean="0">
                        <a:solidFill>
                          <a:schemeClr val="tx1"/>
                        </a:solidFill>
                        <a:latin typeface="Cambria Math" panose="02040503050406030204" pitchFamily="18" charset="0"/>
                        <a:ea typeface="Cambria Math" panose="02040503050406030204" pitchFamily="18" charset="0"/>
                      </a:rPr>
                      <m:t>&gt;</m:t>
                    </m:r>
                    <m:r>
                      <a:rPr lang="en-US" sz="2400" b="1" i="1" smtClean="0">
                        <a:solidFill>
                          <a:schemeClr val="tx1"/>
                        </a:solidFill>
                        <a:latin typeface="Cambria Math" panose="02040503050406030204" pitchFamily="18" charset="0"/>
                        <a:ea typeface="Cambria Math" panose="02040503050406030204" pitchFamily="18" charset="0"/>
                      </a:rPr>
                      <m:t>𝟑𝟎</m:t>
                    </m:r>
                  </m:oMath>
                </a14:m>
                <a:endParaRPr lang="en-US" sz="2400" b="1" dirty="0">
                  <a:solidFill>
                    <a:schemeClr val="tx1"/>
                  </a:solidFill>
                  <a:latin typeface="Lato" panose="020B0604020202020204" charset="0"/>
                </a:endParaRPr>
              </a:p>
              <a:p>
                <a:pPr algn="ctr">
                  <a:buNone/>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𝒛</m:t>
                      </m:r>
                      <m:r>
                        <a:rPr lang="en-US" sz="2400" b="1" i="1" smtClean="0">
                          <a:solidFill>
                            <a:srgbClr val="0070C0"/>
                          </a:solidFill>
                          <a:latin typeface="Cambria Math" panose="02040503050406030204" pitchFamily="18" charset="0"/>
                        </a:rPr>
                        <m:t>=</m:t>
                      </m:r>
                      <m:f>
                        <m:fPr>
                          <m:ctrlPr>
                            <a:rPr lang="en-US" sz="2400" b="1" i="1" smtClean="0">
                              <a:solidFill>
                                <a:srgbClr val="0070C0"/>
                              </a:solidFill>
                              <a:latin typeface="Cambria Math" panose="02040503050406030204" pitchFamily="18" charset="0"/>
                            </a:rPr>
                          </m:ctrlPr>
                        </m:fPr>
                        <m:num>
                          <m:acc>
                            <m:accPr>
                              <m:chr m:val="̅"/>
                              <m:ctrlPr>
                                <a:rPr lang="en-US" sz="2400" b="1" i="1" smtClean="0">
                                  <a:solidFill>
                                    <a:srgbClr val="0070C0"/>
                                  </a:solidFill>
                                  <a:latin typeface="Cambria Math" panose="02040503050406030204" pitchFamily="18" charset="0"/>
                                </a:rPr>
                              </m:ctrlPr>
                            </m:accPr>
                            <m:e>
                              <m:r>
                                <a:rPr lang="en-US" sz="2400" b="1" i="1" smtClean="0">
                                  <a:solidFill>
                                    <a:srgbClr val="0070C0"/>
                                  </a:solidFill>
                                  <a:latin typeface="Cambria Math" panose="02040503050406030204" pitchFamily="18" charset="0"/>
                                </a:rPr>
                                <m:t>𝒙</m:t>
                              </m:r>
                            </m:e>
                          </m:acc>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ea typeface="Cambria Math" panose="02040503050406030204" pitchFamily="18" charset="0"/>
                            </a:rPr>
                            <m:t>𝝁</m:t>
                          </m:r>
                        </m:num>
                        <m:den>
                          <m:r>
                            <a:rPr lang="en-US" sz="2400" b="1" i="1">
                              <a:solidFill>
                                <a:srgbClr val="0070C0"/>
                              </a:solidFill>
                              <a:latin typeface="Cambria Math" panose="02040503050406030204" pitchFamily="18" charset="0"/>
                              <a:ea typeface="Cambria Math" panose="02040503050406030204" pitchFamily="18" charset="0"/>
                            </a:rPr>
                            <m:t>𝝈</m:t>
                          </m:r>
                        </m:den>
                      </m:f>
                      <m:rad>
                        <m:radPr>
                          <m:degHide m:val="on"/>
                          <m:ctrlPr>
                            <a:rPr lang="en-US" sz="2400" b="1" i="1">
                              <a:solidFill>
                                <a:srgbClr val="0070C0"/>
                              </a:solidFill>
                              <a:latin typeface="Cambria Math" panose="02040503050406030204" pitchFamily="18" charset="0"/>
                            </a:rPr>
                          </m:ctrlPr>
                        </m:radPr>
                        <m:deg/>
                        <m:e>
                          <m:r>
                            <a:rPr lang="en-US" sz="2400" b="1" i="1">
                              <a:solidFill>
                                <a:srgbClr val="0070C0"/>
                              </a:solidFill>
                              <a:latin typeface="Cambria Math" panose="02040503050406030204" pitchFamily="18" charset="0"/>
                            </a:rPr>
                            <m:t>𝒏</m:t>
                          </m:r>
                        </m:e>
                      </m:rad>
                    </m:oMath>
                  </m:oMathPara>
                </a14:m>
                <a:endParaRPr lang="en-US" sz="2400" b="1" dirty="0">
                  <a:solidFill>
                    <a:schemeClr val="tx1"/>
                  </a:solidFill>
                  <a:latin typeface="Lato" panose="020B0604020202020204" charset="0"/>
                </a:endParaRPr>
              </a:p>
              <a:p>
                <a:pPr algn="ctr">
                  <a:buFont typeface="Lato"/>
                  <a:buNone/>
                </a:pPr>
                <a:endParaRPr lang="en-US" sz="2400" b="1" dirty="0">
                  <a:solidFill>
                    <a:schemeClr val="tx1"/>
                  </a:solidFill>
                  <a:latin typeface="Lato" panose="020B0604020202020204" charset="0"/>
                </a:endParaRPr>
              </a:p>
              <a:p>
                <a:pPr algn="ctr">
                  <a:buFont typeface="Lato"/>
                  <a:buNone/>
                </a:pPr>
                <a:endParaRPr lang="en-US" sz="2400" b="1" dirty="0">
                  <a:solidFill>
                    <a:schemeClr val="tx1"/>
                  </a:solidFill>
                  <a:latin typeface="Lato" panose="020B0604020202020204" charset="0"/>
                </a:endParaRPr>
              </a:p>
              <a:p>
                <a:pPr algn="ctr">
                  <a:buNone/>
                </a:pPr>
                <a:r>
                  <a:rPr lang="en-US" sz="2400" b="1" dirty="0">
                    <a:solidFill>
                      <a:schemeClr val="tx1"/>
                    </a:solidFill>
                    <a:latin typeface="Lato" panose="020B0604020202020204" charset="0"/>
                  </a:rPr>
                  <a:t>Claims about the population mean, </a:t>
                </a:r>
                <a14:m>
                  <m:oMath xmlns:m="http://schemas.openxmlformats.org/officeDocument/2006/math">
                    <m:r>
                      <a:rPr lang="en-US" sz="2400" b="1" i="1">
                        <a:solidFill>
                          <a:schemeClr val="tx1"/>
                        </a:solidFill>
                        <a:latin typeface="Cambria Math" panose="02040503050406030204" pitchFamily="18" charset="0"/>
                      </a:rPr>
                      <m:t>𝒏</m:t>
                    </m:r>
                    <m:r>
                      <a:rPr lang="en-US" sz="2400" b="1" i="1" smtClean="0">
                        <a:solidFill>
                          <a:schemeClr val="tx1"/>
                        </a:solidFill>
                        <a:latin typeface="Cambria Math" panose="02040503050406030204" pitchFamily="18" charset="0"/>
                        <a:ea typeface="Cambria Math" panose="02040503050406030204" pitchFamily="18" charset="0"/>
                      </a:rPr>
                      <m:t>≤</m:t>
                    </m:r>
                    <m:r>
                      <a:rPr lang="en-US" sz="2400" b="1" i="1">
                        <a:solidFill>
                          <a:schemeClr val="tx1"/>
                        </a:solidFill>
                        <a:latin typeface="Cambria Math" panose="02040503050406030204" pitchFamily="18" charset="0"/>
                        <a:ea typeface="Cambria Math" panose="02040503050406030204" pitchFamily="18" charset="0"/>
                      </a:rPr>
                      <m:t>𝟑𝟎</m:t>
                    </m:r>
                  </m:oMath>
                </a14:m>
                <a:endParaRPr lang="en-US" sz="2400" b="1" dirty="0">
                  <a:solidFill>
                    <a:schemeClr val="tx1"/>
                  </a:solidFill>
                  <a:latin typeface="Lato" panose="020B0604020202020204" charset="0"/>
                  <a:ea typeface="Cambria Math" panose="02040503050406030204" pitchFamily="18" charset="0"/>
                </a:endParaRPr>
              </a:p>
              <a:p>
                <a:pPr algn="ctr">
                  <a:buNone/>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𝒕</m:t>
                      </m:r>
                      <m:r>
                        <a:rPr lang="en-US" sz="2400" b="1" i="1">
                          <a:solidFill>
                            <a:srgbClr val="0070C0"/>
                          </a:solidFill>
                          <a:latin typeface="Cambria Math" panose="02040503050406030204" pitchFamily="18" charset="0"/>
                        </a:rPr>
                        <m:t>=</m:t>
                      </m:r>
                      <m:f>
                        <m:fPr>
                          <m:ctrlPr>
                            <a:rPr lang="en-US" sz="2400" b="1" i="1">
                              <a:solidFill>
                                <a:srgbClr val="0070C0"/>
                              </a:solidFill>
                              <a:latin typeface="Cambria Math" panose="02040503050406030204" pitchFamily="18" charset="0"/>
                            </a:rPr>
                          </m:ctrlPr>
                        </m:fPr>
                        <m:num>
                          <m:acc>
                            <m:accPr>
                              <m:chr m:val="̅"/>
                              <m:ctrlPr>
                                <a:rPr lang="en-US" sz="2400" b="1" i="1">
                                  <a:solidFill>
                                    <a:srgbClr val="0070C0"/>
                                  </a:solidFill>
                                  <a:latin typeface="Cambria Math" panose="02040503050406030204" pitchFamily="18" charset="0"/>
                                </a:rPr>
                              </m:ctrlPr>
                            </m:accPr>
                            <m:e>
                              <m:r>
                                <a:rPr lang="en-US" sz="2400" b="1" i="1">
                                  <a:solidFill>
                                    <a:srgbClr val="0070C0"/>
                                  </a:solidFill>
                                  <a:latin typeface="Cambria Math" panose="02040503050406030204" pitchFamily="18" charset="0"/>
                                </a:rPr>
                                <m:t>𝒙</m:t>
                              </m:r>
                            </m:e>
                          </m:acc>
                          <m:r>
                            <a:rPr lang="en-US" sz="2400" b="1" i="1">
                              <a:solidFill>
                                <a:srgbClr val="0070C0"/>
                              </a:solidFill>
                              <a:latin typeface="Cambria Math" panose="02040503050406030204" pitchFamily="18" charset="0"/>
                            </a:rPr>
                            <m:t>−</m:t>
                          </m:r>
                          <m:r>
                            <a:rPr lang="en-US" sz="2400" b="1" i="1">
                              <a:solidFill>
                                <a:srgbClr val="0070C0"/>
                              </a:solidFill>
                              <a:latin typeface="Cambria Math" panose="02040503050406030204" pitchFamily="18" charset="0"/>
                              <a:ea typeface="Cambria Math" panose="02040503050406030204" pitchFamily="18" charset="0"/>
                            </a:rPr>
                            <m:t>𝝁</m:t>
                          </m:r>
                        </m:num>
                        <m:den>
                          <m:r>
                            <a:rPr lang="en-US" sz="2400" b="1" i="1" smtClean="0">
                              <a:solidFill>
                                <a:srgbClr val="0070C0"/>
                              </a:solidFill>
                              <a:latin typeface="Cambria Math" panose="02040503050406030204" pitchFamily="18" charset="0"/>
                            </a:rPr>
                            <m:t>𝒔</m:t>
                          </m:r>
                        </m:den>
                      </m:f>
                      <m:rad>
                        <m:radPr>
                          <m:degHide m:val="on"/>
                          <m:ctrlPr>
                            <a:rPr lang="en-US" sz="2400" b="1" i="1">
                              <a:solidFill>
                                <a:srgbClr val="0070C0"/>
                              </a:solidFill>
                              <a:latin typeface="Cambria Math" panose="02040503050406030204" pitchFamily="18" charset="0"/>
                            </a:rPr>
                          </m:ctrlPr>
                        </m:radPr>
                        <m:deg/>
                        <m:e>
                          <m:r>
                            <a:rPr lang="en-US" sz="2400" b="1" i="1">
                              <a:solidFill>
                                <a:srgbClr val="0070C0"/>
                              </a:solidFill>
                              <a:latin typeface="Cambria Math" panose="02040503050406030204" pitchFamily="18" charset="0"/>
                            </a:rPr>
                            <m:t>𝒏</m:t>
                          </m:r>
                        </m:e>
                      </m:rad>
                    </m:oMath>
                  </m:oMathPara>
                </a14:m>
                <a:endParaRPr lang="en-US" sz="2400" b="1" dirty="0">
                  <a:solidFill>
                    <a:schemeClr val="tx1"/>
                  </a:solidFill>
                  <a:latin typeface="Lato" panose="020B0604020202020204" charset="0"/>
                </a:endParaRPr>
              </a:p>
              <a:p>
                <a:pPr algn="ctr">
                  <a:buNone/>
                </a:pPr>
                <a:endParaRPr lang="en-US" sz="2400" b="1" dirty="0">
                  <a:solidFill>
                    <a:schemeClr val="tx1"/>
                  </a:solidFill>
                  <a:latin typeface="Lato" panose="020B0604020202020204" charset="0"/>
                </a:endParaRPr>
              </a:p>
            </p:txBody>
          </p:sp>
        </mc:Choice>
        <mc:Fallback xmlns="">
          <p:sp>
            <p:nvSpPr>
              <p:cNvPr id="3" name="Shape 112"/>
              <p:cNvSpPr txBox="1">
                <a:spLocks noRot="1" noChangeAspect="1" noMove="1" noResize="1" noEditPoints="1" noAdjustHandles="1" noChangeArrowheads="1" noChangeShapeType="1" noTextEdit="1"/>
              </p:cNvSpPr>
              <p:nvPr/>
            </p:nvSpPr>
            <p:spPr>
              <a:xfrm>
                <a:off x="3826047" y="1348171"/>
                <a:ext cx="3729788" cy="5077960"/>
              </a:xfrm>
              <a:prstGeom prst="rect">
                <a:avLst/>
              </a:prstGeom>
              <a:blipFill>
                <a:blip r:embed="rId3"/>
                <a:stretch>
                  <a:fillRect l="-327"/>
                </a:stretch>
              </a:blipFill>
              <a:ln>
                <a:noFill/>
              </a:ln>
            </p:spPr>
            <p:txBody>
              <a:bodyPr/>
              <a:lstStyle/>
              <a:p>
                <a:r>
                  <a:rPr lang="en-US">
                    <a:noFill/>
                  </a:rPr>
                  <a:t> </a:t>
                </a:r>
              </a:p>
            </p:txBody>
          </p:sp>
        </mc:Fallback>
      </mc:AlternateContent>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Test Statistic</a:t>
            </a:r>
          </a:p>
        </p:txBody>
      </p:sp>
      <mc:AlternateContent xmlns:mc="http://schemas.openxmlformats.org/markup-compatibility/2006" xmlns:a14="http://schemas.microsoft.com/office/drawing/2010/main">
        <mc:Choice Requires="a14">
          <p:sp>
            <p:nvSpPr>
              <p:cNvPr id="8" name="Shape 112"/>
              <p:cNvSpPr txBox="1">
                <a:spLocks/>
              </p:cNvSpPr>
              <p:nvPr/>
            </p:nvSpPr>
            <p:spPr>
              <a:xfrm>
                <a:off x="7796472" y="1419726"/>
                <a:ext cx="3729788"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2400" b="1" dirty="0">
                    <a:solidFill>
                      <a:schemeClr val="tx1"/>
                    </a:solidFill>
                    <a:latin typeface="Lato" panose="020B0604020202020204" charset="0"/>
                  </a:rPr>
                  <a:t>Two Dependent Samples</a:t>
                </a:r>
              </a:p>
              <a:p>
                <a:pPr algn="ctr">
                  <a:buNone/>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𝒕</m:t>
                      </m:r>
                      <m:r>
                        <a:rPr lang="en-US" sz="2400" b="1" i="1">
                          <a:solidFill>
                            <a:srgbClr val="0070C0"/>
                          </a:solidFill>
                          <a:latin typeface="Cambria Math" panose="02040503050406030204" pitchFamily="18" charset="0"/>
                        </a:rPr>
                        <m:t>=</m:t>
                      </m:r>
                      <m:f>
                        <m:fPr>
                          <m:ctrlPr>
                            <a:rPr lang="en-US" sz="2400" b="1" i="1">
                              <a:solidFill>
                                <a:srgbClr val="0070C0"/>
                              </a:solidFill>
                              <a:latin typeface="Cambria Math" panose="02040503050406030204" pitchFamily="18" charset="0"/>
                            </a:rPr>
                          </m:ctrlPr>
                        </m:fPr>
                        <m:num>
                          <m:acc>
                            <m:accPr>
                              <m:chr m:val="̅"/>
                              <m:ctrlPr>
                                <a:rPr lang="en-US" sz="2400" b="1" i="1">
                                  <a:solidFill>
                                    <a:srgbClr val="0070C0"/>
                                  </a:solidFill>
                                  <a:latin typeface="Cambria Math" panose="02040503050406030204" pitchFamily="18" charset="0"/>
                                </a:rPr>
                              </m:ctrlPr>
                            </m:accPr>
                            <m:e>
                              <m:r>
                                <a:rPr lang="en-US" sz="2400" b="1" i="1" smtClean="0">
                                  <a:solidFill>
                                    <a:srgbClr val="0070C0"/>
                                  </a:solidFill>
                                  <a:latin typeface="Cambria Math" panose="02040503050406030204" pitchFamily="18" charset="0"/>
                                </a:rPr>
                                <m:t>𝒅</m:t>
                              </m:r>
                            </m:e>
                          </m:acc>
                          <m:rad>
                            <m:radPr>
                              <m:degHide m:val="on"/>
                              <m:ctrlPr>
                                <a:rPr lang="en-US" sz="2400" b="1" i="1">
                                  <a:solidFill>
                                    <a:srgbClr val="0070C0"/>
                                  </a:solidFill>
                                  <a:latin typeface="Cambria Math" panose="02040503050406030204" pitchFamily="18" charset="0"/>
                                </a:rPr>
                              </m:ctrlPr>
                            </m:radPr>
                            <m:deg/>
                            <m:e>
                              <m:r>
                                <a:rPr lang="en-US" sz="2400" b="1" i="1">
                                  <a:solidFill>
                                    <a:srgbClr val="0070C0"/>
                                  </a:solidFill>
                                  <a:latin typeface="Cambria Math" panose="02040503050406030204" pitchFamily="18" charset="0"/>
                                </a:rPr>
                                <m:t>𝒏</m:t>
                              </m:r>
                            </m:e>
                          </m:rad>
                        </m:num>
                        <m:den>
                          <m:r>
                            <a:rPr lang="en-US" sz="2400" b="1" i="1" smtClean="0">
                              <a:solidFill>
                                <a:srgbClr val="0070C0"/>
                              </a:solidFill>
                              <a:latin typeface="Cambria Math" panose="02040503050406030204" pitchFamily="18" charset="0"/>
                            </a:rPr>
                            <m:t>𝒔</m:t>
                          </m:r>
                        </m:den>
                      </m:f>
                    </m:oMath>
                  </m:oMathPara>
                </a14:m>
                <a:endParaRPr lang="en-US" sz="2400" b="1" dirty="0">
                  <a:solidFill>
                    <a:schemeClr val="tx1"/>
                  </a:solidFill>
                  <a:latin typeface="Lato" panose="020B0604020202020204" charset="0"/>
                </a:endParaRPr>
              </a:p>
              <a:p>
                <a:pPr algn="ctr">
                  <a:buNone/>
                </a:pPr>
                <a:endParaRPr lang="en-US" sz="2400" b="1" dirty="0">
                  <a:solidFill>
                    <a:schemeClr val="tx1"/>
                  </a:solidFill>
                  <a:latin typeface="Lato" panose="020B0604020202020204" charset="0"/>
                </a:endParaRPr>
              </a:p>
              <a:p>
                <a:pPr algn="ctr">
                  <a:buNone/>
                </a:pPr>
                <a:endParaRPr lang="en-US" sz="2400" b="1" dirty="0">
                  <a:solidFill>
                    <a:schemeClr val="tx1"/>
                  </a:solidFill>
                  <a:latin typeface="Lato" panose="020B0604020202020204" charset="0"/>
                </a:endParaRPr>
              </a:p>
              <a:p>
                <a:pPr algn="ctr">
                  <a:buNone/>
                </a:pPr>
                <a:r>
                  <a:rPr lang="en-US" sz="2400" b="1" dirty="0">
                    <a:solidFill>
                      <a:schemeClr val="tx1"/>
                    </a:solidFill>
                    <a:latin typeface="Lato" panose="020B0604020202020204" charset="0"/>
                  </a:rPr>
                  <a:t>Two Independent Samples</a:t>
                </a:r>
              </a:p>
              <a:p>
                <a:pPr algn="ctr">
                  <a:buNone/>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𝒛</m:t>
                      </m:r>
                      <m:r>
                        <a:rPr lang="en-US" sz="2400" b="1" i="1" smtClean="0">
                          <a:solidFill>
                            <a:srgbClr val="0070C0"/>
                          </a:solidFill>
                          <a:latin typeface="Cambria Math" panose="02040503050406030204" pitchFamily="18" charset="0"/>
                        </a:rPr>
                        <m:t>=</m:t>
                      </m:r>
                      <m:f>
                        <m:fPr>
                          <m:ctrlPr>
                            <a:rPr lang="en-US" sz="2400" b="1" i="1">
                              <a:solidFill>
                                <a:srgbClr val="0070C0"/>
                              </a:solidFill>
                              <a:latin typeface="Cambria Math" panose="02040503050406030204" pitchFamily="18" charset="0"/>
                            </a:rPr>
                          </m:ctrlPr>
                        </m:fPr>
                        <m:num>
                          <m:d>
                            <m:dPr>
                              <m:ctrlPr>
                                <a:rPr lang="en-US" sz="2400" b="1" i="1" smtClean="0">
                                  <a:solidFill>
                                    <a:srgbClr val="0070C0"/>
                                  </a:solidFill>
                                  <a:latin typeface="Cambria Math" panose="02040503050406030204" pitchFamily="18" charset="0"/>
                                </a:rPr>
                              </m:ctrlPr>
                            </m:dPr>
                            <m:e>
                              <m:sSub>
                                <m:sSubPr>
                                  <m:ctrlPr>
                                    <a:rPr lang="en-US" sz="2400" b="1" i="1" smtClean="0">
                                      <a:solidFill>
                                        <a:srgbClr val="0070C0"/>
                                      </a:solidFill>
                                      <a:latin typeface="Cambria Math" panose="02040503050406030204" pitchFamily="18" charset="0"/>
                                    </a:rPr>
                                  </m:ctrlPr>
                                </m:sSubPr>
                                <m:e>
                                  <m:acc>
                                    <m:accPr>
                                      <m:chr m:val="̅"/>
                                      <m:ctrlPr>
                                        <a:rPr lang="en-US" sz="2400" b="1" i="1" smtClean="0">
                                          <a:solidFill>
                                            <a:srgbClr val="0070C0"/>
                                          </a:solidFill>
                                          <a:latin typeface="Cambria Math" panose="02040503050406030204" pitchFamily="18" charset="0"/>
                                        </a:rPr>
                                      </m:ctrlPr>
                                    </m:accPr>
                                    <m:e>
                                      <m:r>
                                        <a:rPr lang="en-US" sz="2400" b="1" i="1" smtClean="0">
                                          <a:solidFill>
                                            <a:srgbClr val="0070C0"/>
                                          </a:solidFill>
                                          <a:latin typeface="Cambria Math" panose="02040503050406030204" pitchFamily="18" charset="0"/>
                                        </a:rPr>
                                        <m:t>𝒙</m:t>
                                      </m:r>
                                    </m:e>
                                  </m:acc>
                                </m:e>
                                <m:sub>
                                  <m:r>
                                    <a:rPr lang="en-US" sz="2400" b="1" i="1" smtClean="0">
                                      <a:solidFill>
                                        <a:srgbClr val="0070C0"/>
                                      </a:solidFill>
                                      <a:latin typeface="Cambria Math" panose="02040503050406030204" pitchFamily="18" charset="0"/>
                                    </a:rPr>
                                    <m:t>𝟏</m:t>
                                  </m:r>
                                </m:sub>
                              </m:sSub>
                              <m:r>
                                <a:rPr lang="en-US" sz="2400" b="1" i="1">
                                  <a:solidFill>
                                    <a:srgbClr val="0070C0"/>
                                  </a:solidFill>
                                  <a:latin typeface="Cambria Math" panose="02040503050406030204" pitchFamily="18" charset="0"/>
                                </a:rPr>
                                <m:t>−</m:t>
                              </m:r>
                              <m:sSub>
                                <m:sSubPr>
                                  <m:ctrlPr>
                                    <a:rPr lang="en-US" sz="2400" b="1" i="1">
                                      <a:solidFill>
                                        <a:srgbClr val="0070C0"/>
                                      </a:solidFill>
                                      <a:latin typeface="Cambria Math" panose="02040503050406030204" pitchFamily="18" charset="0"/>
                                    </a:rPr>
                                  </m:ctrlPr>
                                </m:sSubPr>
                                <m:e>
                                  <m:acc>
                                    <m:accPr>
                                      <m:chr m:val="̅"/>
                                      <m:ctrlPr>
                                        <a:rPr lang="en-US" sz="2400" b="1" i="1">
                                          <a:solidFill>
                                            <a:srgbClr val="0070C0"/>
                                          </a:solidFill>
                                          <a:latin typeface="Cambria Math" panose="02040503050406030204" pitchFamily="18" charset="0"/>
                                        </a:rPr>
                                      </m:ctrlPr>
                                    </m:accPr>
                                    <m:e>
                                      <m:r>
                                        <a:rPr lang="en-US" sz="2400" b="1" i="1">
                                          <a:solidFill>
                                            <a:srgbClr val="0070C0"/>
                                          </a:solidFill>
                                          <a:latin typeface="Cambria Math" panose="02040503050406030204" pitchFamily="18" charset="0"/>
                                        </a:rPr>
                                        <m:t>𝒙</m:t>
                                      </m:r>
                                    </m:e>
                                  </m:acc>
                                </m:e>
                                <m:sub>
                                  <m:r>
                                    <a:rPr lang="en-US" sz="2400" b="1" i="1" smtClean="0">
                                      <a:solidFill>
                                        <a:srgbClr val="0070C0"/>
                                      </a:solidFill>
                                      <a:latin typeface="Cambria Math" panose="02040503050406030204" pitchFamily="18" charset="0"/>
                                    </a:rPr>
                                    <m:t>𝟐</m:t>
                                  </m:r>
                                </m:sub>
                              </m:sSub>
                            </m:e>
                          </m:d>
                        </m:num>
                        <m:den>
                          <m:rad>
                            <m:radPr>
                              <m:degHide m:val="on"/>
                              <m:ctrlPr>
                                <a:rPr lang="en-US" sz="2400" b="1" i="1" smtClean="0">
                                  <a:solidFill>
                                    <a:srgbClr val="0070C0"/>
                                  </a:solidFill>
                                  <a:latin typeface="Cambria Math" panose="02040503050406030204" pitchFamily="18" charset="0"/>
                                  <a:ea typeface="Cambria Math" panose="02040503050406030204" pitchFamily="18" charset="0"/>
                                </a:rPr>
                              </m:ctrlPr>
                            </m:radPr>
                            <m:deg/>
                            <m:e>
                              <m:f>
                                <m:fPr>
                                  <m:ctrlPr>
                                    <a:rPr lang="en-US" sz="2400" b="1" i="1" smtClean="0">
                                      <a:solidFill>
                                        <a:srgbClr val="0070C0"/>
                                      </a:solidFill>
                                      <a:latin typeface="Cambria Math" panose="02040503050406030204" pitchFamily="18" charset="0"/>
                                      <a:ea typeface="Cambria Math" panose="02040503050406030204" pitchFamily="18" charset="0"/>
                                    </a:rPr>
                                  </m:ctrlPr>
                                </m:fPr>
                                <m:num>
                                  <m:sSubSup>
                                    <m:sSubSupPr>
                                      <m:ctrlPr>
                                        <a:rPr lang="en-US" sz="2400" b="1" i="1" smtClean="0">
                                          <a:solidFill>
                                            <a:srgbClr val="0070C0"/>
                                          </a:solidFill>
                                          <a:latin typeface="Cambria Math" panose="02040503050406030204" pitchFamily="18" charset="0"/>
                                          <a:ea typeface="Cambria Math" panose="02040503050406030204" pitchFamily="18" charset="0"/>
                                        </a:rPr>
                                      </m:ctrlPr>
                                    </m:sSubSupPr>
                                    <m:e>
                                      <m:r>
                                        <a:rPr lang="en-US" sz="2400" b="1" i="1" smtClean="0">
                                          <a:solidFill>
                                            <a:srgbClr val="0070C0"/>
                                          </a:solidFill>
                                          <a:latin typeface="Cambria Math" panose="02040503050406030204" pitchFamily="18" charset="0"/>
                                          <a:ea typeface="Cambria Math" panose="02040503050406030204" pitchFamily="18" charset="0"/>
                                        </a:rPr>
                                        <m:t>𝒔</m:t>
                                      </m:r>
                                    </m:e>
                                    <m:sub>
                                      <m:r>
                                        <a:rPr lang="en-US" sz="2400" b="1" i="1" smtClean="0">
                                          <a:solidFill>
                                            <a:srgbClr val="0070C0"/>
                                          </a:solidFill>
                                          <a:latin typeface="Cambria Math" panose="02040503050406030204" pitchFamily="18" charset="0"/>
                                          <a:ea typeface="Cambria Math" panose="02040503050406030204" pitchFamily="18" charset="0"/>
                                        </a:rPr>
                                        <m:t>𝟏</m:t>
                                      </m:r>
                                    </m:sub>
                                    <m:sup>
                                      <m:r>
                                        <a:rPr lang="en-US" sz="2400" b="1" i="1" smtClean="0">
                                          <a:solidFill>
                                            <a:srgbClr val="0070C0"/>
                                          </a:solidFill>
                                          <a:latin typeface="Cambria Math" panose="02040503050406030204" pitchFamily="18" charset="0"/>
                                          <a:ea typeface="Cambria Math" panose="02040503050406030204" pitchFamily="18" charset="0"/>
                                        </a:rPr>
                                        <m:t>𝟐</m:t>
                                      </m:r>
                                    </m:sup>
                                  </m:sSubSup>
                                </m:num>
                                <m:den>
                                  <m:sSub>
                                    <m:sSubPr>
                                      <m:ctrlPr>
                                        <a:rPr lang="en-US" sz="2400" b="1" i="1" smtClean="0">
                                          <a:solidFill>
                                            <a:srgbClr val="0070C0"/>
                                          </a:solidFill>
                                          <a:latin typeface="Cambria Math" panose="02040503050406030204" pitchFamily="18" charset="0"/>
                                          <a:ea typeface="Cambria Math" panose="02040503050406030204" pitchFamily="18" charset="0"/>
                                        </a:rPr>
                                      </m:ctrlPr>
                                    </m:sSubPr>
                                    <m:e>
                                      <m:r>
                                        <a:rPr lang="en-US" sz="2400" b="1" i="1" smtClean="0">
                                          <a:solidFill>
                                            <a:srgbClr val="0070C0"/>
                                          </a:solidFill>
                                          <a:latin typeface="Cambria Math" panose="02040503050406030204" pitchFamily="18" charset="0"/>
                                          <a:ea typeface="Cambria Math" panose="02040503050406030204" pitchFamily="18" charset="0"/>
                                        </a:rPr>
                                        <m:t>𝒏</m:t>
                                      </m:r>
                                    </m:e>
                                    <m:sub>
                                      <m:r>
                                        <a:rPr lang="en-US" sz="2400" b="1" i="1" smtClean="0">
                                          <a:solidFill>
                                            <a:srgbClr val="0070C0"/>
                                          </a:solidFill>
                                          <a:latin typeface="Cambria Math" panose="02040503050406030204" pitchFamily="18" charset="0"/>
                                          <a:ea typeface="Cambria Math" panose="02040503050406030204" pitchFamily="18" charset="0"/>
                                        </a:rPr>
                                        <m:t>𝟏</m:t>
                                      </m:r>
                                    </m:sub>
                                  </m:sSub>
                                </m:den>
                              </m:f>
                              <m:r>
                                <a:rPr lang="en-US" sz="2400" b="1" i="1" smtClean="0">
                                  <a:solidFill>
                                    <a:srgbClr val="0070C0"/>
                                  </a:solidFill>
                                  <a:latin typeface="Cambria Math" panose="02040503050406030204" pitchFamily="18" charset="0"/>
                                  <a:ea typeface="Cambria Math" panose="02040503050406030204" pitchFamily="18" charset="0"/>
                                </a:rPr>
                                <m:t>+</m:t>
                              </m:r>
                              <m:f>
                                <m:fPr>
                                  <m:ctrlPr>
                                    <a:rPr lang="en-US" sz="2400" b="1" i="1">
                                      <a:solidFill>
                                        <a:srgbClr val="0070C0"/>
                                      </a:solidFill>
                                      <a:latin typeface="Cambria Math" panose="02040503050406030204" pitchFamily="18" charset="0"/>
                                      <a:ea typeface="Cambria Math" panose="02040503050406030204" pitchFamily="18" charset="0"/>
                                    </a:rPr>
                                  </m:ctrlPr>
                                </m:fPr>
                                <m:num>
                                  <m:sSubSup>
                                    <m:sSubSupPr>
                                      <m:ctrlPr>
                                        <a:rPr lang="en-US" sz="2400" b="1" i="1">
                                          <a:solidFill>
                                            <a:srgbClr val="0070C0"/>
                                          </a:solidFill>
                                          <a:latin typeface="Cambria Math" panose="02040503050406030204" pitchFamily="18" charset="0"/>
                                          <a:ea typeface="Cambria Math" panose="02040503050406030204" pitchFamily="18" charset="0"/>
                                        </a:rPr>
                                      </m:ctrlPr>
                                    </m:sSubSupPr>
                                    <m:e>
                                      <m:r>
                                        <a:rPr lang="en-US" sz="2400" b="1" i="1" smtClean="0">
                                          <a:solidFill>
                                            <a:srgbClr val="0070C0"/>
                                          </a:solidFill>
                                          <a:latin typeface="Cambria Math" panose="02040503050406030204" pitchFamily="18" charset="0"/>
                                          <a:ea typeface="Cambria Math" panose="02040503050406030204" pitchFamily="18" charset="0"/>
                                        </a:rPr>
                                        <m:t>𝒔</m:t>
                                      </m:r>
                                    </m:e>
                                    <m:sub>
                                      <m:r>
                                        <a:rPr lang="en-US" sz="2400" b="1" i="1" smtClean="0">
                                          <a:solidFill>
                                            <a:srgbClr val="0070C0"/>
                                          </a:solidFill>
                                          <a:latin typeface="Cambria Math" panose="02040503050406030204" pitchFamily="18" charset="0"/>
                                          <a:ea typeface="Cambria Math" panose="02040503050406030204" pitchFamily="18" charset="0"/>
                                        </a:rPr>
                                        <m:t>𝟐</m:t>
                                      </m:r>
                                    </m:sub>
                                    <m:sup>
                                      <m:r>
                                        <a:rPr lang="en-US" sz="2400" b="1" i="1">
                                          <a:solidFill>
                                            <a:srgbClr val="0070C0"/>
                                          </a:solidFill>
                                          <a:latin typeface="Cambria Math" panose="02040503050406030204" pitchFamily="18" charset="0"/>
                                          <a:ea typeface="Cambria Math" panose="02040503050406030204" pitchFamily="18" charset="0"/>
                                        </a:rPr>
                                        <m:t>𝟐</m:t>
                                      </m:r>
                                    </m:sup>
                                  </m:sSubSup>
                                </m:num>
                                <m:den>
                                  <m:sSub>
                                    <m:sSubPr>
                                      <m:ctrlPr>
                                        <a:rPr lang="en-US" sz="2400" b="1" i="1">
                                          <a:solidFill>
                                            <a:srgbClr val="0070C0"/>
                                          </a:solidFill>
                                          <a:latin typeface="Cambria Math" panose="02040503050406030204" pitchFamily="18" charset="0"/>
                                          <a:ea typeface="Cambria Math" panose="02040503050406030204" pitchFamily="18" charset="0"/>
                                        </a:rPr>
                                      </m:ctrlPr>
                                    </m:sSubPr>
                                    <m:e>
                                      <m:r>
                                        <a:rPr lang="en-US" sz="2400" b="1" i="1">
                                          <a:solidFill>
                                            <a:srgbClr val="0070C0"/>
                                          </a:solidFill>
                                          <a:latin typeface="Cambria Math" panose="02040503050406030204" pitchFamily="18" charset="0"/>
                                          <a:ea typeface="Cambria Math" panose="02040503050406030204" pitchFamily="18" charset="0"/>
                                        </a:rPr>
                                        <m:t>𝒏</m:t>
                                      </m:r>
                                    </m:e>
                                    <m:sub>
                                      <m:r>
                                        <a:rPr lang="en-US" sz="2400" b="1" i="1" smtClean="0">
                                          <a:solidFill>
                                            <a:srgbClr val="0070C0"/>
                                          </a:solidFill>
                                          <a:latin typeface="Cambria Math" panose="02040503050406030204" pitchFamily="18" charset="0"/>
                                          <a:ea typeface="Cambria Math" panose="02040503050406030204" pitchFamily="18" charset="0"/>
                                        </a:rPr>
                                        <m:t>𝟐</m:t>
                                      </m:r>
                                    </m:sub>
                                  </m:sSub>
                                </m:den>
                              </m:f>
                            </m:e>
                          </m:rad>
                        </m:den>
                      </m:f>
                    </m:oMath>
                  </m:oMathPara>
                </a14:m>
                <a:endParaRPr lang="en-US" sz="2400" b="1" dirty="0">
                  <a:solidFill>
                    <a:schemeClr val="tx1"/>
                  </a:solidFill>
                  <a:latin typeface="Lato" panose="020B0604020202020204" charset="0"/>
                </a:endParaRPr>
              </a:p>
            </p:txBody>
          </p:sp>
        </mc:Choice>
        <mc:Fallback xmlns="">
          <p:sp>
            <p:nvSpPr>
              <p:cNvPr id="8" name="Shape 112"/>
              <p:cNvSpPr txBox="1">
                <a:spLocks noRot="1" noChangeAspect="1" noMove="1" noResize="1" noEditPoints="1" noAdjustHandles="1" noChangeArrowheads="1" noChangeShapeType="1" noTextEdit="1"/>
              </p:cNvSpPr>
              <p:nvPr/>
            </p:nvSpPr>
            <p:spPr>
              <a:xfrm>
                <a:off x="7796472" y="1419726"/>
                <a:ext cx="3729788" cy="5077960"/>
              </a:xfrm>
              <a:prstGeom prst="rect">
                <a:avLst/>
              </a:prstGeom>
              <a:blipFill>
                <a:blip r:embed="rId4"/>
                <a:stretch>
                  <a:fillRect l="-327" t="-120" r="-16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60867813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12">
                                            <p:txEl>
                                              <p:pRg st="0" end="0"/>
                                            </p:txEl>
                                          </p:spTgt>
                                        </p:tgtEl>
                                        <p:attrNameLst>
                                          <p:attrName>style.visibility</p:attrName>
                                        </p:attrNameLst>
                                      </p:cBhvr>
                                      <p:to>
                                        <p:strVal val="visible"/>
                                      </p:to>
                                    </p:set>
                                    <p:anim calcmode="lin" valueType="num">
                                      <p:cBhvr additive="base">
                                        <p:cTn id="14" dur="500"/>
                                        <p:tgtEl>
                                          <p:spTgt spid="11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0" end="0"/>
                                            </p:txEl>
                                          </p:spTgt>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43" dur="500"/>
                                        <p:tgtEl>
                                          <p:spTgt spid="8">
                                            <p:txEl>
                                              <p:pRg st="0" end="0"/>
                                            </p:txEl>
                                          </p:spTgt>
                                        </p:tgtEl>
                                      </p:cBhvr>
                                    </p:animEffect>
                                  </p:childTnLst>
                                </p:cTn>
                              </p:par>
                            </p:childTnLst>
                          </p:cTn>
                        </p:par>
                        <p:par>
                          <p:cTn id="44" fill="hold">
                            <p:stCondLst>
                              <p:cond delay="500"/>
                            </p:stCondLst>
                            <p:childTnLst>
                              <p:par>
                                <p:cTn id="45" presetID="12" presetClass="entr" presetSubtype="4" fill="hold" grpId="0" nodeType="after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 calcmode="lin" valueType="num">
                                      <p:cBhvr additive="base">
                                        <p:cTn id="4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48" dur="500"/>
                                        <p:tgtEl>
                                          <p:spTgt spid="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 calcmode="lin" valueType="num">
                                      <p:cBhvr additive="base">
                                        <p:cTn id="53"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54" dur="500"/>
                                        <p:tgtEl>
                                          <p:spTgt spid="8">
                                            <p:txEl>
                                              <p:pRg st="4" end="4"/>
                                            </p:txEl>
                                          </p:spTgt>
                                        </p:tgtEl>
                                      </p:cBhvr>
                                    </p:animEffect>
                                  </p:childTnLst>
                                </p:cTn>
                              </p:par>
                            </p:childTnLst>
                          </p:cTn>
                        </p:par>
                        <p:par>
                          <p:cTn id="55" fill="hold">
                            <p:stCondLst>
                              <p:cond delay="500"/>
                            </p:stCondLst>
                            <p:childTnLst>
                              <p:par>
                                <p:cTn id="56" presetID="12" presetClass="entr" presetSubtype="4" fill="hold" grpId="0" nodeType="afterEffect">
                                  <p:stCondLst>
                                    <p:cond delay="0"/>
                                  </p:stCondLst>
                                  <p:childTnLst>
                                    <p:set>
                                      <p:cBhvr>
                                        <p:cTn id="57" dur="1" fill="hold">
                                          <p:stCondLst>
                                            <p:cond delay="0"/>
                                          </p:stCondLst>
                                        </p:cTn>
                                        <p:tgtEl>
                                          <p:spTgt spid="8">
                                            <p:txEl>
                                              <p:pRg st="5" end="5"/>
                                            </p:txEl>
                                          </p:spTgt>
                                        </p:tgtEl>
                                        <p:attrNameLst>
                                          <p:attrName>style.visibility</p:attrName>
                                        </p:attrNameLst>
                                      </p:cBhvr>
                                      <p:to>
                                        <p:strVal val="visible"/>
                                      </p:to>
                                    </p:set>
                                    <p:anim calcmode="lin" valueType="num">
                                      <p:cBhvr additive="base">
                                        <p:cTn id="58"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5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3" grpId="0" uiExpand="1" build="p"/>
      <p:bldP spid="7" grpId="0"/>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2" y="320205"/>
            <a:ext cx="7628100"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Types of Errors</a:t>
            </a:r>
          </a:p>
        </p:txBody>
      </p:sp>
      <p:graphicFrame>
        <p:nvGraphicFramePr>
          <p:cNvPr id="5" name="Table 4"/>
          <p:cNvGraphicFramePr>
            <a:graphicFrameLocks noGrp="1"/>
          </p:cNvGraphicFramePr>
          <p:nvPr>
            <p:extLst>
              <p:ext uri="{D42A27DB-BD31-4B8C-83A1-F6EECF244321}">
                <p14:modId xmlns:p14="http://schemas.microsoft.com/office/powerpoint/2010/main" val="1033124036"/>
              </p:ext>
            </p:extLst>
          </p:nvPr>
        </p:nvGraphicFramePr>
        <p:xfrm>
          <a:off x="1279829" y="1250608"/>
          <a:ext cx="9607584" cy="4754880"/>
        </p:xfrm>
        <a:graphic>
          <a:graphicData uri="http://schemas.openxmlformats.org/drawingml/2006/table">
            <a:tbl>
              <a:tblPr firstRow="1" bandRow="1">
                <a:tableStyleId>{D63BC96F-8F19-466C-939E-990869C6507B}</a:tableStyleId>
              </a:tblPr>
              <a:tblGrid>
                <a:gridCol w="1950068">
                  <a:extLst>
                    <a:ext uri="{9D8B030D-6E8A-4147-A177-3AD203B41FA5}">
                      <a16:colId xmlns:a16="http://schemas.microsoft.com/office/drawing/2014/main" val="3411556383"/>
                    </a:ext>
                  </a:extLst>
                </a:gridCol>
                <a:gridCol w="2853724">
                  <a:extLst>
                    <a:ext uri="{9D8B030D-6E8A-4147-A177-3AD203B41FA5}">
                      <a16:colId xmlns:a16="http://schemas.microsoft.com/office/drawing/2014/main" val="694751900"/>
                    </a:ext>
                  </a:extLst>
                </a:gridCol>
                <a:gridCol w="2401896">
                  <a:extLst>
                    <a:ext uri="{9D8B030D-6E8A-4147-A177-3AD203B41FA5}">
                      <a16:colId xmlns:a16="http://schemas.microsoft.com/office/drawing/2014/main" val="1783858811"/>
                    </a:ext>
                  </a:extLst>
                </a:gridCol>
                <a:gridCol w="2401896">
                  <a:extLst>
                    <a:ext uri="{9D8B030D-6E8A-4147-A177-3AD203B41FA5}">
                      <a16:colId xmlns:a16="http://schemas.microsoft.com/office/drawing/2014/main" val="833767580"/>
                    </a:ext>
                  </a:extLst>
                </a:gridCol>
              </a:tblGrid>
              <a:tr h="370840">
                <a:tc rowSpan="2" gridSpan="2">
                  <a:txBody>
                    <a:bodyPr/>
                    <a:lstStyle/>
                    <a:p>
                      <a:pPr algn="ctr"/>
                      <a:endParaRPr lang="en-US" sz="2400" dirty="0">
                        <a:latin typeface="Lato" panose="020B0604020202020204" charset="0"/>
                      </a:endParaRPr>
                    </a:p>
                  </a:txBody>
                  <a:tcPr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gridSpan="2">
                  <a:txBody>
                    <a:bodyPr/>
                    <a:lstStyle/>
                    <a:p>
                      <a:pPr algn="ctr"/>
                      <a:r>
                        <a:rPr lang="en-US" sz="2400" dirty="0">
                          <a:latin typeface="Lato" panose="020B0604020202020204" charset="0"/>
                        </a:rPr>
                        <a:t>True State of Nature</a:t>
                      </a:r>
                    </a:p>
                  </a:txBody>
                  <a:tcPr anchor="ct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551004448"/>
                  </a:ext>
                </a:extLst>
              </a:tr>
              <a:tr h="370840">
                <a:tc gridSpan="2" vMerge="1">
                  <a:txBody>
                    <a:bodyPr/>
                    <a:lstStyle/>
                    <a:p>
                      <a:endParaRPr lang="en-US" dirty="0"/>
                    </a:p>
                  </a:txBody>
                  <a:tcPr/>
                </a:tc>
                <a:tc hMerge="1" vMerge="1">
                  <a:txBody>
                    <a:bodyPr/>
                    <a:lstStyle/>
                    <a:p>
                      <a:endParaRPr lang="en-US" dirty="0"/>
                    </a:p>
                  </a:txBody>
                  <a:tcPr/>
                </a:tc>
                <a:tc>
                  <a:txBody>
                    <a:bodyPr/>
                    <a:lstStyle/>
                    <a:p>
                      <a:pPr algn="ctr"/>
                      <a:r>
                        <a:rPr lang="en-US" sz="2400" dirty="0">
                          <a:latin typeface="Lato" panose="020B0604020202020204" charset="0"/>
                        </a:rPr>
                        <a:t>The null</a:t>
                      </a:r>
                      <a:r>
                        <a:rPr lang="en-US" sz="2400" baseline="0" dirty="0">
                          <a:latin typeface="Lato" panose="020B0604020202020204" charset="0"/>
                        </a:rPr>
                        <a:t> hypothesis is true.</a:t>
                      </a:r>
                      <a:endParaRPr lang="en-US" sz="2400" dirty="0">
                        <a:latin typeface="Lato"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Lato" panose="020B0604020202020204" charset="0"/>
                        </a:rPr>
                        <a:t>The null</a:t>
                      </a:r>
                      <a:r>
                        <a:rPr lang="en-US" sz="2400" baseline="0" dirty="0">
                          <a:latin typeface="Lato" panose="020B0604020202020204" charset="0"/>
                        </a:rPr>
                        <a:t> hypothesis is false.</a:t>
                      </a:r>
                      <a:endParaRPr lang="en-US" sz="2400" dirty="0">
                        <a:latin typeface="Lato"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167039"/>
                  </a:ext>
                </a:extLst>
              </a:tr>
              <a:tr h="370840">
                <a:tc rowSpan="2">
                  <a:txBody>
                    <a:bodyPr/>
                    <a:lstStyle/>
                    <a:p>
                      <a:pPr algn="ctr"/>
                      <a:r>
                        <a:rPr lang="en-US" sz="2400" dirty="0">
                          <a:latin typeface="Lato" panose="020B0604020202020204" charset="0"/>
                        </a:rPr>
                        <a:t>Decision</a:t>
                      </a:r>
                    </a:p>
                  </a:txBody>
                  <a:tcPr anchor="ctr">
                    <a:lnL w="9525" cap="flat" cmpd="sng">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Lato" panose="020B0604020202020204" charset="0"/>
                        </a:rPr>
                        <a:t>We decide</a:t>
                      </a:r>
                      <a:r>
                        <a:rPr lang="en-US" sz="2400" baseline="0" dirty="0">
                          <a:latin typeface="Lato" panose="020B0604020202020204" charset="0"/>
                        </a:rPr>
                        <a:t> to reject the null hypothesis.</a:t>
                      </a:r>
                      <a:endParaRPr lang="en-US" sz="2400" dirty="0">
                        <a:latin typeface="Lato" panose="020B060402020202020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latin typeface="Lato" panose="020B0604020202020204" charset="0"/>
                        </a:rPr>
                        <a:t>Type I error</a:t>
                      </a:r>
                    </a:p>
                    <a:p>
                      <a:pPr algn="ctr"/>
                      <a:r>
                        <a:rPr lang="en-US" sz="2400" dirty="0">
                          <a:latin typeface="Lato" panose="020B0604020202020204" charset="0"/>
                        </a:rPr>
                        <a:t>(rejecting a true null hypothesis)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373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Lato" panose="020B0604020202020204" charset="0"/>
                        </a:rPr>
                        <a:t>Correct Decision</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626887832"/>
                  </a:ext>
                </a:extLst>
              </a:tr>
              <a:tr h="370840">
                <a:tc vMerge="1">
                  <a:txBody>
                    <a:bodyPr/>
                    <a:lstStyle/>
                    <a:p>
                      <a:endParaRPr lang="en-US" dirty="0"/>
                    </a:p>
                  </a:txBody>
                  <a:tcPr/>
                </a:tc>
                <a:tc>
                  <a:txBody>
                    <a:bodyPr/>
                    <a:lstStyle/>
                    <a:p>
                      <a:pPr algn="ctr"/>
                      <a:r>
                        <a:rPr lang="en-US" sz="2400" dirty="0">
                          <a:latin typeface="Lato" panose="020B0604020202020204" charset="0"/>
                        </a:rPr>
                        <a:t>We decide</a:t>
                      </a:r>
                      <a:r>
                        <a:rPr lang="en-US" sz="2400" baseline="0" dirty="0">
                          <a:latin typeface="Lato" panose="020B0604020202020204" charset="0"/>
                        </a:rPr>
                        <a:t> not to reject the null hypothesis.</a:t>
                      </a:r>
                      <a:endParaRPr lang="en-US" sz="2400" dirty="0">
                        <a:latin typeface="Lato" panose="020B060402020202020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400" dirty="0">
                          <a:latin typeface="Lato" panose="020B0604020202020204" charset="0"/>
                        </a:rPr>
                        <a:t>Correct Decision</a:t>
                      </a:r>
                    </a:p>
                  </a:txBody>
                  <a:tcPr anchor="ctr">
                    <a:lnR w="12700" cap="flat" cmpd="sng" algn="ctr">
                      <a:solidFill>
                        <a:schemeClr val="tx1"/>
                      </a:solidFill>
                      <a:prstDash val="solid"/>
                      <a:round/>
                      <a:headEnd type="none" w="med" len="med"/>
                      <a:tailEnd type="none" w="med" len="med"/>
                    </a:lnR>
                    <a:solidFill>
                      <a:srgbClr val="00B050"/>
                    </a:solidFill>
                  </a:tcPr>
                </a:tc>
                <a:tc>
                  <a:txBody>
                    <a:bodyPr/>
                    <a:lstStyle/>
                    <a:p>
                      <a:pPr algn="ctr"/>
                      <a:r>
                        <a:rPr lang="en-US" sz="2400" dirty="0">
                          <a:latin typeface="Lato" panose="020B0604020202020204" charset="0"/>
                        </a:rPr>
                        <a:t>Type II error</a:t>
                      </a:r>
                    </a:p>
                    <a:p>
                      <a:pPr algn="ctr"/>
                      <a:r>
                        <a:rPr lang="en-US" sz="2400" dirty="0">
                          <a:latin typeface="Lato" panose="020B0604020202020204" charset="0"/>
                        </a:rPr>
                        <a:t>(not rejecting a false</a:t>
                      </a:r>
                      <a:r>
                        <a:rPr lang="en-US" sz="2400" baseline="0" dirty="0">
                          <a:latin typeface="Lato" panose="020B0604020202020204" charset="0"/>
                        </a:rPr>
                        <a:t> </a:t>
                      </a:r>
                      <a:r>
                        <a:rPr lang="en-US" sz="2400" dirty="0">
                          <a:latin typeface="Lato" panose="020B0604020202020204" charset="0"/>
                        </a:rPr>
                        <a:t>null hypothesis)</a:t>
                      </a:r>
                    </a:p>
                    <a:p>
                      <a:pPr algn="ctr"/>
                      <a:endParaRPr lang="en-US" sz="2400" dirty="0">
                        <a:latin typeface="Lato" panose="020B0604020202020204" charset="0"/>
                      </a:endParaRPr>
                    </a:p>
                  </a:txBody>
                  <a:tcPr anchor="ctr">
                    <a:lnL w="12700" cap="flat" cmpd="sng" algn="ctr">
                      <a:solidFill>
                        <a:schemeClr val="tx1"/>
                      </a:solidFill>
                      <a:prstDash val="solid"/>
                      <a:round/>
                      <a:headEnd type="none" w="med" len="med"/>
                      <a:tailEnd type="none" w="med" len="med"/>
                    </a:lnL>
                    <a:lnR w="9525" cap="flat" cmpd="sng">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737"/>
                    </a:solidFill>
                  </a:tcPr>
                </a:tc>
                <a:extLst>
                  <a:ext uri="{0D108BD9-81ED-4DB2-BD59-A6C34878D82A}">
                    <a16:rowId xmlns:a16="http://schemas.microsoft.com/office/drawing/2014/main" val="2803161584"/>
                  </a:ext>
                </a:extLst>
              </a:tr>
            </a:tbl>
          </a:graphicData>
        </a:graphic>
      </p:graphicFrame>
    </p:spTree>
    <p:extLst>
      <p:ext uri="{BB962C8B-B14F-4D97-AF65-F5344CB8AC3E}">
        <p14:creationId xmlns:p14="http://schemas.microsoft.com/office/powerpoint/2010/main" val="183166377"/>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Two-tailed Hypothesis Test</a:t>
            </a:r>
          </a:p>
        </p:txBody>
      </p:sp>
      <p:cxnSp>
        <p:nvCxnSpPr>
          <p:cNvPr id="9" name="Straight Connector 8"/>
          <p:cNvCxnSpPr/>
          <p:nvPr/>
        </p:nvCxnSpPr>
        <p:spPr>
          <a:xfrm>
            <a:off x="2322455" y="5187529"/>
            <a:ext cx="7533227" cy="0"/>
          </a:xfrm>
          <a:prstGeom prst="line">
            <a:avLst/>
          </a:prstGeom>
        </p:spPr>
        <p:style>
          <a:lnRef idx="1">
            <a:schemeClr val="dk1"/>
          </a:lnRef>
          <a:fillRef idx="0">
            <a:schemeClr val="dk1"/>
          </a:fillRef>
          <a:effectRef idx="0">
            <a:schemeClr val="dk1"/>
          </a:effectRef>
          <a:fontRef idx="minor">
            <a:schemeClr val="tx1"/>
          </a:fontRef>
        </p:style>
      </p:cxnSp>
      <p:sp>
        <p:nvSpPr>
          <p:cNvPr id="10" name="Freeform 9"/>
          <p:cNvSpPr/>
          <p:nvPr/>
        </p:nvSpPr>
        <p:spPr>
          <a:xfrm>
            <a:off x="2751974" y="2332279"/>
            <a:ext cx="6770564" cy="2837623"/>
          </a:xfrm>
          <a:custGeom>
            <a:avLst/>
            <a:gdLst>
              <a:gd name="connsiteX0" fmla="*/ 0 w 6256421"/>
              <a:gd name="connsiteY0" fmla="*/ 2334157 h 2334444"/>
              <a:gd name="connsiteX1" fmla="*/ 1491916 w 6256421"/>
              <a:gd name="connsiteY1" fmla="*/ 1901020 h 2334444"/>
              <a:gd name="connsiteX2" fmla="*/ 3080084 w 6256421"/>
              <a:gd name="connsiteY2" fmla="*/ 31 h 2334444"/>
              <a:gd name="connsiteX3" fmla="*/ 4716379 w 6256421"/>
              <a:gd name="connsiteY3" fmla="*/ 1949147 h 2334444"/>
              <a:gd name="connsiteX4" fmla="*/ 6256421 w 6256421"/>
              <a:gd name="connsiteY4" fmla="*/ 2334157 h 233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421" h="2334444">
                <a:moveTo>
                  <a:pt x="0" y="2334157"/>
                </a:moveTo>
                <a:cubicBezTo>
                  <a:pt x="489284" y="2312099"/>
                  <a:pt x="978569" y="2290041"/>
                  <a:pt x="1491916" y="1901020"/>
                </a:cubicBezTo>
                <a:cubicBezTo>
                  <a:pt x="2005263" y="1511999"/>
                  <a:pt x="2542674" y="-7990"/>
                  <a:pt x="3080084" y="31"/>
                </a:cubicBezTo>
                <a:cubicBezTo>
                  <a:pt x="3617494" y="8052"/>
                  <a:pt x="4186990" y="1560126"/>
                  <a:pt x="4716379" y="1949147"/>
                </a:cubicBezTo>
                <a:cubicBezTo>
                  <a:pt x="5245769" y="2338168"/>
                  <a:pt x="5751095" y="2336162"/>
                  <a:pt x="6256421" y="2334157"/>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3" name="Straight Connector 12"/>
          <p:cNvCxnSpPr/>
          <p:nvPr/>
        </p:nvCxnSpPr>
        <p:spPr>
          <a:xfrm flipH="1" flipV="1">
            <a:off x="7757768" y="2305196"/>
            <a:ext cx="12521" cy="2855212"/>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flipH="1" flipV="1">
            <a:off x="4434341" y="2314690"/>
            <a:ext cx="12521" cy="2855212"/>
          </a:xfrm>
          <a:prstGeom prst="line">
            <a:avLst/>
          </a:prstGeom>
        </p:spPr>
        <p:style>
          <a:lnRef idx="2">
            <a:schemeClr val="accent6"/>
          </a:lnRef>
          <a:fillRef idx="0">
            <a:schemeClr val="accent6"/>
          </a:fillRef>
          <a:effectRef idx="1">
            <a:schemeClr val="accent6"/>
          </a:effectRef>
          <a:fontRef idx="minor">
            <a:schemeClr val="tx1"/>
          </a:fontRef>
        </p:style>
      </p:cxnSp>
      <p:pic>
        <p:nvPicPr>
          <p:cNvPr id="5" name="Picture 4"/>
          <p:cNvPicPr>
            <a:picLocks noChangeAspect="1"/>
          </p:cNvPicPr>
          <p:nvPr/>
        </p:nvPicPr>
        <p:blipFill rotWithShape="1">
          <a:blip r:embed="rId3"/>
          <a:srcRect r="74870"/>
          <a:stretch/>
        </p:blipFill>
        <p:spPr>
          <a:xfrm>
            <a:off x="2743198" y="2333692"/>
            <a:ext cx="1703664" cy="2871465"/>
          </a:xfrm>
          <a:prstGeom prst="rect">
            <a:avLst/>
          </a:prstGeom>
        </p:spPr>
      </p:pic>
      <p:pic>
        <p:nvPicPr>
          <p:cNvPr id="27" name="Picture 26"/>
          <p:cNvPicPr>
            <a:picLocks noChangeAspect="1"/>
          </p:cNvPicPr>
          <p:nvPr/>
        </p:nvPicPr>
        <p:blipFill rotWithShape="1">
          <a:blip r:embed="rId3"/>
          <a:srcRect l="74735" r="129"/>
          <a:stretch/>
        </p:blipFill>
        <p:spPr>
          <a:xfrm>
            <a:off x="7799927" y="2326120"/>
            <a:ext cx="1704123" cy="2871465"/>
          </a:xfrm>
          <a:prstGeom prst="rect">
            <a:avLst/>
          </a:prstGeom>
        </p:spPr>
      </p:pic>
      <p:sp>
        <p:nvSpPr>
          <p:cNvPr id="6" name="TextBox 5"/>
          <p:cNvSpPr txBox="1"/>
          <p:nvPr/>
        </p:nvSpPr>
        <p:spPr>
          <a:xfrm>
            <a:off x="4777687" y="4408632"/>
            <a:ext cx="2719137" cy="400110"/>
          </a:xfrm>
          <a:prstGeom prst="rect">
            <a:avLst/>
          </a:prstGeom>
          <a:noFill/>
        </p:spPr>
        <p:txBody>
          <a:bodyPr wrap="square" rtlCol="0">
            <a:spAutoFit/>
          </a:bodyPr>
          <a:lstStyle/>
          <a:p>
            <a:pPr algn="ctr"/>
            <a:r>
              <a:rPr lang="en-US" sz="2000" dirty="0">
                <a:latin typeface="Lato" panose="020B0604020202020204" charset="0"/>
              </a:rPr>
              <a:t>Non rejection region</a:t>
            </a:r>
          </a:p>
        </p:txBody>
      </p:sp>
      <p:sp>
        <p:nvSpPr>
          <p:cNvPr id="29" name="TextBox 28"/>
          <p:cNvSpPr txBox="1"/>
          <p:nvPr/>
        </p:nvSpPr>
        <p:spPr>
          <a:xfrm>
            <a:off x="4777687" y="5323426"/>
            <a:ext cx="2719137" cy="707886"/>
          </a:xfrm>
          <a:prstGeom prst="rect">
            <a:avLst/>
          </a:prstGeom>
          <a:noFill/>
        </p:spPr>
        <p:txBody>
          <a:bodyPr wrap="square" rtlCol="0">
            <a:spAutoFit/>
          </a:bodyPr>
          <a:lstStyle/>
          <a:p>
            <a:pPr algn="ctr"/>
            <a:r>
              <a:rPr lang="en-US" sz="2000" dirty="0">
                <a:latin typeface="Lato" panose="020B0604020202020204" charset="0"/>
              </a:rPr>
              <a:t>Critical / rejection region</a:t>
            </a:r>
          </a:p>
        </p:txBody>
      </p:sp>
      <p:cxnSp>
        <p:nvCxnSpPr>
          <p:cNvPr id="30" name="Straight Arrow Connector 29"/>
          <p:cNvCxnSpPr>
            <a:stCxn id="29" idx="1"/>
          </p:cNvCxnSpPr>
          <p:nvPr/>
        </p:nvCxnSpPr>
        <p:spPr>
          <a:xfrm flipH="1" flipV="1">
            <a:off x="4152714" y="5076328"/>
            <a:ext cx="624973" cy="601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29" idx="3"/>
          </p:cNvCxnSpPr>
          <p:nvPr/>
        </p:nvCxnSpPr>
        <p:spPr>
          <a:xfrm flipV="1">
            <a:off x="7496824" y="5076329"/>
            <a:ext cx="505994" cy="601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777687" y="5929134"/>
                <a:ext cx="2719137"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solidFill>
                            <a:srgbClr val="0070C0"/>
                          </a:solidFill>
                          <a:latin typeface="Cambria Math" panose="02040503050406030204" pitchFamily="18" charset="0"/>
                          <a:ea typeface="Cambria Math" panose="02040503050406030204" pitchFamily="18" charset="0"/>
                        </a:rPr>
                        <m:t>𝜶</m:t>
                      </m:r>
                      <m:r>
                        <a:rPr lang="en-US" sz="2000" b="1" i="1" smtClean="0">
                          <a:solidFill>
                            <a:srgbClr val="0070C0"/>
                          </a:solidFill>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𝟎</m:t>
                      </m:r>
                      <m:r>
                        <a:rPr lang="en-US" sz="2000" b="1" i="1" smtClean="0">
                          <a:solidFill>
                            <a:srgbClr val="0070C0"/>
                          </a:solidFill>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𝟎𝟓</m:t>
                      </m:r>
                    </m:oMath>
                  </m:oMathPara>
                </a14:m>
                <a:endParaRPr lang="en-US" sz="2000" b="1" dirty="0">
                  <a:solidFill>
                    <a:srgbClr val="FF0000"/>
                  </a:solidFill>
                  <a:latin typeface="Raleway" panose="020B0403030101060003"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777687" y="5929134"/>
                <a:ext cx="2719137"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817277" y="1808562"/>
                <a:ext cx="3260071" cy="2246769"/>
              </a:xfrm>
              <a:prstGeom prst="rect">
                <a:avLst/>
              </a:prstGeom>
              <a:noFill/>
            </p:spPr>
            <p:txBody>
              <a:bodyPr wrap="square" rtlCol="0">
                <a:spAutoFit/>
              </a:bodyPr>
              <a:lstStyle/>
              <a:p>
                <a:pPr algn="ctr"/>
                <a:r>
                  <a:rPr lang="en-US" sz="2000" dirty="0">
                    <a:latin typeface="Lato" panose="020B0604020202020204" charset="0"/>
                  </a:rPr>
                  <a:t>The probability of rejecting the null hypothesis when it is true (Type I error) is called the </a:t>
                </a:r>
                <a:r>
                  <a:rPr lang="en-US" sz="2000" b="1" dirty="0">
                    <a:solidFill>
                      <a:srgbClr val="0070C0"/>
                    </a:solidFill>
                    <a:latin typeface="Lato" panose="020B0604020202020204" charset="0"/>
                  </a:rPr>
                  <a:t>significance level</a:t>
                </a:r>
                <a:r>
                  <a:rPr lang="en-US" sz="2000" dirty="0">
                    <a:latin typeface="Lato" panose="020B0604020202020204" charset="0"/>
                  </a:rPr>
                  <a:t>, denoted by the symbol </a:t>
                </a:r>
                <a14:m>
                  <m:oMath xmlns:m="http://schemas.openxmlformats.org/officeDocument/2006/math">
                    <m:r>
                      <a:rPr lang="en-US" sz="2000" b="1" i="1" smtClean="0">
                        <a:solidFill>
                          <a:srgbClr val="0070C0"/>
                        </a:solidFill>
                        <a:latin typeface="Cambria Math" panose="02040503050406030204" pitchFamily="18" charset="0"/>
                        <a:ea typeface="Cambria Math" panose="02040503050406030204" pitchFamily="18" charset="0"/>
                      </a:rPr>
                      <m:t>𝜶</m:t>
                    </m:r>
                    <m:r>
                      <a:rPr lang="en-US" sz="2000" b="0" i="1" smtClean="0">
                        <a:latin typeface="Cambria Math" panose="02040503050406030204" pitchFamily="18" charset="0"/>
                        <a:ea typeface="Cambria Math" panose="02040503050406030204" pitchFamily="18" charset="0"/>
                      </a:rPr>
                      <m:t>. </m:t>
                    </m:r>
                  </m:oMath>
                </a14:m>
                <a:r>
                  <a:rPr lang="en-US" sz="2000" dirty="0">
                    <a:latin typeface="Lato" panose="020B0604020202020204" charset="0"/>
                  </a:rPr>
                  <a:t>This value is typically predetermined.</a:t>
                </a:r>
              </a:p>
            </p:txBody>
          </p:sp>
        </mc:Choice>
        <mc:Fallback xmlns="">
          <p:sp>
            <p:nvSpPr>
              <p:cNvPr id="17" name="TextBox 16"/>
              <p:cNvSpPr txBox="1">
                <a:spLocks noRot="1" noChangeAspect="1" noMove="1" noResize="1" noEditPoints="1" noAdjustHandles="1" noChangeArrowheads="1" noChangeShapeType="1" noTextEdit="1"/>
              </p:cNvSpPr>
              <p:nvPr/>
            </p:nvSpPr>
            <p:spPr>
              <a:xfrm>
                <a:off x="817277" y="1808562"/>
                <a:ext cx="3260071" cy="2246769"/>
              </a:xfrm>
              <a:prstGeom prst="rect">
                <a:avLst/>
              </a:prstGeom>
              <a:blipFill>
                <a:blip r:embed="rId5"/>
                <a:stretch>
                  <a:fillRect l="-748" t="-1630" r="-2243" b="-40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225646" y="1808562"/>
                <a:ext cx="3260071" cy="1631216"/>
              </a:xfrm>
              <a:prstGeom prst="rect">
                <a:avLst/>
              </a:prstGeom>
              <a:noFill/>
            </p:spPr>
            <p:txBody>
              <a:bodyPr wrap="square" rtlCol="0">
                <a:spAutoFit/>
              </a:bodyPr>
              <a:lstStyle/>
              <a:p>
                <a:pPr algn="ctr"/>
                <a:r>
                  <a:rPr lang="en-US" sz="2000" dirty="0">
                    <a:latin typeface="Lato" panose="020B0604020202020204" charset="0"/>
                  </a:rPr>
                  <a:t>In two-tailed tests, the level of </a:t>
                </a:r>
                <a:r>
                  <a:rPr lang="en-US" sz="2000" b="1" dirty="0">
                    <a:solidFill>
                      <a:srgbClr val="0070C0"/>
                    </a:solidFill>
                    <a:latin typeface="Lato" panose="020B0604020202020204" charset="0"/>
                  </a:rPr>
                  <a:t>significance level</a:t>
                </a:r>
                <a:r>
                  <a:rPr lang="en-US" sz="2000" dirty="0">
                    <a:latin typeface="Lato" panose="020B0604020202020204" charset="0"/>
                  </a:rPr>
                  <a:t>, </a:t>
                </a:r>
                <a14:m>
                  <m:oMath xmlns:m="http://schemas.openxmlformats.org/officeDocument/2006/math">
                    <m:r>
                      <a:rPr lang="en-US" sz="2000" b="1" i="1" smtClean="0">
                        <a:solidFill>
                          <a:srgbClr val="0070C0"/>
                        </a:solidFill>
                        <a:latin typeface="Cambria Math" panose="02040503050406030204" pitchFamily="18" charset="0"/>
                        <a:ea typeface="Cambria Math" panose="02040503050406030204" pitchFamily="18" charset="0"/>
                      </a:rPr>
                      <m:t>𝜶</m:t>
                    </m:r>
                  </m:oMath>
                </a14:m>
                <a:r>
                  <a:rPr lang="en-US" sz="2000" dirty="0">
                    <a:latin typeface="Lato" panose="020B0604020202020204" charset="0"/>
                  </a:rPr>
                  <a:t> is divided equally between the two tails that constitute the critical region.</a:t>
                </a:r>
              </a:p>
            </p:txBody>
          </p:sp>
        </mc:Choice>
        <mc:Fallback xmlns="">
          <p:sp>
            <p:nvSpPr>
              <p:cNvPr id="18" name="TextBox 17"/>
              <p:cNvSpPr txBox="1">
                <a:spLocks noRot="1" noChangeAspect="1" noMove="1" noResize="1" noEditPoints="1" noAdjustHandles="1" noChangeArrowheads="1" noChangeShapeType="1" noTextEdit="1"/>
              </p:cNvSpPr>
              <p:nvPr/>
            </p:nvSpPr>
            <p:spPr>
              <a:xfrm>
                <a:off x="8225646" y="1808562"/>
                <a:ext cx="3260071" cy="1631216"/>
              </a:xfrm>
              <a:prstGeom prst="rect">
                <a:avLst/>
              </a:prstGeom>
              <a:blipFill>
                <a:blip r:embed="rId6"/>
                <a:stretch>
                  <a:fillRect l="-1682" t="-2247" r="-3178" b="-59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482049" y="5305798"/>
                <a:ext cx="2719137"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𝟎</m:t>
                      </m:r>
                      <m:r>
                        <a:rPr lang="en-US" sz="2000" b="1" i="1" smtClean="0">
                          <a:solidFill>
                            <a:schemeClr val="tx1"/>
                          </a:solidFill>
                          <a:latin typeface="Cambria Math" panose="02040503050406030204" pitchFamily="18" charset="0"/>
                          <a:ea typeface="Cambria Math" panose="02040503050406030204" pitchFamily="18" charset="0"/>
                        </a:rPr>
                        <m:t>.</m:t>
                      </m:r>
                      <m:r>
                        <a:rPr lang="en-US" sz="2000" b="1" i="1" smtClean="0">
                          <a:solidFill>
                            <a:schemeClr val="tx1"/>
                          </a:solidFill>
                          <a:latin typeface="Cambria Math" panose="02040503050406030204" pitchFamily="18" charset="0"/>
                          <a:ea typeface="Cambria Math" panose="02040503050406030204" pitchFamily="18" charset="0"/>
                        </a:rPr>
                        <m:t>𝟎𝟐𝟓</m:t>
                      </m:r>
                    </m:oMath>
                  </m:oMathPara>
                </a14:m>
                <a:endParaRPr lang="en-US" sz="2000" b="1" dirty="0">
                  <a:solidFill>
                    <a:schemeClr val="tx1"/>
                  </a:solidFill>
                  <a:latin typeface="Raleway" panose="020B0403030101060003"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482049" y="5305798"/>
                <a:ext cx="2719137"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067899" y="5244010"/>
                <a:ext cx="2719137"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𝟎</m:t>
                      </m:r>
                      <m:r>
                        <a:rPr lang="en-US" sz="2000" b="1" i="1" smtClean="0">
                          <a:solidFill>
                            <a:schemeClr val="tx1"/>
                          </a:solidFill>
                          <a:latin typeface="Cambria Math" panose="02040503050406030204" pitchFamily="18" charset="0"/>
                          <a:ea typeface="Cambria Math" panose="02040503050406030204" pitchFamily="18" charset="0"/>
                        </a:rPr>
                        <m:t>.</m:t>
                      </m:r>
                      <m:r>
                        <a:rPr lang="en-US" sz="2000" b="1" i="1" smtClean="0">
                          <a:solidFill>
                            <a:schemeClr val="tx1"/>
                          </a:solidFill>
                          <a:latin typeface="Cambria Math" panose="02040503050406030204" pitchFamily="18" charset="0"/>
                          <a:ea typeface="Cambria Math" panose="02040503050406030204" pitchFamily="18" charset="0"/>
                        </a:rPr>
                        <m:t>𝟎𝟐𝟓</m:t>
                      </m:r>
                    </m:oMath>
                  </m:oMathPara>
                </a14:m>
                <a:endParaRPr lang="en-US" sz="2000" b="1" dirty="0">
                  <a:solidFill>
                    <a:schemeClr val="tx1"/>
                  </a:solidFill>
                  <a:latin typeface="Raleway" panose="020B0403030101060003"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67899" y="5244010"/>
                <a:ext cx="2719137" cy="40011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1629404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One-tailed Hypothesis Test</a:t>
            </a:r>
          </a:p>
        </p:txBody>
      </p:sp>
      <p:cxnSp>
        <p:nvCxnSpPr>
          <p:cNvPr id="9" name="Straight Connector 8"/>
          <p:cNvCxnSpPr/>
          <p:nvPr/>
        </p:nvCxnSpPr>
        <p:spPr>
          <a:xfrm>
            <a:off x="2322455" y="5187529"/>
            <a:ext cx="7533227" cy="0"/>
          </a:xfrm>
          <a:prstGeom prst="line">
            <a:avLst/>
          </a:prstGeom>
        </p:spPr>
        <p:style>
          <a:lnRef idx="1">
            <a:schemeClr val="dk1"/>
          </a:lnRef>
          <a:fillRef idx="0">
            <a:schemeClr val="dk1"/>
          </a:fillRef>
          <a:effectRef idx="0">
            <a:schemeClr val="dk1"/>
          </a:effectRef>
          <a:fontRef idx="minor">
            <a:schemeClr val="tx1"/>
          </a:fontRef>
        </p:style>
      </p:cxnSp>
      <p:sp>
        <p:nvSpPr>
          <p:cNvPr id="10" name="Freeform 9"/>
          <p:cNvSpPr/>
          <p:nvPr/>
        </p:nvSpPr>
        <p:spPr>
          <a:xfrm>
            <a:off x="2751974" y="2332279"/>
            <a:ext cx="6770564" cy="2837623"/>
          </a:xfrm>
          <a:custGeom>
            <a:avLst/>
            <a:gdLst>
              <a:gd name="connsiteX0" fmla="*/ 0 w 6256421"/>
              <a:gd name="connsiteY0" fmla="*/ 2334157 h 2334444"/>
              <a:gd name="connsiteX1" fmla="*/ 1491916 w 6256421"/>
              <a:gd name="connsiteY1" fmla="*/ 1901020 h 2334444"/>
              <a:gd name="connsiteX2" fmla="*/ 3080084 w 6256421"/>
              <a:gd name="connsiteY2" fmla="*/ 31 h 2334444"/>
              <a:gd name="connsiteX3" fmla="*/ 4716379 w 6256421"/>
              <a:gd name="connsiteY3" fmla="*/ 1949147 h 2334444"/>
              <a:gd name="connsiteX4" fmla="*/ 6256421 w 6256421"/>
              <a:gd name="connsiteY4" fmla="*/ 2334157 h 233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421" h="2334444">
                <a:moveTo>
                  <a:pt x="0" y="2334157"/>
                </a:moveTo>
                <a:cubicBezTo>
                  <a:pt x="489284" y="2312099"/>
                  <a:pt x="978569" y="2290041"/>
                  <a:pt x="1491916" y="1901020"/>
                </a:cubicBezTo>
                <a:cubicBezTo>
                  <a:pt x="2005263" y="1511999"/>
                  <a:pt x="2542674" y="-7990"/>
                  <a:pt x="3080084" y="31"/>
                </a:cubicBezTo>
                <a:cubicBezTo>
                  <a:pt x="3617494" y="8052"/>
                  <a:pt x="4186990" y="1560126"/>
                  <a:pt x="4716379" y="1949147"/>
                </a:cubicBezTo>
                <a:cubicBezTo>
                  <a:pt x="5245769" y="2338168"/>
                  <a:pt x="5751095" y="2336162"/>
                  <a:pt x="6256421" y="2334157"/>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3" name="Straight Connector 12"/>
          <p:cNvCxnSpPr/>
          <p:nvPr/>
        </p:nvCxnSpPr>
        <p:spPr>
          <a:xfrm flipH="1" flipV="1">
            <a:off x="7757768" y="2305196"/>
            <a:ext cx="12521" cy="2855212"/>
          </a:xfrm>
          <a:prstGeom prst="line">
            <a:avLst/>
          </a:prstGeom>
        </p:spPr>
        <p:style>
          <a:lnRef idx="2">
            <a:schemeClr val="accent6"/>
          </a:lnRef>
          <a:fillRef idx="0">
            <a:schemeClr val="accent6"/>
          </a:fillRef>
          <a:effectRef idx="1">
            <a:schemeClr val="accent6"/>
          </a:effectRef>
          <a:fontRef idx="minor">
            <a:schemeClr val="tx1"/>
          </a:fontRef>
        </p:style>
      </p:cxnSp>
      <p:pic>
        <p:nvPicPr>
          <p:cNvPr id="27" name="Picture 26"/>
          <p:cNvPicPr>
            <a:picLocks noChangeAspect="1"/>
          </p:cNvPicPr>
          <p:nvPr/>
        </p:nvPicPr>
        <p:blipFill rotWithShape="1">
          <a:blip r:embed="rId3"/>
          <a:srcRect l="74735" r="129"/>
          <a:stretch/>
        </p:blipFill>
        <p:spPr>
          <a:xfrm>
            <a:off x="7814675" y="2340868"/>
            <a:ext cx="1704123" cy="2871465"/>
          </a:xfrm>
          <a:prstGeom prst="rect">
            <a:avLst/>
          </a:prstGeom>
        </p:spPr>
      </p:pic>
      <p:sp>
        <p:nvSpPr>
          <p:cNvPr id="6" name="TextBox 5"/>
          <p:cNvSpPr txBox="1"/>
          <p:nvPr/>
        </p:nvSpPr>
        <p:spPr>
          <a:xfrm>
            <a:off x="4777687" y="4408632"/>
            <a:ext cx="2719137" cy="400110"/>
          </a:xfrm>
          <a:prstGeom prst="rect">
            <a:avLst/>
          </a:prstGeom>
          <a:noFill/>
        </p:spPr>
        <p:txBody>
          <a:bodyPr wrap="square" rtlCol="0">
            <a:spAutoFit/>
          </a:bodyPr>
          <a:lstStyle/>
          <a:p>
            <a:pPr algn="ctr"/>
            <a:r>
              <a:rPr lang="en-US" sz="2000" dirty="0">
                <a:latin typeface="Lato" panose="020B0604020202020204" charset="0"/>
              </a:rPr>
              <a:t>Non rejection region</a:t>
            </a:r>
          </a:p>
        </p:txBody>
      </p:sp>
      <p:sp>
        <p:nvSpPr>
          <p:cNvPr id="29" name="TextBox 28"/>
          <p:cNvSpPr txBox="1"/>
          <p:nvPr/>
        </p:nvSpPr>
        <p:spPr>
          <a:xfrm>
            <a:off x="4777687" y="5323426"/>
            <a:ext cx="2719137" cy="707886"/>
          </a:xfrm>
          <a:prstGeom prst="rect">
            <a:avLst/>
          </a:prstGeom>
          <a:noFill/>
        </p:spPr>
        <p:txBody>
          <a:bodyPr wrap="square" rtlCol="0">
            <a:spAutoFit/>
          </a:bodyPr>
          <a:lstStyle/>
          <a:p>
            <a:pPr algn="ctr"/>
            <a:r>
              <a:rPr lang="en-US" sz="2000" dirty="0">
                <a:latin typeface="Lato" panose="020B0604020202020204" charset="0"/>
              </a:rPr>
              <a:t>Critical / rejection region</a:t>
            </a:r>
          </a:p>
        </p:txBody>
      </p:sp>
      <p:cxnSp>
        <p:nvCxnSpPr>
          <p:cNvPr id="32" name="Straight Arrow Connector 31"/>
          <p:cNvCxnSpPr>
            <a:stCxn id="29" idx="3"/>
          </p:cNvCxnSpPr>
          <p:nvPr/>
        </p:nvCxnSpPr>
        <p:spPr>
          <a:xfrm flipV="1">
            <a:off x="7496824" y="5076329"/>
            <a:ext cx="505994" cy="601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777687" y="5929134"/>
                <a:ext cx="2719137"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solidFill>
                            <a:srgbClr val="0070C0"/>
                          </a:solidFill>
                          <a:latin typeface="Cambria Math" panose="02040503050406030204" pitchFamily="18" charset="0"/>
                          <a:ea typeface="Cambria Math" panose="02040503050406030204" pitchFamily="18" charset="0"/>
                        </a:rPr>
                        <m:t>𝜶</m:t>
                      </m:r>
                      <m:r>
                        <a:rPr lang="en-US" sz="2000" b="1" i="1" smtClean="0">
                          <a:solidFill>
                            <a:srgbClr val="0070C0"/>
                          </a:solidFill>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𝟎</m:t>
                      </m:r>
                      <m:r>
                        <a:rPr lang="en-US" sz="2000" b="1" i="1" smtClean="0">
                          <a:solidFill>
                            <a:srgbClr val="0070C0"/>
                          </a:solidFill>
                          <a:latin typeface="Cambria Math" panose="02040503050406030204" pitchFamily="18" charset="0"/>
                          <a:ea typeface="Cambria Math" panose="02040503050406030204" pitchFamily="18" charset="0"/>
                        </a:rPr>
                        <m:t>.</m:t>
                      </m:r>
                      <m:r>
                        <a:rPr lang="en-US" sz="2000" b="1" i="1" smtClean="0">
                          <a:solidFill>
                            <a:srgbClr val="0070C0"/>
                          </a:solidFill>
                          <a:latin typeface="Cambria Math" panose="02040503050406030204" pitchFamily="18" charset="0"/>
                          <a:ea typeface="Cambria Math" panose="02040503050406030204" pitchFamily="18" charset="0"/>
                        </a:rPr>
                        <m:t>𝟎𝟓</m:t>
                      </m:r>
                    </m:oMath>
                  </m:oMathPara>
                </a14:m>
                <a:endParaRPr lang="en-US" sz="2000" b="1" dirty="0">
                  <a:solidFill>
                    <a:srgbClr val="FF0000"/>
                  </a:solidFill>
                  <a:latin typeface="Raleway" panose="020B0403030101060003"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777687" y="5929134"/>
                <a:ext cx="2719137" cy="400110"/>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817277" y="1808562"/>
            <a:ext cx="3260071" cy="1631216"/>
          </a:xfrm>
          <a:prstGeom prst="rect">
            <a:avLst/>
          </a:prstGeom>
          <a:noFill/>
        </p:spPr>
        <p:txBody>
          <a:bodyPr wrap="square" rtlCol="0">
            <a:spAutoFit/>
          </a:bodyPr>
          <a:lstStyle/>
          <a:p>
            <a:pPr algn="ctr"/>
            <a:r>
              <a:rPr lang="en-US" sz="2000" dirty="0">
                <a:latin typeface="Lato" panose="020B0604020202020204" charset="0"/>
              </a:rPr>
              <a:t>One-tailed hypothesis tests can be left tailed or right tailed depending on which tail the critical region is located.</a:t>
            </a:r>
          </a:p>
        </p:txBody>
      </p:sp>
      <mc:AlternateContent xmlns:mc="http://schemas.openxmlformats.org/markup-compatibility/2006" xmlns:a14="http://schemas.microsoft.com/office/drawing/2010/main">
        <mc:Choice Requires="a14">
          <p:sp>
            <p:nvSpPr>
              <p:cNvPr id="18" name="TextBox 17"/>
              <p:cNvSpPr txBox="1"/>
              <p:nvPr/>
            </p:nvSpPr>
            <p:spPr>
              <a:xfrm>
                <a:off x="8225646" y="1808562"/>
                <a:ext cx="3260071" cy="1323439"/>
              </a:xfrm>
              <a:prstGeom prst="rect">
                <a:avLst/>
              </a:prstGeom>
              <a:noFill/>
            </p:spPr>
            <p:txBody>
              <a:bodyPr wrap="square" rtlCol="0">
                <a:spAutoFit/>
              </a:bodyPr>
              <a:lstStyle/>
              <a:p>
                <a:pPr algn="ctr"/>
                <a:r>
                  <a:rPr lang="en-US" sz="2000" dirty="0">
                    <a:latin typeface="Lato" panose="020B0604020202020204" charset="0"/>
                  </a:rPr>
                  <a:t>In one-tailed tests, the level of </a:t>
                </a:r>
                <a:r>
                  <a:rPr lang="en-US" sz="2000" b="1" dirty="0">
                    <a:solidFill>
                      <a:srgbClr val="0070C0"/>
                    </a:solidFill>
                    <a:latin typeface="Lato" panose="020B0604020202020204" charset="0"/>
                  </a:rPr>
                  <a:t>significance level</a:t>
                </a:r>
                <a:r>
                  <a:rPr lang="en-US" sz="2000" dirty="0">
                    <a:latin typeface="Lato" panose="020B0604020202020204" charset="0"/>
                  </a:rPr>
                  <a:t>, </a:t>
                </a:r>
                <a14:m>
                  <m:oMath xmlns:m="http://schemas.openxmlformats.org/officeDocument/2006/math">
                    <m:r>
                      <a:rPr lang="en-US" sz="2000" b="1" i="1" smtClean="0">
                        <a:solidFill>
                          <a:srgbClr val="0070C0"/>
                        </a:solidFill>
                        <a:latin typeface="Cambria Math" panose="02040503050406030204" pitchFamily="18" charset="0"/>
                        <a:ea typeface="Cambria Math" panose="02040503050406030204" pitchFamily="18" charset="0"/>
                      </a:rPr>
                      <m:t>𝜶</m:t>
                    </m:r>
                  </m:oMath>
                </a14:m>
                <a:r>
                  <a:rPr lang="en-US" sz="2000" dirty="0">
                    <a:latin typeface="Lato" panose="020B0604020202020204" charset="0"/>
                  </a:rPr>
                  <a:t> is taken only on the tail that contains the critical region.</a:t>
                </a:r>
              </a:p>
            </p:txBody>
          </p:sp>
        </mc:Choice>
        <mc:Fallback xmlns="">
          <p:sp>
            <p:nvSpPr>
              <p:cNvPr id="18" name="TextBox 17"/>
              <p:cNvSpPr txBox="1">
                <a:spLocks noRot="1" noChangeAspect="1" noMove="1" noResize="1" noEditPoints="1" noAdjustHandles="1" noChangeArrowheads="1" noChangeShapeType="1" noTextEdit="1"/>
              </p:cNvSpPr>
              <p:nvPr/>
            </p:nvSpPr>
            <p:spPr>
              <a:xfrm>
                <a:off x="8225646" y="1808562"/>
                <a:ext cx="3260071" cy="1323439"/>
              </a:xfrm>
              <a:prstGeom prst="rect">
                <a:avLst/>
              </a:prstGeom>
              <a:blipFill>
                <a:blip r:embed="rId5"/>
                <a:stretch>
                  <a:fillRect l="-1495" t="-2765" r="-2804" b="-7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067899" y="5244010"/>
                <a:ext cx="2719137"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ea typeface="Cambria Math" panose="02040503050406030204" pitchFamily="18" charset="0"/>
                        </a:rPr>
                        <m:t>𝟎</m:t>
                      </m:r>
                      <m:r>
                        <a:rPr lang="en-US" sz="2000" b="1" i="1" smtClean="0">
                          <a:solidFill>
                            <a:schemeClr val="tx1"/>
                          </a:solidFill>
                          <a:latin typeface="Cambria Math" panose="02040503050406030204" pitchFamily="18" charset="0"/>
                          <a:ea typeface="Cambria Math" panose="02040503050406030204" pitchFamily="18" charset="0"/>
                        </a:rPr>
                        <m:t>.</m:t>
                      </m:r>
                      <m:r>
                        <a:rPr lang="en-US" sz="2000" b="1" i="1" smtClean="0">
                          <a:solidFill>
                            <a:schemeClr val="tx1"/>
                          </a:solidFill>
                          <a:latin typeface="Cambria Math" panose="02040503050406030204" pitchFamily="18" charset="0"/>
                          <a:ea typeface="Cambria Math" panose="02040503050406030204" pitchFamily="18" charset="0"/>
                        </a:rPr>
                        <m:t>𝟎𝟓</m:t>
                      </m:r>
                    </m:oMath>
                  </m:oMathPara>
                </a14:m>
                <a:endParaRPr lang="en-US" sz="2000" b="1" dirty="0">
                  <a:solidFill>
                    <a:schemeClr val="tx1"/>
                  </a:solidFill>
                  <a:latin typeface="Raleway" panose="020B0403030101060003"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67899" y="5244010"/>
                <a:ext cx="2719137" cy="4001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481489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TextBox 42"/>
              <p:cNvSpPr txBox="1"/>
              <p:nvPr/>
            </p:nvSpPr>
            <p:spPr>
              <a:xfrm>
                <a:off x="3807702" y="2525161"/>
                <a:ext cx="1221497" cy="1384995"/>
              </a:xfrm>
              <a:prstGeom prst="rect">
                <a:avLst/>
              </a:prstGeom>
              <a:noFill/>
              <a:ln>
                <a:noFill/>
              </a:ln>
            </p:spPr>
            <p:txBody>
              <a:bodyPr wrap="square" rtlCol="0">
                <a:spAutoFit/>
              </a:bodyPr>
              <a:lstStyle/>
              <a:p>
                <a:r>
                  <a:rPr lang="en-US" dirty="0"/>
                  <a:t>No</a:t>
                </a:r>
              </a:p>
              <a:p>
                <a:r>
                  <a:rPr lang="en-US" dirty="0"/>
                  <a:t>Original claim contains equality and becomes </a:t>
                </a:r>
                <a14:m>
                  <m:oMath xmlns:m="http://schemas.openxmlformats.org/officeDocument/2006/math">
                    <m:sSub>
                      <m:sSubPr>
                        <m:ctrlP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m:t>
                        </m:r>
                      </m:e>
                      <m:sub>
                        <m:r>
                          <a:rPr lang="en-US"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oMath>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3807702" y="2525161"/>
                <a:ext cx="1221497" cy="1384995"/>
              </a:xfrm>
              <a:prstGeom prst="rect">
                <a:avLst/>
              </a:prstGeom>
              <a:blipFill>
                <a:blip r:embed="rId3"/>
                <a:stretch>
                  <a:fillRect l="-1500" t="-881" b="-3965"/>
                </a:stretch>
              </a:blipFill>
              <a:ln>
                <a:noFill/>
              </a:ln>
            </p:spPr>
            <p:txBody>
              <a:bodyPr/>
              <a:lstStyle/>
              <a:p>
                <a:r>
                  <a:rPr lang="en-US">
                    <a:noFill/>
                  </a:rPr>
                  <a:t> </a:t>
                </a:r>
              </a:p>
            </p:txBody>
          </p:sp>
        </mc:Fallback>
      </mc:AlternateContent>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C</a:t>
            </a:r>
            <a:r>
              <a:rPr lang="en-US" sz="4000" b="1" dirty="0">
                <a:ln w="0"/>
                <a:solidFill>
                  <a:schemeClr val="tx1"/>
                </a:solidFill>
                <a:effectLst>
                  <a:outerShdw blurRad="38100" dist="19050" dir="2700000" algn="tl" rotWithShape="0">
                    <a:schemeClr val="dk1">
                      <a:alpha val="40000"/>
                    </a:schemeClr>
                  </a:outerShdw>
                </a:effectLst>
              </a:rPr>
              <a:t>o</a:t>
            </a:r>
            <a:r>
              <a:rPr lang="en" sz="4000" b="1" dirty="0">
                <a:ln w="0"/>
                <a:solidFill>
                  <a:schemeClr val="tx1"/>
                </a:solidFill>
                <a:effectLst>
                  <a:outerShdw blurRad="38100" dist="19050" dir="2700000" algn="tl" rotWithShape="0">
                    <a:schemeClr val="dk1">
                      <a:alpha val="40000"/>
                    </a:schemeClr>
                  </a:outerShdw>
                </a:effectLst>
              </a:rPr>
              <a:t>nclusions in Hypothesis Testing</a:t>
            </a:r>
          </a:p>
        </p:txBody>
      </p:sp>
      <p:sp>
        <p:nvSpPr>
          <p:cNvPr id="5" name="Rounded Rectangle 4"/>
          <p:cNvSpPr/>
          <p:nvPr/>
        </p:nvSpPr>
        <p:spPr>
          <a:xfrm>
            <a:off x="1799302" y="1121854"/>
            <a:ext cx="1238865" cy="368709"/>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Start</a:t>
            </a:r>
          </a:p>
        </p:txBody>
      </p:sp>
      <p:cxnSp>
        <p:nvCxnSpPr>
          <p:cNvPr id="8" name="Straight Arrow Connector 7"/>
          <p:cNvCxnSpPr>
            <a:stCxn id="5" idx="2"/>
          </p:cNvCxnSpPr>
          <p:nvPr/>
        </p:nvCxnSpPr>
        <p:spPr>
          <a:xfrm>
            <a:off x="2418735" y="1490563"/>
            <a:ext cx="0" cy="4884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Diamond 8"/>
          <p:cNvSpPr/>
          <p:nvPr/>
        </p:nvSpPr>
        <p:spPr>
          <a:xfrm>
            <a:off x="951269" y="1979009"/>
            <a:ext cx="2934930" cy="1592826"/>
          </a:xfrm>
          <a:prstGeom prst="diamond">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Does the original claim contain the condition of equality?</a:t>
            </a:r>
          </a:p>
        </p:txBody>
      </p:sp>
      <p:cxnSp>
        <p:nvCxnSpPr>
          <p:cNvPr id="11" name="Straight Arrow Connector 10"/>
          <p:cNvCxnSpPr>
            <a:stCxn id="9" idx="3"/>
          </p:cNvCxnSpPr>
          <p:nvPr/>
        </p:nvCxnSpPr>
        <p:spPr>
          <a:xfrm>
            <a:off x="3886199" y="2775422"/>
            <a:ext cx="8332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Connector 12"/>
          <p:cNvCxnSpPr>
            <a:stCxn id="9" idx="2"/>
          </p:cNvCxnSpPr>
          <p:nvPr/>
        </p:nvCxnSpPr>
        <p:spPr>
          <a:xfrm>
            <a:off x="2418734" y="3571835"/>
            <a:ext cx="0" cy="1165122"/>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418734" y="4736957"/>
            <a:ext cx="23007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Diamond 19"/>
              <p:cNvSpPr/>
              <p:nvPr/>
            </p:nvSpPr>
            <p:spPr>
              <a:xfrm>
                <a:off x="4719484" y="2318123"/>
                <a:ext cx="1592825" cy="914597"/>
              </a:xfrm>
              <a:prstGeom prst="diamond">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Reject </a:t>
                </a:r>
                <a14:m>
                  <m:oMath xmlns:m="http://schemas.openxmlformats.org/officeDocument/2006/math">
                    <m:sSub>
                      <m:sSubPr>
                        <m:ctrlPr>
                          <a:rPr lang="en-US" sz="160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n-US" sz="16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m:t>
                        </m:r>
                      </m:e>
                      <m:sub>
                        <m:r>
                          <a:rPr lang="en-US" sz="16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oMath>
                </a14:m>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a:t>
                </a:r>
              </a:p>
            </p:txBody>
          </p:sp>
        </mc:Choice>
        <mc:Fallback xmlns="">
          <p:sp>
            <p:nvSpPr>
              <p:cNvPr id="20" name="Diamond 19"/>
              <p:cNvSpPr>
                <a:spLocks noRot="1" noChangeAspect="1" noMove="1" noResize="1" noEditPoints="1" noAdjustHandles="1" noChangeArrowheads="1" noChangeShapeType="1" noTextEdit="1"/>
              </p:cNvSpPr>
              <p:nvPr/>
            </p:nvSpPr>
            <p:spPr>
              <a:xfrm>
                <a:off x="4719484" y="2318123"/>
                <a:ext cx="1592825" cy="914597"/>
              </a:xfrm>
              <a:prstGeom prst="diamond">
                <a:avLst/>
              </a:prstGeom>
              <a:blipFill>
                <a:blip r:embed="rId4"/>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Diamond 20"/>
              <p:cNvSpPr/>
              <p:nvPr/>
            </p:nvSpPr>
            <p:spPr>
              <a:xfrm>
                <a:off x="4754413" y="4279658"/>
                <a:ext cx="1592825" cy="914597"/>
              </a:xfrm>
              <a:prstGeom prst="diamond">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Reject </a:t>
                </a:r>
                <a14:m>
                  <m:oMath xmlns:m="http://schemas.openxmlformats.org/officeDocument/2006/math">
                    <m:sSub>
                      <m:sSubPr>
                        <m:ctrlPr>
                          <a:rPr lang="en-US" sz="160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n-US" sz="16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m:t>
                        </m:r>
                      </m:e>
                      <m:sub>
                        <m:r>
                          <a:rPr lang="en-US" sz="16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oMath>
                </a14:m>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a:t>
                </a:r>
              </a:p>
            </p:txBody>
          </p:sp>
        </mc:Choice>
        <mc:Fallback xmlns="">
          <p:sp>
            <p:nvSpPr>
              <p:cNvPr id="21" name="Diamond 20"/>
              <p:cNvSpPr>
                <a:spLocks noRot="1" noChangeAspect="1" noMove="1" noResize="1" noEditPoints="1" noAdjustHandles="1" noChangeArrowheads="1" noChangeShapeType="1" noTextEdit="1"/>
              </p:cNvSpPr>
              <p:nvPr/>
            </p:nvSpPr>
            <p:spPr>
              <a:xfrm>
                <a:off x="4754413" y="4279658"/>
                <a:ext cx="1592825" cy="914597"/>
              </a:xfrm>
              <a:prstGeom prst="diamond">
                <a:avLst/>
              </a:prstGeom>
              <a:blipFill>
                <a:blip r:embed="rId5"/>
                <a:stretch>
                  <a:fillRect/>
                </a:stretch>
              </a:blipFill>
              <a:ln>
                <a:solidFill>
                  <a:srgbClr val="0070C0"/>
                </a:solidFill>
              </a:ln>
            </p:spPr>
            <p:txBody>
              <a:bodyPr/>
              <a:lstStyle/>
              <a:p>
                <a:r>
                  <a:rPr lang="en-US">
                    <a:noFill/>
                  </a:rPr>
                  <a:t> </a:t>
                </a:r>
              </a:p>
            </p:txBody>
          </p:sp>
        </mc:Fallback>
      </mc:AlternateContent>
      <p:cxnSp>
        <p:nvCxnSpPr>
          <p:cNvPr id="22" name="Straight Arrow Connector 21"/>
          <p:cNvCxnSpPr>
            <a:stCxn id="20" idx="3"/>
          </p:cNvCxnSpPr>
          <p:nvPr/>
        </p:nvCxnSpPr>
        <p:spPr>
          <a:xfrm flipV="1">
            <a:off x="6312309" y="2775421"/>
            <a:ext cx="84065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Connector 23"/>
          <p:cNvCxnSpPr>
            <a:stCxn id="20" idx="2"/>
          </p:cNvCxnSpPr>
          <p:nvPr/>
        </p:nvCxnSpPr>
        <p:spPr>
          <a:xfrm flipH="1">
            <a:off x="5515896" y="3232720"/>
            <a:ext cx="1" cy="58983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5515896" y="3822558"/>
            <a:ext cx="160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6342579" y="4736958"/>
            <a:ext cx="77546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5546166" y="5194256"/>
            <a:ext cx="1" cy="589838"/>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5546166" y="5784094"/>
            <a:ext cx="160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Rectangle 95"/>
          <p:cNvSpPr/>
          <p:nvPr/>
        </p:nvSpPr>
        <p:spPr>
          <a:xfrm>
            <a:off x="7152968" y="2318123"/>
            <a:ext cx="3790335" cy="914597"/>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“There is sufficient evidence to warrant the rejection of the claim that … (original claim)”</a:t>
            </a:r>
          </a:p>
        </p:txBody>
      </p:sp>
      <p:sp>
        <p:nvSpPr>
          <p:cNvPr id="34" name="Rectangle 33"/>
          <p:cNvSpPr/>
          <p:nvPr/>
        </p:nvSpPr>
        <p:spPr>
          <a:xfrm>
            <a:off x="7152968" y="3365260"/>
            <a:ext cx="3790335" cy="914597"/>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“There is no sufficient evidence to warrant the rejection of the claim that … (original claim)”</a:t>
            </a:r>
          </a:p>
        </p:txBody>
      </p:sp>
      <p:sp>
        <p:nvSpPr>
          <p:cNvPr id="35" name="Rectangle 34"/>
          <p:cNvSpPr/>
          <p:nvPr/>
        </p:nvSpPr>
        <p:spPr>
          <a:xfrm>
            <a:off x="7148309" y="4412397"/>
            <a:ext cx="3790335" cy="914597"/>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“The sample data support that … (original claim)”</a:t>
            </a:r>
          </a:p>
        </p:txBody>
      </p:sp>
      <p:sp>
        <p:nvSpPr>
          <p:cNvPr id="36" name="Rectangle 35"/>
          <p:cNvSpPr/>
          <p:nvPr/>
        </p:nvSpPr>
        <p:spPr>
          <a:xfrm>
            <a:off x="7148309" y="5459534"/>
            <a:ext cx="3790335" cy="914597"/>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latin typeface="Lato" panose="020B0604020202020204" charset="0"/>
              </a:rPr>
              <a:t>“There is no sufficient sample evidence to support the claim that … (original claim)”</a:t>
            </a:r>
          </a:p>
        </p:txBody>
      </p:sp>
      <mc:AlternateContent xmlns:mc="http://schemas.openxmlformats.org/markup-compatibility/2006" xmlns:a14="http://schemas.microsoft.com/office/drawing/2010/main">
        <mc:Choice Requires="a14">
          <p:sp>
            <p:nvSpPr>
              <p:cNvPr id="98" name="TextBox 97"/>
              <p:cNvSpPr txBox="1"/>
              <p:nvPr/>
            </p:nvSpPr>
            <p:spPr>
              <a:xfrm>
                <a:off x="5974454" y="2517677"/>
                <a:ext cx="1452717" cy="523220"/>
              </a:xfrm>
              <a:prstGeom prst="rect">
                <a:avLst/>
              </a:prstGeom>
              <a:noFill/>
              <a:ln>
                <a:noFill/>
              </a:ln>
            </p:spPr>
            <p:txBody>
              <a:bodyPr wrap="square" rtlCol="0">
                <a:spAutoFit/>
              </a:bodyPr>
              <a:lstStyle/>
              <a:p>
                <a:pPr algn="ctr"/>
                <a:r>
                  <a:rPr lang="en-US" dirty="0"/>
                  <a:t>Yes</a:t>
                </a:r>
              </a:p>
              <a:p>
                <a:pPr algn="ctr"/>
                <a:r>
                  <a:rPr lang="en-US" dirty="0"/>
                  <a:t>(Reject </a:t>
                </a:r>
                <a14:m>
                  <m:oMath xmlns:m="http://schemas.openxmlformats.org/officeDocument/2006/math">
                    <m:sSub>
                      <m:sSubPr>
                        <m:ctrlP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m:t>
                        </m:r>
                      </m:e>
                      <m:sub>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oMath>
                </a14:m>
                <a:r>
                  <a:rPr lang="en-US" dirty="0"/>
                  <a:t>)</a:t>
                </a:r>
              </a:p>
            </p:txBody>
          </p:sp>
        </mc:Choice>
        <mc:Fallback xmlns="">
          <p:sp>
            <p:nvSpPr>
              <p:cNvPr id="98" name="TextBox 97"/>
              <p:cNvSpPr txBox="1">
                <a:spLocks noRot="1" noChangeAspect="1" noMove="1" noResize="1" noEditPoints="1" noAdjustHandles="1" noChangeArrowheads="1" noChangeShapeType="1" noTextEdit="1"/>
              </p:cNvSpPr>
              <p:nvPr/>
            </p:nvSpPr>
            <p:spPr>
              <a:xfrm>
                <a:off x="5974454" y="2517677"/>
                <a:ext cx="1452717" cy="523220"/>
              </a:xfrm>
              <a:prstGeom prst="rect">
                <a:avLst/>
              </a:prstGeom>
              <a:blipFill>
                <a:blip r:embed="rId6"/>
                <a:stretch>
                  <a:fillRect t="-2326" b="-1162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74454" y="4496849"/>
                <a:ext cx="1452717" cy="523220"/>
              </a:xfrm>
              <a:prstGeom prst="rect">
                <a:avLst/>
              </a:prstGeom>
              <a:noFill/>
              <a:ln>
                <a:noFill/>
              </a:ln>
            </p:spPr>
            <p:txBody>
              <a:bodyPr wrap="square" rtlCol="0">
                <a:spAutoFit/>
              </a:bodyPr>
              <a:lstStyle/>
              <a:p>
                <a:pPr algn="ctr"/>
                <a:r>
                  <a:rPr lang="en-US" dirty="0"/>
                  <a:t>Yes</a:t>
                </a:r>
              </a:p>
              <a:p>
                <a:pPr algn="ctr"/>
                <a:r>
                  <a:rPr lang="en-US" dirty="0"/>
                  <a:t>(Reject </a:t>
                </a:r>
                <a14:m>
                  <m:oMath xmlns:m="http://schemas.openxmlformats.org/officeDocument/2006/math">
                    <m:sSub>
                      <m:sSubPr>
                        <m:ctrlP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m:t>
                        </m:r>
                      </m:e>
                      <m:sub>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oMath>
                </a14:m>
                <a:r>
                  <a:rPr lang="en-US" dirty="0"/>
                  <a:t>)</a:t>
                </a:r>
              </a:p>
            </p:txBody>
          </p:sp>
        </mc:Choice>
        <mc:Fallback xmlns="">
          <p:sp>
            <p:nvSpPr>
              <p:cNvPr id="39" name="TextBox 38"/>
              <p:cNvSpPr txBox="1">
                <a:spLocks noRot="1" noChangeAspect="1" noMove="1" noResize="1" noEditPoints="1" noAdjustHandles="1" noChangeArrowheads="1" noChangeShapeType="1" noTextEdit="1"/>
              </p:cNvSpPr>
              <p:nvPr/>
            </p:nvSpPr>
            <p:spPr>
              <a:xfrm>
                <a:off x="5974454" y="4496849"/>
                <a:ext cx="1452717" cy="523220"/>
              </a:xfrm>
              <a:prstGeom prst="rect">
                <a:avLst/>
              </a:prstGeom>
              <a:blipFill>
                <a:blip r:embed="rId7"/>
                <a:stretch>
                  <a:fillRect t="-2326" b="-104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479025" y="3571658"/>
                <a:ext cx="1666567" cy="523220"/>
              </a:xfrm>
              <a:prstGeom prst="rect">
                <a:avLst/>
              </a:prstGeom>
              <a:noFill/>
              <a:ln>
                <a:noFill/>
              </a:ln>
            </p:spPr>
            <p:txBody>
              <a:bodyPr wrap="square" rtlCol="0">
                <a:spAutoFit/>
              </a:bodyPr>
              <a:lstStyle/>
              <a:p>
                <a:pPr algn="ctr"/>
                <a:r>
                  <a:rPr lang="en-US" dirty="0"/>
                  <a:t>No</a:t>
                </a:r>
              </a:p>
              <a:p>
                <a:pPr algn="ctr"/>
                <a:r>
                  <a:rPr lang="en-US" dirty="0"/>
                  <a:t>(Do not reject </a:t>
                </a:r>
                <a14:m>
                  <m:oMath xmlns:m="http://schemas.openxmlformats.org/officeDocument/2006/math">
                    <m:sSub>
                      <m:sSubPr>
                        <m:ctrlP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m:t>
                        </m:r>
                      </m:e>
                      <m:sub>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oMath>
                </a14:m>
                <a:r>
                  <a:rPr lang="en-US" dirty="0"/>
                  <a:t>)</a:t>
                </a:r>
              </a:p>
            </p:txBody>
          </p:sp>
        </mc:Choice>
        <mc:Fallback xmlns="">
          <p:sp>
            <p:nvSpPr>
              <p:cNvPr id="40" name="TextBox 39"/>
              <p:cNvSpPr txBox="1">
                <a:spLocks noRot="1" noChangeAspect="1" noMove="1" noResize="1" noEditPoints="1" noAdjustHandles="1" noChangeArrowheads="1" noChangeShapeType="1" noTextEdit="1"/>
              </p:cNvSpPr>
              <p:nvPr/>
            </p:nvSpPr>
            <p:spPr>
              <a:xfrm>
                <a:off x="5479025" y="3571658"/>
                <a:ext cx="1666567" cy="523220"/>
              </a:xfrm>
              <a:prstGeom prst="rect">
                <a:avLst/>
              </a:prstGeom>
              <a:blipFill>
                <a:blip r:embed="rId8"/>
                <a:stretch>
                  <a:fillRect t="-2326" b="-1046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546165" y="5536353"/>
                <a:ext cx="1666567" cy="523220"/>
              </a:xfrm>
              <a:prstGeom prst="rect">
                <a:avLst/>
              </a:prstGeom>
              <a:noFill/>
              <a:ln>
                <a:noFill/>
              </a:ln>
            </p:spPr>
            <p:txBody>
              <a:bodyPr wrap="square" rtlCol="0">
                <a:spAutoFit/>
              </a:bodyPr>
              <a:lstStyle/>
              <a:p>
                <a:pPr algn="ctr"/>
                <a:r>
                  <a:rPr lang="en-US" dirty="0"/>
                  <a:t>No</a:t>
                </a:r>
              </a:p>
              <a:p>
                <a:pPr algn="ctr"/>
                <a:r>
                  <a:rPr lang="en-US" dirty="0"/>
                  <a:t>(Do not reject </a:t>
                </a:r>
                <a14:m>
                  <m:oMath xmlns:m="http://schemas.openxmlformats.org/officeDocument/2006/math">
                    <m:sSub>
                      <m:sSubPr>
                        <m:ctrlP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m:t>
                        </m:r>
                      </m:e>
                      <m:sub>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oMath>
                </a14:m>
                <a:r>
                  <a:rPr lang="en-US" dirty="0"/>
                  <a:t>)</a:t>
                </a:r>
              </a:p>
            </p:txBody>
          </p:sp>
        </mc:Choice>
        <mc:Fallback xmlns="">
          <p:sp>
            <p:nvSpPr>
              <p:cNvPr id="41" name="TextBox 40"/>
              <p:cNvSpPr txBox="1">
                <a:spLocks noRot="1" noChangeAspect="1" noMove="1" noResize="1" noEditPoints="1" noAdjustHandles="1" noChangeArrowheads="1" noChangeShapeType="1" noTextEdit="1"/>
              </p:cNvSpPr>
              <p:nvPr/>
            </p:nvSpPr>
            <p:spPr>
              <a:xfrm>
                <a:off x="5546165" y="5536353"/>
                <a:ext cx="1666567" cy="523220"/>
              </a:xfrm>
              <a:prstGeom prst="rect">
                <a:avLst/>
              </a:prstGeom>
              <a:blipFill>
                <a:blip r:embed="rId9"/>
                <a:stretch>
                  <a:fillRect t="-2326" b="-1162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2418733" y="4496849"/>
                <a:ext cx="2335679" cy="954107"/>
              </a:xfrm>
              <a:prstGeom prst="rect">
                <a:avLst/>
              </a:prstGeom>
              <a:noFill/>
              <a:ln>
                <a:noFill/>
              </a:ln>
            </p:spPr>
            <p:txBody>
              <a:bodyPr wrap="square" rtlCol="0">
                <a:spAutoFit/>
              </a:bodyPr>
              <a:lstStyle/>
              <a:p>
                <a:r>
                  <a:rPr lang="en-US" dirty="0"/>
                  <a:t>No</a:t>
                </a:r>
              </a:p>
              <a:p>
                <a:r>
                  <a:rPr lang="en-US" dirty="0"/>
                  <a:t>Original claim does not contain equality and becomes </a:t>
                </a:r>
                <a14:m>
                  <m:oMath xmlns:m="http://schemas.openxmlformats.org/officeDocument/2006/math">
                    <m:sSub>
                      <m:sSubPr>
                        <m:ctrlP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m:t>
                        </m:r>
                      </m:e>
                      <m:sub>
                        <m:r>
                          <a:rPr lang="en-US"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sub>
                    </m:sSub>
                  </m:oMath>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2418733" y="4496849"/>
                <a:ext cx="2335679" cy="954107"/>
              </a:xfrm>
              <a:prstGeom prst="rect">
                <a:avLst/>
              </a:prstGeom>
              <a:blipFill>
                <a:blip r:embed="rId10"/>
                <a:stretch>
                  <a:fillRect l="-783" t="-1282" b="-576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350133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ou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3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ou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box(out)">
                                      <p:cBhvr>
                                        <p:cTn id="50" dur="500"/>
                                        <p:tgtEl>
                                          <p:spTgt spid="9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ox(ou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500"/>
                                        <p:tgtEl>
                                          <p:spTgt spid="13"/>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500"/>
                                        <p:tgtEl>
                                          <p:spTgt spid="1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32"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diamond(ou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wipe(left)">
                                      <p:cBhvr>
                                        <p:cTn id="89" dur="500"/>
                                        <p:tgtEl>
                                          <p:spTgt spid="2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ox(out)">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up)">
                                      <p:cBhvr>
                                        <p:cTn id="102" dur="500"/>
                                        <p:tgtEl>
                                          <p:spTgt spid="29"/>
                                        </p:tgtEl>
                                      </p:cBhvr>
                                    </p:animEffect>
                                  </p:childTnLst>
                                </p:cTn>
                              </p:par>
                            </p:childTnLst>
                          </p:cTn>
                        </p:par>
                        <p:par>
                          <p:cTn id="103" fill="hold">
                            <p:stCondLst>
                              <p:cond delay="500"/>
                            </p:stCondLst>
                            <p:childTnLst>
                              <p:par>
                                <p:cTn id="104" presetID="22" presetClass="entr" presetSubtype="8" fill="hold"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left)">
                                      <p:cBhvr>
                                        <p:cTn id="106" dur="500"/>
                                        <p:tgtEl>
                                          <p:spTgt spid="3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32" fill="hold" grpId="0" nodeType="click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box(out)">
                                      <p:cBhvr>
                                        <p:cTn id="1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 grpId="0"/>
      <p:bldP spid="5" grpId="0" animBg="1"/>
      <p:bldP spid="9" grpId="0" animBg="1"/>
      <p:bldP spid="20" grpId="0" animBg="1"/>
      <p:bldP spid="21" grpId="0" animBg="1"/>
      <p:bldP spid="96" grpId="0" animBg="1"/>
      <p:bldP spid="34" grpId="0" animBg="1"/>
      <p:bldP spid="35" grpId="0" animBg="1"/>
      <p:bldP spid="36" grpId="0" animBg="1"/>
      <p:bldP spid="98"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2595375" y="2393528"/>
            <a:ext cx="7001251" cy="1546500"/>
          </a:xfrm>
          <a:prstGeom prst="rect">
            <a:avLst/>
          </a:prstGeom>
        </p:spPr>
        <p:txBody>
          <a:bodyPr lIns="91425" tIns="91425" rIns="91425" bIns="91425" anchor="b" anchorCtr="0">
            <a:noAutofit/>
          </a:bodyPr>
          <a:lstStyle/>
          <a:p>
            <a:r>
              <a:rPr lang="en" b="1" dirty="0"/>
              <a:t>Steps in Hypothesis Testing</a:t>
            </a:r>
          </a:p>
        </p:txBody>
      </p:sp>
      <p:sp>
        <p:nvSpPr>
          <p:cNvPr id="101" name="Shape 101"/>
          <p:cNvSpPr txBox="1">
            <a:spLocks noGrp="1"/>
          </p:cNvSpPr>
          <p:nvPr>
            <p:ph type="subTitle" idx="1"/>
          </p:nvPr>
        </p:nvSpPr>
        <p:spPr>
          <a:xfrm>
            <a:off x="2209800" y="3786737"/>
            <a:ext cx="7772400" cy="1046400"/>
          </a:xfrm>
          <a:prstGeom prst="rect">
            <a:avLst/>
          </a:prstGeom>
        </p:spPr>
        <p:txBody>
          <a:bodyPr lIns="91425" tIns="91425" rIns="91425" bIns="91425" anchor="t" anchorCtr="0">
            <a:noAutofit/>
          </a:bodyPr>
          <a:lstStyle/>
          <a:p>
            <a:r>
              <a:rPr lang="en-US" b="0" dirty="0"/>
              <a:t>Going through the process</a:t>
            </a:r>
            <a:endParaRPr lang="en" b="0" dirty="0"/>
          </a:p>
        </p:txBody>
      </p:sp>
    </p:spTree>
    <p:extLst>
      <p:ext uri="{BB962C8B-B14F-4D97-AF65-F5344CB8AC3E}">
        <p14:creationId xmlns:p14="http://schemas.microsoft.com/office/powerpoint/2010/main" val="153255789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1">
                                            <p:txEl>
                                              <p:pRg st="0" end="0"/>
                                            </p:txEl>
                                          </p:spTgt>
                                        </p:tgtEl>
                                        <p:attrNameLst>
                                          <p:attrName>style.visibility</p:attrName>
                                        </p:attrNameLst>
                                      </p:cBhvr>
                                      <p:to>
                                        <p:strVal val="visible"/>
                                      </p:to>
                                    </p:set>
                                    <p:anim calcmode="lin" valueType="num">
                                      <p:cBhvr additive="base">
                                        <p:cTn id="12" dur="500"/>
                                        <p:tgtEl>
                                          <p:spTgt spid="101">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3401144" y="649705"/>
            <a:ext cx="8377589" cy="5786264"/>
          </a:xfrm>
          <a:prstGeom prst="rect">
            <a:avLst/>
          </a:prstGeom>
        </p:spPr>
        <p:txBody>
          <a:bodyPr lIns="91425" tIns="91425" rIns="91425" bIns="91425" anchor="t" anchorCtr="0">
            <a:noAutofit/>
          </a:bodyPr>
          <a:lstStyle/>
          <a:p>
            <a:pPr marL="514350" indent="-514350">
              <a:spcAft>
                <a:spcPts val="1000"/>
              </a:spcAft>
              <a:buFont typeface="+mj-lt"/>
              <a:buAutoNum type="arabicPeriod"/>
            </a:pPr>
            <a:r>
              <a:rPr lang="en-US" sz="2800" dirty="0">
                <a:solidFill>
                  <a:schemeClr val="tx1">
                    <a:lumMod val="65000"/>
                    <a:lumOff val="35000"/>
                  </a:schemeClr>
                </a:solidFill>
              </a:rPr>
              <a:t>State the null and alternative hypotheses. Express the hypotheses in symbols.</a:t>
            </a:r>
          </a:p>
          <a:p>
            <a:pPr marL="514350" indent="-514350">
              <a:spcAft>
                <a:spcPts val="1000"/>
              </a:spcAft>
              <a:buFont typeface="+mj-lt"/>
              <a:buAutoNum type="arabicPeriod"/>
            </a:pPr>
            <a:r>
              <a:rPr lang="en-US" sz="2800" dirty="0">
                <a:solidFill>
                  <a:schemeClr val="tx1">
                    <a:lumMod val="65000"/>
                    <a:lumOff val="35000"/>
                  </a:schemeClr>
                </a:solidFill>
              </a:rPr>
              <a:t>Determine the appropriate test statistic and the sampling distribution.</a:t>
            </a:r>
          </a:p>
          <a:p>
            <a:pPr marL="514350" indent="-514350">
              <a:spcAft>
                <a:spcPts val="1000"/>
              </a:spcAft>
              <a:buFont typeface="+mj-lt"/>
              <a:buAutoNum type="arabicPeriod"/>
            </a:pPr>
            <a:r>
              <a:rPr lang="en-US" sz="2800" dirty="0">
                <a:solidFill>
                  <a:schemeClr val="tx1">
                    <a:lumMod val="65000"/>
                    <a:lumOff val="35000"/>
                  </a:schemeClr>
                </a:solidFill>
              </a:rPr>
              <a:t>Identify or select the significance level and degree of freedom.</a:t>
            </a:r>
          </a:p>
          <a:p>
            <a:pPr marL="514350" indent="-514350">
              <a:spcAft>
                <a:spcPts val="1000"/>
              </a:spcAft>
              <a:buFont typeface="+mj-lt"/>
              <a:buAutoNum type="arabicPeriod"/>
            </a:pPr>
            <a:r>
              <a:rPr lang="en-US" sz="2800" dirty="0">
                <a:solidFill>
                  <a:schemeClr val="tx1">
                    <a:lumMod val="65000"/>
                    <a:lumOff val="35000"/>
                  </a:schemeClr>
                </a:solidFill>
              </a:rPr>
              <a:t>Determine the critical values and the critical region and formulate the decision rule.</a:t>
            </a:r>
          </a:p>
          <a:p>
            <a:pPr marL="514350" indent="-514350">
              <a:spcAft>
                <a:spcPts val="1000"/>
              </a:spcAft>
              <a:buFont typeface="+mj-lt"/>
              <a:buAutoNum type="arabicPeriod"/>
            </a:pPr>
            <a:r>
              <a:rPr lang="en-US" sz="2800" dirty="0">
                <a:solidFill>
                  <a:schemeClr val="tx1">
                    <a:lumMod val="65000"/>
                    <a:lumOff val="35000"/>
                  </a:schemeClr>
                </a:solidFill>
              </a:rPr>
              <a:t>Compute for the test statistic.</a:t>
            </a:r>
          </a:p>
          <a:p>
            <a:pPr marL="514350" indent="-514350">
              <a:spcAft>
                <a:spcPts val="1000"/>
              </a:spcAft>
              <a:buFont typeface="+mj-lt"/>
              <a:buAutoNum type="arabicPeriod"/>
            </a:pPr>
            <a:r>
              <a:rPr lang="en-US" sz="2800" dirty="0">
                <a:solidFill>
                  <a:schemeClr val="tx1">
                    <a:lumMod val="65000"/>
                    <a:lumOff val="35000"/>
                  </a:schemeClr>
                </a:solidFill>
              </a:rPr>
              <a:t>Decide whether to reject or not to reject the null hypothesis. Draw a conclusion.</a:t>
            </a:r>
          </a:p>
          <a:p>
            <a:pPr marL="514350" indent="-514350">
              <a:spcAft>
                <a:spcPts val="1000"/>
              </a:spcAft>
              <a:buFont typeface="+mj-lt"/>
              <a:buAutoNum type="arabicPeriod"/>
            </a:pPr>
            <a:endParaRPr lang="en-US" sz="2800" dirty="0">
              <a:solidFill>
                <a:schemeClr val="tx1">
                  <a:lumMod val="65000"/>
                  <a:lumOff val="35000"/>
                </a:schemeClr>
              </a:solidFill>
            </a:endParaRPr>
          </a:p>
          <a:p>
            <a:pPr marL="514350" indent="-514350">
              <a:spcAft>
                <a:spcPts val="1000"/>
              </a:spcAft>
              <a:buFont typeface="+mj-lt"/>
              <a:buAutoNum type="arabicPeriod"/>
            </a:pPr>
            <a:endParaRPr lang="en-US" sz="2800" dirty="0">
              <a:solidFill>
                <a:schemeClr val="tx1">
                  <a:lumMod val="65000"/>
                  <a:lumOff val="35000"/>
                </a:schemeClr>
              </a:solidFill>
            </a:endParaRPr>
          </a:p>
          <a:p>
            <a:pPr marL="457200" indent="-457200">
              <a:spcAft>
                <a:spcPts val="1000"/>
              </a:spcAft>
              <a:buFont typeface="Arial" panose="020B0604020202020204" pitchFamily="34" charset="0"/>
              <a:buChar char="•"/>
            </a:pPr>
            <a:endParaRPr lang="en-US" sz="2800" dirty="0">
              <a:solidFill>
                <a:schemeClr val="tx1">
                  <a:lumMod val="65000"/>
                  <a:lumOff val="35000"/>
                </a:schemeClr>
              </a:solidFill>
            </a:endParaRPr>
          </a:p>
          <a:p>
            <a:pPr marL="457200" indent="-457200">
              <a:spcAft>
                <a:spcPts val="1000"/>
              </a:spcAft>
              <a:buFont typeface="Arial" panose="020B0604020202020204" pitchFamily="34" charset="0"/>
              <a:buChar char="•"/>
            </a:pPr>
            <a:endParaRPr lang="en-US" sz="2800" dirty="0">
              <a:solidFill>
                <a:schemeClr val="tx1">
                  <a:lumMod val="65000"/>
                  <a:lumOff val="35000"/>
                </a:schemeClr>
              </a:solidFill>
            </a:endParaRPr>
          </a:p>
          <a:p>
            <a:pPr marL="342900" indent="-342900">
              <a:spcAft>
                <a:spcPts val="1000"/>
              </a:spcAft>
              <a:buFont typeface="Arial" panose="020B0604020202020204" pitchFamily="34" charset="0"/>
              <a:buChar char="•"/>
            </a:pPr>
            <a:endParaRPr lang="en-US" sz="2000" b="1" dirty="0">
              <a:solidFill>
                <a:srgbClr val="FFFFFF">
                  <a:lumMod val="65000"/>
                </a:srgbClr>
              </a:solidFill>
              <a:latin typeface="Raleway" panose="020B0403030101060003" pitchFamily="34" charset="0"/>
            </a:endParaRPr>
          </a:p>
          <a:p>
            <a:pPr marL="342900" indent="-342900">
              <a:spcAft>
                <a:spcPts val="1000"/>
              </a:spcAft>
              <a:buFont typeface="Arial" panose="020B0604020202020204" pitchFamily="34" charset="0"/>
              <a:buChar char="•"/>
            </a:pPr>
            <a:endParaRPr lang="en-US" sz="2000" b="1" dirty="0">
              <a:solidFill>
                <a:schemeClr val="bg1">
                  <a:lumMod val="65000"/>
                </a:schemeClr>
              </a:solidFill>
              <a:latin typeface="Raleway" panose="020B0403030101060003" pitchFamily="34" charset="0"/>
            </a:endParaRPr>
          </a:p>
        </p:txBody>
      </p:sp>
      <p:sp>
        <p:nvSpPr>
          <p:cNvPr id="6" name="Rectangle 5"/>
          <p:cNvSpPr/>
          <p:nvPr/>
        </p:nvSpPr>
        <p:spPr>
          <a:xfrm>
            <a:off x="464513" y="0"/>
            <a:ext cx="1522549" cy="685800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1987062" y="0"/>
            <a:ext cx="464513" cy="685800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451575" y="0"/>
            <a:ext cx="485056"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0" y="0"/>
            <a:ext cx="464513" cy="685800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0" y="4466492"/>
            <a:ext cx="2936631" cy="19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 sz="3200" dirty="0">
                <a:ln w="0"/>
                <a:solidFill>
                  <a:srgbClr val="000000"/>
                </a:solidFill>
                <a:effectLst>
                  <a:outerShdw blurRad="38100" dist="19050" dir="2700000" algn="tl" rotWithShape="0">
                    <a:srgbClr val="000000">
                      <a:alpha val="40000"/>
                    </a:srgbClr>
                  </a:outerShdw>
                </a:effectLst>
                <a:latin typeface="Raleway" panose="020B0403030101060003" pitchFamily="34" charset="0"/>
                <a:cs typeface="Arial"/>
              </a:rPr>
              <a:t>Traditional Method of Hypothesis Testing</a:t>
            </a:r>
          </a:p>
        </p:txBody>
      </p:sp>
      <p:sp>
        <p:nvSpPr>
          <p:cNvPr id="9" name="Rectangle 8"/>
          <p:cNvSpPr/>
          <p:nvPr/>
        </p:nvSpPr>
        <p:spPr>
          <a:xfrm>
            <a:off x="0" y="4202723"/>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15100"/>
            <a:ext cx="2936631"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57794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500"/>
                                        <p:tgtEl>
                                          <p:spTgt spid="11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11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12">
                                            <p:txEl>
                                              <p:pRg st="1" end="1"/>
                                            </p:txEl>
                                          </p:spTgt>
                                        </p:tgtEl>
                                        <p:attrNameLst>
                                          <p:attrName>style.visibility</p:attrName>
                                        </p:attrNameLst>
                                      </p:cBhvr>
                                      <p:to>
                                        <p:strVal val="visible"/>
                                      </p:to>
                                    </p:set>
                                    <p:anim calcmode="lin" valueType="num">
                                      <p:cBhvr additive="base">
                                        <p:cTn id="13" dur="500"/>
                                        <p:tgtEl>
                                          <p:spTgt spid="11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12">
                                            <p:txEl>
                                              <p:pRg st="2" end="2"/>
                                            </p:txEl>
                                          </p:spTgt>
                                        </p:tgtEl>
                                        <p:attrNameLst>
                                          <p:attrName>style.visibility</p:attrName>
                                        </p:attrNameLst>
                                      </p:cBhvr>
                                      <p:to>
                                        <p:strVal val="visible"/>
                                      </p:to>
                                    </p:set>
                                    <p:anim calcmode="lin" valueType="num">
                                      <p:cBhvr additive="base">
                                        <p:cTn id="19" dur="500"/>
                                        <p:tgtEl>
                                          <p:spTgt spid="112">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12">
                                            <p:txEl>
                                              <p:pRg st="3" end="3"/>
                                            </p:txEl>
                                          </p:spTgt>
                                        </p:tgtEl>
                                        <p:attrNameLst>
                                          <p:attrName>style.visibility</p:attrName>
                                        </p:attrNameLst>
                                      </p:cBhvr>
                                      <p:to>
                                        <p:strVal val="visible"/>
                                      </p:to>
                                    </p:set>
                                    <p:anim calcmode="lin" valueType="num">
                                      <p:cBhvr additive="base">
                                        <p:cTn id="25" dur="500"/>
                                        <p:tgtEl>
                                          <p:spTgt spid="112">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11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12">
                                            <p:txEl>
                                              <p:pRg st="4" end="4"/>
                                            </p:txEl>
                                          </p:spTgt>
                                        </p:tgtEl>
                                        <p:attrNameLst>
                                          <p:attrName>style.visibility</p:attrName>
                                        </p:attrNameLst>
                                      </p:cBhvr>
                                      <p:to>
                                        <p:strVal val="visible"/>
                                      </p:to>
                                    </p:set>
                                    <p:anim calcmode="lin" valueType="num">
                                      <p:cBhvr additive="base">
                                        <p:cTn id="31" dur="500"/>
                                        <p:tgtEl>
                                          <p:spTgt spid="112">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1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12">
                                            <p:txEl>
                                              <p:pRg st="5" end="5"/>
                                            </p:txEl>
                                          </p:spTgt>
                                        </p:tgtEl>
                                        <p:attrNameLst>
                                          <p:attrName>style.visibility</p:attrName>
                                        </p:attrNameLst>
                                      </p:cBhvr>
                                      <p:to>
                                        <p:strVal val="visible"/>
                                      </p:to>
                                    </p:set>
                                    <p:anim calcmode="lin" valueType="num">
                                      <p:cBhvr additive="base">
                                        <p:cTn id="37" dur="500"/>
                                        <p:tgtEl>
                                          <p:spTgt spid="112">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11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xit" presetSubtype="8" fill="hold" grpId="1" nodeType="clickEffect">
                                  <p:stCondLst>
                                    <p:cond delay="0"/>
                                  </p:stCondLst>
                                  <p:childTnLst>
                                    <p:anim calcmode="lin" valueType="num">
                                      <p:cBhvr additive="base">
                                        <p:cTn id="42" dur="500"/>
                                        <p:tgtEl>
                                          <p:spTgt spid="112">
                                            <p:txEl>
                                              <p:pRg st="0" end="0"/>
                                            </p:txEl>
                                          </p:spTgt>
                                        </p:tgtEl>
                                        <p:attrNameLst>
                                          <p:attrName>ppt_x</p:attrName>
                                        </p:attrNameLst>
                                      </p:cBhvr>
                                      <p:tavLst>
                                        <p:tav tm="0">
                                          <p:val>
                                            <p:strVal val="#ppt_x"/>
                                          </p:val>
                                        </p:tav>
                                        <p:tav tm="100000">
                                          <p:val>
                                            <p:strVal val="#ppt_x-#ppt_w*1.125000"/>
                                          </p:val>
                                        </p:tav>
                                      </p:tavLst>
                                    </p:anim>
                                    <p:animEffect transition="out" filter="wipe(left)">
                                      <p:cBhvr>
                                        <p:cTn id="43" dur="500"/>
                                        <p:tgtEl>
                                          <p:spTgt spid="112">
                                            <p:txEl>
                                              <p:pRg st="0" end="0"/>
                                            </p:txEl>
                                          </p:spTgt>
                                        </p:tgtEl>
                                      </p:cBhvr>
                                    </p:animEffect>
                                    <p:set>
                                      <p:cBhvr>
                                        <p:cTn id="44" dur="1" fill="hold">
                                          <p:stCondLst>
                                            <p:cond delay="499"/>
                                          </p:stCondLst>
                                        </p:cTn>
                                        <p:tgtEl>
                                          <p:spTgt spid="112">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2" presetClass="exit" presetSubtype="8" fill="hold" grpId="1" nodeType="clickEffect">
                                  <p:stCondLst>
                                    <p:cond delay="0"/>
                                  </p:stCondLst>
                                  <p:childTnLst>
                                    <p:anim calcmode="lin" valueType="num">
                                      <p:cBhvr additive="base">
                                        <p:cTn id="48" dur="500"/>
                                        <p:tgtEl>
                                          <p:spTgt spid="112">
                                            <p:txEl>
                                              <p:pRg st="1" end="1"/>
                                            </p:txEl>
                                          </p:spTgt>
                                        </p:tgtEl>
                                        <p:attrNameLst>
                                          <p:attrName>ppt_x</p:attrName>
                                        </p:attrNameLst>
                                      </p:cBhvr>
                                      <p:tavLst>
                                        <p:tav tm="0">
                                          <p:val>
                                            <p:strVal val="#ppt_x"/>
                                          </p:val>
                                        </p:tav>
                                        <p:tav tm="100000">
                                          <p:val>
                                            <p:strVal val="#ppt_x-#ppt_w*1.125000"/>
                                          </p:val>
                                        </p:tav>
                                      </p:tavLst>
                                    </p:anim>
                                    <p:animEffect transition="out" filter="wipe(left)">
                                      <p:cBhvr>
                                        <p:cTn id="49" dur="500"/>
                                        <p:tgtEl>
                                          <p:spTgt spid="112">
                                            <p:txEl>
                                              <p:pRg st="1" end="1"/>
                                            </p:txEl>
                                          </p:spTgt>
                                        </p:tgtEl>
                                      </p:cBhvr>
                                    </p:animEffect>
                                    <p:set>
                                      <p:cBhvr>
                                        <p:cTn id="50" dur="1" fill="hold">
                                          <p:stCondLst>
                                            <p:cond delay="499"/>
                                          </p:stCondLst>
                                        </p:cTn>
                                        <p:tgtEl>
                                          <p:spTgt spid="112">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2" presetClass="exit" presetSubtype="8" fill="hold" grpId="1" nodeType="clickEffect">
                                  <p:stCondLst>
                                    <p:cond delay="0"/>
                                  </p:stCondLst>
                                  <p:childTnLst>
                                    <p:anim calcmode="lin" valueType="num">
                                      <p:cBhvr additive="base">
                                        <p:cTn id="54" dur="500"/>
                                        <p:tgtEl>
                                          <p:spTgt spid="112">
                                            <p:txEl>
                                              <p:pRg st="2" end="2"/>
                                            </p:txEl>
                                          </p:spTgt>
                                        </p:tgtEl>
                                        <p:attrNameLst>
                                          <p:attrName>ppt_x</p:attrName>
                                        </p:attrNameLst>
                                      </p:cBhvr>
                                      <p:tavLst>
                                        <p:tav tm="0">
                                          <p:val>
                                            <p:strVal val="#ppt_x"/>
                                          </p:val>
                                        </p:tav>
                                        <p:tav tm="100000">
                                          <p:val>
                                            <p:strVal val="#ppt_x-#ppt_w*1.125000"/>
                                          </p:val>
                                        </p:tav>
                                      </p:tavLst>
                                    </p:anim>
                                    <p:animEffect transition="out" filter="wipe(left)">
                                      <p:cBhvr>
                                        <p:cTn id="55" dur="500"/>
                                        <p:tgtEl>
                                          <p:spTgt spid="112">
                                            <p:txEl>
                                              <p:pRg st="2" end="2"/>
                                            </p:txEl>
                                          </p:spTgt>
                                        </p:tgtEl>
                                      </p:cBhvr>
                                    </p:animEffect>
                                    <p:set>
                                      <p:cBhvr>
                                        <p:cTn id="56" dur="1" fill="hold">
                                          <p:stCondLst>
                                            <p:cond delay="499"/>
                                          </p:stCondLst>
                                        </p:cTn>
                                        <p:tgtEl>
                                          <p:spTgt spid="112">
                                            <p:txEl>
                                              <p:pRg st="2" end="2"/>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2" presetClass="exit" presetSubtype="8" fill="hold" grpId="1" nodeType="clickEffect">
                                  <p:stCondLst>
                                    <p:cond delay="0"/>
                                  </p:stCondLst>
                                  <p:childTnLst>
                                    <p:anim calcmode="lin" valueType="num">
                                      <p:cBhvr additive="base">
                                        <p:cTn id="60" dur="500"/>
                                        <p:tgtEl>
                                          <p:spTgt spid="112">
                                            <p:txEl>
                                              <p:pRg st="3" end="3"/>
                                            </p:txEl>
                                          </p:spTgt>
                                        </p:tgtEl>
                                        <p:attrNameLst>
                                          <p:attrName>ppt_x</p:attrName>
                                        </p:attrNameLst>
                                      </p:cBhvr>
                                      <p:tavLst>
                                        <p:tav tm="0">
                                          <p:val>
                                            <p:strVal val="#ppt_x"/>
                                          </p:val>
                                        </p:tav>
                                        <p:tav tm="100000">
                                          <p:val>
                                            <p:strVal val="#ppt_x-#ppt_w*1.125000"/>
                                          </p:val>
                                        </p:tav>
                                      </p:tavLst>
                                    </p:anim>
                                    <p:animEffect transition="out" filter="wipe(left)">
                                      <p:cBhvr>
                                        <p:cTn id="61" dur="500"/>
                                        <p:tgtEl>
                                          <p:spTgt spid="112">
                                            <p:txEl>
                                              <p:pRg st="3" end="3"/>
                                            </p:txEl>
                                          </p:spTgt>
                                        </p:tgtEl>
                                      </p:cBhvr>
                                    </p:animEffect>
                                    <p:set>
                                      <p:cBhvr>
                                        <p:cTn id="62" dur="1" fill="hold">
                                          <p:stCondLst>
                                            <p:cond delay="499"/>
                                          </p:stCondLst>
                                        </p:cTn>
                                        <p:tgtEl>
                                          <p:spTgt spid="112">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2" presetClass="exit" presetSubtype="8" fill="hold" grpId="1" nodeType="clickEffect">
                                  <p:stCondLst>
                                    <p:cond delay="0"/>
                                  </p:stCondLst>
                                  <p:childTnLst>
                                    <p:anim calcmode="lin" valueType="num">
                                      <p:cBhvr additive="base">
                                        <p:cTn id="66" dur="500"/>
                                        <p:tgtEl>
                                          <p:spTgt spid="112">
                                            <p:txEl>
                                              <p:pRg st="4" end="4"/>
                                            </p:txEl>
                                          </p:spTgt>
                                        </p:tgtEl>
                                        <p:attrNameLst>
                                          <p:attrName>ppt_x</p:attrName>
                                        </p:attrNameLst>
                                      </p:cBhvr>
                                      <p:tavLst>
                                        <p:tav tm="0">
                                          <p:val>
                                            <p:strVal val="#ppt_x"/>
                                          </p:val>
                                        </p:tav>
                                        <p:tav tm="100000">
                                          <p:val>
                                            <p:strVal val="#ppt_x-#ppt_w*1.125000"/>
                                          </p:val>
                                        </p:tav>
                                      </p:tavLst>
                                    </p:anim>
                                    <p:animEffect transition="out" filter="wipe(left)">
                                      <p:cBhvr>
                                        <p:cTn id="67" dur="500"/>
                                        <p:tgtEl>
                                          <p:spTgt spid="112">
                                            <p:txEl>
                                              <p:pRg st="4" end="4"/>
                                            </p:txEl>
                                          </p:spTgt>
                                        </p:tgtEl>
                                      </p:cBhvr>
                                    </p:animEffect>
                                    <p:set>
                                      <p:cBhvr>
                                        <p:cTn id="68" dur="1" fill="hold">
                                          <p:stCondLst>
                                            <p:cond delay="499"/>
                                          </p:stCondLst>
                                        </p:cTn>
                                        <p:tgtEl>
                                          <p:spTgt spid="112">
                                            <p:txEl>
                                              <p:pRg st="4" end="4"/>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2" presetClass="exit" presetSubtype="8" fill="hold" grpId="1" nodeType="clickEffect">
                                  <p:stCondLst>
                                    <p:cond delay="0"/>
                                  </p:stCondLst>
                                  <p:childTnLst>
                                    <p:anim calcmode="lin" valueType="num">
                                      <p:cBhvr additive="base">
                                        <p:cTn id="72" dur="500"/>
                                        <p:tgtEl>
                                          <p:spTgt spid="112">
                                            <p:txEl>
                                              <p:pRg st="5" end="5"/>
                                            </p:txEl>
                                          </p:spTgt>
                                        </p:tgtEl>
                                        <p:attrNameLst>
                                          <p:attrName>ppt_x</p:attrName>
                                        </p:attrNameLst>
                                      </p:cBhvr>
                                      <p:tavLst>
                                        <p:tav tm="0">
                                          <p:val>
                                            <p:strVal val="#ppt_x"/>
                                          </p:val>
                                        </p:tav>
                                        <p:tav tm="100000">
                                          <p:val>
                                            <p:strVal val="#ppt_x-#ppt_w*1.125000"/>
                                          </p:val>
                                        </p:tav>
                                      </p:tavLst>
                                    </p:anim>
                                    <p:animEffect transition="out" filter="wipe(left)">
                                      <p:cBhvr>
                                        <p:cTn id="73" dur="500"/>
                                        <p:tgtEl>
                                          <p:spTgt spid="112">
                                            <p:txEl>
                                              <p:pRg st="5" end="5"/>
                                            </p:txEl>
                                          </p:spTgt>
                                        </p:tgtEl>
                                      </p:cBhvr>
                                    </p:animEffect>
                                    <p:set>
                                      <p:cBhvr>
                                        <p:cTn id="74" dur="1" fill="hold">
                                          <p:stCondLst>
                                            <p:cond delay="499"/>
                                          </p:stCondLst>
                                        </p:cTn>
                                        <p:tgtEl>
                                          <p:spTgt spid="11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112"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t-test for One Sample</a:t>
            </a:r>
          </a:p>
        </p:txBody>
      </p:sp>
      <mc:AlternateContent xmlns:mc="http://schemas.openxmlformats.org/markup-compatibility/2006" xmlns:a14="http://schemas.microsoft.com/office/drawing/2010/main">
        <mc:Choice Requires="a14">
          <p:sp>
            <p:nvSpPr>
              <p:cNvPr id="6" name="Shape 112"/>
              <p:cNvSpPr txBox="1">
                <a:spLocks noGrp="1"/>
              </p:cNvSpPr>
              <p:nvPr>
                <p:ph type="body" idx="1"/>
              </p:nvPr>
            </p:nvSpPr>
            <p:spPr>
              <a:xfrm>
                <a:off x="553453" y="1233055"/>
                <a:ext cx="4475747" cy="4855558"/>
              </a:xfrm>
              <a:prstGeom prst="rect">
                <a:avLst/>
              </a:prstGeom>
            </p:spPr>
            <p:txBody>
              <a:bodyPr lIns="91425" tIns="91425" rIns="91425" bIns="91425" anchor="t" anchorCtr="0">
                <a:noAutofit/>
              </a:bodyPr>
              <a:lstStyle/>
              <a:p>
                <a:pPr>
                  <a:buNone/>
                </a:pPr>
                <a:r>
                  <a:rPr lang="en-US" sz="2400" dirty="0">
                    <a:solidFill>
                      <a:schemeClr val="tx1">
                        <a:lumMod val="65000"/>
                        <a:lumOff val="35000"/>
                      </a:schemeClr>
                    </a:solidFill>
                    <a:latin typeface="Lato" panose="020B0604020202020204" charset="0"/>
                  </a:rPr>
                  <a:t>A local gym advertises that with their workout plan “you will lose 5 kg of body mass in a month”. A consumers group wants to test this claim by getting data on 25 people who went through the program and found out that the average weight loss of this sample is 4.21 kg with a standard deviation of 0.78 kg. Test the claim of the gym at </a:t>
                </a:r>
                <a14:m>
                  <m:oMath xmlns:m="http://schemas.openxmlformats.org/officeDocument/2006/math">
                    <m:r>
                      <a:rPr lang="en-US" sz="2400" i="1" smtClean="0">
                        <a:solidFill>
                          <a:schemeClr val="tx1">
                            <a:lumMod val="65000"/>
                            <a:lumOff val="35000"/>
                          </a:schemeClr>
                        </a:solidFill>
                        <a:latin typeface="Cambria Math" panose="02040503050406030204" pitchFamily="18" charset="0"/>
                        <a:ea typeface="Cambria Math" panose="02040503050406030204" pitchFamily="18" charset="0"/>
                      </a:rPr>
                      <m:t>𝛼</m:t>
                    </m:r>
                    <m:r>
                      <a:rPr lang="en-US" sz="2400" b="0" i="1" smtClean="0">
                        <a:solidFill>
                          <a:schemeClr val="tx1">
                            <a:lumMod val="65000"/>
                            <a:lumOff val="35000"/>
                          </a:schemeClr>
                        </a:solidFill>
                        <a:latin typeface="Cambria Math" panose="02040503050406030204" pitchFamily="18" charset="0"/>
                        <a:ea typeface="Cambria Math" panose="02040503050406030204" pitchFamily="18" charset="0"/>
                      </a:rPr>
                      <m:t>=5%</m:t>
                    </m:r>
                  </m:oMath>
                </a14:m>
                <a:r>
                  <a:rPr lang="en-US" sz="2400" dirty="0">
                    <a:solidFill>
                      <a:schemeClr val="tx1">
                        <a:lumMod val="65000"/>
                        <a:lumOff val="35000"/>
                      </a:schemeClr>
                    </a:solidFill>
                    <a:latin typeface="Lato" panose="020B0604020202020204" charset="0"/>
                  </a:rPr>
                  <a:t>.</a:t>
                </a:r>
              </a:p>
            </p:txBody>
          </p:sp>
        </mc:Choice>
        <mc:Fallback xmlns="">
          <p:sp>
            <p:nvSpPr>
              <p:cNvPr id="6" name="Shape 112"/>
              <p:cNvSpPr txBox="1">
                <a:spLocks noGrp="1" noRot="1" noChangeAspect="1" noMove="1" noResize="1" noEditPoints="1" noAdjustHandles="1" noChangeArrowheads="1" noChangeShapeType="1" noTextEdit="1"/>
              </p:cNvSpPr>
              <p:nvPr>
                <p:ph type="body" idx="1"/>
              </p:nvPr>
            </p:nvSpPr>
            <p:spPr>
              <a:xfrm>
                <a:off x="553453" y="1233055"/>
                <a:ext cx="4475747" cy="4855558"/>
              </a:xfrm>
              <a:prstGeom prst="rect">
                <a:avLst/>
              </a:prstGeom>
              <a:blipFill>
                <a:blip r:embed="rId2"/>
                <a:stretch>
                  <a:fillRect l="-2180" r="-2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hape 112"/>
              <p:cNvSpPr txBox="1">
                <a:spLocks/>
              </p:cNvSpPr>
              <p:nvPr/>
            </p:nvSpPr>
            <p:spPr>
              <a:xfrm>
                <a:off x="4876284" y="1121854"/>
                <a:ext cx="3456555"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1800" dirty="0">
                    <a:solidFill>
                      <a:srgbClr val="FF0000"/>
                    </a:solidFill>
                    <a:latin typeface="Lato" panose="020B0604020202020204" charset="0"/>
                  </a:rPr>
                  <a:t>There is no significant difference between the mean weight loss of the sample and the local gym’s claim of a 5-kg weight loss.  </a:t>
                </a:r>
                <a14:m>
                  <m:oMath xmlns:m="http://schemas.openxmlformats.org/officeDocument/2006/math">
                    <m:sSub>
                      <m:sSubPr>
                        <m:ctrlPr>
                          <a:rPr lang="en-US" sz="1800" i="1" smtClean="0">
                            <a:solidFill>
                              <a:srgbClr val="0070C0"/>
                            </a:solidFill>
                            <a:latin typeface="Cambria Math" panose="02040503050406030204" pitchFamily="18" charset="0"/>
                          </a:rPr>
                        </m:ctrlPr>
                      </m:sSubPr>
                      <m:e>
                        <m:r>
                          <a:rPr lang="en-US" sz="1800" b="0" i="1" smtClean="0">
                            <a:solidFill>
                              <a:srgbClr val="0070C0"/>
                            </a:solidFill>
                            <a:latin typeface="Cambria Math" panose="02040503050406030204" pitchFamily="18" charset="0"/>
                          </a:rPr>
                          <m:t>𝐻</m:t>
                        </m:r>
                      </m:e>
                      <m:sub>
                        <m:r>
                          <a:rPr lang="en-US" sz="1800" b="0" i="1" smtClean="0">
                            <a:solidFill>
                              <a:srgbClr val="0070C0"/>
                            </a:solidFill>
                            <a:latin typeface="Cambria Math" panose="02040503050406030204" pitchFamily="18" charset="0"/>
                          </a:rPr>
                          <m:t>0</m:t>
                        </m:r>
                      </m:sub>
                    </m:sSub>
                    <m:r>
                      <a:rPr lang="en-US" sz="1800" b="0" i="1" smtClean="0">
                        <a:solidFill>
                          <a:srgbClr val="0070C0"/>
                        </a:solidFill>
                        <a:latin typeface="Cambria Math" panose="02040503050406030204" pitchFamily="18" charset="0"/>
                      </a:rPr>
                      <m:t>:</m:t>
                    </m:r>
                    <m:acc>
                      <m:accPr>
                        <m:chr m:val="̅"/>
                        <m:ctrlPr>
                          <a:rPr lang="en-US" sz="1800" i="1" smtClean="0">
                            <a:solidFill>
                              <a:srgbClr val="0070C0"/>
                            </a:solidFill>
                            <a:latin typeface="Cambria Math" panose="02040503050406030204" pitchFamily="18" charset="0"/>
                          </a:rPr>
                        </m:ctrlPr>
                      </m:accPr>
                      <m:e>
                        <m:r>
                          <a:rPr lang="en-US" sz="1800" b="0" i="1" smtClean="0">
                            <a:solidFill>
                              <a:srgbClr val="0070C0"/>
                            </a:solidFill>
                            <a:latin typeface="Cambria Math" panose="02040503050406030204" pitchFamily="18" charset="0"/>
                          </a:rPr>
                          <m:t>𝑥</m:t>
                        </m:r>
                      </m:e>
                    </m:acc>
                    <m:r>
                      <a:rPr lang="en-US" sz="1800" b="0" i="1" smtClean="0">
                        <a:solidFill>
                          <a:srgbClr val="0070C0"/>
                        </a:solidFill>
                        <a:latin typeface="Cambria Math" panose="02040503050406030204" pitchFamily="18" charset="0"/>
                      </a:rPr>
                      <m:t>=5 </m:t>
                    </m:r>
                    <m:r>
                      <a:rPr lang="en-US" sz="1800" b="0" i="1" smtClean="0">
                        <a:solidFill>
                          <a:srgbClr val="0070C0"/>
                        </a:solidFill>
                        <a:latin typeface="Cambria Math" panose="02040503050406030204" pitchFamily="18" charset="0"/>
                      </a:rPr>
                      <m:t>𝑘𝑔</m:t>
                    </m:r>
                  </m:oMath>
                </a14:m>
                <a:endParaRPr lang="en-US" sz="1800" b="0" dirty="0">
                  <a:solidFill>
                    <a:srgbClr val="0070C0"/>
                  </a:solidFill>
                  <a:latin typeface="Lato" panose="020B0604020202020204" charset="0"/>
                </a:endParaRPr>
              </a:p>
              <a:p>
                <a:pPr algn="ctr">
                  <a:buNone/>
                </a:pPr>
                <a:r>
                  <a:rPr lang="en-PH" sz="1800" dirty="0">
                    <a:solidFill>
                      <a:srgbClr val="00B050"/>
                    </a:solidFill>
                    <a:latin typeface="Lato" panose="020B0604020202020204" charset="0"/>
                  </a:rPr>
                  <a:t>There is a significant difference between the mean weight loss of the sample and the local gym’s claim of a 5-kg weight loss.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b="0" i="1">
                            <a:solidFill>
                              <a:srgbClr val="0070C0"/>
                            </a:solidFill>
                            <a:latin typeface="Cambria Math" panose="02040503050406030204" pitchFamily="18" charset="0"/>
                          </a:rPr>
                          <m:t>𝐻</m:t>
                        </m:r>
                      </m:e>
                      <m:sub>
                        <m:r>
                          <a:rPr lang="en-US" sz="1800" b="0" i="1" smtClean="0">
                            <a:solidFill>
                              <a:srgbClr val="0070C0"/>
                            </a:solidFill>
                            <a:latin typeface="Cambria Math" panose="02040503050406030204" pitchFamily="18" charset="0"/>
                          </a:rPr>
                          <m:t>1</m:t>
                        </m:r>
                      </m:sub>
                    </m:sSub>
                    <m:r>
                      <a:rPr lang="en-US" sz="1800" b="0" i="1">
                        <a:solidFill>
                          <a:srgbClr val="0070C0"/>
                        </a:solidFill>
                        <a:latin typeface="Cambria Math" panose="02040503050406030204" pitchFamily="18" charset="0"/>
                      </a:rPr>
                      <m:t>:</m:t>
                    </m:r>
                    <m:acc>
                      <m:accPr>
                        <m:chr m:val="̅"/>
                        <m:ctrlPr>
                          <a:rPr lang="en-US" sz="1800" i="1">
                            <a:solidFill>
                              <a:srgbClr val="0070C0"/>
                            </a:solidFill>
                            <a:latin typeface="Cambria Math" panose="02040503050406030204" pitchFamily="18" charset="0"/>
                          </a:rPr>
                        </m:ctrlPr>
                      </m:accPr>
                      <m:e>
                        <m:r>
                          <a:rPr lang="en-US" sz="1800" b="0" i="1">
                            <a:solidFill>
                              <a:srgbClr val="0070C0"/>
                            </a:solidFill>
                            <a:latin typeface="Cambria Math" panose="02040503050406030204" pitchFamily="18" charset="0"/>
                          </a:rPr>
                          <m:t>𝑥</m:t>
                        </m:r>
                      </m:e>
                    </m:acc>
                    <m:r>
                      <a:rPr lang="en-US" sz="1800" i="1">
                        <a:solidFill>
                          <a:srgbClr val="0070C0"/>
                        </a:solidFill>
                        <a:latin typeface="Cambria Math" panose="02040503050406030204" pitchFamily="18" charset="0"/>
                        <a:ea typeface="Cambria Math" panose="02040503050406030204" pitchFamily="18" charset="0"/>
                      </a:rPr>
                      <m:t>≠</m:t>
                    </m:r>
                    <m:r>
                      <a:rPr lang="en-US" sz="1800" b="0" i="1" smtClean="0">
                        <a:solidFill>
                          <a:srgbClr val="0070C0"/>
                        </a:solidFill>
                        <a:latin typeface="Cambria Math" panose="02040503050406030204" pitchFamily="18" charset="0"/>
                        <a:ea typeface="Cambria Math" panose="02040503050406030204" pitchFamily="18" charset="0"/>
                      </a:rPr>
                      <m:t>5 </m:t>
                    </m:r>
                    <m:r>
                      <a:rPr lang="en-US" sz="1800" b="0" i="1" smtClean="0">
                        <a:solidFill>
                          <a:srgbClr val="0070C0"/>
                        </a:solidFill>
                        <a:latin typeface="Cambria Math" panose="02040503050406030204" pitchFamily="18" charset="0"/>
                        <a:ea typeface="Cambria Math" panose="02040503050406030204" pitchFamily="18" charset="0"/>
                      </a:rPr>
                      <m:t>𝑘𝑔</m:t>
                    </m:r>
                  </m:oMath>
                </a14:m>
                <a:endParaRPr lang="en-US" sz="1800" dirty="0">
                  <a:solidFill>
                    <a:srgbClr val="00B050"/>
                  </a:solidFill>
                  <a:latin typeface="Lato" panose="020B0604020202020204" charset="0"/>
                </a:endParaRPr>
              </a:p>
              <a:p>
                <a:pPr algn="ctr">
                  <a:buNone/>
                </a:pPr>
                <a:endParaRPr lang="en-US" sz="1800" dirty="0">
                  <a:solidFill>
                    <a:srgbClr val="00B050"/>
                  </a:solidFill>
                  <a:latin typeface="Lato" panose="020B0604020202020204" charset="0"/>
                </a:endParaRPr>
              </a:p>
              <a:p>
                <a:pPr algn="ctr">
                  <a:buNone/>
                </a:pPr>
                <a:r>
                  <a:rPr lang="en-US" sz="1800" dirty="0">
                    <a:solidFill>
                      <a:schemeClr val="tx1"/>
                    </a:solidFill>
                    <a:latin typeface="Lato" panose="020B0604020202020204" charset="0"/>
                  </a:rPr>
                  <a:t>Since </a:t>
                </a:r>
                <a14:m>
                  <m:oMath xmlns:m="http://schemas.openxmlformats.org/officeDocument/2006/math">
                    <m:r>
                      <a:rPr lang="en-US" sz="1800" b="0" i="1" smtClean="0">
                        <a:solidFill>
                          <a:schemeClr val="tx1"/>
                        </a:solidFill>
                        <a:latin typeface="Cambria Math" panose="02040503050406030204" pitchFamily="18" charset="0"/>
                      </a:rPr>
                      <m:t>𝑛</m:t>
                    </m:r>
                    <m:r>
                      <a:rPr lang="en-US" sz="1800" b="0" i="1" smtClean="0">
                        <a:solidFill>
                          <a:schemeClr val="tx1"/>
                        </a:solidFill>
                        <a:latin typeface="Cambria Math" panose="02040503050406030204" pitchFamily="18" charset="0"/>
                      </a:rPr>
                      <m:t>&lt;30</m:t>
                    </m:r>
                  </m:oMath>
                </a14:m>
                <a:r>
                  <a:rPr lang="en-US" sz="1800" dirty="0">
                    <a:solidFill>
                      <a:schemeClr val="tx1"/>
                    </a:solidFill>
                    <a:latin typeface="Lato" panose="020B0604020202020204" charset="0"/>
                  </a:rPr>
                  <a:t>, test statistic will be obtained through two-tailed t-test for one sample.</a:t>
                </a:r>
              </a:p>
              <a:p>
                <a:pPr algn="ctr">
                  <a:buNone/>
                </a:pPr>
                <a14:m>
                  <m:oMathPara xmlns:m="http://schemas.openxmlformats.org/officeDocument/2006/math">
                    <m:oMathParaPr>
                      <m:jc m:val="centerGroup"/>
                    </m:oMathParaPr>
                    <m:oMath xmlns:m="http://schemas.openxmlformats.org/officeDocument/2006/math">
                      <m:r>
                        <a:rPr lang="en-US" sz="1800" b="1" i="1" smtClean="0">
                          <a:solidFill>
                            <a:srgbClr val="0070C0"/>
                          </a:solidFill>
                          <a:latin typeface="Cambria Math" panose="02040503050406030204" pitchFamily="18" charset="0"/>
                        </a:rPr>
                        <m:t>𝒕</m:t>
                      </m:r>
                      <m:r>
                        <a:rPr lang="en-US" sz="1800" b="1" i="1">
                          <a:solidFill>
                            <a:srgbClr val="0070C0"/>
                          </a:solidFill>
                          <a:latin typeface="Cambria Math" panose="02040503050406030204" pitchFamily="18" charset="0"/>
                        </a:rPr>
                        <m:t>=</m:t>
                      </m:r>
                      <m:f>
                        <m:fPr>
                          <m:ctrlPr>
                            <a:rPr lang="en-US" sz="1800" b="1" i="1">
                              <a:solidFill>
                                <a:srgbClr val="0070C0"/>
                              </a:solidFill>
                              <a:latin typeface="Cambria Math" panose="02040503050406030204" pitchFamily="18" charset="0"/>
                            </a:rPr>
                          </m:ctrlPr>
                        </m:fPr>
                        <m:num>
                          <m:acc>
                            <m:accPr>
                              <m:chr m:val="̅"/>
                              <m:ctrlPr>
                                <a:rPr lang="en-US" sz="1800" b="1" i="1">
                                  <a:solidFill>
                                    <a:srgbClr val="0070C0"/>
                                  </a:solidFill>
                                  <a:latin typeface="Cambria Math" panose="02040503050406030204" pitchFamily="18" charset="0"/>
                                </a:rPr>
                              </m:ctrlPr>
                            </m:accPr>
                            <m:e>
                              <m:r>
                                <a:rPr lang="en-US" sz="1800" b="1" i="1">
                                  <a:solidFill>
                                    <a:srgbClr val="0070C0"/>
                                  </a:solidFill>
                                  <a:latin typeface="Cambria Math" panose="02040503050406030204" pitchFamily="18" charset="0"/>
                                </a:rPr>
                                <m:t>𝒙</m:t>
                              </m:r>
                            </m:e>
                          </m:acc>
                          <m:r>
                            <a:rPr lang="en-US" sz="1800" b="1" i="1">
                              <a:solidFill>
                                <a:srgbClr val="0070C0"/>
                              </a:solidFill>
                              <a:latin typeface="Cambria Math" panose="02040503050406030204" pitchFamily="18" charset="0"/>
                            </a:rPr>
                            <m:t>−</m:t>
                          </m:r>
                          <m:r>
                            <a:rPr lang="en-US" sz="1800" b="1" i="1">
                              <a:solidFill>
                                <a:srgbClr val="0070C0"/>
                              </a:solidFill>
                              <a:latin typeface="Cambria Math" panose="02040503050406030204" pitchFamily="18" charset="0"/>
                              <a:ea typeface="Cambria Math" panose="02040503050406030204" pitchFamily="18" charset="0"/>
                            </a:rPr>
                            <m:t>𝝁</m:t>
                          </m:r>
                        </m:num>
                        <m:den>
                          <m:r>
                            <a:rPr lang="en-US" sz="1800" b="1" i="1">
                              <a:solidFill>
                                <a:srgbClr val="0070C0"/>
                              </a:solidFill>
                              <a:latin typeface="Cambria Math" panose="02040503050406030204" pitchFamily="18" charset="0"/>
                              <a:ea typeface="Cambria Math" panose="02040503050406030204" pitchFamily="18" charset="0"/>
                            </a:rPr>
                            <m:t>𝝈</m:t>
                          </m:r>
                        </m:den>
                      </m:f>
                      <m:rad>
                        <m:radPr>
                          <m:degHide m:val="on"/>
                          <m:ctrlPr>
                            <a:rPr lang="en-US" sz="1800" b="1" i="1">
                              <a:solidFill>
                                <a:srgbClr val="0070C0"/>
                              </a:solidFill>
                              <a:latin typeface="Cambria Math" panose="02040503050406030204" pitchFamily="18" charset="0"/>
                            </a:rPr>
                          </m:ctrlPr>
                        </m:radPr>
                        <m:deg/>
                        <m:e>
                          <m:r>
                            <a:rPr lang="en-US" sz="1800" b="1" i="1">
                              <a:solidFill>
                                <a:srgbClr val="0070C0"/>
                              </a:solidFill>
                              <a:latin typeface="Cambria Math" panose="02040503050406030204" pitchFamily="18" charset="0"/>
                            </a:rPr>
                            <m:t>𝒏</m:t>
                          </m:r>
                        </m:e>
                      </m:rad>
                    </m:oMath>
                  </m:oMathPara>
                </a14:m>
                <a:endParaRPr lang="en-US" sz="1800" b="1" dirty="0">
                  <a:solidFill>
                    <a:srgbClr val="0070C0"/>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r>
                  <a:rPr lang="en-US" sz="1800" dirty="0">
                    <a:solidFill>
                      <a:schemeClr val="tx1"/>
                    </a:solidFill>
                    <a:ea typeface="Cambria Math" panose="02040503050406030204" pitchFamily="18" charset="0"/>
                  </a:rPr>
                  <a:t>Set </a:t>
                </a:r>
                <a14:m>
                  <m:oMath xmlns:m="http://schemas.openxmlformats.org/officeDocument/2006/math">
                    <m:r>
                      <a:rPr lang="en-US" sz="1800" i="1" smtClean="0">
                        <a:solidFill>
                          <a:schemeClr val="tx1"/>
                        </a:solidFill>
                        <a:latin typeface="Cambria Math" panose="02040503050406030204" pitchFamily="18" charset="0"/>
                        <a:ea typeface="Cambria Math" panose="02040503050406030204" pitchFamily="18" charset="0"/>
                      </a:rPr>
                      <m:t>𝛼</m:t>
                    </m:r>
                    <m:r>
                      <a:rPr lang="en-US" sz="1800" b="0" i="1" smtClean="0">
                        <a:solidFill>
                          <a:schemeClr val="tx1"/>
                        </a:solidFill>
                        <a:latin typeface="Cambria Math" panose="02040503050406030204" pitchFamily="18" charset="0"/>
                        <a:ea typeface="Cambria Math" panose="02040503050406030204" pitchFamily="18" charset="0"/>
                      </a:rPr>
                      <m:t>=0.05</m:t>
                    </m:r>
                  </m:oMath>
                </a14:m>
                <a:r>
                  <a:rPr lang="en-US" sz="1800" dirty="0">
                    <a:solidFill>
                      <a:schemeClr val="tx1"/>
                    </a:solidFill>
                    <a:latin typeface="Lato" panose="020B0604020202020204" charset="0"/>
                  </a:rPr>
                  <a:t>, </a:t>
                </a:r>
                <a14:m>
                  <m:oMath xmlns:m="http://schemas.openxmlformats.org/officeDocument/2006/math">
                    <m:r>
                      <a:rPr lang="en-US" sz="1800" b="0" i="1" smtClean="0">
                        <a:solidFill>
                          <a:schemeClr val="tx1"/>
                        </a:solidFill>
                        <a:latin typeface="Cambria Math" panose="02040503050406030204" pitchFamily="18" charset="0"/>
                      </a:rPr>
                      <m:t>𝑑𝑓</m:t>
                    </m:r>
                    <m:r>
                      <a:rPr lang="en-US" sz="1800" b="0" i="1" smtClean="0">
                        <a:solidFill>
                          <a:schemeClr val="tx1"/>
                        </a:solidFill>
                        <a:latin typeface="Cambria Math" panose="02040503050406030204" pitchFamily="18" charset="0"/>
                      </a:rPr>
                      <m:t>=2</m:t>
                    </m:r>
                  </m:oMath>
                </a14:m>
                <a:r>
                  <a:rPr lang="en-US" sz="1800" dirty="0">
                    <a:solidFill>
                      <a:schemeClr val="tx1"/>
                    </a:solidFill>
                    <a:latin typeface="Lato" panose="020B0604020202020204" charset="0"/>
                  </a:rPr>
                  <a:t>4</a:t>
                </a: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p:txBody>
          </p:sp>
        </mc:Choice>
        <mc:Fallback xmlns="">
          <p:sp>
            <p:nvSpPr>
              <p:cNvPr id="7" name="Shape 112"/>
              <p:cNvSpPr txBox="1">
                <a:spLocks noRot="1" noChangeAspect="1" noMove="1" noResize="1" noEditPoints="1" noAdjustHandles="1" noChangeArrowheads="1" noChangeShapeType="1" noTextEdit="1"/>
              </p:cNvSpPr>
              <p:nvPr/>
            </p:nvSpPr>
            <p:spPr>
              <a:xfrm>
                <a:off x="4876284" y="1121854"/>
                <a:ext cx="3456555" cy="5077960"/>
              </a:xfrm>
              <a:prstGeom prst="rect">
                <a:avLst/>
              </a:prstGeom>
              <a:blipFill>
                <a:blip r:embed="rId3"/>
                <a:stretch>
                  <a:fillRect l="-1587" r="-2646" b="-10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hape 112"/>
              <p:cNvSpPr txBox="1">
                <a:spLocks/>
              </p:cNvSpPr>
              <p:nvPr/>
            </p:nvSpPr>
            <p:spPr>
              <a:xfrm>
                <a:off x="8332839" y="1121854"/>
                <a:ext cx="3343484"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1800" dirty="0">
                    <a:solidFill>
                      <a:schemeClr val="tx1"/>
                    </a:solidFill>
                    <a:latin typeface="Lato" panose="020B0604020202020204" charset="0"/>
                  </a:rPr>
                  <a:t>From the t-table,  we identify the region to be greater than 2.064.</a:t>
                </a:r>
              </a:p>
              <a:p>
                <a:pPr algn="ctr">
                  <a:buNone/>
                </a:pPr>
                <a:r>
                  <a:rPr lang="en-US" sz="1800" dirty="0">
                    <a:solidFill>
                      <a:schemeClr val="tx1"/>
                    </a:solidFill>
                    <a:latin typeface="Lato" panose="020B0604020202020204" charset="0"/>
                  </a:rPr>
                  <a:t>Decision rule: </a:t>
                </a:r>
                <a:r>
                  <a:rPr lang="en-US" sz="1800" dirty="0">
                    <a:solidFill>
                      <a:srgbClr val="FF0000"/>
                    </a:solidFill>
                    <a:latin typeface="Lato" panose="020B0604020202020204" charset="0"/>
                  </a:rPr>
                  <a:t>Reject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𝐻</m:t>
                        </m:r>
                      </m:e>
                      <m:sub>
                        <m:r>
                          <a:rPr lang="en-US" sz="1800" i="1">
                            <a:solidFill>
                              <a:srgbClr val="FF0000"/>
                            </a:solidFill>
                            <a:latin typeface="Cambria Math" panose="02040503050406030204" pitchFamily="18" charset="0"/>
                          </a:rPr>
                          <m:t>0</m:t>
                        </m:r>
                      </m:sub>
                    </m:sSub>
                  </m:oMath>
                </a14:m>
                <a:r>
                  <a:rPr lang="en-US" sz="1800" dirty="0">
                    <a:solidFill>
                      <a:srgbClr val="FF0000"/>
                    </a:solidFill>
                    <a:latin typeface="Lato" panose="020B0604020202020204" charset="0"/>
                  </a:rPr>
                  <a:t> if </a:t>
                </a:r>
              </a:p>
              <a:p>
                <a:pPr algn="ctr">
                  <a:buNone/>
                </a:pPr>
                <a14:m>
                  <m:oMathPara xmlns:m="http://schemas.openxmlformats.org/officeDocument/2006/math">
                    <m:oMathParaPr>
                      <m:jc m:val="centerGroup"/>
                    </m:oMathParaPr>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𝑡</m:t>
                              </m:r>
                            </m:e>
                            <m:sub>
                              <m:r>
                                <a:rPr lang="en-US" sz="1800" i="1">
                                  <a:solidFill>
                                    <a:srgbClr val="FF0000"/>
                                  </a:solidFill>
                                  <a:latin typeface="Cambria Math" panose="02040503050406030204" pitchFamily="18" charset="0"/>
                                </a:rPr>
                                <m:t>𝑐</m:t>
                              </m:r>
                            </m:sub>
                          </m:sSub>
                        </m:e>
                      </m:d>
                      <m:r>
                        <a:rPr lang="en-US" sz="1800" b="0" i="1" smtClean="0">
                          <a:solidFill>
                            <a:srgbClr val="FF0000"/>
                          </a:solidFill>
                          <a:latin typeface="Cambria Math" panose="02040503050406030204" pitchFamily="18" charset="0"/>
                        </a:rPr>
                        <m:t>&gt;2.064</m:t>
                      </m:r>
                    </m:oMath>
                  </m:oMathPara>
                </a14:m>
                <a:endParaRPr lang="en-US" sz="1800" dirty="0">
                  <a:solidFill>
                    <a:schemeClr val="tx1"/>
                  </a:solidFill>
                  <a:latin typeface="Lato" panose="020B0604020202020204" charset="0"/>
                </a:endParaRPr>
              </a:p>
              <a:p>
                <a:pPr algn="ctr">
                  <a:buNone/>
                </a:pPr>
                <a14:m>
                  <m:oMathPara xmlns:m="http://schemas.openxmlformats.org/officeDocument/2006/math">
                    <m:oMathParaPr>
                      <m:jc m:val="centerGroup"/>
                    </m:oMathParaPr>
                    <m:oMath xmlns:m="http://schemas.openxmlformats.org/officeDocument/2006/math">
                      <m:sSub>
                        <m:sSubPr>
                          <m:ctrlPr>
                            <a:rPr lang="en-US" sz="1800" b="1" i="1" smtClean="0">
                              <a:solidFill>
                                <a:srgbClr val="0070C0"/>
                              </a:solidFill>
                              <a:latin typeface="Cambria Math" panose="02040503050406030204" pitchFamily="18" charset="0"/>
                            </a:rPr>
                          </m:ctrlPr>
                        </m:sSubPr>
                        <m:e>
                          <m:r>
                            <a:rPr lang="en-US" sz="1800" b="1" i="1" smtClean="0">
                              <a:solidFill>
                                <a:srgbClr val="0070C0"/>
                              </a:solidFill>
                              <a:latin typeface="Cambria Math" panose="02040503050406030204" pitchFamily="18" charset="0"/>
                            </a:rPr>
                            <m:t>𝒕</m:t>
                          </m:r>
                        </m:e>
                        <m:sub>
                          <m:r>
                            <a:rPr lang="en-US" sz="1800" b="1" i="1" smtClean="0">
                              <a:solidFill>
                                <a:srgbClr val="0070C0"/>
                              </a:solidFill>
                              <a:latin typeface="Cambria Math" panose="02040503050406030204" pitchFamily="18" charset="0"/>
                            </a:rPr>
                            <m:t>𝒄</m:t>
                          </m:r>
                        </m:sub>
                      </m:sSub>
                      <m:r>
                        <a:rPr lang="en-US" sz="1800" b="0" i="1">
                          <a:solidFill>
                            <a:srgbClr val="0070C0"/>
                          </a:solidFill>
                          <a:latin typeface="Cambria Math" panose="02040503050406030204" pitchFamily="18" charset="0"/>
                        </a:rPr>
                        <m:t>=</m:t>
                      </m:r>
                      <m:f>
                        <m:fPr>
                          <m:ctrlPr>
                            <a:rPr lang="en-US" sz="1800" i="1">
                              <a:solidFill>
                                <a:srgbClr val="0070C0"/>
                              </a:solidFill>
                              <a:latin typeface="Cambria Math" panose="02040503050406030204" pitchFamily="18" charset="0"/>
                            </a:rPr>
                          </m:ctrlPr>
                        </m:fPr>
                        <m:num>
                          <m:r>
                            <a:rPr lang="en-US" sz="1800" b="0" i="1" smtClean="0">
                              <a:solidFill>
                                <a:srgbClr val="0070C0"/>
                              </a:solidFill>
                              <a:latin typeface="Cambria Math" panose="02040503050406030204" pitchFamily="18" charset="0"/>
                            </a:rPr>
                            <m:t>4.21−5</m:t>
                          </m:r>
                        </m:num>
                        <m:den>
                          <m:r>
                            <a:rPr lang="en-US" sz="1800" b="0" i="1" smtClean="0">
                              <a:solidFill>
                                <a:srgbClr val="0070C0"/>
                              </a:solidFill>
                              <a:latin typeface="Cambria Math" panose="02040503050406030204" pitchFamily="18" charset="0"/>
                              <a:ea typeface="Cambria Math" panose="02040503050406030204" pitchFamily="18" charset="0"/>
                            </a:rPr>
                            <m:t>0.78</m:t>
                          </m:r>
                        </m:den>
                      </m:f>
                      <m:rad>
                        <m:radPr>
                          <m:degHide m:val="on"/>
                          <m:ctrlPr>
                            <a:rPr lang="en-US" sz="1800" i="1">
                              <a:solidFill>
                                <a:srgbClr val="0070C0"/>
                              </a:solidFill>
                              <a:latin typeface="Cambria Math" panose="02040503050406030204" pitchFamily="18" charset="0"/>
                            </a:rPr>
                          </m:ctrlPr>
                        </m:radPr>
                        <m:deg/>
                        <m:e>
                          <m:r>
                            <a:rPr lang="en-US" sz="1800" b="0" i="1" smtClean="0">
                              <a:solidFill>
                                <a:srgbClr val="0070C0"/>
                              </a:solidFill>
                              <a:latin typeface="Cambria Math" panose="02040503050406030204" pitchFamily="18" charset="0"/>
                            </a:rPr>
                            <m:t>25</m:t>
                          </m:r>
                        </m:e>
                      </m:rad>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𝟓</m:t>
                      </m:r>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𝟎𝟔</m:t>
                      </m:r>
                    </m:oMath>
                  </m:oMathPara>
                </a14:m>
                <a:endParaRPr lang="en-US" sz="1800" dirty="0">
                  <a:solidFill>
                    <a:schemeClr val="tx1"/>
                  </a:solidFill>
                  <a:latin typeface="Lato" panose="020B0604020202020204" charset="0"/>
                </a:endParaRPr>
              </a:p>
              <a:p>
                <a:pPr algn="ctr">
                  <a:buNone/>
                </a:pPr>
                <a:r>
                  <a:rPr lang="en-US" sz="1800" dirty="0">
                    <a:solidFill>
                      <a:schemeClr val="tx1"/>
                    </a:solidFill>
                    <a:latin typeface="Lato" panose="020B0604020202020204" charset="0"/>
                  </a:rPr>
                  <a:t>Since </a:t>
                </a:r>
                <a14:m>
                  <m:oMath xmlns:m="http://schemas.openxmlformats.org/officeDocument/2006/math">
                    <m:d>
                      <m:dPr>
                        <m:begChr m:val="|"/>
                        <m:endChr m:val="|"/>
                        <m:ctrlPr>
                          <a:rPr lang="en-US" sz="1800" i="1">
                            <a:solidFill>
                              <a:srgbClr val="FF0000"/>
                            </a:solidFill>
                            <a:latin typeface="Cambria Math" panose="02040503050406030204" pitchFamily="18" charset="0"/>
                          </a:rPr>
                        </m:ctrlPr>
                      </m:dPr>
                      <m:e>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𝑡</m:t>
                            </m:r>
                          </m:e>
                          <m:sub>
                            <m:r>
                              <a:rPr lang="en-US" sz="1800" i="1">
                                <a:solidFill>
                                  <a:srgbClr val="FF0000"/>
                                </a:solidFill>
                                <a:latin typeface="Cambria Math" panose="02040503050406030204" pitchFamily="18" charset="0"/>
                              </a:rPr>
                              <m:t>𝑐</m:t>
                            </m:r>
                          </m:sub>
                        </m:sSub>
                      </m:e>
                    </m:d>
                    <m:r>
                      <a:rPr lang="en-US" sz="1800" i="1">
                        <a:solidFill>
                          <a:srgbClr val="FF0000"/>
                        </a:solidFill>
                        <a:latin typeface="Cambria Math" panose="02040503050406030204" pitchFamily="18" charset="0"/>
                      </a:rPr>
                      <m:t>&gt;2.064</m:t>
                    </m:r>
                  </m:oMath>
                </a14:m>
                <a:r>
                  <a:rPr lang="en-US" sz="1800" dirty="0">
                    <a:solidFill>
                      <a:schemeClr val="tx1"/>
                    </a:solidFill>
                    <a:latin typeface="Lato" panose="020B0604020202020204" charset="0"/>
                  </a:rPr>
                  <a:t>, we reject the null hypothesis.</a:t>
                </a:r>
              </a:p>
              <a:p>
                <a:pPr algn="ctr">
                  <a:buNone/>
                </a:pPr>
                <a:endParaRPr lang="en-US" sz="1800" dirty="0">
                  <a:ln w="0"/>
                  <a:solidFill>
                    <a:schemeClr val="tx1"/>
                  </a:solidFill>
                  <a:effectLst>
                    <a:outerShdw blurRad="38100" dist="19050" dir="2700000" algn="tl" rotWithShape="0">
                      <a:schemeClr val="dk1">
                        <a:alpha val="40000"/>
                      </a:schemeClr>
                    </a:outerShdw>
                  </a:effectLst>
                  <a:latin typeface="Lato" panose="020B0604020202020204" charset="0"/>
                </a:endParaRPr>
              </a:p>
              <a:p>
                <a:pPr algn="ctr">
                  <a:buNone/>
                </a:pPr>
                <a:r>
                  <a:rPr lang="en-US" sz="1800" dirty="0">
                    <a:solidFill>
                      <a:schemeClr val="tx1"/>
                    </a:solidFill>
                    <a:latin typeface="Lato" panose="020B0604020202020204" charset="0"/>
                  </a:rPr>
                  <a:t>There is sufficient evidence to warrant the rejection of the claim that </a:t>
                </a:r>
                <a:r>
                  <a:rPr lang="en-PH" sz="1800" dirty="0">
                    <a:solidFill>
                      <a:schemeClr val="tx1"/>
                    </a:solidFill>
                    <a:latin typeface="Lato" panose="020B0604020202020204" charset="0"/>
                  </a:rPr>
                  <a:t>the mean weight loss of the sample is not significantly different the local gym’s claim of a 5-kg weight loss. </a:t>
                </a:r>
                <a:endParaRPr lang="en-US" sz="1800" dirty="0">
                  <a:solidFill>
                    <a:schemeClr val="tx1"/>
                  </a:solidFill>
                  <a:latin typeface="Lato" panose="020B0604020202020204" charset="0"/>
                </a:endParaRPr>
              </a:p>
            </p:txBody>
          </p:sp>
        </mc:Choice>
        <mc:Fallback xmlns="">
          <p:sp>
            <p:nvSpPr>
              <p:cNvPr id="9" name="Shape 112"/>
              <p:cNvSpPr txBox="1">
                <a:spLocks noRot="1" noChangeAspect="1" noMove="1" noResize="1" noEditPoints="1" noAdjustHandles="1" noChangeArrowheads="1" noChangeShapeType="1" noTextEdit="1"/>
              </p:cNvSpPr>
              <p:nvPr/>
            </p:nvSpPr>
            <p:spPr>
              <a:xfrm>
                <a:off x="8332839" y="1121854"/>
                <a:ext cx="3343484" cy="5077960"/>
              </a:xfrm>
              <a:prstGeom prst="rect">
                <a:avLst/>
              </a:prstGeom>
              <a:blipFill>
                <a:blip r:embed="rId4"/>
                <a:stretch>
                  <a:fillRect l="-1460" r="-273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7955523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additive="base">
                                        <p:cTn id="38"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 calcmode="lin" valueType="num">
                                      <p:cBhvr additive="base">
                                        <p:cTn id="44" dur="500"/>
                                        <p:tgtEl>
                                          <p:spTgt spid="7">
                                            <p:txEl>
                                              <p:pRg st="6" end="6"/>
                                            </p:txEl>
                                          </p:spTgt>
                                        </p:tgtEl>
                                        <p:attrNameLst>
                                          <p:attrName>ppt_y</p:attrName>
                                        </p:attrNameLst>
                                      </p:cBhvr>
                                      <p:tavLst>
                                        <p:tav tm="0">
                                          <p:val>
                                            <p:strVal val="#ppt_y+#ppt_h*1.125000"/>
                                          </p:val>
                                        </p:tav>
                                        <p:tav tm="100000">
                                          <p:val>
                                            <p:strVal val="#ppt_y"/>
                                          </p:val>
                                        </p:tav>
                                      </p:tavLst>
                                    </p:anim>
                                    <p:animEffect transition="in" filter="wipe(up)">
                                      <p:cBhvr>
                                        <p:cTn id="45" dur="500"/>
                                        <p:tgtEl>
                                          <p:spTgt spid="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51" dur="5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 calcmode="lin" valueType="num">
                                      <p:cBhvr additive="base">
                                        <p:cTn id="56"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57" dur="5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 calcmode="lin" valueType="num">
                                      <p:cBhvr additive="base">
                                        <p:cTn id="62"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63" dur="500"/>
                                        <p:tgtEl>
                                          <p:spTgt spid="9">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9">
                                            <p:txEl>
                                              <p:pRg st="3" end="3"/>
                                            </p:txEl>
                                          </p:spTgt>
                                        </p:tgtEl>
                                        <p:attrNameLst>
                                          <p:attrName>style.visibility</p:attrName>
                                        </p:attrNameLst>
                                      </p:cBhvr>
                                      <p:to>
                                        <p:strVal val="visible"/>
                                      </p:to>
                                    </p:set>
                                    <p:anim calcmode="lin" valueType="num">
                                      <p:cBhvr additive="base">
                                        <p:cTn id="68"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69" dur="500"/>
                                        <p:tgtEl>
                                          <p:spTgt spid="9">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9">
                                            <p:txEl>
                                              <p:pRg st="4" end="4"/>
                                            </p:txEl>
                                          </p:spTgt>
                                        </p:tgtEl>
                                        <p:attrNameLst>
                                          <p:attrName>style.visibility</p:attrName>
                                        </p:attrNameLst>
                                      </p:cBhvr>
                                      <p:to>
                                        <p:strVal val="visible"/>
                                      </p:to>
                                    </p:set>
                                    <p:anim calcmode="lin" valueType="num">
                                      <p:cBhvr additive="base">
                                        <p:cTn id="74"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75" dur="500"/>
                                        <p:tgtEl>
                                          <p:spTgt spid="9">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9">
                                            <p:txEl>
                                              <p:pRg st="6" end="6"/>
                                            </p:txEl>
                                          </p:spTgt>
                                        </p:tgtEl>
                                        <p:attrNameLst>
                                          <p:attrName>style.visibility</p:attrName>
                                        </p:attrNameLst>
                                      </p:cBhvr>
                                      <p:to>
                                        <p:strVal val="visible"/>
                                      </p:to>
                                    </p:set>
                                    <p:anim calcmode="lin" valueType="num">
                                      <p:cBhvr additive="base">
                                        <p:cTn id="80" dur="500"/>
                                        <p:tgtEl>
                                          <p:spTgt spid="9">
                                            <p:txEl>
                                              <p:pRg st="6" end="6"/>
                                            </p:txEl>
                                          </p:spTgt>
                                        </p:tgtEl>
                                        <p:attrNameLst>
                                          <p:attrName>ppt_y</p:attrName>
                                        </p:attrNameLst>
                                      </p:cBhvr>
                                      <p:tavLst>
                                        <p:tav tm="0">
                                          <p:val>
                                            <p:strVal val="#ppt_y+#ppt_h*1.125000"/>
                                          </p:val>
                                        </p:tav>
                                        <p:tav tm="100000">
                                          <p:val>
                                            <p:strVal val="#ppt_y"/>
                                          </p:val>
                                        </p:tav>
                                      </p:tavLst>
                                    </p:anim>
                                    <p:animEffect transition="in" filter="wipe(up)">
                                      <p:cBhvr>
                                        <p:cTn id="8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7" grpId="0" uiExpand="1" build="p"/>
      <p:bldP spid="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Rectangle 1"/>
          <p:cNvSpPr/>
          <p:nvPr/>
        </p:nvSpPr>
        <p:spPr>
          <a:xfrm>
            <a:off x="0" y="0"/>
            <a:ext cx="1238865" cy="146009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220651" y="0"/>
            <a:ext cx="8568812" cy="146009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9789463" y="0"/>
            <a:ext cx="1240877" cy="146009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030340" y="0"/>
            <a:ext cx="1161660" cy="146009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Shape 83"/>
          <p:cNvSpPr txBox="1">
            <a:spLocks noGrp="1"/>
          </p:cNvSpPr>
          <p:nvPr>
            <p:ph type="title"/>
          </p:nvPr>
        </p:nvSpPr>
        <p:spPr>
          <a:xfrm>
            <a:off x="1220650" y="624579"/>
            <a:ext cx="7628100"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Session Objectives</a:t>
            </a:r>
          </a:p>
        </p:txBody>
      </p:sp>
      <p:sp>
        <p:nvSpPr>
          <p:cNvPr id="84" name="Shape 84"/>
          <p:cNvSpPr txBox="1"/>
          <p:nvPr/>
        </p:nvSpPr>
        <p:spPr>
          <a:xfrm>
            <a:off x="1238865" y="1757898"/>
            <a:ext cx="9791475" cy="826499"/>
          </a:xfrm>
          <a:prstGeom prst="rect">
            <a:avLst/>
          </a:prstGeom>
          <a:noFill/>
          <a:ln>
            <a:noFill/>
          </a:ln>
        </p:spPr>
        <p:txBody>
          <a:bodyPr lIns="91425" tIns="91425" rIns="91425" bIns="91425" anchor="t" anchorCtr="0">
            <a:noAutofit/>
          </a:bodyPr>
          <a:lstStyle/>
          <a:p>
            <a:pPr>
              <a:spcBef>
                <a:spcPts val="600"/>
              </a:spcBef>
            </a:pPr>
            <a:r>
              <a:rPr lang="en" sz="2400" dirty="0">
                <a:solidFill>
                  <a:schemeClr val="tx1">
                    <a:lumMod val="75000"/>
                    <a:lumOff val="25000"/>
                  </a:schemeClr>
                </a:solidFill>
                <a:latin typeface="Lato"/>
                <a:ea typeface="Lato"/>
                <a:cs typeface="Lato"/>
                <a:sym typeface="Lato"/>
              </a:rPr>
              <a:t>In this fraction of the course on Statistical Methods, graduate students enrolled in the subject are expected to do the following:</a:t>
            </a:r>
            <a:endParaRPr lang="en" sz="2400" b="1" dirty="0">
              <a:solidFill>
                <a:schemeClr val="tx1">
                  <a:lumMod val="75000"/>
                  <a:lumOff val="25000"/>
                </a:schemeClr>
              </a:solidFill>
              <a:latin typeface="Lato"/>
              <a:ea typeface="Lato"/>
              <a:cs typeface="Lato"/>
              <a:sym typeface="Lato"/>
            </a:endParaRPr>
          </a:p>
        </p:txBody>
      </p:sp>
      <p:sp>
        <p:nvSpPr>
          <p:cNvPr id="85" name="Shape 85"/>
          <p:cNvSpPr txBox="1"/>
          <p:nvPr/>
        </p:nvSpPr>
        <p:spPr>
          <a:xfrm>
            <a:off x="1238865" y="2897896"/>
            <a:ext cx="4755135" cy="2787435"/>
          </a:xfrm>
          <a:prstGeom prst="rect">
            <a:avLst/>
          </a:prstGeom>
          <a:noFill/>
          <a:ln>
            <a:noFill/>
          </a:ln>
        </p:spPr>
        <p:txBody>
          <a:bodyPr lIns="91425" tIns="91425" rIns="91425" bIns="91425" anchor="t" anchorCtr="0">
            <a:noAutofit/>
          </a:bodyPr>
          <a:lstStyle/>
          <a:p>
            <a:pPr marL="342900" indent="-342900">
              <a:spcBef>
                <a:spcPts val="600"/>
              </a:spcBef>
              <a:buFont typeface="+mj-lt"/>
              <a:buAutoNum type="arabicPeriod"/>
            </a:pPr>
            <a:r>
              <a:rPr lang="en-PH" sz="2000" dirty="0">
                <a:solidFill>
                  <a:schemeClr val="tx1">
                    <a:lumMod val="65000"/>
                    <a:lumOff val="35000"/>
                  </a:schemeClr>
                </a:solidFill>
                <a:latin typeface="Lato"/>
                <a:ea typeface="Lato"/>
                <a:cs typeface="Lato"/>
                <a:sym typeface="Lato"/>
              </a:rPr>
              <a:t>Discuss in detail hypothesis testing.</a:t>
            </a:r>
          </a:p>
          <a:p>
            <a:pPr marL="342900" indent="-342900">
              <a:spcBef>
                <a:spcPts val="600"/>
              </a:spcBef>
              <a:buFont typeface="+mj-lt"/>
              <a:buAutoNum type="arabicPeriod"/>
            </a:pPr>
            <a:r>
              <a:rPr lang="en-PH" sz="2000" dirty="0">
                <a:solidFill>
                  <a:schemeClr val="tx1">
                    <a:lumMod val="65000"/>
                    <a:lumOff val="35000"/>
                  </a:schemeClr>
                </a:solidFill>
                <a:latin typeface="Lato"/>
                <a:ea typeface="Lato"/>
                <a:cs typeface="Lato"/>
                <a:sym typeface="Lato"/>
              </a:rPr>
              <a:t>Define important terms related to hypothesis testing (</a:t>
            </a:r>
            <a:r>
              <a:rPr lang="en-PH" sz="2000" dirty="0" err="1">
                <a:solidFill>
                  <a:schemeClr val="tx1">
                    <a:lumMod val="65000"/>
                    <a:lumOff val="35000"/>
                  </a:schemeClr>
                </a:solidFill>
                <a:latin typeface="Lato"/>
                <a:ea typeface="Lato"/>
                <a:cs typeface="Lato"/>
                <a:sym typeface="Lato"/>
              </a:rPr>
              <a:t>e.i.</a:t>
            </a:r>
            <a:r>
              <a:rPr lang="en-PH" sz="2000" dirty="0">
                <a:solidFill>
                  <a:schemeClr val="tx1">
                    <a:lumMod val="65000"/>
                    <a:lumOff val="35000"/>
                  </a:schemeClr>
                </a:solidFill>
                <a:latin typeface="Lato"/>
                <a:ea typeface="Lato"/>
                <a:cs typeface="Lato"/>
                <a:sym typeface="Lato"/>
              </a:rPr>
              <a:t> null and alternative hypotheses, test statistic, critical value and region, type of test, level of significance)</a:t>
            </a:r>
          </a:p>
          <a:p>
            <a:pPr marL="342900" indent="-342900">
              <a:spcBef>
                <a:spcPts val="600"/>
              </a:spcBef>
              <a:buFont typeface="+mj-lt"/>
              <a:buAutoNum type="arabicPeriod"/>
            </a:pPr>
            <a:r>
              <a:rPr lang="en-PH" sz="2000" dirty="0">
                <a:solidFill>
                  <a:schemeClr val="tx1">
                    <a:lumMod val="65000"/>
                    <a:lumOff val="35000"/>
                  </a:schemeClr>
                </a:solidFill>
                <a:latin typeface="Lato"/>
                <a:ea typeface="Lato"/>
                <a:cs typeface="Lato"/>
                <a:sym typeface="Lato"/>
              </a:rPr>
              <a:t>Differentiate Types I and II errors in hypothesis testing.</a:t>
            </a:r>
          </a:p>
        </p:txBody>
      </p:sp>
      <p:sp>
        <p:nvSpPr>
          <p:cNvPr id="87" name="Shape 87"/>
          <p:cNvSpPr txBox="1"/>
          <p:nvPr/>
        </p:nvSpPr>
        <p:spPr>
          <a:xfrm>
            <a:off x="1238865" y="5685332"/>
            <a:ext cx="9791475" cy="826499"/>
          </a:xfrm>
          <a:prstGeom prst="rect">
            <a:avLst/>
          </a:prstGeom>
          <a:noFill/>
          <a:ln>
            <a:noFill/>
          </a:ln>
        </p:spPr>
        <p:txBody>
          <a:bodyPr lIns="91425" tIns="91425" rIns="91425" bIns="91425" anchor="t" anchorCtr="0">
            <a:noAutofit/>
          </a:bodyPr>
          <a:lstStyle/>
          <a:p>
            <a:pPr lvl="0" algn="r" rtl="0">
              <a:buNone/>
            </a:pPr>
            <a:r>
              <a:rPr lang="en-US" sz="1800" dirty="0">
                <a:solidFill>
                  <a:schemeClr val="bg1">
                    <a:lumMod val="50000"/>
                  </a:schemeClr>
                </a:solidFill>
                <a:latin typeface="Lato"/>
                <a:ea typeface="Lato"/>
                <a:cs typeface="Lato"/>
                <a:sym typeface="Lato"/>
              </a:rPr>
              <a:t>This slideshow presentation will be made available through the official course website: </a:t>
            </a:r>
            <a:r>
              <a:rPr lang="en-US" sz="1800" i="1" u="sng" dirty="0">
                <a:solidFill>
                  <a:schemeClr val="accent3">
                    <a:lumMod val="75000"/>
                  </a:schemeClr>
                </a:solidFill>
                <a:latin typeface="Lato"/>
                <a:ea typeface="Lato"/>
                <a:cs typeface="Lato"/>
                <a:sym typeface="Lato"/>
              </a:rPr>
              <a:t>mathbychua.weebly.com</a:t>
            </a:r>
            <a:r>
              <a:rPr lang="en-US" sz="1800" dirty="0">
                <a:solidFill>
                  <a:schemeClr val="bg1">
                    <a:lumMod val="50000"/>
                  </a:schemeClr>
                </a:solidFill>
                <a:latin typeface="Lato"/>
                <a:ea typeface="Lato"/>
                <a:cs typeface="Lato"/>
                <a:sym typeface="Lato"/>
              </a:rPr>
              <a:t>.</a:t>
            </a:r>
          </a:p>
          <a:p>
            <a:pPr lvl="0" algn="r" rtl="0">
              <a:buNone/>
            </a:pPr>
            <a:r>
              <a:rPr lang="en-US" sz="1800" dirty="0">
                <a:solidFill>
                  <a:schemeClr val="bg1">
                    <a:lumMod val="50000"/>
                  </a:schemeClr>
                </a:solidFill>
                <a:latin typeface="Lato"/>
                <a:ea typeface="Lato"/>
                <a:cs typeface="Lato"/>
                <a:sym typeface="Lato"/>
              </a:rPr>
              <a:t>Download the document to use it as reference.</a:t>
            </a:r>
            <a:endParaRPr sz="1800" dirty="0">
              <a:solidFill>
                <a:schemeClr val="bg1">
                  <a:lumMod val="50000"/>
                </a:schemeClr>
              </a:solidFill>
              <a:latin typeface="Lato"/>
              <a:ea typeface="Lato"/>
              <a:cs typeface="Lato"/>
              <a:sym typeface="Lato"/>
            </a:endParaRPr>
          </a:p>
        </p:txBody>
      </p:sp>
      <p:sp>
        <p:nvSpPr>
          <p:cNvPr id="4" name="Rectangle 3"/>
          <p:cNvSpPr/>
          <p:nvPr/>
        </p:nvSpPr>
        <p:spPr>
          <a:xfrm>
            <a:off x="-18215" y="301396"/>
            <a:ext cx="12210215" cy="12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hape 85"/>
          <p:cNvSpPr txBox="1"/>
          <p:nvPr/>
        </p:nvSpPr>
        <p:spPr>
          <a:xfrm>
            <a:off x="6275205" y="2882205"/>
            <a:ext cx="4755135" cy="2803126"/>
          </a:xfrm>
          <a:prstGeom prst="rect">
            <a:avLst/>
          </a:prstGeom>
          <a:noFill/>
          <a:ln>
            <a:noFill/>
          </a:ln>
        </p:spPr>
        <p:txBody>
          <a:bodyPr lIns="91425" tIns="91425" rIns="91425" bIns="91425" anchor="t" anchorCtr="0">
            <a:noAutofit/>
          </a:bodyPr>
          <a:lstStyle/>
          <a:p>
            <a:pPr marL="287338" indent="-287338">
              <a:spcBef>
                <a:spcPts val="600"/>
              </a:spcBef>
              <a:buFont typeface="+mj-lt"/>
              <a:buAutoNum type="arabicPeriod" startAt="4"/>
            </a:pPr>
            <a:r>
              <a:rPr lang="en-PH" sz="2000" dirty="0">
                <a:solidFill>
                  <a:schemeClr val="tx1">
                    <a:lumMod val="65000"/>
                    <a:lumOff val="35000"/>
                  </a:schemeClr>
                </a:solidFill>
                <a:latin typeface="Lato"/>
                <a:ea typeface="Lato"/>
                <a:cs typeface="Lato"/>
                <a:sym typeface="Lato"/>
              </a:rPr>
              <a:t>Describe the steps in hypothesis testing.</a:t>
            </a:r>
          </a:p>
          <a:p>
            <a:pPr marL="287338" indent="-287338">
              <a:spcBef>
                <a:spcPts val="600"/>
              </a:spcBef>
              <a:buFont typeface="+mj-lt"/>
              <a:buAutoNum type="arabicPeriod" startAt="4"/>
            </a:pPr>
            <a:r>
              <a:rPr lang="en-PH" sz="2000" dirty="0">
                <a:solidFill>
                  <a:schemeClr val="tx1">
                    <a:lumMod val="65000"/>
                    <a:lumOff val="35000"/>
                  </a:schemeClr>
                </a:solidFill>
                <a:latin typeface="Lato"/>
                <a:ea typeface="Lato"/>
                <a:cs typeface="Lato"/>
                <a:sym typeface="Lato"/>
              </a:rPr>
              <a:t>Test hypotheses using the traditional method.</a:t>
            </a:r>
          </a:p>
        </p:txBody>
      </p:sp>
    </p:spTree>
    <p:extLst>
      <p:ext uri="{BB962C8B-B14F-4D97-AF65-F5344CB8AC3E}">
        <p14:creationId xmlns:p14="http://schemas.microsoft.com/office/powerpoint/2010/main" val="227721869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1000"/>
                                        <p:tgtEl>
                                          <p:spTgt spid="83"/>
                                        </p:tgtEl>
                                      </p:cBhvr>
                                    </p:animEffect>
                                    <p:anim calcmode="lin" valueType="num">
                                      <p:cBhvr>
                                        <p:cTn id="29" dur="1000" fill="hold"/>
                                        <p:tgtEl>
                                          <p:spTgt spid="83"/>
                                        </p:tgtEl>
                                        <p:attrNameLst>
                                          <p:attrName>ppt_x</p:attrName>
                                        </p:attrNameLst>
                                      </p:cBhvr>
                                      <p:tavLst>
                                        <p:tav tm="0">
                                          <p:val>
                                            <p:strVal val="#ppt_x"/>
                                          </p:val>
                                        </p:tav>
                                        <p:tav tm="100000">
                                          <p:val>
                                            <p:strVal val="#ppt_x"/>
                                          </p:val>
                                        </p:tav>
                                      </p:tavLst>
                                    </p:anim>
                                    <p:anim calcmode="lin" valueType="num">
                                      <p:cBhvr>
                                        <p:cTn id="30"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additive="base">
                                        <p:cTn id="35" dur="500"/>
                                        <p:tgtEl>
                                          <p:spTgt spid="84"/>
                                        </p:tgtEl>
                                        <p:attrNameLst>
                                          <p:attrName>ppt_y</p:attrName>
                                        </p:attrNameLst>
                                      </p:cBhvr>
                                      <p:tavLst>
                                        <p:tav tm="0">
                                          <p:val>
                                            <p:strVal val="#ppt_y+#ppt_h*1.125000"/>
                                          </p:val>
                                        </p:tav>
                                        <p:tav tm="100000">
                                          <p:val>
                                            <p:strVal val="#ppt_y"/>
                                          </p:val>
                                        </p:tav>
                                      </p:tavLst>
                                    </p:anim>
                                    <p:animEffect transition="in" filter="wipe(up)">
                                      <p:cBhvr>
                                        <p:cTn id="36" dur="500"/>
                                        <p:tgtEl>
                                          <p:spTgt spid="8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85">
                                            <p:txEl>
                                              <p:pRg st="0" end="0"/>
                                            </p:txEl>
                                          </p:spTgt>
                                        </p:tgtEl>
                                        <p:attrNameLst>
                                          <p:attrName>style.visibility</p:attrName>
                                        </p:attrNameLst>
                                      </p:cBhvr>
                                      <p:to>
                                        <p:strVal val="visible"/>
                                      </p:to>
                                    </p:set>
                                    <p:anim calcmode="lin" valueType="num">
                                      <p:cBhvr additive="base">
                                        <p:cTn id="41" dur="500"/>
                                        <p:tgtEl>
                                          <p:spTgt spid="85">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8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85">
                                            <p:txEl>
                                              <p:pRg st="1" end="1"/>
                                            </p:txEl>
                                          </p:spTgt>
                                        </p:tgtEl>
                                        <p:attrNameLst>
                                          <p:attrName>style.visibility</p:attrName>
                                        </p:attrNameLst>
                                      </p:cBhvr>
                                      <p:to>
                                        <p:strVal val="visible"/>
                                      </p:to>
                                    </p:set>
                                    <p:anim calcmode="lin" valueType="num">
                                      <p:cBhvr additive="base">
                                        <p:cTn id="47" dur="500"/>
                                        <p:tgtEl>
                                          <p:spTgt spid="85">
                                            <p:txEl>
                                              <p:pRg st="1" end="1"/>
                                            </p:txEl>
                                          </p:spTgt>
                                        </p:tgtEl>
                                        <p:attrNameLst>
                                          <p:attrName>ppt_y</p:attrName>
                                        </p:attrNameLst>
                                      </p:cBhvr>
                                      <p:tavLst>
                                        <p:tav tm="0">
                                          <p:val>
                                            <p:strVal val="#ppt_y+#ppt_h*1.125000"/>
                                          </p:val>
                                        </p:tav>
                                        <p:tav tm="100000">
                                          <p:val>
                                            <p:strVal val="#ppt_y"/>
                                          </p:val>
                                        </p:tav>
                                      </p:tavLst>
                                    </p:anim>
                                    <p:animEffect transition="in" filter="wipe(up)">
                                      <p:cBhvr>
                                        <p:cTn id="48" dur="500"/>
                                        <p:tgtEl>
                                          <p:spTgt spid="8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85">
                                            <p:txEl>
                                              <p:pRg st="2" end="2"/>
                                            </p:txEl>
                                          </p:spTgt>
                                        </p:tgtEl>
                                        <p:attrNameLst>
                                          <p:attrName>style.visibility</p:attrName>
                                        </p:attrNameLst>
                                      </p:cBhvr>
                                      <p:to>
                                        <p:strVal val="visible"/>
                                      </p:to>
                                    </p:set>
                                    <p:anim calcmode="lin" valueType="num">
                                      <p:cBhvr additive="base">
                                        <p:cTn id="53" dur="500"/>
                                        <p:tgtEl>
                                          <p:spTgt spid="85">
                                            <p:txEl>
                                              <p:pRg st="2" end="2"/>
                                            </p:txEl>
                                          </p:spTgt>
                                        </p:tgtEl>
                                        <p:attrNameLst>
                                          <p:attrName>ppt_y</p:attrName>
                                        </p:attrNameLst>
                                      </p:cBhvr>
                                      <p:tavLst>
                                        <p:tav tm="0">
                                          <p:val>
                                            <p:strVal val="#ppt_y+#ppt_h*1.125000"/>
                                          </p:val>
                                        </p:tav>
                                        <p:tav tm="100000">
                                          <p:val>
                                            <p:strVal val="#ppt_y"/>
                                          </p:val>
                                        </p:tav>
                                      </p:tavLst>
                                    </p:anim>
                                    <p:animEffect transition="in" filter="wipe(up)">
                                      <p:cBhvr>
                                        <p:cTn id="54" dur="500"/>
                                        <p:tgtEl>
                                          <p:spTgt spid="8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 calcmode="lin" valueType="num">
                                      <p:cBhvr additive="base">
                                        <p:cTn id="5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60" dur="500"/>
                                        <p:tgtEl>
                                          <p:spTgt spid="1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 calcmode="lin" valueType="num">
                                      <p:cBhvr additive="base">
                                        <p:cTn id="65"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66" dur="500"/>
                                        <p:tgtEl>
                                          <p:spTgt spid="13">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83" grpId="0"/>
      <p:bldP spid="84" grpId="0"/>
      <p:bldP spid="85" grpId="0" uiExpand="1" build="p"/>
      <p:bldP spid="87" grpId="0"/>
      <p:bldP spid="1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t-test for One Sample</a:t>
            </a:r>
          </a:p>
        </p:txBody>
      </p:sp>
      <p:sp>
        <p:nvSpPr>
          <p:cNvPr id="6" name="Shape 112"/>
          <p:cNvSpPr txBox="1">
            <a:spLocks noGrp="1"/>
          </p:cNvSpPr>
          <p:nvPr>
            <p:ph type="body" idx="1"/>
          </p:nvPr>
        </p:nvSpPr>
        <p:spPr>
          <a:xfrm>
            <a:off x="553453" y="1233055"/>
            <a:ext cx="4475747" cy="4855558"/>
          </a:xfrm>
          <a:prstGeom prst="rect">
            <a:avLst/>
          </a:prstGeom>
        </p:spPr>
        <p:txBody>
          <a:bodyPr lIns="91425" tIns="91425" rIns="91425" bIns="91425" anchor="t" anchorCtr="0">
            <a:noAutofit/>
          </a:bodyPr>
          <a:lstStyle/>
          <a:p>
            <a:pPr>
              <a:buNone/>
            </a:pPr>
            <a:r>
              <a:rPr lang="en-PH" sz="2400" dirty="0">
                <a:solidFill>
                  <a:schemeClr val="tx1">
                    <a:lumMod val="65000"/>
                    <a:lumOff val="35000"/>
                  </a:schemeClr>
                </a:solidFill>
                <a:latin typeface="Lato" panose="020B0604020202020204" charset="0"/>
              </a:rPr>
              <a:t>As a means to assess its faculty, the Graduate School of ESSU conducts a faculty evaluation before the end of every term. For the current semester, the average rating of all instructors is 3.39 with a standard deviation of 0.87. On the other hand, twenty-seven newly hired probationary instructors got a mean rating of 3.76. Based from the data, did the probationary instructors get a better rating than the faculty as a whole?</a:t>
            </a:r>
            <a:endParaRPr lang="en-US" sz="2400" b="1" dirty="0">
              <a:solidFill>
                <a:schemeClr val="tx1">
                  <a:lumMod val="65000"/>
                  <a:lumOff val="35000"/>
                </a:schemeClr>
              </a:solidFill>
              <a:latin typeface="Lato" panose="020B0604020202020204" charset="0"/>
            </a:endParaRPr>
          </a:p>
        </p:txBody>
      </p:sp>
      <mc:AlternateContent xmlns:mc="http://schemas.openxmlformats.org/markup-compatibility/2006" xmlns:a14="http://schemas.microsoft.com/office/drawing/2010/main">
        <mc:Choice Requires="a14">
          <p:sp>
            <p:nvSpPr>
              <p:cNvPr id="7" name="Shape 112"/>
              <p:cNvSpPr txBox="1">
                <a:spLocks/>
              </p:cNvSpPr>
              <p:nvPr/>
            </p:nvSpPr>
            <p:spPr>
              <a:xfrm>
                <a:off x="4876284" y="1121854"/>
                <a:ext cx="3456555"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1800" dirty="0">
                    <a:solidFill>
                      <a:srgbClr val="FF0000"/>
                    </a:solidFill>
                    <a:latin typeface="Lato" panose="020B0604020202020204" charset="0"/>
                  </a:rPr>
                  <a:t>The </a:t>
                </a:r>
                <a:r>
                  <a:rPr lang="en-PH" sz="1800" dirty="0">
                    <a:solidFill>
                      <a:srgbClr val="FF0000"/>
                    </a:solidFill>
                    <a:latin typeface="Lato" panose="020B0604020202020204" charset="0"/>
                  </a:rPr>
                  <a:t>mean rating of the probationary instructors is not significantly greater than the mean rating of all faculty members.</a:t>
                </a:r>
                <a:r>
                  <a:rPr lang="en-US" sz="1800" dirty="0">
                    <a:solidFill>
                      <a:srgbClr val="FF0000"/>
                    </a:solidFill>
                    <a:latin typeface="Lato" panose="020B0604020202020204" charset="0"/>
                  </a:rPr>
                  <a:t> </a:t>
                </a:r>
                <a14:m>
                  <m:oMath xmlns:m="http://schemas.openxmlformats.org/officeDocument/2006/math">
                    <m:sSub>
                      <m:sSubPr>
                        <m:ctrlPr>
                          <a:rPr lang="en-US" sz="1800" i="1" smtClean="0">
                            <a:solidFill>
                              <a:srgbClr val="0070C0"/>
                            </a:solidFill>
                            <a:latin typeface="Cambria Math" panose="02040503050406030204" pitchFamily="18" charset="0"/>
                          </a:rPr>
                        </m:ctrlPr>
                      </m:sSubPr>
                      <m:e>
                        <m:r>
                          <a:rPr lang="en-US" sz="1800" b="0" i="1" smtClean="0">
                            <a:solidFill>
                              <a:srgbClr val="0070C0"/>
                            </a:solidFill>
                            <a:latin typeface="Cambria Math" panose="02040503050406030204" pitchFamily="18" charset="0"/>
                          </a:rPr>
                          <m:t>𝐻</m:t>
                        </m:r>
                      </m:e>
                      <m:sub>
                        <m:r>
                          <a:rPr lang="en-US" sz="1800" b="0" i="1" smtClean="0">
                            <a:solidFill>
                              <a:srgbClr val="0070C0"/>
                            </a:solidFill>
                            <a:latin typeface="Cambria Math" panose="02040503050406030204" pitchFamily="18" charset="0"/>
                          </a:rPr>
                          <m:t>0</m:t>
                        </m:r>
                      </m:sub>
                    </m:sSub>
                    <m:r>
                      <a:rPr lang="en-US" sz="1800" b="0" i="1" smtClean="0">
                        <a:solidFill>
                          <a:srgbClr val="0070C0"/>
                        </a:solidFill>
                        <a:latin typeface="Cambria Math" panose="02040503050406030204" pitchFamily="18" charset="0"/>
                      </a:rPr>
                      <m:t>:</m:t>
                    </m:r>
                    <m:acc>
                      <m:accPr>
                        <m:chr m:val="̅"/>
                        <m:ctrlPr>
                          <a:rPr lang="en-US" sz="1800" i="1" smtClean="0">
                            <a:solidFill>
                              <a:srgbClr val="0070C0"/>
                            </a:solidFill>
                            <a:latin typeface="Cambria Math" panose="02040503050406030204" pitchFamily="18" charset="0"/>
                          </a:rPr>
                        </m:ctrlPr>
                      </m:accPr>
                      <m:e>
                        <m:r>
                          <a:rPr lang="en-US" sz="1800" b="0" i="1" smtClean="0">
                            <a:solidFill>
                              <a:srgbClr val="0070C0"/>
                            </a:solidFill>
                            <a:latin typeface="Cambria Math" panose="02040503050406030204" pitchFamily="18" charset="0"/>
                          </a:rPr>
                          <m:t>𝑥</m:t>
                        </m:r>
                      </m:e>
                    </m:acc>
                    <m:r>
                      <a:rPr lang="en-US" sz="1800" b="0" i="1" smtClean="0">
                        <a:solidFill>
                          <a:srgbClr val="0070C0"/>
                        </a:solidFill>
                        <a:latin typeface="Cambria Math" panose="02040503050406030204" pitchFamily="18" charset="0"/>
                      </a:rPr>
                      <m:t>=3.39</m:t>
                    </m:r>
                  </m:oMath>
                </a14:m>
                <a:endParaRPr lang="en-US" sz="1800" dirty="0">
                  <a:solidFill>
                    <a:srgbClr val="FF0000"/>
                  </a:solidFill>
                  <a:latin typeface="Lato" panose="020B0604020202020204" charset="0"/>
                </a:endParaRPr>
              </a:p>
              <a:p>
                <a:pPr algn="ctr">
                  <a:buNone/>
                </a:pPr>
                <a:r>
                  <a:rPr lang="en-PH" sz="1800" dirty="0">
                    <a:solidFill>
                      <a:srgbClr val="00B050"/>
                    </a:solidFill>
                    <a:latin typeface="Lato" panose="020B0604020202020204" charset="0"/>
                  </a:rPr>
                  <a:t>The mean rating of the probationary instructors is significantly greater than the mean rating of all faculty members.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b="0" i="1">
                            <a:solidFill>
                              <a:srgbClr val="0070C0"/>
                            </a:solidFill>
                            <a:latin typeface="Cambria Math" panose="02040503050406030204" pitchFamily="18" charset="0"/>
                          </a:rPr>
                          <m:t>𝐻</m:t>
                        </m:r>
                      </m:e>
                      <m:sub>
                        <m:r>
                          <a:rPr lang="en-US" sz="1800" b="0" i="1" smtClean="0">
                            <a:solidFill>
                              <a:srgbClr val="0070C0"/>
                            </a:solidFill>
                            <a:latin typeface="Cambria Math" panose="02040503050406030204" pitchFamily="18" charset="0"/>
                          </a:rPr>
                          <m:t>1</m:t>
                        </m:r>
                      </m:sub>
                    </m:sSub>
                    <m:r>
                      <a:rPr lang="en-US" sz="1800" b="0" i="1">
                        <a:solidFill>
                          <a:srgbClr val="0070C0"/>
                        </a:solidFill>
                        <a:latin typeface="Cambria Math" panose="02040503050406030204" pitchFamily="18" charset="0"/>
                      </a:rPr>
                      <m:t>:</m:t>
                    </m:r>
                    <m:acc>
                      <m:accPr>
                        <m:chr m:val="̅"/>
                        <m:ctrlPr>
                          <a:rPr lang="en-US" sz="1800" i="1">
                            <a:solidFill>
                              <a:srgbClr val="0070C0"/>
                            </a:solidFill>
                            <a:latin typeface="Cambria Math" panose="02040503050406030204" pitchFamily="18" charset="0"/>
                          </a:rPr>
                        </m:ctrlPr>
                      </m:accPr>
                      <m:e>
                        <m:r>
                          <a:rPr lang="en-US" sz="1800" b="0" i="1">
                            <a:solidFill>
                              <a:srgbClr val="0070C0"/>
                            </a:solidFill>
                            <a:latin typeface="Cambria Math" panose="02040503050406030204" pitchFamily="18" charset="0"/>
                          </a:rPr>
                          <m:t>𝑥</m:t>
                        </m:r>
                      </m:e>
                    </m:acc>
                    <m:r>
                      <a:rPr lang="en-US" sz="1800" b="0" i="1" smtClean="0">
                        <a:solidFill>
                          <a:srgbClr val="0070C0"/>
                        </a:solidFill>
                        <a:latin typeface="Cambria Math" panose="02040503050406030204" pitchFamily="18" charset="0"/>
                      </a:rPr>
                      <m:t>&gt;3.39</m:t>
                    </m:r>
                  </m:oMath>
                </a14:m>
                <a:endParaRPr lang="en-US" sz="1800" dirty="0">
                  <a:solidFill>
                    <a:srgbClr val="00B050"/>
                  </a:solidFill>
                  <a:latin typeface="Lato" panose="020B0604020202020204" charset="0"/>
                </a:endParaRPr>
              </a:p>
              <a:p>
                <a:pPr algn="ctr">
                  <a:buNone/>
                </a:pPr>
                <a:endParaRPr lang="en-US" sz="1800" dirty="0">
                  <a:solidFill>
                    <a:srgbClr val="00B050"/>
                  </a:solidFill>
                  <a:latin typeface="Lato" panose="020B0604020202020204" charset="0"/>
                </a:endParaRPr>
              </a:p>
              <a:p>
                <a:pPr algn="ctr">
                  <a:buNone/>
                </a:pPr>
                <a:r>
                  <a:rPr lang="en-US" sz="1800" dirty="0">
                    <a:solidFill>
                      <a:schemeClr val="tx1"/>
                    </a:solidFill>
                    <a:latin typeface="Lato" panose="020B0604020202020204" charset="0"/>
                  </a:rPr>
                  <a:t>Since </a:t>
                </a:r>
                <a14:m>
                  <m:oMath xmlns:m="http://schemas.openxmlformats.org/officeDocument/2006/math">
                    <m:r>
                      <a:rPr lang="en-US" sz="1800" b="0" i="1" smtClean="0">
                        <a:solidFill>
                          <a:schemeClr val="tx1"/>
                        </a:solidFill>
                        <a:latin typeface="Cambria Math" panose="02040503050406030204" pitchFamily="18" charset="0"/>
                      </a:rPr>
                      <m:t>𝑛</m:t>
                    </m:r>
                    <m:r>
                      <a:rPr lang="en-US" sz="1800" b="0" i="1" smtClean="0">
                        <a:solidFill>
                          <a:schemeClr val="tx1"/>
                        </a:solidFill>
                        <a:latin typeface="Cambria Math" panose="02040503050406030204" pitchFamily="18" charset="0"/>
                      </a:rPr>
                      <m:t>&lt;30</m:t>
                    </m:r>
                  </m:oMath>
                </a14:m>
                <a:r>
                  <a:rPr lang="en-US" sz="1800" dirty="0">
                    <a:solidFill>
                      <a:schemeClr val="tx1"/>
                    </a:solidFill>
                    <a:latin typeface="Lato" panose="020B0604020202020204" charset="0"/>
                  </a:rPr>
                  <a:t>, test statistic will be obtained through one-tailed t-test for one sample.</a:t>
                </a:r>
              </a:p>
              <a:p>
                <a:pPr algn="ctr">
                  <a:buNone/>
                </a:pPr>
                <a14:m>
                  <m:oMathPara xmlns:m="http://schemas.openxmlformats.org/officeDocument/2006/math">
                    <m:oMathParaPr>
                      <m:jc m:val="centerGroup"/>
                    </m:oMathParaPr>
                    <m:oMath xmlns:m="http://schemas.openxmlformats.org/officeDocument/2006/math">
                      <m:r>
                        <a:rPr lang="en-US" sz="1800" b="1" i="1" smtClean="0">
                          <a:solidFill>
                            <a:srgbClr val="0070C0"/>
                          </a:solidFill>
                          <a:latin typeface="Cambria Math" panose="02040503050406030204" pitchFamily="18" charset="0"/>
                        </a:rPr>
                        <m:t>𝒕</m:t>
                      </m:r>
                      <m:r>
                        <a:rPr lang="en-US" sz="1800" b="1" i="1">
                          <a:solidFill>
                            <a:srgbClr val="0070C0"/>
                          </a:solidFill>
                          <a:latin typeface="Cambria Math" panose="02040503050406030204" pitchFamily="18" charset="0"/>
                        </a:rPr>
                        <m:t>=</m:t>
                      </m:r>
                      <m:f>
                        <m:fPr>
                          <m:ctrlPr>
                            <a:rPr lang="en-US" sz="1800" b="1" i="1">
                              <a:solidFill>
                                <a:srgbClr val="0070C0"/>
                              </a:solidFill>
                              <a:latin typeface="Cambria Math" panose="02040503050406030204" pitchFamily="18" charset="0"/>
                            </a:rPr>
                          </m:ctrlPr>
                        </m:fPr>
                        <m:num>
                          <m:acc>
                            <m:accPr>
                              <m:chr m:val="̅"/>
                              <m:ctrlPr>
                                <a:rPr lang="en-US" sz="1800" b="1" i="1">
                                  <a:solidFill>
                                    <a:srgbClr val="0070C0"/>
                                  </a:solidFill>
                                  <a:latin typeface="Cambria Math" panose="02040503050406030204" pitchFamily="18" charset="0"/>
                                </a:rPr>
                              </m:ctrlPr>
                            </m:accPr>
                            <m:e>
                              <m:r>
                                <a:rPr lang="en-US" sz="1800" b="1" i="1">
                                  <a:solidFill>
                                    <a:srgbClr val="0070C0"/>
                                  </a:solidFill>
                                  <a:latin typeface="Cambria Math" panose="02040503050406030204" pitchFamily="18" charset="0"/>
                                </a:rPr>
                                <m:t>𝒙</m:t>
                              </m:r>
                            </m:e>
                          </m:acc>
                          <m:r>
                            <a:rPr lang="en-US" sz="1800" b="1" i="1">
                              <a:solidFill>
                                <a:srgbClr val="0070C0"/>
                              </a:solidFill>
                              <a:latin typeface="Cambria Math" panose="02040503050406030204" pitchFamily="18" charset="0"/>
                            </a:rPr>
                            <m:t>−</m:t>
                          </m:r>
                          <m:r>
                            <a:rPr lang="en-US" sz="1800" b="1" i="1">
                              <a:solidFill>
                                <a:srgbClr val="0070C0"/>
                              </a:solidFill>
                              <a:latin typeface="Cambria Math" panose="02040503050406030204" pitchFamily="18" charset="0"/>
                              <a:ea typeface="Cambria Math" panose="02040503050406030204" pitchFamily="18" charset="0"/>
                            </a:rPr>
                            <m:t>𝝁</m:t>
                          </m:r>
                        </m:num>
                        <m:den>
                          <m:r>
                            <a:rPr lang="en-US" sz="1800" b="1" i="1">
                              <a:solidFill>
                                <a:srgbClr val="0070C0"/>
                              </a:solidFill>
                              <a:latin typeface="Cambria Math" panose="02040503050406030204" pitchFamily="18" charset="0"/>
                              <a:ea typeface="Cambria Math" panose="02040503050406030204" pitchFamily="18" charset="0"/>
                            </a:rPr>
                            <m:t>𝝈</m:t>
                          </m:r>
                        </m:den>
                      </m:f>
                      <m:rad>
                        <m:radPr>
                          <m:degHide m:val="on"/>
                          <m:ctrlPr>
                            <a:rPr lang="en-US" sz="1800" b="1" i="1">
                              <a:solidFill>
                                <a:srgbClr val="0070C0"/>
                              </a:solidFill>
                              <a:latin typeface="Cambria Math" panose="02040503050406030204" pitchFamily="18" charset="0"/>
                            </a:rPr>
                          </m:ctrlPr>
                        </m:radPr>
                        <m:deg/>
                        <m:e>
                          <m:r>
                            <a:rPr lang="en-US" sz="1800" b="1" i="1">
                              <a:solidFill>
                                <a:srgbClr val="0070C0"/>
                              </a:solidFill>
                              <a:latin typeface="Cambria Math" panose="02040503050406030204" pitchFamily="18" charset="0"/>
                            </a:rPr>
                            <m:t>𝒏</m:t>
                          </m:r>
                        </m:e>
                      </m:rad>
                    </m:oMath>
                  </m:oMathPara>
                </a14:m>
                <a:endParaRPr lang="en-US" sz="1800" b="1" dirty="0">
                  <a:solidFill>
                    <a:srgbClr val="0070C0"/>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r>
                  <a:rPr lang="en-US" sz="1800" dirty="0">
                    <a:solidFill>
                      <a:schemeClr val="tx1"/>
                    </a:solidFill>
                    <a:ea typeface="Cambria Math" panose="02040503050406030204" pitchFamily="18" charset="0"/>
                  </a:rPr>
                  <a:t>Set </a:t>
                </a:r>
                <a14:m>
                  <m:oMath xmlns:m="http://schemas.openxmlformats.org/officeDocument/2006/math">
                    <m:r>
                      <a:rPr lang="en-US" sz="1800" i="1" smtClean="0">
                        <a:solidFill>
                          <a:schemeClr val="tx1"/>
                        </a:solidFill>
                        <a:latin typeface="Cambria Math" panose="02040503050406030204" pitchFamily="18" charset="0"/>
                        <a:ea typeface="Cambria Math" panose="02040503050406030204" pitchFamily="18" charset="0"/>
                      </a:rPr>
                      <m:t>𝛼</m:t>
                    </m:r>
                    <m:r>
                      <a:rPr lang="en-US" sz="1800" b="0" i="1" smtClean="0">
                        <a:solidFill>
                          <a:schemeClr val="tx1"/>
                        </a:solidFill>
                        <a:latin typeface="Cambria Math" panose="02040503050406030204" pitchFamily="18" charset="0"/>
                        <a:ea typeface="Cambria Math" panose="02040503050406030204" pitchFamily="18" charset="0"/>
                      </a:rPr>
                      <m:t>=0.05</m:t>
                    </m:r>
                  </m:oMath>
                </a14:m>
                <a:r>
                  <a:rPr lang="en-US" sz="1800" dirty="0">
                    <a:solidFill>
                      <a:schemeClr val="tx1"/>
                    </a:solidFill>
                    <a:latin typeface="Lato" panose="020B0604020202020204" charset="0"/>
                  </a:rPr>
                  <a:t>, </a:t>
                </a:r>
                <a14:m>
                  <m:oMath xmlns:m="http://schemas.openxmlformats.org/officeDocument/2006/math">
                    <m:r>
                      <a:rPr lang="en-US" sz="1800" b="0" i="1" smtClean="0">
                        <a:solidFill>
                          <a:schemeClr val="tx1"/>
                        </a:solidFill>
                        <a:latin typeface="Cambria Math" panose="02040503050406030204" pitchFamily="18" charset="0"/>
                      </a:rPr>
                      <m:t>𝑑𝑓</m:t>
                    </m:r>
                    <m:r>
                      <a:rPr lang="en-US" sz="1800" b="0" i="1" smtClean="0">
                        <a:solidFill>
                          <a:schemeClr val="tx1"/>
                        </a:solidFill>
                        <a:latin typeface="Cambria Math" panose="02040503050406030204" pitchFamily="18" charset="0"/>
                      </a:rPr>
                      <m:t>=26</m:t>
                    </m:r>
                  </m:oMath>
                </a14:m>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p:txBody>
          </p:sp>
        </mc:Choice>
        <mc:Fallback xmlns="">
          <p:sp>
            <p:nvSpPr>
              <p:cNvPr id="7" name="Shape 112"/>
              <p:cNvSpPr txBox="1">
                <a:spLocks noRot="1" noChangeAspect="1" noMove="1" noResize="1" noEditPoints="1" noAdjustHandles="1" noChangeArrowheads="1" noChangeShapeType="1" noTextEdit="1"/>
              </p:cNvSpPr>
              <p:nvPr/>
            </p:nvSpPr>
            <p:spPr>
              <a:xfrm>
                <a:off x="4876284" y="1121854"/>
                <a:ext cx="3456555" cy="5077960"/>
              </a:xfrm>
              <a:prstGeom prst="rect">
                <a:avLst/>
              </a:prstGeom>
              <a:blipFill>
                <a:blip r:embed="rId2"/>
                <a:stretch>
                  <a:fillRect l="-1587" r="-2646" b="-10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hape 112"/>
              <p:cNvSpPr txBox="1">
                <a:spLocks/>
              </p:cNvSpPr>
              <p:nvPr/>
            </p:nvSpPr>
            <p:spPr>
              <a:xfrm>
                <a:off x="8332839" y="1121854"/>
                <a:ext cx="3343484"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1800" dirty="0">
                    <a:solidFill>
                      <a:schemeClr val="tx1"/>
                    </a:solidFill>
                    <a:latin typeface="Lato" panose="020B0604020202020204" charset="0"/>
                  </a:rPr>
                  <a:t>From the t-table,  we identify the region to be greater than 1.706.</a:t>
                </a:r>
              </a:p>
              <a:p>
                <a:pPr algn="ctr">
                  <a:buNone/>
                </a:pPr>
                <a:r>
                  <a:rPr lang="en-US" sz="1800" dirty="0">
                    <a:solidFill>
                      <a:schemeClr val="tx1"/>
                    </a:solidFill>
                    <a:latin typeface="Lato" panose="020B0604020202020204" charset="0"/>
                  </a:rPr>
                  <a:t>Decision rule: </a:t>
                </a:r>
                <a:r>
                  <a:rPr lang="en-US" sz="1800" dirty="0">
                    <a:solidFill>
                      <a:srgbClr val="FF0000"/>
                    </a:solidFill>
                    <a:latin typeface="Lato" panose="020B0604020202020204" charset="0"/>
                  </a:rPr>
                  <a:t>Reject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𝐻</m:t>
                        </m:r>
                      </m:e>
                      <m:sub>
                        <m:r>
                          <a:rPr lang="en-US" sz="1800" i="1">
                            <a:solidFill>
                              <a:srgbClr val="FF0000"/>
                            </a:solidFill>
                            <a:latin typeface="Cambria Math" panose="02040503050406030204" pitchFamily="18" charset="0"/>
                          </a:rPr>
                          <m:t>0</m:t>
                        </m:r>
                      </m:sub>
                    </m:sSub>
                  </m:oMath>
                </a14:m>
                <a:r>
                  <a:rPr lang="en-US" sz="1800" dirty="0">
                    <a:solidFill>
                      <a:srgbClr val="FF0000"/>
                    </a:solidFill>
                    <a:latin typeface="Lato" panose="020B0604020202020204" charset="0"/>
                  </a:rPr>
                  <a:t> if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𝑡</m:t>
                        </m:r>
                      </m:e>
                      <m:sub>
                        <m:r>
                          <a:rPr lang="en-US" sz="1800" i="1">
                            <a:solidFill>
                              <a:srgbClr val="FF0000"/>
                            </a:solidFill>
                            <a:latin typeface="Cambria Math" panose="02040503050406030204" pitchFamily="18" charset="0"/>
                          </a:rPr>
                          <m:t>𝑐</m:t>
                        </m:r>
                      </m:sub>
                    </m:sSub>
                    <m:r>
                      <a:rPr lang="en-US" sz="1800" b="0" i="1" smtClean="0">
                        <a:solidFill>
                          <a:srgbClr val="FF0000"/>
                        </a:solidFill>
                        <a:latin typeface="Cambria Math" panose="02040503050406030204" pitchFamily="18" charset="0"/>
                      </a:rPr>
                      <m:t>&gt;1.706</m:t>
                    </m:r>
                  </m:oMath>
                </a14:m>
                <a:endParaRPr lang="en-US" sz="1800" b="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14:m>
                  <m:oMathPara xmlns:m="http://schemas.openxmlformats.org/officeDocument/2006/math">
                    <m:oMathParaPr>
                      <m:jc m:val="centerGroup"/>
                    </m:oMathParaPr>
                    <m:oMath xmlns:m="http://schemas.openxmlformats.org/officeDocument/2006/math">
                      <m:sSub>
                        <m:sSubPr>
                          <m:ctrlPr>
                            <a:rPr lang="en-US" sz="1800" b="1" i="1" smtClean="0">
                              <a:solidFill>
                                <a:srgbClr val="0070C0"/>
                              </a:solidFill>
                              <a:latin typeface="Cambria Math" panose="02040503050406030204" pitchFamily="18" charset="0"/>
                            </a:rPr>
                          </m:ctrlPr>
                        </m:sSubPr>
                        <m:e>
                          <m:r>
                            <a:rPr lang="en-US" sz="1800" b="1" i="1" smtClean="0">
                              <a:solidFill>
                                <a:srgbClr val="0070C0"/>
                              </a:solidFill>
                              <a:latin typeface="Cambria Math" panose="02040503050406030204" pitchFamily="18" charset="0"/>
                            </a:rPr>
                            <m:t>𝒕</m:t>
                          </m:r>
                        </m:e>
                        <m:sub>
                          <m:r>
                            <a:rPr lang="en-US" sz="1800" b="1" i="1" smtClean="0">
                              <a:solidFill>
                                <a:srgbClr val="0070C0"/>
                              </a:solidFill>
                              <a:latin typeface="Cambria Math" panose="02040503050406030204" pitchFamily="18" charset="0"/>
                            </a:rPr>
                            <m:t>𝒄</m:t>
                          </m:r>
                        </m:sub>
                      </m:sSub>
                      <m:r>
                        <a:rPr lang="en-US" sz="1800" b="0" i="1">
                          <a:solidFill>
                            <a:srgbClr val="0070C0"/>
                          </a:solidFill>
                          <a:latin typeface="Cambria Math" panose="02040503050406030204" pitchFamily="18" charset="0"/>
                        </a:rPr>
                        <m:t>=</m:t>
                      </m:r>
                      <m:f>
                        <m:fPr>
                          <m:ctrlPr>
                            <a:rPr lang="en-US" sz="1800" i="1">
                              <a:solidFill>
                                <a:srgbClr val="0070C0"/>
                              </a:solidFill>
                              <a:latin typeface="Cambria Math" panose="02040503050406030204" pitchFamily="18" charset="0"/>
                            </a:rPr>
                          </m:ctrlPr>
                        </m:fPr>
                        <m:num>
                          <m:r>
                            <a:rPr lang="en-US" sz="1800" b="0" i="1" smtClean="0">
                              <a:solidFill>
                                <a:srgbClr val="0070C0"/>
                              </a:solidFill>
                              <a:latin typeface="Cambria Math" panose="02040503050406030204" pitchFamily="18" charset="0"/>
                            </a:rPr>
                            <m:t>3.76−3.39</m:t>
                          </m:r>
                        </m:num>
                        <m:den>
                          <m:r>
                            <a:rPr lang="en-US" sz="1800" b="0" i="1" smtClean="0">
                              <a:solidFill>
                                <a:srgbClr val="0070C0"/>
                              </a:solidFill>
                              <a:latin typeface="Cambria Math" panose="02040503050406030204" pitchFamily="18" charset="0"/>
                              <a:ea typeface="Cambria Math" panose="02040503050406030204" pitchFamily="18" charset="0"/>
                            </a:rPr>
                            <m:t>0.87</m:t>
                          </m:r>
                        </m:den>
                      </m:f>
                      <m:rad>
                        <m:radPr>
                          <m:degHide m:val="on"/>
                          <m:ctrlPr>
                            <a:rPr lang="en-US" sz="1800" i="1">
                              <a:solidFill>
                                <a:srgbClr val="0070C0"/>
                              </a:solidFill>
                              <a:latin typeface="Cambria Math" panose="02040503050406030204" pitchFamily="18" charset="0"/>
                            </a:rPr>
                          </m:ctrlPr>
                        </m:radPr>
                        <m:deg/>
                        <m:e>
                          <m:r>
                            <a:rPr lang="en-US" sz="1800" b="0" i="1" smtClean="0">
                              <a:solidFill>
                                <a:srgbClr val="0070C0"/>
                              </a:solidFill>
                              <a:latin typeface="Cambria Math" panose="02040503050406030204" pitchFamily="18" charset="0"/>
                            </a:rPr>
                            <m:t>27</m:t>
                          </m:r>
                        </m:e>
                      </m:rad>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𝟐</m:t>
                      </m:r>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𝟐𝟏𝟎</m:t>
                      </m:r>
                    </m:oMath>
                  </m:oMathPara>
                </a14:m>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r>
                  <a:rPr lang="en-US" sz="1800" dirty="0">
                    <a:solidFill>
                      <a:schemeClr val="tx1"/>
                    </a:solidFill>
                    <a:latin typeface="Lato" panose="020B0604020202020204" charset="0"/>
                  </a:rPr>
                  <a:t>Since </a:t>
                </a:r>
                <a14:m>
                  <m:oMath xmlns:m="http://schemas.openxmlformats.org/officeDocument/2006/math">
                    <m:d>
                      <m:dPr>
                        <m:begChr m:val="|"/>
                        <m:endChr m:val="|"/>
                        <m:ctrlPr>
                          <a:rPr lang="en-US" sz="1800" i="1">
                            <a:solidFill>
                              <a:srgbClr val="FF0000"/>
                            </a:solidFill>
                            <a:latin typeface="Cambria Math" panose="02040503050406030204" pitchFamily="18" charset="0"/>
                          </a:rPr>
                        </m:ctrlPr>
                      </m:dPr>
                      <m:e>
                        <m:sSub>
                          <m:sSubPr>
                            <m:ctrlPr>
                              <a:rPr lang="en-US" sz="1800" i="1">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𝑡</m:t>
                            </m:r>
                          </m:e>
                          <m:sub>
                            <m:r>
                              <a:rPr lang="en-US" sz="1800" i="1">
                                <a:solidFill>
                                  <a:srgbClr val="FF0000"/>
                                </a:solidFill>
                                <a:latin typeface="Cambria Math" panose="02040503050406030204" pitchFamily="18" charset="0"/>
                              </a:rPr>
                              <m:t>𝑐</m:t>
                            </m:r>
                          </m:sub>
                        </m:sSub>
                      </m:e>
                    </m:d>
                    <m:r>
                      <a:rPr lang="en-US" sz="1800" i="1">
                        <a:solidFill>
                          <a:srgbClr val="FF0000"/>
                        </a:solidFill>
                        <a:latin typeface="Cambria Math" panose="02040503050406030204" pitchFamily="18" charset="0"/>
                      </a:rPr>
                      <m:t>&gt;1.</m:t>
                    </m:r>
                    <m:r>
                      <a:rPr lang="en-US" sz="1800" b="0" i="1" smtClean="0">
                        <a:solidFill>
                          <a:srgbClr val="FF0000"/>
                        </a:solidFill>
                        <a:latin typeface="Cambria Math" panose="02040503050406030204" pitchFamily="18" charset="0"/>
                      </a:rPr>
                      <m:t>70</m:t>
                    </m:r>
                    <m:r>
                      <a:rPr lang="en-US" sz="1800" i="1">
                        <a:solidFill>
                          <a:srgbClr val="FF0000"/>
                        </a:solidFill>
                        <a:latin typeface="Cambria Math" panose="02040503050406030204" pitchFamily="18" charset="0"/>
                      </a:rPr>
                      <m:t>6</m:t>
                    </m:r>
                  </m:oMath>
                </a14:m>
                <a:r>
                  <a:rPr lang="en-US" sz="1800" dirty="0">
                    <a:solidFill>
                      <a:schemeClr val="tx1"/>
                    </a:solidFill>
                    <a:latin typeface="Lato" panose="020B0604020202020204" charset="0"/>
                  </a:rPr>
                  <a:t>, we reject the null hypothesis.</a:t>
                </a:r>
              </a:p>
              <a:p>
                <a:pPr algn="ctr">
                  <a:buNone/>
                </a:pPr>
                <a:endParaRPr lang="en-US" sz="1800" dirty="0">
                  <a:ln w="0"/>
                  <a:solidFill>
                    <a:schemeClr val="tx1"/>
                  </a:solidFill>
                  <a:effectLst>
                    <a:outerShdw blurRad="38100" dist="19050" dir="2700000" algn="tl" rotWithShape="0">
                      <a:schemeClr val="dk1">
                        <a:alpha val="40000"/>
                      </a:schemeClr>
                    </a:outerShdw>
                  </a:effectLst>
                  <a:latin typeface="Lato" panose="020B0604020202020204" charset="0"/>
                </a:endParaRPr>
              </a:p>
              <a:p>
                <a:pPr algn="ctr">
                  <a:buNone/>
                </a:pPr>
                <a:r>
                  <a:rPr lang="en-US" sz="1800" dirty="0">
                    <a:solidFill>
                      <a:schemeClr val="tx1"/>
                    </a:solidFill>
                    <a:latin typeface="Lato" panose="020B0604020202020204" charset="0"/>
                  </a:rPr>
                  <a:t>There is sufficient evidence to warrant the rejection of the claim that </a:t>
                </a:r>
                <a:r>
                  <a:rPr lang="en-PH" sz="1800" dirty="0">
                    <a:solidFill>
                      <a:schemeClr val="tx1"/>
                    </a:solidFill>
                    <a:latin typeface="Lato" panose="020B0604020202020204" charset="0"/>
                  </a:rPr>
                  <a:t>mean rating of the probationary instructors is not significantly greater than the mean rating of all faculty members</a:t>
                </a:r>
                <a:r>
                  <a:rPr lang="en-US" sz="1800" dirty="0">
                    <a:solidFill>
                      <a:schemeClr val="tx1"/>
                    </a:solidFill>
                    <a:latin typeface="Lato" panose="020B0604020202020204" charset="0"/>
                  </a:rPr>
                  <a:t>.</a:t>
                </a:r>
              </a:p>
              <a:p>
                <a:pPr algn="ctr">
                  <a:buNone/>
                </a:pPr>
                <a:endParaRPr lang="en-US" sz="1800" dirty="0">
                  <a:solidFill>
                    <a:schemeClr val="tx1"/>
                  </a:solidFill>
                  <a:latin typeface="Lato" panose="020B0604020202020204" charset="0"/>
                </a:endParaRPr>
              </a:p>
            </p:txBody>
          </p:sp>
        </mc:Choice>
        <mc:Fallback xmlns="">
          <p:sp>
            <p:nvSpPr>
              <p:cNvPr id="9" name="Shape 112"/>
              <p:cNvSpPr txBox="1">
                <a:spLocks noRot="1" noChangeAspect="1" noMove="1" noResize="1" noEditPoints="1" noAdjustHandles="1" noChangeArrowheads="1" noChangeShapeType="1" noTextEdit="1"/>
              </p:cNvSpPr>
              <p:nvPr/>
            </p:nvSpPr>
            <p:spPr>
              <a:xfrm>
                <a:off x="8332839" y="1121854"/>
                <a:ext cx="3343484" cy="5077960"/>
              </a:xfrm>
              <a:prstGeom prst="rect">
                <a:avLst/>
              </a:prstGeom>
              <a:blipFill>
                <a:blip r:embed="rId3"/>
                <a:stretch>
                  <a:fillRect l="-1460" r="-2737" b="-672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4879750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additive="base">
                                        <p:cTn id="38"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 calcmode="lin" valueType="num">
                                      <p:cBhvr additive="base">
                                        <p:cTn id="44" dur="500"/>
                                        <p:tgtEl>
                                          <p:spTgt spid="7">
                                            <p:txEl>
                                              <p:pRg st="6" end="6"/>
                                            </p:txEl>
                                          </p:spTgt>
                                        </p:tgtEl>
                                        <p:attrNameLst>
                                          <p:attrName>ppt_y</p:attrName>
                                        </p:attrNameLst>
                                      </p:cBhvr>
                                      <p:tavLst>
                                        <p:tav tm="0">
                                          <p:val>
                                            <p:strVal val="#ppt_y+#ppt_h*1.125000"/>
                                          </p:val>
                                        </p:tav>
                                        <p:tav tm="100000">
                                          <p:val>
                                            <p:strVal val="#ppt_y"/>
                                          </p:val>
                                        </p:tav>
                                      </p:tavLst>
                                    </p:anim>
                                    <p:animEffect transition="in" filter="wipe(up)">
                                      <p:cBhvr>
                                        <p:cTn id="45" dur="500"/>
                                        <p:tgtEl>
                                          <p:spTgt spid="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51" dur="5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 calcmode="lin" valueType="num">
                                      <p:cBhvr additive="base">
                                        <p:cTn id="56"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57" dur="5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 calcmode="lin" valueType="num">
                                      <p:cBhvr additive="base">
                                        <p:cTn id="62"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63" dur="500"/>
                                        <p:tgtEl>
                                          <p:spTgt spid="9">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9">
                                            <p:txEl>
                                              <p:pRg st="5" end="5"/>
                                            </p:txEl>
                                          </p:spTgt>
                                        </p:tgtEl>
                                        <p:attrNameLst>
                                          <p:attrName>style.visibility</p:attrName>
                                        </p:attrNameLst>
                                      </p:cBhvr>
                                      <p:to>
                                        <p:strVal val="visible"/>
                                      </p:to>
                                    </p:set>
                                    <p:anim calcmode="lin" valueType="num">
                                      <p:cBhvr additive="base">
                                        <p:cTn id="68" dur="500"/>
                                        <p:tgtEl>
                                          <p:spTgt spid="9">
                                            <p:txEl>
                                              <p:pRg st="5" end="5"/>
                                            </p:txEl>
                                          </p:spTgt>
                                        </p:tgtEl>
                                        <p:attrNameLst>
                                          <p:attrName>ppt_y</p:attrName>
                                        </p:attrNameLst>
                                      </p:cBhvr>
                                      <p:tavLst>
                                        <p:tav tm="0">
                                          <p:val>
                                            <p:strVal val="#ppt_y+#ppt_h*1.125000"/>
                                          </p:val>
                                        </p:tav>
                                        <p:tav tm="100000">
                                          <p:val>
                                            <p:strVal val="#ppt_y"/>
                                          </p:val>
                                        </p:tav>
                                      </p:tavLst>
                                    </p:anim>
                                    <p:animEffect transition="in" filter="wipe(up)">
                                      <p:cBhvr>
                                        <p:cTn id="69" dur="500"/>
                                        <p:tgtEl>
                                          <p:spTgt spid="9">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9">
                                            <p:txEl>
                                              <p:pRg st="7" end="7"/>
                                            </p:txEl>
                                          </p:spTgt>
                                        </p:tgtEl>
                                        <p:attrNameLst>
                                          <p:attrName>style.visibility</p:attrName>
                                        </p:attrNameLst>
                                      </p:cBhvr>
                                      <p:to>
                                        <p:strVal val="visible"/>
                                      </p:to>
                                    </p:set>
                                    <p:anim calcmode="lin" valueType="num">
                                      <p:cBhvr additive="base">
                                        <p:cTn id="74" dur="500"/>
                                        <p:tgtEl>
                                          <p:spTgt spid="9">
                                            <p:txEl>
                                              <p:pRg st="7" end="7"/>
                                            </p:txEl>
                                          </p:spTgt>
                                        </p:tgtEl>
                                        <p:attrNameLst>
                                          <p:attrName>ppt_y</p:attrName>
                                        </p:attrNameLst>
                                      </p:cBhvr>
                                      <p:tavLst>
                                        <p:tav tm="0">
                                          <p:val>
                                            <p:strVal val="#ppt_y+#ppt_h*1.125000"/>
                                          </p:val>
                                        </p:tav>
                                        <p:tav tm="100000">
                                          <p:val>
                                            <p:strVal val="#ppt_y"/>
                                          </p:val>
                                        </p:tav>
                                      </p:tavLst>
                                    </p:anim>
                                    <p:animEffect transition="in" filter="wipe(up)">
                                      <p:cBhvr>
                                        <p:cTn id="7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7" grpId="0" uiExpand="1" build="p"/>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z-test for One Sample</a:t>
            </a:r>
          </a:p>
        </p:txBody>
      </p:sp>
      <p:sp>
        <p:nvSpPr>
          <p:cNvPr id="6" name="Shape 112"/>
          <p:cNvSpPr txBox="1">
            <a:spLocks noGrp="1"/>
          </p:cNvSpPr>
          <p:nvPr>
            <p:ph type="body" idx="1"/>
          </p:nvPr>
        </p:nvSpPr>
        <p:spPr>
          <a:xfrm>
            <a:off x="553453" y="1233055"/>
            <a:ext cx="4475747" cy="4855558"/>
          </a:xfrm>
          <a:prstGeom prst="rect">
            <a:avLst/>
          </a:prstGeom>
        </p:spPr>
        <p:txBody>
          <a:bodyPr lIns="91425" tIns="91425" rIns="91425" bIns="91425" anchor="t" anchorCtr="0">
            <a:noAutofit/>
          </a:bodyPr>
          <a:lstStyle/>
          <a:p>
            <a:pPr>
              <a:buNone/>
            </a:pPr>
            <a:r>
              <a:rPr lang="en-PH" sz="2400" dirty="0">
                <a:solidFill>
                  <a:schemeClr val="tx1">
                    <a:lumMod val="65000"/>
                    <a:lumOff val="35000"/>
                  </a:schemeClr>
                </a:solidFill>
                <a:latin typeface="Lato" panose="020B0604020202020204" charset="0"/>
              </a:rPr>
              <a:t>A company which manufactures battery-operated toy cars claims that its products have a mean life span of 5 years with a standard deviation of 2 years. A sample of 40 toys was tested and found to have a mean life span of only 3 years. Using a 5 percent level of significance, determine if there is a significant difference between the mean of the randomly selected sample and the company’s claim.</a:t>
            </a:r>
            <a:endParaRPr lang="en-US" sz="2400" b="1" dirty="0">
              <a:solidFill>
                <a:schemeClr val="tx1">
                  <a:lumMod val="65000"/>
                  <a:lumOff val="35000"/>
                </a:schemeClr>
              </a:solidFill>
              <a:latin typeface="Lato" panose="020B0604020202020204" charset="0"/>
            </a:endParaRPr>
          </a:p>
        </p:txBody>
      </p:sp>
      <mc:AlternateContent xmlns:mc="http://schemas.openxmlformats.org/markup-compatibility/2006" xmlns:a14="http://schemas.microsoft.com/office/drawing/2010/main">
        <mc:Choice Requires="a14">
          <p:sp>
            <p:nvSpPr>
              <p:cNvPr id="7" name="Shape 112"/>
              <p:cNvSpPr txBox="1">
                <a:spLocks/>
              </p:cNvSpPr>
              <p:nvPr/>
            </p:nvSpPr>
            <p:spPr>
              <a:xfrm>
                <a:off x="4876284" y="1121854"/>
                <a:ext cx="3456555"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1800" dirty="0">
                    <a:solidFill>
                      <a:srgbClr val="FF0000"/>
                    </a:solidFill>
                    <a:latin typeface="Lato" panose="020B0604020202020204" charset="0"/>
                  </a:rPr>
                  <a:t>There is no significant difference </a:t>
                </a:r>
                <a:r>
                  <a:rPr lang="en-PH" sz="1800" dirty="0">
                    <a:solidFill>
                      <a:srgbClr val="FF0000"/>
                    </a:solidFill>
                    <a:latin typeface="Lato" panose="020B0604020202020204" charset="0"/>
                  </a:rPr>
                  <a:t>between the mean of the randomly selected sample and the company’s claim.</a:t>
                </a:r>
                <a:r>
                  <a:rPr lang="en-US" sz="1800" dirty="0">
                    <a:solidFill>
                      <a:srgbClr val="FF0000"/>
                    </a:solidFill>
                    <a:latin typeface="Lato" panose="020B0604020202020204" charset="0"/>
                  </a:rPr>
                  <a:t> </a:t>
                </a:r>
                <a14:m>
                  <m:oMath xmlns:m="http://schemas.openxmlformats.org/officeDocument/2006/math">
                    <m:sSub>
                      <m:sSubPr>
                        <m:ctrlPr>
                          <a:rPr lang="en-US" sz="1800" i="1" smtClean="0">
                            <a:solidFill>
                              <a:srgbClr val="0070C0"/>
                            </a:solidFill>
                            <a:latin typeface="Cambria Math" panose="02040503050406030204" pitchFamily="18" charset="0"/>
                          </a:rPr>
                        </m:ctrlPr>
                      </m:sSubPr>
                      <m:e>
                        <m:r>
                          <a:rPr lang="en-US" sz="1800" b="0" i="1" smtClean="0">
                            <a:solidFill>
                              <a:srgbClr val="0070C0"/>
                            </a:solidFill>
                            <a:latin typeface="Cambria Math" panose="02040503050406030204" pitchFamily="18" charset="0"/>
                          </a:rPr>
                          <m:t>𝐻</m:t>
                        </m:r>
                      </m:e>
                      <m:sub>
                        <m:r>
                          <a:rPr lang="en-US" sz="1800" b="0" i="1" smtClean="0">
                            <a:solidFill>
                              <a:srgbClr val="0070C0"/>
                            </a:solidFill>
                            <a:latin typeface="Cambria Math" panose="02040503050406030204" pitchFamily="18" charset="0"/>
                          </a:rPr>
                          <m:t>0</m:t>
                        </m:r>
                      </m:sub>
                    </m:sSub>
                    <m:r>
                      <a:rPr lang="en-US" sz="1800" b="0" i="1" smtClean="0">
                        <a:solidFill>
                          <a:srgbClr val="0070C0"/>
                        </a:solidFill>
                        <a:latin typeface="Cambria Math" panose="02040503050406030204" pitchFamily="18" charset="0"/>
                      </a:rPr>
                      <m:t>:</m:t>
                    </m:r>
                    <m:acc>
                      <m:accPr>
                        <m:chr m:val="̅"/>
                        <m:ctrlPr>
                          <a:rPr lang="en-US" sz="1800" i="1" smtClean="0">
                            <a:solidFill>
                              <a:srgbClr val="0070C0"/>
                            </a:solidFill>
                            <a:latin typeface="Cambria Math" panose="02040503050406030204" pitchFamily="18" charset="0"/>
                          </a:rPr>
                        </m:ctrlPr>
                      </m:accPr>
                      <m:e>
                        <m:r>
                          <a:rPr lang="en-US" sz="1800" b="0" i="1" smtClean="0">
                            <a:solidFill>
                              <a:srgbClr val="0070C0"/>
                            </a:solidFill>
                            <a:latin typeface="Cambria Math" panose="02040503050406030204" pitchFamily="18" charset="0"/>
                          </a:rPr>
                          <m:t>𝑥</m:t>
                        </m:r>
                      </m:e>
                    </m:acc>
                    <m:r>
                      <a:rPr lang="en-US" sz="1800" b="0" i="1" smtClean="0">
                        <a:solidFill>
                          <a:srgbClr val="0070C0"/>
                        </a:solidFill>
                        <a:latin typeface="Cambria Math" panose="02040503050406030204" pitchFamily="18" charset="0"/>
                      </a:rPr>
                      <m:t>=5</m:t>
                    </m:r>
                  </m:oMath>
                </a14:m>
                <a:endParaRPr lang="en-US" sz="1800" dirty="0">
                  <a:solidFill>
                    <a:srgbClr val="FF0000"/>
                  </a:solidFill>
                  <a:latin typeface="Lato" panose="020B0604020202020204" charset="0"/>
                </a:endParaRPr>
              </a:p>
              <a:p>
                <a:pPr algn="ctr">
                  <a:buNone/>
                </a:pPr>
                <a:r>
                  <a:rPr lang="en-PH" sz="1800" dirty="0">
                    <a:solidFill>
                      <a:srgbClr val="00B050"/>
                    </a:solidFill>
                    <a:latin typeface="Lato" panose="020B0604020202020204" charset="0"/>
                  </a:rPr>
                  <a:t>There is a significant difference between the mean of the randomly selected sample and the company’s claim.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b="0" i="1">
                            <a:solidFill>
                              <a:srgbClr val="0070C0"/>
                            </a:solidFill>
                            <a:latin typeface="Cambria Math" panose="02040503050406030204" pitchFamily="18" charset="0"/>
                          </a:rPr>
                          <m:t>𝐻</m:t>
                        </m:r>
                      </m:e>
                      <m:sub>
                        <m:r>
                          <a:rPr lang="en-US" sz="1800" b="0" i="1" smtClean="0">
                            <a:solidFill>
                              <a:srgbClr val="0070C0"/>
                            </a:solidFill>
                            <a:latin typeface="Cambria Math" panose="02040503050406030204" pitchFamily="18" charset="0"/>
                          </a:rPr>
                          <m:t>1</m:t>
                        </m:r>
                      </m:sub>
                    </m:sSub>
                    <m:r>
                      <a:rPr lang="en-US" sz="1800" b="0" i="1">
                        <a:solidFill>
                          <a:srgbClr val="0070C0"/>
                        </a:solidFill>
                        <a:latin typeface="Cambria Math" panose="02040503050406030204" pitchFamily="18" charset="0"/>
                      </a:rPr>
                      <m:t>:</m:t>
                    </m:r>
                    <m:acc>
                      <m:accPr>
                        <m:chr m:val="̅"/>
                        <m:ctrlPr>
                          <a:rPr lang="en-US" sz="1800" i="1">
                            <a:solidFill>
                              <a:srgbClr val="0070C0"/>
                            </a:solidFill>
                            <a:latin typeface="Cambria Math" panose="02040503050406030204" pitchFamily="18" charset="0"/>
                          </a:rPr>
                        </m:ctrlPr>
                      </m:accPr>
                      <m:e>
                        <m:r>
                          <a:rPr lang="en-US" sz="1800" b="0" i="1">
                            <a:solidFill>
                              <a:srgbClr val="0070C0"/>
                            </a:solidFill>
                            <a:latin typeface="Cambria Math" panose="02040503050406030204" pitchFamily="18" charset="0"/>
                          </a:rPr>
                          <m:t>𝑥</m:t>
                        </m:r>
                      </m:e>
                    </m:acc>
                    <m:r>
                      <a:rPr lang="en-US" sz="1800" i="1">
                        <a:solidFill>
                          <a:srgbClr val="0070C0"/>
                        </a:solidFill>
                        <a:latin typeface="Cambria Math" panose="02040503050406030204" pitchFamily="18" charset="0"/>
                        <a:ea typeface="Cambria Math" panose="02040503050406030204" pitchFamily="18" charset="0"/>
                      </a:rPr>
                      <m:t>≠</m:t>
                    </m:r>
                    <m:r>
                      <a:rPr lang="en-US" sz="1800" b="0" i="1" smtClean="0">
                        <a:solidFill>
                          <a:srgbClr val="0070C0"/>
                        </a:solidFill>
                        <a:latin typeface="Cambria Math" panose="02040503050406030204" pitchFamily="18" charset="0"/>
                        <a:ea typeface="Cambria Math" panose="02040503050406030204" pitchFamily="18" charset="0"/>
                      </a:rPr>
                      <m:t>5</m:t>
                    </m:r>
                  </m:oMath>
                </a14:m>
                <a:endParaRPr lang="en-US" sz="1800" dirty="0">
                  <a:solidFill>
                    <a:srgbClr val="00B050"/>
                  </a:solidFill>
                  <a:latin typeface="Lato" panose="020B0604020202020204" charset="0"/>
                </a:endParaRPr>
              </a:p>
              <a:p>
                <a:pPr algn="ctr">
                  <a:buNone/>
                </a:pPr>
                <a:endParaRPr lang="en-US" sz="1800" dirty="0">
                  <a:solidFill>
                    <a:srgbClr val="00B050"/>
                  </a:solidFill>
                  <a:latin typeface="Lato" panose="020B0604020202020204" charset="0"/>
                </a:endParaRPr>
              </a:p>
              <a:p>
                <a:pPr algn="ctr">
                  <a:buNone/>
                </a:pPr>
                <a:r>
                  <a:rPr lang="en-US" sz="1800" dirty="0">
                    <a:solidFill>
                      <a:schemeClr val="tx1"/>
                    </a:solidFill>
                    <a:latin typeface="Lato" panose="020B0604020202020204" charset="0"/>
                  </a:rPr>
                  <a:t>Since </a:t>
                </a:r>
                <a14:m>
                  <m:oMath xmlns:m="http://schemas.openxmlformats.org/officeDocument/2006/math">
                    <m:r>
                      <a:rPr lang="en-US" sz="1800" b="0" i="1" smtClean="0">
                        <a:solidFill>
                          <a:schemeClr val="tx1"/>
                        </a:solidFill>
                        <a:latin typeface="Cambria Math" panose="02040503050406030204" pitchFamily="18" charset="0"/>
                      </a:rPr>
                      <m:t>𝑛</m:t>
                    </m:r>
                    <m:r>
                      <a:rPr lang="en-US" sz="1800" b="0" i="1" smtClean="0">
                        <a:solidFill>
                          <a:schemeClr val="tx1"/>
                        </a:solidFill>
                        <a:latin typeface="Cambria Math" panose="02040503050406030204" pitchFamily="18" charset="0"/>
                        <a:ea typeface="Cambria Math" panose="02040503050406030204" pitchFamily="18" charset="0"/>
                      </a:rPr>
                      <m:t>&gt;30</m:t>
                    </m:r>
                  </m:oMath>
                </a14:m>
                <a:r>
                  <a:rPr lang="en-US" sz="1800" dirty="0">
                    <a:solidFill>
                      <a:schemeClr val="tx1"/>
                    </a:solidFill>
                    <a:latin typeface="Lato" panose="020B0604020202020204" charset="0"/>
                  </a:rPr>
                  <a:t>, test statistic will be obtained through two-tailed z-test for one sample.</a:t>
                </a:r>
              </a:p>
              <a:p>
                <a:pPr algn="ctr">
                  <a:buNone/>
                </a:pPr>
                <a14:m>
                  <m:oMathPara xmlns:m="http://schemas.openxmlformats.org/officeDocument/2006/math">
                    <m:oMathParaPr>
                      <m:jc m:val="centerGroup"/>
                    </m:oMathParaPr>
                    <m:oMath xmlns:m="http://schemas.openxmlformats.org/officeDocument/2006/math">
                      <m:r>
                        <a:rPr lang="en-US" sz="1800" b="1" i="1">
                          <a:solidFill>
                            <a:srgbClr val="0070C0"/>
                          </a:solidFill>
                          <a:latin typeface="Cambria Math" panose="02040503050406030204" pitchFamily="18" charset="0"/>
                        </a:rPr>
                        <m:t>𝒛</m:t>
                      </m:r>
                      <m:r>
                        <a:rPr lang="en-US" sz="1800" b="1" i="1">
                          <a:solidFill>
                            <a:srgbClr val="0070C0"/>
                          </a:solidFill>
                          <a:latin typeface="Cambria Math" panose="02040503050406030204" pitchFamily="18" charset="0"/>
                        </a:rPr>
                        <m:t>=</m:t>
                      </m:r>
                      <m:f>
                        <m:fPr>
                          <m:ctrlPr>
                            <a:rPr lang="en-US" sz="1800" b="1" i="1">
                              <a:solidFill>
                                <a:srgbClr val="0070C0"/>
                              </a:solidFill>
                              <a:latin typeface="Cambria Math" panose="02040503050406030204" pitchFamily="18" charset="0"/>
                            </a:rPr>
                          </m:ctrlPr>
                        </m:fPr>
                        <m:num>
                          <m:acc>
                            <m:accPr>
                              <m:chr m:val="̅"/>
                              <m:ctrlPr>
                                <a:rPr lang="en-US" sz="1800" b="1" i="1">
                                  <a:solidFill>
                                    <a:srgbClr val="0070C0"/>
                                  </a:solidFill>
                                  <a:latin typeface="Cambria Math" panose="02040503050406030204" pitchFamily="18" charset="0"/>
                                </a:rPr>
                              </m:ctrlPr>
                            </m:accPr>
                            <m:e>
                              <m:r>
                                <a:rPr lang="en-US" sz="1800" b="1" i="1">
                                  <a:solidFill>
                                    <a:srgbClr val="0070C0"/>
                                  </a:solidFill>
                                  <a:latin typeface="Cambria Math" panose="02040503050406030204" pitchFamily="18" charset="0"/>
                                </a:rPr>
                                <m:t>𝒙</m:t>
                              </m:r>
                            </m:e>
                          </m:acc>
                          <m:r>
                            <a:rPr lang="en-US" sz="1800" b="1" i="1">
                              <a:solidFill>
                                <a:srgbClr val="0070C0"/>
                              </a:solidFill>
                              <a:latin typeface="Cambria Math" panose="02040503050406030204" pitchFamily="18" charset="0"/>
                            </a:rPr>
                            <m:t>−</m:t>
                          </m:r>
                          <m:r>
                            <a:rPr lang="en-US" sz="1800" b="1" i="1">
                              <a:solidFill>
                                <a:srgbClr val="0070C0"/>
                              </a:solidFill>
                              <a:latin typeface="Cambria Math" panose="02040503050406030204" pitchFamily="18" charset="0"/>
                              <a:ea typeface="Cambria Math" panose="02040503050406030204" pitchFamily="18" charset="0"/>
                            </a:rPr>
                            <m:t>𝝁</m:t>
                          </m:r>
                        </m:num>
                        <m:den>
                          <m:r>
                            <a:rPr lang="en-US" sz="1800" b="1" i="1">
                              <a:solidFill>
                                <a:srgbClr val="0070C0"/>
                              </a:solidFill>
                              <a:latin typeface="Cambria Math" panose="02040503050406030204" pitchFamily="18" charset="0"/>
                              <a:ea typeface="Cambria Math" panose="02040503050406030204" pitchFamily="18" charset="0"/>
                            </a:rPr>
                            <m:t>𝝈</m:t>
                          </m:r>
                        </m:den>
                      </m:f>
                      <m:rad>
                        <m:radPr>
                          <m:degHide m:val="on"/>
                          <m:ctrlPr>
                            <a:rPr lang="en-US" sz="1800" b="1" i="1">
                              <a:solidFill>
                                <a:srgbClr val="0070C0"/>
                              </a:solidFill>
                              <a:latin typeface="Cambria Math" panose="02040503050406030204" pitchFamily="18" charset="0"/>
                            </a:rPr>
                          </m:ctrlPr>
                        </m:radPr>
                        <m:deg/>
                        <m:e>
                          <m:r>
                            <a:rPr lang="en-US" sz="1800" b="1" i="1">
                              <a:solidFill>
                                <a:srgbClr val="0070C0"/>
                              </a:solidFill>
                              <a:latin typeface="Cambria Math" panose="02040503050406030204" pitchFamily="18" charset="0"/>
                            </a:rPr>
                            <m:t>𝒏</m:t>
                          </m:r>
                        </m:e>
                      </m:rad>
                    </m:oMath>
                  </m:oMathPara>
                </a14:m>
                <a:endParaRPr lang="en-US" sz="1800" b="1" dirty="0">
                  <a:solidFill>
                    <a:srgbClr val="0070C0"/>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ea typeface="Cambria Math" panose="02040503050406030204" pitchFamily="18" charset="0"/>
                        </a:rPr>
                        <m:t>𝛼</m:t>
                      </m:r>
                      <m:r>
                        <a:rPr lang="en-US" sz="1800" b="0" i="1" smtClean="0">
                          <a:solidFill>
                            <a:schemeClr val="tx1"/>
                          </a:solidFill>
                          <a:latin typeface="Cambria Math" panose="02040503050406030204" pitchFamily="18" charset="0"/>
                          <a:ea typeface="Cambria Math" panose="02040503050406030204" pitchFamily="18" charset="0"/>
                        </a:rPr>
                        <m:t>=0.05</m:t>
                      </m:r>
                    </m:oMath>
                  </m:oMathPara>
                </a14:m>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p:txBody>
          </p:sp>
        </mc:Choice>
        <mc:Fallback xmlns="">
          <p:sp>
            <p:nvSpPr>
              <p:cNvPr id="7" name="Shape 112"/>
              <p:cNvSpPr txBox="1">
                <a:spLocks noRot="1" noChangeAspect="1" noMove="1" noResize="1" noEditPoints="1" noAdjustHandles="1" noChangeArrowheads="1" noChangeShapeType="1" noTextEdit="1"/>
              </p:cNvSpPr>
              <p:nvPr/>
            </p:nvSpPr>
            <p:spPr>
              <a:xfrm>
                <a:off x="4876284" y="1121854"/>
                <a:ext cx="3456555" cy="5077960"/>
              </a:xfrm>
              <a:prstGeom prst="rect">
                <a:avLst/>
              </a:prstGeom>
              <a:blipFill>
                <a:blip r:embed="rId2"/>
                <a:stretch>
                  <a:fillRect l="-1587" r="-26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hape 112"/>
              <p:cNvSpPr txBox="1">
                <a:spLocks/>
              </p:cNvSpPr>
              <p:nvPr/>
            </p:nvSpPr>
            <p:spPr>
              <a:xfrm>
                <a:off x="8332839" y="1121854"/>
                <a:ext cx="3343484"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1800" dirty="0">
                    <a:solidFill>
                      <a:schemeClr val="tx1"/>
                    </a:solidFill>
                    <a:latin typeface="Lato" panose="020B0604020202020204" charset="0"/>
                  </a:rPr>
                  <a:t>From the z-table,  we identify the region that is 0.025 from each tail or 0.475 from the mean, </a:t>
                </a:r>
                <a14:m>
                  <m:oMath xmlns:m="http://schemas.openxmlformats.org/officeDocument/2006/math">
                    <m:r>
                      <a:rPr lang="en-US" sz="1800" b="0" i="1" smtClean="0">
                        <a:solidFill>
                          <a:schemeClr val="tx1"/>
                        </a:solidFill>
                        <a:latin typeface="Cambria Math" panose="02040503050406030204" pitchFamily="18" charset="0"/>
                      </a:rPr>
                      <m:t>𝑧</m:t>
                    </m:r>
                    <m:r>
                      <a:rPr lang="en-US" sz="1800" b="0" i="1" smtClean="0">
                        <a:solidFill>
                          <a:schemeClr val="tx1"/>
                        </a:solidFill>
                        <a:latin typeface="Cambria Math" panose="02040503050406030204" pitchFamily="18" charset="0"/>
                      </a:rPr>
                      <m:t>=1.96.</m:t>
                    </m:r>
                  </m:oMath>
                </a14:m>
                <a:endParaRPr lang="en-US" sz="1800" b="0" dirty="0">
                  <a:solidFill>
                    <a:schemeClr val="tx1"/>
                  </a:solidFill>
                  <a:latin typeface="Lato" panose="020B0604020202020204" charset="0"/>
                </a:endParaRPr>
              </a:p>
              <a:p>
                <a:pPr algn="ctr">
                  <a:buNone/>
                </a:pPr>
                <a:r>
                  <a:rPr lang="en-US" sz="1800" dirty="0">
                    <a:solidFill>
                      <a:schemeClr val="tx1"/>
                    </a:solidFill>
                    <a:latin typeface="Lato" panose="020B0604020202020204" charset="0"/>
                  </a:rPr>
                  <a:t>Decision rule: </a:t>
                </a:r>
                <a:r>
                  <a:rPr lang="en-US" sz="1800" dirty="0">
                    <a:solidFill>
                      <a:srgbClr val="FF0000"/>
                    </a:solidFill>
                    <a:latin typeface="Lato" panose="020B0604020202020204" charset="0"/>
                  </a:rPr>
                  <a:t>Reject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𝐻</m:t>
                        </m:r>
                      </m:e>
                      <m:sub>
                        <m:r>
                          <a:rPr lang="en-US" sz="1800" i="1">
                            <a:solidFill>
                              <a:srgbClr val="FF0000"/>
                            </a:solidFill>
                            <a:latin typeface="Cambria Math" panose="02040503050406030204" pitchFamily="18" charset="0"/>
                          </a:rPr>
                          <m:t>0</m:t>
                        </m:r>
                      </m:sub>
                    </m:sSub>
                  </m:oMath>
                </a14:m>
                <a:r>
                  <a:rPr lang="en-US" sz="1800" dirty="0">
                    <a:solidFill>
                      <a:srgbClr val="FF0000"/>
                    </a:solidFill>
                    <a:latin typeface="Lato" panose="020B0604020202020204" charset="0"/>
                  </a:rPr>
                  <a:t> if </a:t>
                </a:r>
                <a14:m>
                  <m:oMath xmlns:m="http://schemas.openxmlformats.org/officeDocument/2006/math">
                    <m:d>
                      <m:dPr>
                        <m:begChr m:val="|"/>
                        <m:endChr m:val="|"/>
                        <m:ctrlPr>
                          <a:rPr lang="en-US" sz="1800" i="1" smtClean="0">
                            <a:solidFill>
                              <a:srgbClr val="FF0000"/>
                            </a:solidFill>
                            <a:latin typeface="Cambria Math" panose="02040503050406030204" pitchFamily="18" charset="0"/>
                          </a:rPr>
                        </m:ctrlPr>
                      </m:dPr>
                      <m:e>
                        <m:sSub>
                          <m:sSubPr>
                            <m:ctrlPr>
                              <a:rPr lang="en-US" sz="180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𝑧</m:t>
                            </m:r>
                          </m:e>
                          <m:sub>
                            <m:r>
                              <a:rPr lang="en-US" sz="1800" b="0" i="1" smtClean="0">
                                <a:solidFill>
                                  <a:srgbClr val="FF0000"/>
                                </a:solidFill>
                                <a:latin typeface="Cambria Math" panose="02040503050406030204" pitchFamily="18" charset="0"/>
                              </a:rPr>
                              <m:t>𝑐</m:t>
                            </m:r>
                          </m:sub>
                        </m:sSub>
                      </m:e>
                    </m:d>
                    <m:r>
                      <a:rPr lang="en-US" sz="1800" b="0" i="1" smtClean="0">
                        <a:solidFill>
                          <a:srgbClr val="FF0000"/>
                        </a:solidFill>
                        <a:latin typeface="Cambria Math" panose="02040503050406030204" pitchFamily="18" charset="0"/>
                      </a:rPr>
                      <m:t>&gt;1.96</m:t>
                    </m:r>
                  </m:oMath>
                </a14:m>
                <a:endParaRPr lang="en-US" sz="1800" b="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14:m>
                  <m:oMathPara xmlns:m="http://schemas.openxmlformats.org/officeDocument/2006/math">
                    <m:oMathParaPr>
                      <m:jc m:val="centerGroup"/>
                    </m:oMathParaPr>
                    <m:oMath xmlns:m="http://schemas.openxmlformats.org/officeDocument/2006/math">
                      <m:sSub>
                        <m:sSubPr>
                          <m:ctrlPr>
                            <a:rPr lang="en-US" sz="1800" b="1" i="1" smtClean="0">
                              <a:solidFill>
                                <a:srgbClr val="0070C0"/>
                              </a:solidFill>
                              <a:latin typeface="Cambria Math" panose="02040503050406030204" pitchFamily="18" charset="0"/>
                            </a:rPr>
                          </m:ctrlPr>
                        </m:sSubPr>
                        <m:e>
                          <m:r>
                            <a:rPr lang="en-US" sz="1800" b="1" i="1">
                              <a:solidFill>
                                <a:srgbClr val="0070C0"/>
                              </a:solidFill>
                              <a:latin typeface="Cambria Math" panose="02040503050406030204" pitchFamily="18" charset="0"/>
                            </a:rPr>
                            <m:t>𝒛</m:t>
                          </m:r>
                        </m:e>
                        <m:sub>
                          <m:r>
                            <a:rPr lang="en-US" sz="1800" b="1" i="1" smtClean="0">
                              <a:solidFill>
                                <a:srgbClr val="0070C0"/>
                              </a:solidFill>
                              <a:latin typeface="Cambria Math" panose="02040503050406030204" pitchFamily="18" charset="0"/>
                            </a:rPr>
                            <m:t>𝒄</m:t>
                          </m:r>
                        </m:sub>
                      </m:sSub>
                      <m:r>
                        <a:rPr lang="en-US" sz="1800" b="0" i="1">
                          <a:solidFill>
                            <a:srgbClr val="0070C0"/>
                          </a:solidFill>
                          <a:latin typeface="Cambria Math" panose="02040503050406030204" pitchFamily="18" charset="0"/>
                        </a:rPr>
                        <m:t>=</m:t>
                      </m:r>
                      <m:f>
                        <m:fPr>
                          <m:ctrlPr>
                            <a:rPr lang="en-US" sz="1800" i="1">
                              <a:solidFill>
                                <a:srgbClr val="0070C0"/>
                              </a:solidFill>
                              <a:latin typeface="Cambria Math" panose="02040503050406030204" pitchFamily="18" charset="0"/>
                            </a:rPr>
                          </m:ctrlPr>
                        </m:fPr>
                        <m:num>
                          <m:r>
                            <a:rPr lang="en-US" sz="1800" b="0" i="1" smtClean="0">
                              <a:solidFill>
                                <a:srgbClr val="0070C0"/>
                              </a:solidFill>
                              <a:latin typeface="Cambria Math" panose="02040503050406030204" pitchFamily="18" charset="0"/>
                            </a:rPr>
                            <m:t>3−5</m:t>
                          </m:r>
                        </m:num>
                        <m:den>
                          <m:r>
                            <a:rPr lang="en-US" sz="1800" b="0" i="1" smtClean="0">
                              <a:solidFill>
                                <a:srgbClr val="0070C0"/>
                              </a:solidFill>
                              <a:latin typeface="Cambria Math" panose="02040503050406030204" pitchFamily="18" charset="0"/>
                              <a:ea typeface="Cambria Math" panose="02040503050406030204" pitchFamily="18" charset="0"/>
                            </a:rPr>
                            <m:t>2</m:t>
                          </m:r>
                        </m:den>
                      </m:f>
                      <m:rad>
                        <m:radPr>
                          <m:degHide m:val="on"/>
                          <m:ctrlPr>
                            <a:rPr lang="en-US" sz="1800" i="1">
                              <a:solidFill>
                                <a:srgbClr val="0070C0"/>
                              </a:solidFill>
                              <a:latin typeface="Cambria Math" panose="02040503050406030204" pitchFamily="18" charset="0"/>
                            </a:rPr>
                          </m:ctrlPr>
                        </m:radPr>
                        <m:deg/>
                        <m:e>
                          <m:r>
                            <a:rPr lang="en-US" sz="1800" b="0" i="1" smtClean="0">
                              <a:solidFill>
                                <a:srgbClr val="0070C0"/>
                              </a:solidFill>
                              <a:latin typeface="Cambria Math" panose="02040503050406030204" pitchFamily="18" charset="0"/>
                            </a:rPr>
                            <m:t>40</m:t>
                          </m:r>
                        </m:e>
                      </m:rad>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𝟔</m:t>
                      </m:r>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𝟑𝟐</m:t>
                      </m:r>
                    </m:oMath>
                  </m:oMathPara>
                </a14:m>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r>
                  <a:rPr lang="en-US" sz="1800" dirty="0">
                    <a:solidFill>
                      <a:schemeClr val="tx1"/>
                    </a:solidFill>
                    <a:latin typeface="Lato" panose="020B0604020202020204" charset="0"/>
                  </a:rPr>
                  <a:t>Since </a:t>
                </a:r>
                <a14:m>
                  <m:oMath xmlns:m="http://schemas.openxmlformats.org/officeDocument/2006/math">
                    <m:d>
                      <m:dPr>
                        <m:begChr m:val="|"/>
                        <m:endChr m:val="|"/>
                        <m:ctrlPr>
                          <a:rPr lang="en-US" sz="1800" i="1">
                            <a:solidFill>
                              <a:srgbClr val="FF0000"/>
                            </a:solidFill>
                            <a:latin typeface="Cambria Math" panose="02040503050406030204" pitchFamily="18" charset="0"/>
                          </a:rPr>
                        </m:ctrlPr>
                      </m:dPr>
                      <m:e>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𝑧</m:t>
                            </m:r>
                          </m:e>
                          <m:sub>
                            <m:r>
                              <a:rPr lang="en-US" sz="1800" i="1">
                                <a:solidFill>
                                  <a:srgbClr val="FF0000"/>
                                </a:solidFill>
                                <a:latin typeface="Cambria Math" panose="02040503050406030204" pitchFamily="18" charset="0"/>
                              </a:rPr>
                              <m:t>𝑐</m:t>
                            </m:r>
                          </m:sub>
                        </m:sSub>
                      </m:e>
                    </m:d>
                    <m:r>
                      <a:rPr lang="en-US" sz="1800" i="1">
                        <a:solidFill>
                          <a:srgbClr val="FF0000"/>
                        </a:solidFill>
                        <a:latin typeface="Cambria Math" panose="02040503050406030204" pitchFamily="18" charset="0"/>
                      </a:rPr>
                      <m:t>&gt;1.96</m:t>
                    </m:r>
                  </m:oMath>
                </a14:m>
                <a:r>
                  <a:rPr lang="en-US" sz="1800" dirty="0">
                    <a:solidFill>
                      <a:schemeClr val="tx1"/>
                    </a:solidFill>
                    <a:latin typeface="Lato" panose="020B0604020202020204" charset="0"/>
                  </a:rPr>
                  <a:t>, we reject the null hypothesis.</a:t>
                </a:r>
              </a:p>
              <a:p>
                <a:pPr algn="ctr">
                  <a:buNone/>
                </a:pPr>
                <a:endParaRPr lang="en-US" sz="1800" dirty="0">
                  <a:ln w="0"/>
                  <a:solidFill>
                    <a:schemeClr val="tx1"/>
                  </a:solidFill>
                  <a:effectLst>
                    <a:outerShdw blurRad="38100" dist="19050" dir="2700000" algn="tl" rotWithShape="0">
                      <a:schemeClr val="dk1">
                        <a:alpha val="40000"/>
                      </a:schemeClr>
                    </a:outerShdw>
                  </a:effectLst>
                  <a:latin typeface="Lato" panose="020B0604020202020204" charset="0"/>
                </a:endParaRPr>
              </a:p>
              <a:p>
                <a:pPr algn="ctr">
                  <a:buNone/>
                </a:pPr>
                <a:r>
                  <a:rPr lang="en-US" sz="1800" dirty="0">
                    <a:solidFill>
                      <a:schemeClr val="tx1"/>
                    </a:solidFill>
                    <a:latin typeface="Lato" panose="020B0604020202020204" charset="0"/>
                  </a:rPr>
                  <a:t>There is sufficient evidence to warrant the rejection of the claim that the mean life span of the company’s battery-operated toy cars is 5 years.</a:t>
                </a:r>
              </a:p>
              <a:p>
                <a:pPr algn="ctr">
                  <a:buNone/>
                </a:pPr>
                <a:endParaRPr lang="en-US" sz="1800" dirty="0">
                  <a:solidFill>
                    <a:schemeClr val="tx1"/>
                  </a:solidFill>
                  <a:latin typeface="Lato" panose="020B0604020202020204" charset="0"/>
                </a:endParaRPr>
              </a:p>
            </p:txBody>
          </p:sp>
        </mc:Choice>
        <mc:Fallback xmlns="">
          <p:sp>
            <p:nvSpPr>
              <p:cNvPr id="9" name="Shape 112"/>
              <p:cNvSpPr txBox="1">
                <a:spLocks noRot="1" noChangeAspect="1" noMove="1" noResize="1" noEditPoints="1" noAdjustHandles="1" noChangeArrowheads="1" noChangeShapeType="1" noTextEdit="1"/>
              </p:cNvSpPr>
              <p:nvPr/>
            </p:nvSpPr>
            <p:spPr>
              <a:xfrm>
                <a:off x="8332839" y="1121854"/>
                <a:ext cx="3343484" cy="5077960"/>
              </a:xfrm>
              <a:prstGeom prst="rect">
                <a:avLst/>
              </a:prstGeom>
              <a:blipFill>
                <a:blip r:embed="rId3"/>
                <a:stretch>
                  <a:fillRect l="-365" r="-1642" b="-132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2097107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additive="base">
                                        <p:cTn id="38"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 calcmode="lin" valueType="num">
                                      <p:cBhvr additive="base">
                                        <p:cTn id="44" dur="500"/>
                                        <p:tgtEl>
                                          <p:spTgt spid="7">
                                            <p:txEl>
                                              <p:pRg st="6" end="6"/>
                                            </p:txEl>
                                          </p:spTgt>
                                        </p:tgtEl>
                                        <p:attrNameLst>
                                          <p:attrName>ppt_y</p:attrName>
                                        </p:attrNameLst>
                                      </p:cBhvr>
                                      <p:tavLst>
                                        <p:tav tm="0">
                                          <p:val>
                                            <p:strVal val="#ppt_y+#ppt_h*1.125000"/>
                                          </p:val>
                                        </p:tav>
                                        <p:tav tm="100000">
                                          <p:val>
                                            <p:strVal val="#ppt_y"/>
                                          </p:val>
                                        </p:tav>
                                      </p:tavLst>
                                    </p:anim>
                                    <p:animEffect transition="in" filter="wipe(up)">
                                      <p:cBhvr>
                                        <p:cTn id="45" dur="500"/>
                                        <p:tgtEl>
                                          <p:spTgt spid="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additive="base">
                                        <p:cTn id="50"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51" dur="5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 calcmode="lin" valueType="num">
                                      <p:cBhvr additive="base">
                                        <p:cTn id="56"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57" dur="500"/>
                                        <p:tgtEl>
                                          <p:spTgt spid="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 calcmode="lin" valueType="num">
                                      <p:cBhvr additive="base">
                                        <p:cTn id="62"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63" dur="500"/>
                                        <p:tgtEl>
                                          <p:spTgt spid="9">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9">
                                            <p:txEl>
                                              <p:pRg st="5" end="5"/>
                                            </p:txEl>
                                          </p:spTgt>
                                        </p:tgtEl>
                                        <p:attrNameLst>
                                          <p:attrName>style.visibility</p:attrName>
                                        </p:attrNameLst>
                                      </p:cBhvr>
                                      <p:to>
                                        <p:strVal val="visible"/>
                                      </p:to>
                                    </p:set>
                                    <p:anim calcmode="lin" valueType="num">
                                      <p:cBhvr additive="base">
                                        <p:cTn id="68" dur="500"/>
                                        <p:tgtEl>
                                          <p:spTgt spid="9">
                                            <p:txEl>
                                              <p:pRg st="5" end="5"/>
                                            </p:txEl>
                                          </p:spTgt>
                                        </p:tgtEl>
                                        <p:attrNameLst>
                                          <p:attrName>ppt_y</p:attrName>
                                        </p:attrNameLst>
                                      </p:cBhvr>
                                      <p:tavLst>
                                        <p:tav tm="0">
                                          <p:val>
                                            <p:strVal val="#ppt_y+#ppt_h*1.125000"/>
                                          </p:val>
                                        </p:tav>
                                        <p:tav tm="100000">
                                          <p:val>
                                            <p:strVal val="#ppt_y"/>
                                          </p:val>
                                        </p:tav>
                                      </p:tavLst>
                                    </p:anim>
                                    <p:animEffect transition="in" filter="wipe(up)">
                                      <p:cBhvr>
                                        <p:cTn id="69" dur="500"/>
                                        <p:tgtEl>
                                          <p:spTgt spid="9">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9">
                                            <p:txEl>
                                              <p:pRg st="7" end="7"/>
                                            </p:txEl>
                                          </p:spTgt>
                                        </p:tgtEl>
                                        <p:attrNameLst>
                                          <p:attrName>style.visibility</p:attrName>
                                        </p:attrNameLst>
                                      </p:cBhvr>
                                      <p:to>
                                        <p:strVal val="visible"/>
                                      </p:to>
                                    </p:set>
                                    <p:anim calcmode="lin" valueType="num">
                                      <p:cBhvr additive="base">
                                        <p:cTn id="74" dur="500"/>
                                        <p:tgtEl>
                                          <p:spTgt spid="9">
                                            <p:txEl>
                                              <p:pRg st="7" end="7"/>
                                            </p:txEl>
                                          </p:spTgt>
                                        </p:tgtEl>
                                        <p:attrNameLst>
                                          <p:attrName>ppt_y</p:attrName>
                                        </p:attrNameLst>
                                      </p:cBhvr>
                                      <p:tavLst>
                                        <p:tav tm="0">
                                          <p:val>
                                            <p:strVal val="#ppt_y+#ppt_h*1.125000"/>
                                          </p:val>
                                        </p:tav>
                                        <p:tav tm="100000">
                                          <p:val>
                                            <p:strVal val="#ppt_y"/>
                                          </p:val>
                                        </p:tav>
                                      </p:tavLst>
                                    </p:anim>
                                    <p:animEffect transition="in" filter="wipe(up)">
                                      <p:cBhvr>
                                        <p:cTn id="7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7" grpId="0" uiExpand="1" build="p"/>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Test concerning two dependent samples</a:t>
            </a:r>
          </a:p>
        </p:txBody>
      </p:sp>
      <p:sp>
        <p:nvSpPr>
          <p:cNvPr id="6" name="Shape 112"/>
          <p:cNvSpPr txBox="1">
            <a:spLocks noGrp="1"/>
          </p:cNvSpPr>
          <p:nvPr>
            <p:ph type="body" idx="1"/>
          </p:nvPr>
        </p:nvSpPr>
        <p:spPr>
          <a:xfrm>
            <a:off x="553453" y="1233055"/>
            <a:ext cx="11093115" cy="1437956"/>
          </a:xfrm>
          <a:prstGeom prst="rect">
            <a:avLst/>
          </a:prstGeom>
        </p:spPr>
        <p:txBody>
          <a:bodyPr lIns="91425" tIns="91425" rIns="91425" bIns="91425" anchor="t" anchorCtr="0">
            <a:noAutofit/>
          </a:bodyPr>
          <a:lstStyle/>
          <a:p>
            <a:pPr>
              <a:buNone/>
            </a:pPr>
            <a:r>
              <a:rPr lang="en-PH" sz="2000" dirty="0">
                <a:solidFill>
                  <a:schemeClr val="tx1">
                    <a:lumMod val="65000"/>
                    <a:lumOff val="35000"/>
                  </a:schemeClr>
                </a:solidFill>
                <a:latin typeface="Lato" panose="020B0604020202020204" charset="0"/>
              </a:rPr>
              <a:t>A professor who teaches Algebra offered his students a two-hour lecture on Math anxiety and ways to overcome it. The following table shows the test score in Algebra of seven students before and after they attended the lecture. Test at 2.5% level of significance if attending the lecture helped improve the score in Algebra.</a:t>
            </a:r>
            <a:endParaRPr lang="en-US" sz="2000" b="1" dirty="0">
              <a:solidFill>
                <a:schemeClr val="tx1">
                  <a:lumMod val="65000"/>
                  <a:lumOff val="35000"/>
                </a:schemeClr>
              </a:solidFill>
              <a:latin typeface="Lato"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42563230"/>
              </p:ext>
            </p:extLst>
          </p:nvPr>
        </p:nvGraphicFramePr>
        <p:xfrm>
          <a:off x="2056421" y="2989665"/>
          <a:ext cx="7726228" cy="1261872"/>
        </p:xfrm>
        <a:graphic>
          <a:graphicData uri="http://schemas.openxmlformats.org/drawingml/2006/table">
            <a:tbl>
              <a:tblPr firstRow="1" firstCol="1" bandRow="1">
                <a:tableStyleId>{D63BC96F-8F19-466C-939E-990869C6507B}</a:tableStyleId>
              </a:tblPr>
              <a:tblGrid>
                <a:gridCol w="1185462">
                  <a:extLst>
                    <a:ext uri="{9D8B030D-6E8A-4147-A177-3AD203B41FA5}">
                      <a16:colId xmlns:a16="http://schemas.microsoft.com/office/drawing/2014/main" val="57731849"/>
                    </a:ext>
                  </a:extLst>
                </a:gridCol>
                <a:gridCol w="934000">
                  <a:extLst>
                    <a:ext uri="{9D8B030D-6E8A-4147-A177-3AD203B41FA5}">
                      <a16:colId xmlns:a16="http://schemas.microsoft.com/office/drawing/2014/main" val="3118431667"/>
                    </a:ext>
                  </a:extLst>
                </a:gridCol>
                <a:gridCol w="934000">
                  <a:extLst>
                    <a:ext uri="{9D8B030D-6E8A-4147-A177-3AD203B41FA5}">
                      <a16:colId xmlns:a16="http://schemas.microsoft.com/office/drawing/2014/main" val="2625507444"/>
                    </a:ext>
                  </a:extLst>
                </a:gridCol>
                <a:gridCol w="934922">
                  <a:extLst>
                    <a:ext uri="{9D8B030D-6E8A-4147-A177-3AD203B41FA5}">
                      <a16:colId xmlns:a16="http://schemas.microsoft.com/office/drawing/2014/main" val="2486760767"/>
                    </a:ext>
                  </a:extLst>
                </a:gridCol>
                <a:gridCol w="934000">
                  <a:extLst>
                    <a:ext uri="{9D8B030D-6E8A-4147-A177-3AD203B41FA5}">
                      <a16:colId xmlns:a16="http://schemas.microsoft.com/office/drawing/2014/main" val="131629995"/>
                    </a:ext>
                  </a:extLst>
                </a:gridCol>
                <a:gridCol w="934922">
                  <a:extLst>
                    <a:ext uri="{9D8B030D-6E8A-4147-A177-3AD203B41FA5}">
                      <a16:colId xmlns:a16="http://schemas.microsoft.com/office/drawing/2014/main" val="4228079274"/>
                    </a:ext>
                  </a:extLst>
                </a:gridCol>
                <a:gridCol w="934000">
                  <a:extLst>
                    <a:ext uri="{9D8B030D-6E8A-4147-A177-3AD203B41FA5}">
                      <a16:colId xmlns:a16="http://schemas.microsoft.com/office/drawing/2014/main" val="1082083455"/>
                    </a:ext>
                  </a:extLst>
                </a:gridCol>
                <a:gridCol w="934922">
                  <a:extLst>
                    <a:ext uri="{9D8B030D-6E8A-4147-A177-3AD203B41FA5}">
                      <a16:colId xmlns:a16="http://schemas.microsoft.com/office/drawing/2014/main" val="2215822765"/>
                    </a:ext>
                  </a:extLst>
                </a:gridCol>
              </a:tblGrid>
              <a:tr h="0">
                <a:tc>
                  <a:txBody>
                    <a:bodyPr/>
                    <a:lstStyle/>
                    <a:p>
                      <a:pPr marL="228600" marR="0" indent="-228600" algn="ctr">
                        <a:lnSpc>
                          <a:spcPct val="115000"/>
                        </a:lnSpc>
                        <a:spcBef>
                          <a:spcPts val="0"/>
                        </a:spcBef>
                        <a:spcAft>
                          <a:spcPts val="0"/>
                        </a:spcAft>
                      </a:pPr>
                      <a:r>
                        <a:rPr lang="en-PH" sz="1800">
                          <a:effectLst/>
                          <a:latin typeface="Lato" panose="020B0604020202020204" charset="0"/>
                        </a:rPr>
                        <a:t>Student</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Allan</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Bobby</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Carlo</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Dante</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Efren</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Frank</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Gabby</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3835271"/>
                  </a:ext>
                </a:extLst>
              </a:tr>
              <a:tr h="0">
                <a:tc>
                  <a:txBody>
                    <a:bodyPr/>
                    <a:lstStyle/>
                    <a:p>
                      <a:pPr marL="228600" marR="0" indent="-228600" algn="ctr">
                        <a:lnSpc>
                          <a:spcPct val="115000"/>
                        </a:lnSpc>
                        <a:spcBef>
                          <a:spcPts val="0"/>
                        </a:spcBef>
                        <a:spcAft>
                          <a:spcPts val="0"/>
                        </a:spcAft>
                      </a:pPr>
                      <a:r>
                        <a:rPr lang="en-PH" sz="1800">
                          <a:effectLst/>
                          <a:latin typeface="Lato" panose="020B0604020202020204" charset="0"/>
                        </a:rPr>
                        <a:t>Before</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56</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69</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48</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74</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65</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71</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58</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082447"/>
                  </a:ext>
                </a:extLst>
              </a:tr>
              <a:tr h="0">
                <a:tc>
                  <a:txBody>
                    <a:bodyPr/>
                    <a:lstStyle/>
                    <a:p>
                      <a:pPr marL="228600" marR="0" indent="-228600" algn="ctr">
                        <a:lnSpc>
                          <a:spcPct val="115000"/>
                        </a:lnSpc>
                        <a:spcBef>
                          <a:spcPts val="0"/>
                        </a:spcBef>
                        <a:spcAft>
                          <a:spcPts val="0"/>
                        </a:spcAft>
                      </a:pPr>
                      <a:r>
                        <a:rPr lang="en-PH" sz="1800" dirty="0">
                          <a:effectLst/>
                          <a:latin typeface="Lato" panose="020B0604020202020204" charset="0"/>
                        </a:rPr>
                        <a:t>After</a:t>
                      </a:r>
                      <a:endParaRPr lang="en-US" sz="1800" dirty="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62</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73</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44</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85</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71</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a:effectLst/>
                          <a:latin typeface="Lato" panose="020B0604020202020204" charset="0"/>
                        </a:rPr>
                        <a:t>70</a:t>
                      </a: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r>
                        <a:rPr lang="en-PH" sz="1800" dirty="0">
                          <a:effectLst/>
                          <a:latin typeface="Lato" panose="020B0604020202020204" charset="0"/>
                        </a:rPr>
                        <a:t>69</a:t>
                      </a:r>
                      <a:endParaRPr lang="en-US" sz="1800" dirty="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33153"/>
                  </a:ext>
                </a:extLst>
              </a:tr>
              <a:tr h="0">
                <a:tc>
                  <a:txBody>
                    <a:bodyPr/>
                    <a:lstStyle/>
                    <a:p>
                      <a:pPr marL="228600" marR="0" indent="-228600" algn="ctr">
                        <a:lnSpc>
                          <a:spcPct val="115000"/>
                        </a:lnSpc>
                        <a:spcBef>
                          <a:spcPts val="0"/>
                        </a:spcBef>
                        <a:spcAft>
                          <a:spcPts val="0"/>
                        </a:spcAft>
                      </a:pPr>
                      <a:r>
                        <a:rPr lang="en-US" sz="1800" dirty="0">
                          <a:effectLst/>
                          <a:latin typeface="Lato" panose="020B0604020202020204" charset="0"/>
                          <a:ea typeface="Calibri" panose="020F0502020204030204" pitchFamily="34" charset="0"/>
                          <a:cs typeface="Times New Roman" panose="02020603050405020304" pitchFamily="18" charset="0"/>
                        </a:rPr>
                        <a:t>d</a:t>
                      </a:r>
                    </a:p>
                  </a:txBody>
                  <a:tcPr marL="68580" marR="68580" marT="0" marB="0"/>
                </a:tc>
                <a:tc>
                  <a:txBody>
                    <a:bodyPr/>
                    <a:lstStyle/>
                    <a:p>
                      <a:pPr marL="228600" marR="0" indent="-228600" algn="ctr">
                        <a:lnSpc>
                          <a:spcPct val="115000"/>
                        </a:lnSpc>
                        <a:spcBef>
                          <a:spcPts val="0"/>
                        </a:spcBef>
                        <a:spcAft>
                          <a:spcPts val="0"/>
                        </a:spcAft>
                      </a:pPr>
                      <a:endParaRPr lang="en-US" sz="1800" dirty="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endParaRPr lang="en-US" sz="180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marL="228600" marR="0" indent="-228600" algn="ctr">
                        <a:lnSpc>
                          <a:spcPct val="115000"/>
                        </a:lnSpc>
                        <a:spcBef>
                          <a:spcPts val="0"/>
                        </a:spcBef>
                        <a:spcAft>
                          <a:spcPts val="0"/>
                        </a:spcAft>
                      </a:pPr>
                      <a:endParaRPr lang="en-US" sz="1800" dirty="0">
                        <a:effectLst/>
                        <a:latin typeface="La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7651978"/>
                  </a:ext>
                </a:extLst>
              </a:tr>
            </a:tbl>
          </a:graphicData>
        </a:graphic>
      </p:graphicFrame>
    </p:spTree>
    <p:extLst>
      <p:ext uri="{BB962C8B-B14F-4D97-AF65-F5344CB8AC3E}">
        <p14:creationId xmlns:p14="http://schemas.microsoft.com/office/powerpoint/2010/main" val="128871888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Test concerning two independent samples</a:t>
            </a:r>
          </a:p>
        </p:txBody>
      </p:sp>
      <p:sp>
        <p:nvSpPr>
          <p:cNvPr id="6" name="Shape 112"/>
          <p:cNvSpPr txBox="1">
            <a:spLocks noGrp="1"/>
          </p:cNvSpPr>
          <p:nvPr>
            <p:ph type="body" idx="1"/>
          </p:nvPr>
        </p:nvSpPr>
        <p:spPr>
          <a:xfrm>
            <a:off x="553453" y="1233055"/>
            <a:ext cx="4475747" cy="4855558"/>
          </a:xfrm>
          <a:prstGeom prst="rect">
            <a:avLst/>
          </a:prstGeom>
        </p:spPr>
        <p:txBody>
          <a:bodyPr lIns="91425" tIns="91425" rIns="91425" bIns="91425" anchor="t" anchorCtr="0">
            <a:noAutofit/>
          </a:bodyPr>
          <a:lstStyle/>
          <a:p>
            <a:pPr>
              <a:buNone/>
            </a:pPr>
            <a:r>
              <a:rPr lang="en-PH" sz="2000" dirty="0">
                <a:solidFill>
                  <a:schemeClr val="tx1">
                    <a:lumMod val="65000"/>
                    <a:lumOff val="35000"/>
                  </a:schemeClr>
                </a:solidFill>
                <a:latin typeface="Lato" panose="020B0604020202020204" charset="0"/>
              </a:rPr>
              <a:t>A local researcher studied the Mathematics achievement of </a:t>
            </a:r>
            <a:r>
              <a:rPr lang="en-PH" sz="2000" dirty="0" err="1">
                <a:solidFill>
                  <a:schemeClr val="tx1">
                    <a:lumMod val="65000"/>
                    <a:lumOff val="35000"/>
                  </a:schemeClr>
                </a:solidFill>
                <a:latin typeface="Lato" panose="020B0604020202020204" charset="0"/>
              </a:rPr>
              <a:t>Amerasians</a:t>
            </a:r>
            <a:r>
              <a:rPr lang="en-PH" sz="2000" dirty="0">
                <a:solidFill>
                  <a:schemeClr val="tx1">
                    <a:lumMod val="65000"/>
                    <a:lumOff val="35000"/>
                  </a:schemeClr>
                </a:solidFill>
                <a:latin typeface="Lato" panose="020B0604020202020204" charset="0"/>
              </a:rPr>
              <a:t> and Filipinos. According to the study, the mean score on a mathematics test given to 120 </a:t>
            </a:r>
            <a:r>
              <a:rPr lang="en-PH" sz="2000" dirty="0" err="1">
                <a:solidFill>
                  <a:schemeClr val="tx1">
                    <a:lumMod val="65000"/>
                    <a:lumOff val="35000"/>
                  </a:schemeClr>
                </a:solidFill>
                <a:latin typeface="Lato" panose="020B0604020202020204" charset="0"/>
              </a:rPr>
              <a:t>Amerasian</a:t>
            </a:r>
            <a:r>
              <a:rPr lang="en-PH" sz="2000" dirty="0">
                <a:solidFill>
                  <a:schemeClr val="tx1">
                    <a:lumMod val="65000"/>
                    <a:lumOff val="35000"/>
                  </a:schemeClr>
                </a:solidFill>
                <a:latin typeface="Lato" panose="020B0604020202020204" charset="0"/>
              </a:rPr>
              <a:t> freshmen high school students was 68 with a standard deviation of 5.6. The same test was given to 180 Filipino freshmen high school students and the mean score obtained was 68.9 with a standard deviation of 7.8. Using the 5% level of significance, does the data show that Filipino freshmen high school students performed better in Mathematics than their </a:t>
            </a:r>
            <a:r>
              <a:rPr lang="en-PH" sz="2000" dirty="0" err="1">
                <a:solidFill>
                  <a:schemeClr val="tx1">
                    <a:lumMod val="65000"/>
                    <a:lumOff val="35000"/>
                  </a:schemeClr>
                </a:solidFill>
                <a:latin typeface="Lato" panose="020B0604020202020204" charset="0"/>
              </a:rPr>
              <a:t>Amerasian</a:t>
            </a:r>
            <a:r>
              <a:rPr lang="en-PH" sz="2000" dirty="0">
                <a:solidFill>
                  <a:schemeClr val="tx1">
                    <a:lumMod val="65000"/>
                    <a:lumOff val="35000"/>
                  </a:schemeClr>
                </a:solidFill>
                <a:latin typeface="Lato" panose="020B0604020202020204" charset="0"/>
              </a:rPr>
              <a:t> counterparts?</a:t>
            </a:r>
            <a:endParaRPr lang="en-US" sz="2000" b="1" dirty="0">
              <a:solidFill>
                <a:schemeClr val="tx1">
                  <a:lumMod val="65000"/>
                  <a:lumOff val="35000"/>
                </a:schemeClr>
              </a:solidFill>
              <a:latin typeface="Lato" panose="020B0604020202020204" charset="0"/>
            </a:endParaRPr>
          </a:p>
        </p:txBody>
      </p:sp>
      <mc:AlternateContent xmlns:mc="http://schemas.openxmlformats.org/markup-compatibility/2006" xmlns:a14="http://schemas.microsoft.com/office/drawing/2010/main">
        <mc:Choice Requires="a14">
          <p:sp>
            <p:nvSpPr>
              <p:cNvPr id="7" name="Shape 112"/>
              <p:cNvSpPr txBox="1">
                <a:spLocks/>
              </p:cNvSpPr>
              <p:nvPr/>
            </p:nvSpPr>
            <p:spPr>
              <a:xfrm>
                <a:off x="4876284" y="1121854"/>
                <a:ext cx="3456555"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PH" sz="1800" dirty="0">
                    <a:solidFill>
                      <a:srgbClr val="FF0000"/>
                    </a:solidFill>
                    <a:latin typeface="Lato" panose="020B0604020202020204" charset="0"/>
                  </a:rPr>
                  <a:t>Filipino freshmen high school students did not perform better in Mathematics than their </a:t>
                </a:r>
                <a:r>
                  <a:rPr lang="en-PH" sz="1800" dirty="0" err="1">
                    <a:solidFill>
                      <a:srgbClr val="FF0000"/>
                    </a:solidFill>
                    <a:latin typeface="Lato" panose="020B0604020202020204" charset="0"/>
                  </a:rPr>
                  <a:t>Amerasian</a:t>
                </a:r>
                <a:r>
                  <a:rPr lang="en-PH" sz="1800" dirty="0">
                    <a:solidFill>
                      <a:srgbClr val="FF0000"/>
                    </a:solidFill>
                    <a:latin typeface="Lato" panose="020B0604020202020204" charset="0"/>
                  </a:rPr>
                  <a:t> counterparts. </a:t>
                </a:r>
                <a:endParaRPr lang="en-US" sz="1800" i="1" dirty="0">
                  <a:solidFill>
                    <a:srgbClr val="0070C0"/>
                  </a:solidFill>
                  <a:latin typeface="Cambria Math" panose="02040503050406030204" pitchFamily="18" charset="0"/>
                </a:endParaRPr>
              </a:p>
              <a:p>
                <a:pPr algn="ctr">
                  <a:buNone/>
                </a:pPr>
                <a14:m>
                  <m:oMathPara xmlns:m="http://schemas.openxmlformats.org/officeDocument/2006/math">
                    <m:oMathParaPr>
                      <m:jc m:val="centerGroup"/>
                    </m:oMathParaPr>
                    <m:oMath xmlns:m="http://schemas.openxmlformats.org/officeDocument/2006/math">
                      <m:sSub>
                        <m:sSubPr>
                          <m:ctrlPr>
                            <a:rPr lang="en-US" sz="1800" i="1" smtClean="0">
                              <a:solidFill>
                                <a:srgbClr val="0070C0"/>
                              </a:solidFill>
                              <a:latin typeface="Cambria Math" panose="02040503050406030204" pitchFamily="18" charset="0"/>
                            </a:rPr>
                          </m:ctrlPr>
                        </m:sSubPr>
                        <m:e>
                          <m:r>
                            <a:rPr lang="en-US" sz="1800" b="0" i="1" smtClean="0">
                              <a:solidFill>
                                <a:srgbClr val="0070C0"/>
                              </a:solidFill>
                              <a:latin typeface="Cambria Math" panose="02040503050406030204" pitchFamily="18" charset="0"/>
                            </a:rPr>
                            <m:t>𝐻</m:t>
                          </m:r>
                        </m:e>
                        <m:sub>
                          <m:r>
                            <a:rPr lang="en-US" sz="1800" b="0" i="1" smtClean="0">
                              <a:solidFill>
                                <a:srgbClr val="0070C0"/>
                              </a:solidFill>
                              <a:latin typeface="Cambria Math" panose="02040503050406030204" pitchFamily="18" charset="0"/>
                            </a:rPr>
                            <m:t>0</m:t>
                          </m:r>
                        </m:sub>
                      </m:sSub>
                      <m:r>
                        <a:rPr lang="en-US" sz="1800" b="0" i="1" smtClean="0">
                          <a:solidFill>
                            <a:srgbClr val="0070C0"/>
                          </a:solidFill>
                          <a:latin typeface="Cambria Math" panose="02040503050406030204" pitchFamily="18" charset="0"/>
                        </a:rPr>
                        <m:t>:</m:t>
                      </m:r>
                      <m:acc>
                        <m:accPr>
                          <m:chr m:val="̅"/>
                          <m:ctrlPr>
                            <a:rPr lang="en-US" sz="1800" i="1" smtClean="0">
                              <a:solidFill>
                                <a:srgbClr val="0070C0"/>
                              </a:solidFill>
                              <a:latin typeface="Cambria Math" panose="02040503050406030204" pitchFamily="18" charset="0"/>
                            </a:rPr>
                          </m:ctrlPr>
                        </m:accPr>
                        <m:e>
                          <m:sSub>
                            <m:sSubPr>
                              <m:ctrlPr>
                                <a:rPr lang="en-US" sz="1800" i="1" smtClean="0">
                                  <a:solidFill>
                                    <a:srgbClr val="0070C0"/>
                                  </a:solidFill>
                                  <a:latin typeface="Cambria Math" panose="02040503050406030204" pitchFamily="18" charset="0"/>
                                </a:rPr>
                              </m:ctrlPr>
                            </m:sSubPr>
                            <m:e>
                              <m:r>
                                <a:rPr lang="en-US" sz="1800" b="0" i="1" smtClean="0">
                                  <a:solidFill>
                                    <a:srgbClr val="0070C0"/>
                                  </a:solidFill>
                                  <a:latin typeface="Cambria Math" panose="02040503050406030204" pitchFamily="18" charset="0"/>
                                </a:rPr>
                                <m:t>𝑥</m:t>
                              </m:r>
                            </m:e>
                            <m:sub>
                              <m:r>
                                <a:rPr lang="en-US" sz="1800" b="0" i="1" smtClean="0">
                                  <a:solidFill>
                                    <a:srgbClr val="0070C0"/>
                                  </a:solidFill>
                                  <a:latin typeface="Cambria Math" panose="02040503050406030204" pitchFamily="18" charset="0"/>
                                </a:rPr>
                                <m:t>𝐹</m:t>
                              </m:r>
                            </m:sub>
                          </m:sSub>
                        </m:e>
                      </m:acc>
                      <m:r>
                        <a:rPr lang="en-US" sz="1800" b="0" i="1" smtClean="0">
                          <a:solidFill>
                            <a:srgbClr val="0070C0"/>
                          </a:solidFill>
                          <a:latin typeface="Cambria Math" panose="02040503050406030204" pitchFamily="18" charset="0"/>
                        </a:rPr>
                        <m:t>=</m:t>
                      </m:r>
                      <m:acc>
                        <m:accPr>
                          <m:chr m:val="̅"/>
                          <m:ctrlPr>
                            <a:rPr lang="en-US" sz="1800" i="1">
                              <a:solidFill>
                                <a:srgbClr val="0070C0"/>
                              </a:solidFill>
                              <a:latin typeface="Cambria Math" panose="02040503050406030204" pitchFamily="18" charset="0"/>
                            </a:rPr>
                          </m:ctrlPr>
                        </m:accPr>
                        <m:e>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𝑥</m:t>
                              </m:r>
                            </m:e>
                            <m:sub>
                              <m:r>
                                <a:rPr lang="en-US" sz="1800" b="0" i="1" smtClean="0">
                                  <a:solidFill>
                                    <a:srgbClr val="0070C0"/>
                                  </a:solidFill>
                                  <a:latin typeface="Cambria Math" panose="02040503050406030204" pitchFamily="18" charset="0"/>
                                </a:rPr>
                                <m:t>𝐴</m:t>
                              </m:r>
                            </m:sub>
                          </m:sSub>
                        </m:e>
                      </m:acc>
                    </m:oMath>
                  </m:oMathPara>
                </a14:m>
                <a:endParaRPr lang="en-US" sz="1800" dirty="0">
                  <a:solidFill>
                    <a:srgbClr val="FF0000"/>
                  </a:solidFill>
                  <a:latin typeface="Lato" panose="020B0604020202020204" charset="0"/>
                </a:endParaRPr>
              </a:p>
              <a:p>
                <a:pPr algn="ctr">
                  <a:buNone/>
                </a:pPr>
                <a:r>
                  <a:rPr lang="en-PH" sz="1800" dirty="0">
                    <a:solidFill>
                      <a:srgbClr val="00B050"/>
                    </a:solidFill>
                    <a:latin typeface="Lato" panose="020B0604020202020204" charset="0"/>
                  </a:rPr>
                  <a:t>Filipino freshmen high school students performed better in Mathematics than their </a:t>
                </a:r>
                <a:r>
                  <a:rPr lang="en-PH" sz="1800" dirty="0" err="1">
                    <a:solidFill>
                      <a:srgbClr val="00B050"/>
                    </a:solidFill>
                    <a:latin typeface="Lato" panose="020B0604020202020204" charset="0"/>
                  </a:rPr>
                  <a:t>Amerasian</a:t>
                </a:r>
                <a:r>
                  <a:rPr lang="en-PH" sz="1800" dirty="0">
                    <a:solidFill>
                      <a:srgbClr val="00B050"/>
                    </a:solidFill>
                    <a:latin typeface="Lato" panose="020B0604020202020204" charset="0"/>
                  </a:rPr>
                  <a:t> counterparts.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b="0" i="1">
                            <a:solidFill>
                              <a:srgbClr val="0070C0"/>
                            </a:solidFill>
                            <a:latin typeface="Cambria Math" panose="02040503050406030204" pitchFamily="18" charset="0"/>
                          </a:rPr>
                          <m:t>𝐻</m:t>
                        </m:r>
                      </m:e>
                      <m:sub>
                        <m:r>
                          <a:rPr lang="en-US" sz="1800" b="0" i="1" smtClean="0">
                            <a:solidFill>
                              <a:srgbClr val="0070C0"/>
                            </a:solidFill>
                            <a:latin typeface="Cambria Math" panose="02040503050406030204" pitchFamily="18" charset="0"/>
                          </a:rPr>
                          <m:t>1</m:t>
                        </m:r>
                      </m:sub>
                    </m:sSub>
                    <m:r>
                      <a:rPr lang="en-US" sz="1800" b="0" i="1">
                        <a:solidFill>
                          <a:srgbClr val="0070C0"/>
                        </a:solidFill>
                        <a:latin typeface="Cambria Math" panose="02040503050406030204" pitchFamily="18" charset="0"/>
                      </a:rPr>
                      <m:t>:</m:t>
                    </m:r>
                    <m:acc>
                      <m:accPr>
                        <m:chr m:val="̅"/>
                        <m:ctrlPr>
                          <a:rPr lang="en-US" sz="1800" i="1">
                            <a:solidFill>
                              <a:srgbClr val="0070C0"/>
                            </a:solidFill>
                            <a:latin typeface="Cambria Math" panose="02040503050406030204" pitchFamily="18" charset="0"/>
                          </a:rPr>
                        </m:ctrlPr>
                      </m:accPr>
                      <m:e>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𝑥</m:t>
                            </m:r>
                          </m:e>
                          <m:sub>
                            <m:r>
                              <a:rPr lang="en-US" sz="1800" i="1">
                                <a:solidFill>
                                  <a:srgbClr val="0070C0"/>
                                </a:solidFill>
                                <a:latin typeface="Cambria Math" panose="02040503050406030204" pitchFamily="18" charset="0"/>
                              </a:rPr>
                              <m:t>𝐹</m:t>
                            </m:r>
                          </m:sub>
                        </m:sSub>
                      </m:e>
                    </m:acc>
                    <m:r>
                      <a:rPr lang="en-US" sz="1800" b="0" i="1" smtClean="0">
                        <a:solidFill>
                          <a:srgbClr val="0070C0"/>
                        </a:solidFill>
                        <a:latin typeface="Cambria Math" panose="02040503050406030204" pitchFamily="18" charset="0"/>
                      </a:rPr>
                      <m:t>&gt;</m:t>
                    </m:r>
                    <m:acc>
                      <m:accPr>
                        <m:chr m:val="̅"/>
                        <m:ctrlPr>
                          <a:rPr lang="en-US" sz="1800" i="1">
                            <a:solidFill>
                              <a:srgbClr val="0070C0"/>
                            </a:solidFill>
                            <a:latin typeface="Cambria Math" panose="02040503050406030204" pitchFamily="18" charset="0"/>
                          </a:rPr>
                        </m:ctrlPr>
                      </m:accPr>
                      <m:e>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𝑥</m:t>
                            </m:r>
                          </m:e>
                          <m:sub>
                            <m:r>
                              <a:rPr lang="en-US" sz="1800" i="1">
                                <a:solidFill>
                                  <a:srgbClr val="0070C0"/>
                                </a:solidFill>
                                <a:latin typeface="Cambria Math" panose="02040503050406030204" pitchFamily="18" charset="0"/>
                              </a:rPr>
                              <m:t>𝐴</m:t>
                            </m:r>
                          </m:sub>
                        </m:sSub>
                      </m:e>
                    </m:acc>
                  </m:oMath>
                </a14:m>
                <a:endParaRPr lang="en-US" sz="1800" dirty="0">
                  <a:solidFill>
                    <a:srgbClr val="0070C0"/>
                  </a:solidFill>
                  <a:latin typeface="Lato" panose="020B0604020202020204" charset="0"/>
                </a:endParaRPr>
              </a:p>
              <a:p>
                <a:pPr algn="ctr">
                  <a:buNone/>
                </a:pPr>
                <a:endParaRPr lang="en-US" sz="1800" dirty="0">
                  <a:solidFill>
                    <a:srgbClr val="00B050"/>
                  </a:solidFill>
                  <a:latin typeface="Lato" panose="020B0604020202020204" charset="0"/>
                </a:endParaRPr>
              </a:p>
              <a:p>
                <a:pPr algn="ctr">
                  <a:buNone/>
                </a:pPr>
                <a:r>
                  <a:rPr lang="en-US" sz="1800" dirty="0">
                    <a:solidFill>
                      <a:schemeClr val="tx1"/>
                    </a:solidFill>
                    <a:latin typeface="Lato" panose="020B0604020202020204" charset="0"/>
                  </a:rPr>
                  <a:t>Test statistic will be obtained through one-tailed z-test for two independent samples.</a:t>
                </a:r>
              </a:p>
              <a:p>
                <a:pPr algn="ctr">
                  <a:buNone/>
                </a:pPr>
                <a14:m>
                  <m:oMathPara xmlns:m="http://schemas.openxmlformats.org/officeDocument/2006/math">
                    <m:oMathParaPr>
                      <m:jc m:val="centerGroup"/>
                    </m:oMathParaPr>
                    <m:oMath xmlns:m="http://schemas.openxmlformats.org/officeDocument/2006/math">
                      <m:r>
                        <a:rPr lang="en-US" sz="1800" b="1" i="1">
                          <a:solidFill>
                            <a:srgbClr val="0070C0"/>
                          </a:solidFill>
                          <a:latin typeface="Cambria Math" panose="02040503050406030204" pitchFamily="18" charset="0"/>
                        </a:rPr>
                        <m:t>𝒛</m:t>
                      </m:r>
                      <m:r>
                        <a:rPr lang="en-US" sz="1800" b="1" i="1">
                          <a:solidFill>
                            <a:srgbClr val="0070C0"/>
                          </a:solidFill>
                          <a:latin typeface="Cambria Math" panose="02040503050406030204" pitchFamily="18" charset="0"/>
                        </a:rPr>
                        <m:t>=</m:t>
                      </m:r>
                      <m:f>
                        <m:fPr>
                          <m:ctrlPr>
                            <a:rPr lang="en-US" sz="1800" b="1" i="1">
                              <a:solidFill>
                                <a:srgbClr val="0070C0"/>
                              </a:solidFill>
                              <a:latin typeface="Cambria Math" panose="02040503050406030204" pitchFamily="18" charset="0"/>
                            </a:rPr>
                          </m:ctrlPr>
                        </m:fPr>
                        <m:num>
                          <m:d>
                            <m:dPr>
                              <m:ctrlPr>
                                <a:rPr lang="en-US" sz="1800" b="1" i="1">
                                  <a:solidFill>
                                    <a:srgbClr val="0070C0"/>
                                  </a:solidFill>
                                  <a:latin typeface="Cambria Math" panose="02040503050406030204" pitchFamily="18" charset="0"/>
                                </a:rPr>
                              </m:ctrlPr>
                            </m:dPr>
                            <m:e>
                              <m:sSub>
                                <m:sSubPr>
                                  <m:ctrlPr>
                                    <a:rPr lang="en-US" sz="1800" b="1" i="1">
                                      <a:solidFill>
                                        <a:srgbClr val="0070C0"/>
                                      </a:solidFill>
                                      <a:latin typeface="Cambria Math" panose="02040503050406030204" pitchFamily="18" charset="0"/>
                                    </a:rPr>
                                  </m:ctrlPr>
                                </m:sSubPr>
                                <m:e>
                                  <m:acc>
                                    <m:accPr>
                                      <m:chr m:val="̅"/>
                                      <m:ctrlPr>
                                        <a:rPr lang="en-US" sz="1800" b="1" i="1">
                                          <a:solidFill>
                                            <a:srgbClr val="0070C0"/>
                                          </a:solidFill>
                                          <a:latin typeface="Cambria Math" panose="02040503050406030204" pitchFamily="18" charset="0"/>
                                        </a:rPr>
                                      </m:ctrlPr>
                                    </m:accPr>
                                    <m:e>
                                      <m:r>
                                        <a:rPr lang="en-US" sz="1800" b="1" i="1">
                                          <a:solidFill>
                                            <a:srgbClr val="0070C0"/>
                                          </a:solidFill>
                                          <a:latin typeface="Cambria Math" panose="02040503050406030204" pitchFamily="18" charset="0"/>
                                        </a:rPr>
                                        <m:t>𝒙</m:t>
                                      </m:r>
                                    </m:e>
                                  </m:acc>
                                </m:e>
                                <m:sub>
                                  <m:r>
                                    <a:rPr lang="en-US" sz="1800" b="1" i="1">
                                      <a:solidFill>
                                        <a:srgbClr val="0070C0"/>
                                      </a:solidFill>
                                      <a:latin typeface="Cambria Math" panose="02040503050406030204" pitchFamily="18" charset="0"/>
                                    </a:rPr>
                                    <m:t>𝟏</m:t>
                                  </m:r>
                                </m:sub>
                              </m:sSub>
                              <m:r>
                                <a:rPr lang="en-US" sz="1800" b="1" i="1">
                                  <a:solidFill>
                                    <a:srgbClr val="0070C0"/>
                                  </a:solidFill>
                                  <a:latin typeface="Cambria Math" panose="02040503050406030204" pitchFamily="18" charset="0"/>
                                </a:rPr>
                                <m:t>−</m:t>
                              </m:r>
                              <m:sSub>
                                <m:sSubPr>
                                  <m:ctrlPr>
                                    <a:rPr lang="en-US" sz="1800" b="1" i="1">
                                      <a:solidFill>
                                        <a:srgbClr val="0070C0"/>
                                      </a:solidFill>
                                      <a:latin typeface="Cambria Math" panose="02040503050406030204" pitchFamily="18" charset="0"/>
                                    </a:rPr>
                                  </m:ctrlPr>
                                </m:sSubPr>
                                <m:e>
                                  <m:acc>
                                    <m:accPr>
                                      <m:chr m:val="̅"/>
                                      <m:ctrlPr>
                                        <a:rPr lang="en-US" sz="1800" b="1" i="1">
                                          <a:solidFill>
                                            <a:srgbClr val="0070C0"/>
                                          </a:solidFill>
                                          <a:latin typeface="Cambria Math" panose="02040503050406030204" pitchFamily="18" charset="0"/>
                                        </a:rPr>
                                      </m:ctrlPr>
                                    </m:accPr>
                                    <m:e>
                                      <m:r>
                                        <a:rPr lang="en-US" sz="1800" b="1" i="1">
                                          <a:solidFill>
                                            <a:srgbClr val="0070C0"/>
                                          </a:solidFill>
                                          <a:latin typeface="Cambria Math" panose="02040503050406030204" pitchFamily="18" charset="0"/>
                                        </a:rPr>
                                        <m:t>𝒙</m:t>
                                      </m:r>
                                    </m:e>
                                  </m:acc>
                                </m:e>
                                <m:sub>
                                  <m:r>
                                    <a:rPr lang="en-US" sz="1800" b="1" i="1">
                                      <a:solidFill>
                                        <a:srgbClr val="0070C0"/>
                                      </a:solidFill>
                                      <a:latin typeface="Cambria Math" panose="02040503050406030204" pitchFamily="18" charset="0"/>
                                    </a:rPr>
                                    <m:t>𝟐</m:t>
                                  </m:r>
                                </m:sub>
                              </m:sSub>
                            </m:e>
                          </m:d>
                        </m:num>
                        <m:den>
                          <m:rad>
                            <m:radPr>
                              <m:degHide m:val="on"/>
                              <m:ctrlPr>
                                <a:rPr lang="en-US" sz="1800" b="1" i="1">
                                  <a:solidFill>
                                    <a:srgbClr val="0070C0"/>
                                  </a:solidFill>
                                  <a:latin typeface="Cambria Math" panose="02040503050406030204" pitchFamily="18" charset="0"/>
                                  <a:ea typeface="Cambria Math" panose="02040503050406030204" pitchFamily="18" charset="0"/>
                                </a:rPr>
                              </m:ctrlPr>
                            </m:radPr>
                            <m:deg/>
                            <m:e>
                              <m:f>
                                <m:fPr>
                                  <m:ctrlPr>
                                    <a:rPr lang="en-US" sz="1800" b="1" i="1">
                                      <a:solidFill>
                                        <a:srgbClr val="0070C0"/>
                                      </a:solidFill>
                                      <a:latin typeface="Cambria Math" panose="02040503050406030204" pitchFamily="18" charset="0"/>
                                      <a:ea typeface="Cambria Math" panose="02040503050406030204" pitchFamily="18" charset="0"/>
                                    </a:rPr>
                                  </m:ctrlPr>
                                </m:fPr>
                                <m:num>
                                  <m:sSubSup>
                                    <m:sSubSupPr>
                                      <m:ctrlPr>
                                        <a:rPr lang="en-US" sz="1800" b="1" i="1">
                                          <a:solidFill>
                                            <a:srgbClr val="0070C0"/>
                                          </a:solidFill>
                                          <a:latin typeface="Cambria Math" panose="02040503050406030204" pitchFamily="18" charset="0"/>
                                          <a:ea typeface="Cambria Math" panose="02040503050406030204" pitchFamily="18" charset="0"/>
                                        </a:rPr>
                                      </m:ctrlPr>
                                    </m:sSubSupPr>
                                    <m:e>
                                      <m:r>
                                        <a:rPr lang="en-US" sz="1800" b="1" i="1">
                                          <a:solidFill>
                                            <a:srgbClr val="0070C0"/>
                                          </a:solidFill>
                                          <a:latin typeface="Cambria Math" panose="02040503050406030204" pitchFamily="18" charset="0"/>
                                          <a:ea typeface="Cambria Math" panose="02040503050406030204" pitchFamily="18" charset="0"/>
                                        </a:rPr>
                                        <m:t>𝒔</m:t>
                                      </m:r>
                                    </m:e>
                                    <m:sub>
                                      <m:r>
                                        <a:rPr lang="en-US" sz="1800" b="1" i="1">
                                          <a:solidFill>
                                            <a:srgbClr val="0070C0"/>
                                          </a:solidFill>
                                          <a:latin typeface="Cambria Math" panose="02040503050406030204" pitchFamily="18" charset="0"/>
                                          <a:ea typeface="Cambria Math" panose="02040503050406030204" pitchFamily="18" charset="0"/>
                                        </a:rPr>
                                        <m:t>𝟏</m:t>
                                      </m:r>
                                    </m:sub>
                                    <m:sup>
                                      <m:r>
                                        <a:rPr lang="en-US" sz="1800" b="1" i="1">
                                          <a:solidFill>
                                            <a:srgbClr val="0070C0"/>
                                          </a:solidFill>
                                          <a:latin typeface="Cambria Math" panose="02040503050406030204" pitchFamily="18" charset="0"/>
                                          <a:ea typeface="Cambria Math" panose="02040503050406030204" pitchFamily="18" charset="0"/>
                                        </a:rPr>
                                        <m:t>𝟐</m:t>
                                      </m:r>
                                    </m:sup>
                                  </m:sSubSup>
                                </m:num>
                                <m:den>
                                  <m:sSub>
                                    <m:sSubPr>
                                      <m:ctrlPr>
                                        <a:rPr lang="en-US" sz="1800" b="1" i="1">
                                          <a:solidFill>
                                            <a:srgbClr val="0070C0"/>
                                          </a:solidFill>
                                          <a:latin typeface="Cambria Math" panose="02040503050406030204" pitchFamily="18" charset="0"/>
                                          <a:ea typeface="Cambria Math" panose="02040503050406030204" pitchFamily="18" charset="0"/>
                                        </a:rPr>
                                      </m:ctrlPr>
                                    </m:sSubPr>
                                    <m:e>
                                      <m:r>
                                        <a:rPr lang="en-US" sz="1800" b="1" i="1">
                                          <a:solidFill>
                                            <a:srgbClr val="0070C0"/>
                                          </a:solidFill>
                                          <a:latin typeface="Cambria Math" panose="02040503050406030204" pitchFamily="18" charset="0"/>
                                          <a:ea typeface="Cambria Math" panose="02040503050406030204" pitchFamily="18" charset="0"/>
                                        </a:rPr>
                                        <m:t>𝒏</m:t>
                                      </m:r>
                                    </m:e>
                                    <m:sub>
                                      <m:r>
                                        <a:rPr lang="en-US" sz="1800" b="1" i="1">
                                          <a:solidFill>
                                            <a:srgbClr val="0070C0"/>
                                          </a:solidFill>
                                          <a:latin typeface="Cambria Math" panose="02040503050406030204" pitchFamily="18" charset="0"/>
                                          <a:ea typeface="Cambria Math" panose="02040503050406030204" pitchFamily="18" charset="0"/>
                                        </a:rPr>
                                        <m:t>𝟏</m:t>
                                      </m:r>
                                    </m:sub>
                                  </m:sSub>
                                </m:den>
                              </m:f>
                              <m:r>
                                <a:rPr lang="en-US" sz="1800" b="1" i="1">
                                  <a:solidFill>
                                    <a:srgbClr val="0070C0"/>
                                  </a:solidFill>
                                  <a:latin typeface="Cambria Math" panose="02040503050406030204" pitchFamily="18" charset="0"/>
                                  <a:ea typeface="Cambria Math" panose="02040503050406030204" pitchFamily="18" charset="0"/>
                                </a:rPr>
                                <m:t>+</m:t>
                              </m:r>
                              <m:f>
                                <m:fPr>
                                  <m:ctrlPr>
                                    <a:rPr lang="en-US" sz="1800" b="1" i="1">
                                      <a:solidFill>
                                        <a:srgbClr val="0070C0"/>
                                      </a:solidFill>
                                      <a:latin typeface="Cambria Math" panose="02040503050406030204" pitchFamily="18" charset="0"/>
                                      <a:ea typeface="Cambria Math" panose="02040503050406030204" pitchFamily="18" charset="0"/>
                                    </a:rPr>
                                  </m:ctrlPr>
                                </m:fPr>
                                <m:num>
                                  <m:sSubSup>
                                    <m:sSubSupPr>
                                      <m:ctrlPr>
                                        <a:rPr lang="en-US" sz="1800" b="1" i="1">
                                          <a:solidFill>
                                            <a:srgbClr val="0070C0"/>
                                          </a:solidFill>
                                          <a:latin typeface="Cambria Math" panose="02040503050406030204" pitchFamily="18" charset="0"/>
                                          <a:ea typeface="Cambria Math" panose="02040503050406030204" pitchFamily="18" charset="0"/>
                                        </a:rPr>
                                      </m:ctrlPr>
                                    </m:sSubSupPr>
                                    <m:e>
                                      <m:r>
                                        <a:rPr lang="en-US" sz="1800" b="1" i="1">
                                          <a:solidFill>
                                            <a:srgbClr val="0070C0"/>
                                          </a:solidFill>
                                          <a:latin typeface="Cambria Math" panose="02040503050406030204" pitchFamily="18" charset="0"/>
                                          <a:ea typeface="Cambria Math" panose="02040503050406030204" pitchFamily="18" charset="0"/>
                                        </a:rPr>
                                        <m:t>𝒔</m:t>
                                      </m:r>
                                    </m:e>
                                    <m:sub>
                                      <m:r>
                                        <a:rPr lang="en-US" sz="1800" b="1" i="1">
                                          <a:solidFill>
                                            <a:srgbClr val="0070C0"/>
                                          </a:solidFill>
                                          <a:latin typeface="Cambria Math" panose="02040503050406030204" pitchFamily="18" charset="0"/>
                                          <a:ea typeface="Cambria Math" panose="02040503050406030204" pitchFamily="18" charset="0"/>
                                        </a:rPr>
                                        <m:t>𝟐</m:t>
                                      </m:r>
                                    </m:sub>
                                    <m:sup>
                                      <m:r>
                                        <a:rPr lang="en-US" sz="1800" b="1" i="1">
                                          <a:solidFill>
                                            <a:srgbClr val="0070C0"/>
                                          </a:solidFill>
                                          <a:latin typeface="Cambria Math" panose="02040503050406030204" pitchFamily="18" charset="0"/>
                                          <a:ea typeface="Cambria Math" panose="02040503050406030204" pitchFamily="18" charset="0"/>
                                        </a:rPr>
                                        <m:t>𝟐</m:t>
                                      </m:r>
                                    </m:sup>
                                  </m:sSubSup>
                                </m:num>
                                <m:den>
                                  <m:sSub>
                                    <m:sSubPr>
                                      <m:ctrlPr>
                                        <a:rPr lang="en-US" sz="1800" b="1" i="1">
                                          <a:solidFill>
                                            <a:srgbClr val="0070C0"/>
                                          </a:solidFill>
                                          <a:latin typeface="Cambria Math" panose="02040503050406030204" pitchFamily="18" charset="0"/>
                                          <a:ea typeface="Cambria Math" panose="02040503050406030204" pitchFamily="18" charset="0"/>
                                        </a:rPr>
                                      </m:ctrlPr>
                                    </m:sSubPr>
                                    <m:e>
                                      <m:r>
                                        <a:rPr lang="en-US" sz="1800" b="1" i="1">
                                          <a:solidFill>
                                            <a:srgbClr val="0070C0"/>
                                          </a:solidFill>
                                          <a:latin typeface="Cambria Math" panose="02040503050406030204" pitchFamily="18" charset="0"/>
                                          <a:ea typeface="Cambria Math" panose="02040503050406030204" pitchFamily="18" charset="0"/>
                                        </a:rPr>
                                        <m:t>𝒏</m:t>
                                      </m:r>
                                    </m:e>
                                    <m:sub>
                                      <m:r>
                                        <a:rPr lang="en-US" sz="1800" b="1" i="1">
                                          <a:solidFill>
                                            <a:srgbClr val="0070C0"/>
                                          </a:solidFill>
                                          <a:latin typeface="Cambria Math" panose="02040503050406030204" pitchFamily="18" charset="0"/>
                                          <a:ea typeface="Cambria Math" panose="02040503050406030204" pitchFamily="18" charset="0"/>
                                        </a:rPr>
                                        <m:t>𝟐</m:t>
                                      </m:r>
                                    </m:sub>
                                  </m:sSub>
                                </m:den>
                              </m:f>
                            </m:e>
                          </m:rad>
                        </m:den>
                      </m:f>
                    </m:oMath>
                  </m:oMathPara>
                </a14:m>
                <a:endParaRPr lang="en-US" sz="1800" b="1" dirty="0">
                  <a:solidFill>
                    <a:srgbClr val="0070C0"/>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ea typeface="Cambria Math" panose="02040503050406030204" pitchFamily="18" charset="0"/>
                        </a:rPr>
                        <m:t>𝛼</m:t>
                      </m:r>
                      <m:r>
                        <a:rPr lang="en-US" sz="1800" b="0" i="1" smtClean="0">
                          <a:solidFill>
                            <a:schemeClr val="tx1"/>
                          </a:solidFill>
                          <a:latin typeface="Cambria Math" panose="02040503050406030204" pitchFamily="18" charset="0"/>
                          <a:ea typeface="Cambria Math" panose="02040503050406030204" pitchFamily="18" charset="0"/>
                        </a:rPr>
                        <m:t>=0.05</m:t>
                      </m:r>
                    </m:oMath>
                  </m:oMathPara>
                </a14:m>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p:txBody>
          </p:sp>
        </mc:Choice>
        <mc:Fallback xmlns="">
          <p:sp>
            <p:nvSpPr>
              <p:cNvPr id="7" name="Shape 112"/>
              <p:cNvSpPr txBox="1">
                <a:spLocks noRot="1" noChangeAspect="1" noMove="1" noResize="1" noEditPoints="1" noAdjustHandles="1" noChangeArrowheads="1" noChangeShapeType="1" noTextEdit="1"/>
              </p:cNvSpPr>
              <p:nvPr/>
            </p:nvSpPr>
            <p:spPr>
              <a:xfrm>
                <a:off x="4876284" y="1121854"/>
                <a:ext cx="3456555" cy="5077960"/>
              </a:xfrm>
              <a:prstGeom prst="rect">
                <a:avLst/>
              </a:prstGeom>
              <a:blipFill>
                <a:blip r:embed="rId2"/>
                <a:stretch>
                  <a:fillRect l="-1411" r="-2469" b="-110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hape 112"/>
              <p:cNvSpPr txBox="1">
                <a:spLocks/>
              </p:cNvSpPr>
              <p:nvPr/>
            </p:nvSpPr>
            <p:spPr>
              <a:xfrm>
                <a:off x="8229599" y="1121854"/>
                <a:ext cx="3859161"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None/>
                </a:pPr>
                <a:r>
                  <a:rPr lang="en-US" sz="1800" dirty="0">
                    <a:solidFill>
                      <a:schemeClr val="tx1"/>
                    </a:solidFill>
                    <a:latin typeface="Lato" panose="020B0604020202020204" charset="0"/>
                  </a:rPr>
                  <a:t>From the z-table,  we identify the region that is 0.05 from each tail or 0.45 from the mean, </a:t>
                </a:r>
                <a14:m>
                  <m:oMath xmlns:m="http://schemas.openxmlformats.org/officeDocument/2006/math">
                    <m:r>
                      <a:rPr lang="en-US" sz="1800" b="0" i="1" smtClean="0">
                        <a:solidFill>
                          <a:schemeClr val="tx1"/>
                        </a:solidFill>
                        <a:latin typeface="Cambria Math" panose="02040503050406030204" pitchFamily="18" charset="0"/>
                      </a:rPr>
                      <m:t>𝑧</m:t>
                    </m:r>
                    <m:r>
                      <a:rPr lang="en-US" sz="1800" b="0" i="1" smtClean="0">
                        <a:solidFill>
                          <a:schemeClr val="tx1"/>
                        </a:solidFill>
                        <a:latin typeface="Cambria Math" panose="02040503050406030204" pitchFamily="18" charset="0"/>
                      </a:rPr>
                      <m:t>=1.645</m:t>
                    </m:r>
                  </m:oMath>
                </a14:m>
                <a:endParaRPr lang="en-US" sz="1800" b="0" dirty="0">
                  <a:solidFill>
                    <a:schemeClr val="tx1"/>
                  </a:solidFill>
                  <a:latin typeface="Lato" panose="020B0604020202020204" charset="0"/>
                </a:endParaRPr>
              </a:p>
              <a:p>
                <a:pPr algn="ctr">
                  <a:buNone/>
                </a:pPr>
                <a:r>
                  <a:rPr lang="en-US" sz="1800" dirty="0">
                    <a:solidFill>
                      <a:schemeClr val="tx1"/>
                    </a:solidFill>
                    <a:latin typeface="Lato" panose="020B0604020202020204" charset="0"/>
                  </a:rPr>
                  <a:t>Decision rule: </a:t>
                </a:r>
                <a:r>
                  <a:rPr lang="en-US" sz="1800" dirty="0">
                    <a:solidFill>
                      <a:srgbClr val="FF0000"/>
                    </a:solidFill>
                    <a:latin typeface="Lato" panose="020B0604020202020204" charset="0"/>
                  </a:rPr>
                  <a:t>Reject </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𝐻</m:t>
                        </m:r>
                      </m:e>
                      <m:sub>
                        <m:r>
                          <a:rPr lang="en-US" sz="1800" i="1">
                            <a:solidFill>
                              <a:srgbClr val="FF0000"/>
                            </a:solidFill>
                            <a:latin typeface="Cambria Math" panose="02040503050406030204" pitchFamily="18" charset="0"/>
                          </a:rPr>
                          <m:t>0</m:t>
                        </m:r>
                      </m:sub>
                    </m:sSub>
                  </m:oMath>
                </a14:m>
                <a:r>
                  <a:rPr lang="en-US" sz="1800" dirty="0">
                    <a:solidFill>
                      <a:srgbClr val="FF0000"/>
                    </a:solidFill>
                    <a:latin typeface="Lato" panose="020B0604020202020204" charset="0"/>
                  </a:rPr>
                  <a:t> if </a:t>
                </a:r>
              </a:p>
              <a:p>
                <a:pPr algn="ctr">
                  <a:buNone/>
                </a:pPr>
                <a14:m>
                  <m:oMathPara xmlns:m="http://schemas.openxmlformats.org/officeDocument/2006/math">
                    <m:oMathParaPr>
                      <m:jc m:val="centerGroup"/>
                    </m:oMathParaPr>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𝑧</m:t>
                          </m:r>
                        </m:e>
                        <m:sub>
                          <m:r>
                            <a:rPr lang="en-US" sz="1800" i="1">
                              <a:solidFill>
                                <a:srgbClr val="FF0000"/>
                              </a:solidFill>
                              <a:latin typeface="Cambria Math" panose="02040503050406030204" pitchFamily="18" charset="0"/>
                            </a:rPr>
                            <m:t>𝑐</m:t>
                          </m:r>
                        </m:sub>
                      </m:sSub>
                      <m:r>
                        <a:rPr lang="en-US" sz="1800" b="0" i="1" smtClean="0">
                          <a:solidFill>
                            <a:srgbClr val="FF0000"/>
                          </a:solidFill>
                          <a:latin typeface="Cambria Math" panose="02040503050406030204" pitchFamily="18" charset="0"/>
                        </a:rPr>
                        <m:t>&gt;1.645</m:t>
                      </m:r>
                    </m:oMath>
                  </m:oMathPara>
                </a14:m>
                <a:endParaRPr lang="en-US" sz="1800" b="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14:m>
                  <m:oMathPara xmlns:m="http://schemas.openxmlformats.org/officeDocument/2006/math">
                    <m:oMathParaPr>
                      <m:jc m:val="centerGroup"/>
                    </m:oMathParaPr>
                    <m:oMath xmlns:m="http://schemas.openxmlformats.org/officeDocument/2006/math">
                      <m:sSub>
                        <m:sSubPr>
                          <m:ctrlPr>
                            <a:rPr lang="en-US" sz="1800" b="1" i="1" smtClean="0">
                              <a:solidFill>
                                <a:srgbClr val="0070C0"/>
                              </a:solidFill>
                              <a:latin typeface="Cambria Math" panose="02040503050406030204" pitchFamily="18" charset="0"/>
                            </a:rPr>
                          </m:ctrlPr>
                        </m:sSubPr>
                        <m:e>
                          <m:r>
                            <a:rPr lang="en-US" sz="1800" b="1" i="1">
                              <a:solidFill>
                                <a:srgbClr val="0070C0"/>
                              </a:solidFill>
                              <a:latin typeface="Cambria Math" panose="02040503050406030204" pitchFamily="18" charset="0"/>
                            </a:rPr>
                            <m:t>𝒛</m:t>
                          </m:r>
                        </m:e>
                        <m:sub>
                          <m:r>
                            <a:rPr lang="en-US" sz="1800" b="1" i="1" smtClean="0">
                              <a:solidFill>
                                <a:srgbClr val="0070C0"/>
                              </a:solidFill>
                              <a:latin typeface="Cambria Math" panose="02040503050406030204" pitchFamily="18" charset="0"/>
                            </a:rPr>
                            <m:t>𝒄</m:t>
                          </m:r>
                        </m:sub>
                      </m:sSub>
                      <m:r>
                        <a:rPr lang="en-US" sz="1800" b="0" i="1">
                          <a:solidFill>
                            <a:srgbClr val="0070C0"/>
                          </a:solidFill>
                          <a:latin typeface="Cambria Math" panose="02040503050406030204" pitchFamily="18" charset="0"/>
                        </a:rPr>
                        <m:t>=</m:t>
                      </m:r>
                      <m:f>
                        <m:fPr>
                          <m:ctrlPr>
                            <a:rPr lang="en-US" sz="1800" b="1" i="1">
                              <a:solidFill>
                                <a:srgbClr val="0070C0"/>
                              </a:solidFill>
                              <a:latin typeface="Cambria Math" panose="02040503050406030204" pitchFamily="18" charset="0"/>
                            </a:rPr>
                          </m:ctrlPr>
                        </m:fPr>
                        <m:num>
                          <m:d>
                            <m:dPr>
                              <m:ctrlPr>
                                <a:rPr lang="en-US" sz="1800" b="1" i="1">
                                  <a:solidFill>
                                    <a:srgbClr val="0070C0"/>
                                  </a:solidFill>
                                  <a:latin typeface="Cambria Math" panose="02040503050406030204" pitchFamily="18" charset="0"/>
                                </a:rPr>
                              </m:ctrlPr>
                            </m:dPr>
                            <m:e>
                              <m:r>
                                <a:rPr lang="en-US" sz="1800" b="1" i="1" smtClean="0">
                                  <a:solidFill>
                                    <a:srgbClr val="0070C0"/>
                                  </a:solidFill>
                                  <a:latin typeface="Cambria Math" panose="02040503050406030204" pitchFamily="18" charset="0"/>
                                </a:rPr>
                                <m:t>𝟔𝟖</m:t>
                              </m:r>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𝟗</m:t>
                              </m:r>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𝟔𝟖</m:t>
                              </m:r>
                            </m:e>
                          </m:d>
                        </m:num>
                        <m:den>
                          <m:rad>
                            <m:radPr>
                              <m:degHide m:val="on"/>
                              <m:ctrlPr>
                                <a:rPr lang="en-US" sz="1800" b="1" i="1">
                                  <a:solidFill>
                                    <a:srgbClr val="0070C0"/>
                                  </a:solidFill>
                                  <a:latin typeface="Cambria Math" panose="02040503050406030204" pitchFamily="18" charset="0"/>
                                  <a:ea typeface="Cambria Math" panose="02040503050406030204" pitchFamily="18" charset="0"/>
                                </a:rPr>
                              </m:ctrlPr>
                            </m:radPr>
                            <m:deg/>
                            <m:e>
                              <m:f>
                                <m:fPr>
                                  <m:ctrlPr>
                                    <a:rPr lang="en-US" sz="1800" b="1" i="1">
                                      <a:solidFill>
                                        <a:srgbClr val="0070C0"/>
                                      </a:solidFill>
                                      <a:latin typeface="Cambria Math" panose="02040503050406030204" pitchFamily="18" charset="0"/>
                                      <a:ea typeface="Cambria Math" panose="02040503050406030204" pitchFamily="18" charset="0"/>
                                    </a:rPr>
                                  </m:ctrlPr>
                                </m:fPr>
                                <m:num>
                                  <m:r>
                                    <a:rPr lang="en-US" sz="1800" b="1" i="1" smtClean="0">
                                      <a:solidFill>
                                        <a:srgbClr val="0070C0"/>
                                      </a:solidFill>
                                      <a:latin typeface="Cambria Math" panose="02040503050406030204" pitchFamily="18" charset="0"/>
                                      <a:ea typeface="Cambria Math" panose="02040503050406030204" pitchFamily="18" charset="0"/>
                                    </a:rPr>
                                    <m:t>𝟕</m:t>
                                  </m:r>
                                  <m:r>
                                    <a:rPr lang="en-US" sz="1800" b="1" i="1" smtClean="0">
                                      <a:solidFill>
                                        <a:srgbClr val="0070C0"/>
                                      </a:solidFill>
                                      <a:latin typeface="Cambria Math" panose="02040503050406030204" pitchFamily="18" charset="0"/>
                                      <a:ea typeface="Cambria Math" panose="02040503050406030204" pitchFamily="18" charset="0"/>
                                    </a:rPr>
                                    <m:t>.</m:t>
                                  </m:r>
                                  <m:sSup>
                                    <m:sSupPr>
                                      <m:ctrlPr>
                                        <a:rPr lang="en-US" sz="1800" b="1" i="1" smtClean="0">
                                          <a:solidFill>
                                            <a:srgbClr val="0070C0"/>
                                          </a:solidFill>
                                          <a:latin typeface="Cambria Math" panose="02040503050406030204" pitchFamily="18" charset="0"/>
                                          <a:ea typeface="Cambria Math" panose="02040503050406030204" pitchFamily="18" charset="0"/>
                                        </a:rPr>
                                      </m:ctrlPr>
                                    </m:sSupPr>
                                    <m:e>
                                      <m:r>
                                        <a:rPr lang="en-US" sz="1800" b="1" i="1" smtClean="0">
                                          <a:solidFill>
                                            <a:srgbClr val="0070C0"/>
                                          </a:solidFill>
                                          <a:latin typeface="Cambria Math" panose="02040503050406030204" pitchFamily="18" charset="0"/>
                                          <a:ea typeface="Cambria Math" panose="02040503050406030204" pitchFamily="18" charset="0"/>
                                        </a:rPr>
                                        <m:t>𝟖</m:t>
                                      </m:r>
                                    </m:e>
                                    <m:sup>
                                      <m:r>
                                        <a:rPr lang="en-US" sz="1800" b="1" i="1" smtClean="0">
                                          <a:solidFill>
                                            <a:srgbClr val="0070C0"/>
                                          </a:solidFill>
                                          <a:latin typeface="Cambria Math" panose="02040503050406030204" pitchFamily="18" charset="0"/>
                                          <a:ea typeface="Cambria Math" panose="02040503050406030204" pitchFamily="18" charset="0"/>
                                        </a:rPr>
                                        <m:t>𝟐</m:t>
                                      </m:r>
                                    </m:sup>
                                  </m:sSup>
                                </m:num>
                                <m:den>
                                  <m:r>
                                    <a:rPr lang="en-US" sz="1800" b="1" i="1" smtClean="0">
                                      <a:solidFill>
                                        <a:srgbClr val="0070C0"/>
                                      </a:solidFill>
                                      <a:latin typeface="Cambria Math" panose="02040503050406030204" pitchFamily="18" charset="0"/>
                                      <a:ea typeface="Cambria Math" panose="02040503050406030204" pitchFamily="18" charset="0"/>
                                    </a:rPr>
                                    <m:t>𝟏𝟖𝟎</m:t>
                                  </m:r>
                                </m:den>
                              </m:f>
                              <m:r>
                                <a:rPr lang="en-US" sz="1800" b="1" i="1">
                                  <a:solidFill>
                                    <a:srgbClr val="0070C0"/>
                                  </a:solidFill>
                                  <a:latin typeface="Cambria Math" panose="02040503050406030204" pitchFamily="18" charset="0"/>
                                  <a:ea typeface="Cambria Math" panose="02040503050406030204" pitchFamily="18" charset="0"/>
                                </a:rPr>
                                <m:t>+</m:t>
                              </m:r>
                              <m:f>
                                <m:fPr>
                                  <m:ctrlPr>
                                    <a:rPr lang="en-US" sz="1800" b="1" i="1">
                                      <a:solidFill>
                                        <a:srgbClr val="0070C0"/>
                                      </a:solidFill>
                                      <a:latin typeface="Cambria Math" panose="02040503050406030204" pitchFamily="18" charset="0"/>
                                      <a:ea typeface="Cambria Math" panose="02040503050406030204" pitchFamily="18" charset="0"/>
                                    </a:rPr>
                                  </m:ctrlPr>
                                </m:fPr>
                                <m:num>
                                  <m:r>
                                    <a:rPr lang="en-US" sz="1800" b="1" i="1" smtClean="0">
                                      <a:solidFill>
                                        <a:srgbClr val="0070C0"/>
                                      </a:solidFill>
                                      <a:latin typeface="Cambria Math" panose="02040503050406030204" pitchFamily="18" charset="0"/>
                                      <a:ea typeface="Cambria Math" panose="02040503050406030204" pitchFamily="18" charset="0"/>
                                    </a:rPr>
                                    <m:t>𝟓</m:t>
                                  </m:r>
                                  <m:r>
                                    <a:rPr lang="en-US" sz="1800" b="1" i="1" smtClean="0">
                                      <a:solidFill>
                                        <a:srgbClr val="0070C0"/>
                                      </a:solidFill>
                                      <a:latin typeface="Cambria Math" panose="02040503050406030204" pitchFamily="18" charset="0"/>
                                      <a:ea typeface="Cambria Math" panose="02040503050406030204" pitchFamily="18" charset="0"/>
                                    </a:rPr>
                                    <m:t>.</m:t>
                                  </m:r>
                                  <m:sSup>
                                    <m:sSupPr>
                                      <m:ctrlPr>
                                        <a:rPr lang="en-US" sz="1800" b="1" i="1" smtClean="0">
                                          <a:solidFill>
                                            <a:srgbClr val="0070C0"/>
                                          </a:solidFill>
                                          <a:latin typeface="Cambria Math" panose="02040503050406030204" pitchFamily="18" charset="0"/>
                                          <a:ea typeface="Cambria Math" panose="02040503050406030204" pitchFamily="18" charset="0"/>
                                        </a:rPr>
                                      </m:ctrlPr>
                                    </m:sSupPr>
                                    <m:e>
                                      <m:r>
                                        <a:rPr lang="en-US" sz="1800" b="1" i="1" smtClean="0">
                                          <a:solidFill>
                                            <a:srgbClr val="0070C0"/>
                                          </a:solidFill>
                                          <a:latin typeface="Cambria Math" panose="02040503050406030204" pitchFamily="18" charset="0"/>
                                          <a:ea typeface="Cambria Math" panose="02040503050406030204" pitchFamily="18" charset="0"/>
                                        </a:rPr>
                                        <m:t>𝟔</m:t>
                                      </m:r>
                                    </m:e>
                                    <m:sup>
                                      <m:r>
                                        <a:rPr lang="en-US" sz="1800" b="1" i="1" smtClean="0">
                                          <a:solidFill>
                                            <a:srgbClr val="0070C0"/>
                                          </a:solidFill>
                                          <a:latin typeface="Cambria Math" panose="02040503050406030204" pitchFamily="18" charset="0"/>
                                          <a:ea typeface="Cambria Math" panose="02040503050406030204" pitchFamily="18" charset="0"/>
                                        </a:rPr>
                                        <m:t>𝟐</m:t>
                                      </m:r>
                                    </m:sup>
                                  </m:sSup>
                                </m:num>
                                <m:den>
                                  <m:r>
                                    <a:rPr lang="en-US" sz="1800" b="1" i="1" smtClean="0">
                                      <a:solidFill>
                                        <a:srgbClr val="0070C0"/>
                                      </a:solidFill>
                                      <a:latin typeface="Cambria Math" panose="02040503050406030204" pitchFamily="18" charset="0"/>
                                      <a:ea typeface="Cambria Math" panose="02040503050406030204" pitchFamily="18" charset="0"/>
                                    </a:rPr>
                                    <m:t>𝟏𝟐𝟎</m:t>
                                  </m:r>
                                </m:den>
                              </m:f>
                            </m:e>
                          </m:rad>
                        </m:den>
                      </m:f>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𝟏</m:t>
                      </m:r>
                      <m:r>
                        <a:rPr lang="en-US" sz="1800" b="1" i="1" smtClean="0">
                          <a:solidFill>
                            <a:srgbClr val="0070C0"/>
                          </a:solidFill>
                          <a:latin typeface="Cambria Math" panose="02040503050406030204" pitchFamily="18" charset="0"/>
                        </a:rPr>
                        <m:t>.</m:t>
                      </m:r>
                      <m:r>
                        <a:rPr lang="en-US" sz="1800" b="1" i="1" smtClean="0">
                          <a:solidFill>
                            <a:srgbClr val="0070C0"/>
                          </a:solidFill>
                          <a:latin typeface="Cambria Math" panose="02040503050406030204" pitchFamily="18" charset="0"/>
                        </a:rPr>
                        <m:t>𝟏𝟔𝟐</m:t>
                      </m:r>
                    </m:oMath>
                  </m:oMathPara>
                </a14:m>
                <a:endParaRPr lang="en-US" sz="1800" dirty="0">
                  <a:solidFill>
                    <a:schemeClr val="tx1"/>
                  </a:solidFill>
                  <a:latin typeface="Lato" panose="020B0604020202020204" charset="0"/>
                </a:endParaRPr>
              </a:p>
              <a:p>
                <a:pPr algn="ctr">
                  <a:buNone/>
                </a:pPr>
                <a:endParaRPr lang="en-US" sz="1800" dirty="0">
                  <a:solidFill>
                    <a:schemeClr val="tx1"/>
                  </a:solidFill>
                  <a:latin typeface="Lato" panose="020B0604020202020204" charset="0"/>
                </a:endParaRPr>
              </a:p>
              <a:p>
                <a:pPr algn="ctr">
                  <a:buNone/>
                </a:pPr>
                <a:r>
                  <a:rPr lang="en-US" sz="1800" dirty="0">
                    <a:solidFill>
                      <a:schemeClr val="tx1"/>
                    </a:solidFill>
                    <a:latin typeface="Lato" panose="020B0604020202020204" charset="0"/>
                  </a:rPr>
                  <a:t>Since</a:t>
                </a:r>
                <a14:m>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𝑧</m:t>
                        </m:r>
                      </m:e>
                      <m:sub>
                        <m:r>
                          <a:rPr lang="en-US" sz="1800" i="1">
                            <a:solidFill>
                              <a:srgbClr val="FF0000"/>
                            </a:solidFill>
                            <a:latin typeface="Cambria Math" panose="02040503050406030204" pitchFamily="18" charset="0"/>
                          </a:rPr>
                          <m:t>𝑐</m:t>
                        </m:r>
                      </m:sub>
                    </m:sSub>
                    <m:r>
                      <a:rPr lang="en-US" sz="1800" b="0" i="1" smtClean="0">
                        <a:solidFill>
                          <a:srgbClr val="FF0000"/>
                        </a:solidFill>
                        <a:latin typeface="Cambria Math" panose="02040503050406030204" pitchFamily="18" charset="0"/>
                      </a:rPr>
                      <m:t>&lt;</m:t>
                    </m:r>
                    <m:r>
                      <a:rPr lang="en-US" sz="1800" i="1">
                        <a:solidFill>
                          <a:srgbClr val="FF0000"/>
                        </a:solidFill>
                        <a:latin typeface="Cambria Math" panose="02040503050406030204" pitchFamily="18" charset="0"/>
                      </a:rPr>
                      <m:t>1.645</m:t>
                    </m:r>
                  </m:oMath>
                </a14:m>
                <a:r>
                  <a:rPr lang="en-US" sz="1800" dirty="0">
                    <a:solidFill>
                      <a:schemeClr val="tx1"/>
                    </a:solidFill>
                    <a:latin typeface="Lato" panose="020B0604020202020204" charset="0"/>
                  </a:rPr>
                  <a:t>, we do not reject the null hypothesis.</a:t>
                </a:r>
              </a:p>
              <a:p>
                <a:pPr algn="ctr">
                  <a:buNone/>
                </a:pPr>
                <a:endParaRPr lang="en-US" sz="1800" dirty="0">
                  <a:ln w="0"/>
                  <a:solidFill>
                    <a:schemeClr val="tx1"/>
                  </a:solidFill>
                  <a:effectLst>
                    <a:outerShdw blurRad="38100" dist="19050" dir="2700000" algn="tl" rotWithShape="0">
                      <a:schemeClr val="dk1">
                        <a:alpha val="40000"/>
                      </a:schemeClr>
                    </a:outerShdw>
                  </a:effectLst>
                  <a:latin typeface="Lato" panose="020B0604020202020204" charset="0"/>
                </a:endParaRPr>
              </a:p>
              <a:p>
                <a:pPr algn="ctr">
                  <a:buNone/>
                </a:pPr>
                <a:r>
                  <a:rPr lang="en-US" sz="1800" dirty="0">
                    <a:solidFill>
                      <a:schemeClr val="tx1"/>
                    </a:solidFill>
                    <a:latin typeface="Lato" panose="020B0604020202020204" charset="0"/>
                  </a:rPr>
                  <a:t>There is no sufficient evidence to warrant the rejection of the claim that the </a:t>
                </a:r>
                <a:r>
                  <a:rPr lang="en-PH" sz="1800" dirty="0">
                    <a:solidFill>
                      <a:schemeClr val="tx1"/>
                    </a:solidFill>
                    <a:latin typeface="Lato" panose="020B0604020202020204" charset="0"/>
                  </a:rPr>
                  <a:t>Filipino freshmen high school students did not perform better in Mathematics than their </a:t>
                </a:r>
                <a:r>
                  <a:rPr lang="en-PH" sz="1800" dirty="0" err="1">
                    <a:solidFill>
                      <a:schemeClr val="tx1"/>
                    </a:solidFill>
                    <a:latin typeface="Lato" panose="020B0604020202020204" charset="0"/>
                  </a:rPr>
                  <a:t>Amerasian</a:t>
                </a:r>
                <a:r>
                  <a:rPr lang="en-PH" sz="1800" dirty="0">
                    <a:solidFill>
                      <a:schemeClr val="tx1"/>
                    </a:solidFill>
                    <a:latin typeface="Lato" panose="020B0604020202020204" charset="0"/>
                  </a:rPr>
                  <a:t> counterparts.</a:t>
                </a:r>
                <a:endParaRPr lang="en-US" sz="1800" dirty="0">
                  <a:solidFill>
                    <a:schemeClr val="tx1"/>
                  </a:solidFill>
                  <a:latin typeface="Lato" panose="020B0604020202020204" charset="0"/>
                </a:endParaRPr>
              </a:p>
            </p:txBody>
          </p:sp>
        </mc:Choice>
        <mc:Fallback xmlns="">
          <p:sp>
            <p:nvSpPr>
              <p:cNvPr id="9" name="Shape 112"/>
              <p:cNvSpPr txBox="1">
                <a:spLocks noRot="1" noChangeAspect="1" noMove="1" noResize="1" noEditPoints="1" noAdjustHandles="1" noChangeArrowheads="1" noChangeShapeType="1" noTextEdit="1"/>
              </p:cNvSpPr>
              <p:nvPr/>
            </p:nvSpPr>
            <p:spPr>
              <a:xfrm>
                <a:off x="8229599" y="1121854"/>
                <a:ext cx="3859161" cy="5077960"/>
              </a:xfrm>
              <a:prstGeom prst="rect">
                <a:avLst/>
              </a:prstGeom>
              <a:blipFill>
                <a:blip r:embed="rId3"/>
                <a:stretch>
                  <a:fillRect l="-1264" r="-2212" b="-828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9490307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additive="base">
                                        <p:cTn id="32"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additive="base">
                                        <p:cTn id="38"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9" dur="500"/>
                                        <p:tgtEl>
                                          <p:spTgt spid="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 calcmode="lin" valueType="num">
                                      <p:cBhvr additive="base">
                                        <p:cTn id="44" dur="50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45" dur="5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7">
                                            <p:txEl>
                                              <p:pRg st="7" end="7"/>
                                            </p:txEl>
                                          </p:spTgt>
                                        </p:tgtEl>
                                        <p:attrNameLst>
                                          <p:attrName>style.visibility</p:attrName>
                                        </p:attrNameLst>
                                      </p:cBhvr>
                                      <p:to>
                                        <p:strVal val="visible"/>
                                      </p:to>
                                    </p:set>
                                    <p:anim calcmode="lin" valueType="num">
                                      <p:cBhvr additive="base">
                                        <p:cTn id="50" dur="500"/>
                                        <p:tgtEl>
                                          <p:spTgt spid="7">
                                            <p:txEl>
                                              <p:pRg st="7" end="7"/>
                                            </p:txEl>
                                          </p:spTgt>
                                        </p:tgtEl>
                                        <p:attrNameLst>
                                          <p:attrName>ppt_y</p:attrName>
                                        </p:attrNameLst>
                                      </p:cBhvr>
                                      <p:tavLst>
                                        <p:tav tm="0">
                                          <p:val>
                                            <p:strVal val="#ppt_y+#ppt_h*1.125000"/>
                                          </p:val>
                                        </p:tav>
                                        <p:tav tm="100000">
                                          <p:val>
                                            <p:strVal val="#ppt_y"/>
                                          </p:val>
                                        </p:tav>
                                      </p:tavLst>
                                    </p:anim>
                                    <p:animEffect transition="in" filter="wipe(up)">
                                      <p:cBhvr>
                                        <p:cTn id="51" dur="500"/>
                                        <p:tgtEl>
                                          <p:spTgt spid="7">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additive="base">
                                        <p:cTn id="56"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57" dur="500"/>
                                        <p:tgtEl>
                                          <p:spTgt spid="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 calcmode="lin" valueType="num">
                                      <p:cBhvr additive="base">
                                        <p:cTn id="62"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63" dur="500"/>
                                        <p:tgtEl>
                                          <p:spTgt spid="9">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9">
                                            <p:txEl>
                                              <p:pRg st="2" end="2"/>
                                            </p:txEl>
                                          </p:spTgt>
                                        </p:tgtEl>
                                        <p:attrNameLst>
                                          <p:attrName>style.visibility</p:attrName>
                                        </p:attrNameLst>
                                      </p:cBhvr>
                                      <p:to>
                                        <p:strVal val="visible"/>
                                      </p:to>
                                    </p:set>
                                    <p:anim calcmode="lin" valueType="num">
                                      <p:cBhvr additive="base">
                                        <p:cTn id="68"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69" dur="500"/>
                                        <p:tgtEl>
                                          <p:spTgt spid="9">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9">
                                            <p:txEl>
                                              <p:pRg st="4" end="4"/>
                                            </p:txEl>
                                          </p:spTgt>
                                        </p:tgtEl>
                                        <p:attrNameLst>
                                          <p:attrName>style.visibility</p:attrName>
                                        </p:attrNameLst>
                                      </p:cBhvr>
                                      <p:to>
                                        <p:strVal val="visible"/>
                                      </p:to>
                                    </p:set>
                                    <p:anim calcmode="lin" valueType="num">
                                      <p:cBhvr additive="base">
                                        <p:cTn id="74"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75" dur="500"/>
                                        <p:tgtEl>
                                          <p:spTgt spid="9">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9">
                                            <p:txEl>
                                              <p:pRg st="6" end="6"/>
                                            </p:txEl>
                                          </p:spTgt>
                                        </p:tgtEl>
                                        <p:attrNameLst>
                                          <p:attrName>style.visibility</p:attrName>
                                        </p:attrNameLst>
                                      </p:cBhvr>
                                      <p:to>
                                        <p:strVal val="visible"/>
                                      </p:to>
                                    </p:set>
                                    <p:anim calcmode="lin" valueType="num">
                                      <p:cBhvr additive="base">
                                        <p:cTn id="80" dur="500"/>
                                        <p:tgtEl>
                                          <p:spTgt spid="9">
                                            <p:txEl>
                                              <p:pRg st="6" end="6"/>
                                            </p:txEl>
                                          </p:spTgt>
                                        </p:tgtEl>
                                        <p:attrNameLst>
                                          <p:attrName>ppt_y</p:attrName>
                                        </p:attrNameLst>
                                      </p:cBhvr>
                                      <p:tavLst>
                                        <p:tav tm="0">
                                          <p:val>
                                            <p:strVal val="#ppt_y+#ppt_h*1.125000"/>
                                          </p:val>
                                        </p:tav>
                                        <p:tav tm="100000">
                                          <p:val>
                                            <p:strVal val="#ppt_y"/>
                                          </p:val>
                                        </p:tav>
                                      </p:tavLst>
                                    </p:anim>
                                    <p:animEffect transition="in" filter="wipe(up)">
                                      <p:cBhvr>
                                        <p:cTn id="81" dur="500"/>
                                        <p:tgtEl>
                                          <p:spTgt spid="9">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9">
                                            <p:txEl>
                                              <p:pRg st="8" end="8"/>
                                            </p:txEl>
                                          </p:spTgt>
                                        </p:tgtEl>
                                        <p:attrNameLst>
                                          <p:attrName>style.visibility</p:attrName>
                                        </p:attrNameLst>
                                      </p:cBhvr>
                                      <p:to>
                                        <p:strVal val="visible"/>
                                      </p:to>
                                    </p:set>
                                    <p:anim calcmode="lin" valueType="num">
                                      <p:cBhvr additive="base">
                                        <p:cTn id="86" dur="500"/>
                                        <p:tgtEl>
                                          <p:spTgt spid="9">
                                            <p:txEl>
                                              <p:pRg st="8" end="8"/>
                                            </p:txEl>
                                          </p:spTgt>
                                        </p:tgtEl>
                                        <p:attrNameLst>
                                          <p:attrName>ppt_y</p:attrName>
                                        </p:attrNameLst>
                                      </p:cBhvr>
                                      <p:tavLst>
                                        <p:tav tm="0">
                                          <p:val>
                                            <p:strVal val="#ppt_y+#ppt_h*1.125000"/>
                                          </p:val>
                                        </p:tav>
                                        <p:tav tm="100000">
                                          <p:val>
                                            <p:strVal val="#ppt_y"/>
                                          </p:val>
                                        </p:tav>
                                      </p:tavLst>
                                    </p:anim>
                                    <p:animEffect transition="in" filter="wipe(up)">
                                      <p:cBhvr>
                                        <p:cTn id="8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7" grpId="0" uiExpand="1" build="p"/>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2595375" y="2393528"/>
            <a:ext cx="7001251" cy="1546500"/>
          </a:xfrm>
          <a:prstGeom prst="rect">
            <a:avLst/>
          </a:prstGeom>
        </p:spPr>
        <p:txBody>
          <a:bodyPr lIns="91425" tIns="91425" rIns="91425" bIns="91425" anchor="b" anchorCtr="0">
            <a:noAutofit/>
          </a:bodyPr>
          <a:lstStyle/>
          <a:p>
            <a:r>
              <a:rPr lang="en" b="1" dirty="0"/>
              <a:t>Fundamentals of Hypothesis Testing</a:t>
            </a:r>
          </a:p>
        </p:txBody>
      </p:sp>
      <p:sp>
        <p:nvSpPr>
          <p:cNvPr id="101" name="Shape 101"/>
          <p:cNvSpPr txBox="1">
            <a:spLocks noGrp="1"/>
          </p:cNvSpPr>
          <p:nvPr>
            <p:ph type="subTitle" idx="1"/>
          </p:nvPr>
        </p:nvSpPr>
        <p:spPr>
          <a:xfrm>
            <a:off x="2209800" y="3786737"/>
            <a:ext cx="7772400" cy="1046400"/>
          </a:xfrm>
          <a:prstGeom prst="rect">
            <a:avLst/>
          </a:prstGeom>
        </p:spPr>
        <p:txBody>
          <a:bodyPr lIns="91425" tIns="91425" rIns="91425" bIns="91425" anchor="t" anchorCtr="0">
            <a:noAutofit/>
          </a:bodyPr>
          <a:lstStyle/>
          <a:p>
            <a:r>
              <a:rPr lang="en-US" b="0" dirty="0"/>
              <a:t>Understanding the jargons</a:t>
            </a:r>
            <a:endParaRPr lang="en" b="0" dirty="0"/>
          </a:p>
        </p:txBody>
      </p:sp>
    </p:spTree>
    <p:extLst>
      <p:ext uri="{BB962C8B-B14F-4D97-AF65-F5344CB8AC3E}">
        <p14:creationId xmlns:p14="http://schemas.microsoft.com/office/powerpoint/2010/main" val="376667547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1">
                                            <p:txEl>
                                              <p:pRg st="0" end="0"/>
                                            </p:txEl>
                                          </p:spTgt>
                                        </p:tgtEl>
                                        <p:attrNameLst>
                                          <p:attrName>style.visibility</p:attrName>
                                        </p:attrNameLst>
                                      </p:cBhvr>
                                      <p:to>
                                        <p:strVal val="visible"/>
                                      </p:to>
                                    </p:set>
                                    <p:anim calcmode="lin" valueType="num">
                                      <p:cBhvr additive="base">
                                        <p:cTn id="12" dur="500"/>
                                        <p:tgtEl>
                                          <p:spTgt spid="101">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53452" y="1233055"/>
            <a:ext cx="8686801" cy="4855558"/>
          </a:xfrm>
          <a:prstGeom prst="rect">
            <a:avLst/>
          </a:prstGeom>
        </p:spPr>
        <p:txBody>
          <a:bodyPr lIns="91425" tIns="91425" rIns="91425" bIns="91425" anchor="t" anchorCtr="0">
            <a:noAutofit/>
          </a:bodyPr>
          <a:lstStyle/>
          <a:p>
            <a:pPr>
              <a:buNone/>
            </a:pPr>
            <a:r>
              <a:rPr lang="en-US" sz="2800" b="1" dirty="0">
                <a:solidFill>
                  <a:schemeClr val="tx1">
                    <a:lumMod val="65000"/>
                    <a:lumOff val="35000"/>
                  </a:schemeClr>
                </a:solidFill>
                <a:latin typeface="Lato" panose="020B0604020202020204" charset="0"/>
              </a:rPr>
              <a:t>In statistics, a </a:t>
            </a:r>
            <a:r>
              <a:rPr lang="en-US" sz="2800" b="1" dirty="0">
                <a:solidFill>
                  <a:srgbClr val="FF0000"/>
                </a:solidFill>
                <a:latin typeface="Lato" panose="020B0604020202020204" charset="0"/>
              </a:rPr>
              <a:t>hypothesis</a:t>
            </a:r>
            <a:r>
              <a:rPr lang="en-US" sz="2800" b="1" dirty="0">
                <a:solidFill>
                  <a:schemeClr val="tx1">
                    <a:lumMod val="65000"/>
                    <a:lumOff val="35000"/>
                  </a:schemeClr>
                </a:solidFill>
                <a:latin typeface="Lato" panose="020B0604020202020204" charset="0"/>
              </a:rPr>
              <a:t> is a </a:t>
            </a:r>
            <a:r>
              <a:rPr lang="en-US" sz="2800" b="1" dirty="0">
                <a:solidFill>
                  <a:srgbClr val="0070C0"/>
                </a:solidFill>
                <a:latin typeface="Lato" panose="020B0604020202020204" charset="0"/>
              </a:rPr>
              <a:t>claim</a:t>
            </a:r>
            <a:r>
              <a:rPr lang="en-US" sz="2800" b="1" dirty="0">
                <a:solidFill>
                  <a:schemeClr val="tx1">
                    <a:lumMod val="65000"/>
                    <a:lumOff val="35000"/>
                  </a:schemeClr>
                </a:solidFill>
                <a:latin typeface="Lato" panose="020B0604020202020204" charset="0"/>
              </a:rPr>
              <a:t> or statement about a property of one or more populations.</a:t>
            </a:r>
          </a:p>
          <a:p>
            <a:pPr>
              <a:buNone/>
            </a:pPr>
            <a:endParaRPr lang="en-US" sz="2800" b="1" dirty="0">
              <a:solidFill>
                <a:schemeClr val="tx1">
                  <a:lumMod val="65000"/>
                  <a:lumOff val="35000"/>
                </a:schemeClr>
              </a:solidFill>
              <a:latin typeface="Lato" panose="020B0604020202020204" charset="0"/>
            </a:endParaRPr>
          </a:p>
          <a:p>
            <a:pPr>
              <a:buNone/>
            </a:pPr>
            <a:r>
              <a:rPr lang="en-US" sz="2800" b="1" dirty="0">
                <a:solidFill>
                  <a:schemeClr val="tx1">
                    <a:lumMod val="65000"/>
                    <a:lumOff val="35000"/>
                  </a:schemeClr>
                </a:solidFill>
                <a:latin typeface="Lato" panose="020B0604020202020204" charset="0"/>
              </a:rPr>
              <a:t>Examples of statistical hypotheses:</a:t>
            </a:r>
          </a:p>
          <a:p>
            <a:pPr marL="457200" indent="-457200">
              <a:buFont typeface="Arial" panose="020B0604020202020204" pitchFamily="34" charset="0"/>
              <a:buChar char="•"/>
            </a:pPr>
            <a:r>
              <a:rPr lang="en-US" sz="2800" dirty="0">
                <a:solidFill>
                  <a:schemeClr val="tx1">
                    <a:lumMod val="65000"/>
                    <a:lumOff val="35000"/>
                  </a:schemeClr>
                </a:solidFill>
                <a:latin typeface="Lato" panose="020B0604020202020204" charset="0"/>
              </a:rPr>
              <a:t>The average Filipino adult drinks 800 ml of carbonated drinks in a week.</a:t>
            </a:r>
          </a:p>
          <a:p>
            <a:pPr marL="457200" indent="-457200">
              <a:buFont typeface="Arial" panose="020B0604020202020204" pitchFamily="34" charset="0"/>
              <a:buChar char="•"/>
            </a:pPr>
            <a:r>
              <a:rPr lang="en-US" sz="2800" dirty="0">
                <a:solidFill>
                  <a:schemeClr val="tx1">
                    <a:lumMod val="65000"/>
                    <a:lumOff val="35000"/>
                  </a:schemeClr>
                </a:solidFill>
                <a:latin typeface="Lato" panose="020B0604020202020204" charset="0"/>
              </a:rPr>
              <a:t>Only ten percent of children who enter Grade 1 will be able to graduate in college.</a:t>
            </a:r>
          </a:p>
          <a:p>
            <a:pPr marL="457200" indent="-457200">
              <a:buFont typeface="Arial" panose="020B0604020202020204" pitchFamily="34" charset="0"/>
              <a:buChar char="•"/>
            </a:pPr>
            <a:endParaRPr lang="en-US" sz="2800" dirty="0">
              <a:solidFill>
                <a:schemeClr val="tx1">
                  <a:lumMod val="65000"/>
                  <a:lumOff val="35000"/>
                </a:schemeClr>
              </a:solidFill>
              <a:latin typeface="Lato" panose="020B0604020202020204" charset="0"/>
            </a:endParaRPr>
          </a:p>
          <a:p>
            <a:pPr>
              <a:buNone/>
            </a:pPr>
            <a:r>
              <a:rPr lang="en-US" sz="2800" b="1" dirty="0">
                <a:solidFill>
                  <a:srgbClr val="00B050"/>
                </a:solidFill>
                <a:latin typeface="Lato" panose="020B0604020202020204" charset="0"/>
              </a:rPr>
              <a:t>Hypothesis testing aims to make a statistical conclusion about whether to reject or not reject the hypothesis.</a:t>
            </a:r>
          </a:p>
          <a:p>
            <a:pPr>
              <a:buNone/>
            </a:pPr>
            <a:endParaRPr lang="en-US" sz="2800" b="1" dirty="0">
              <a:solidFill>
                <a:schemeClr val="tx1">
                  <a:lumMod val="65000"/>
                  <a:lumOff val="35000"/>
                </a:schemeClr>
              </a:solidFill>
              <a:latin typeface="Lato" panose="020B0604020202020204" charset="0"/>
            </a:endParaRPr>
          </a:p>
        </p:txBody>
      </p:sp>
      <p:sp>
        <p:nvSpPr>
          <p:cNvPr id="3" name="Shape 112"/>
          <p:cNvSpPr txBox="1">
            <a:spLocks/>
          </p:cNvSpPr>
          <p:nvPr/>
        </p:nvSpPr>
        <p:spPr>
          <a:xfrm>
            <a:off x="9240253" y="1233055"/>
            <a:ext cx="2221832" cy="48555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Font typeface="Lato"/>
              <a:buNone/>
            </a:pPr>
            <a:r>
              <a:rPr lang="en-US" sz="2800" dirty="0">
                <a:solidFill>
                  <a:srgbClr val="0070C0"/>
                </a:solidFill>
                <a:latin typeface="Lato" panose="020B0604020202020204" charset="0"/>
              </a:rPr>
              <a:t>It may or may not be true.</a:t>
            </a:r>
          </a:p>
        </p:txBody>
      </p:sp>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2" y="320205"/>
            <a:ext cx="7628100"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Hypothesis</a:t>
            </a:r>
          </a:p>
        </p:txBody>
      </p:sp>
    </p:spTree>
    <p:extLst>
      <p:ext uri="{BB962C8B-B14F-4D97-AF65-F5344CB8AC3E}">
        <p14:creationId xmlns:p14="http://schemas.microsoft.com/office/powerpoint/2010/main" val="85742772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12">
                                            <p:txEl>
                                              <p:pRg st="0" end="0"/>
                                            </p:txEl>
                                          </p:spTgt>
                                        </p:tgtEl>
                                        <p:attrNameLst>
                                          <p:attrName>style.visibility</p:attrName>
                                        </p:attrNameLst>
                                      </p:cBhvr>
                                      <p:to>
                                        <p:strVal val="visible"/>
                                      </p:to>
                                    </p:set>
                                    <p:anim calcmode="lin" valueType="num">
                                      <p:cBhvr additive="base">
                                        <p:cTn id="14" dur="500"/>
                                        <p:tgtEl>
                                          <p:spTgt spid="11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12">
                                            <p:txEl>
                                              <p:pRg st="2" end="2"/>
                                            </p:txEl>
                                          </p:spTgt>
                                        </p:tgtEl>
                                        <p:attrNameLst>
                                          <p:attrName>style.visibility</p:attrName>
                                        </p:attrNameLst>
                                      </p:cBhvr>
                                      <p:to>
                                        <p:strVal val="visible"/>
                                      </p:to>
                                    </p:set>
                                    <p:anim calcmode="lin" valueType="num">
                                      <p:cBhvr additive="base">
                                        <p:cTn id="26" dur="500"/>
                                        <p:tgtEl>
                                          <p:spTgt spid="112">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2">
                                            <p:txEl>
                                              <p:pRg st="3" end="3"/>
                                            </p:txEl>
                                          </p:spTgt>
                                        </p:tgtEl>
                                        <p:attrNameLst>
                                          <p:attrName>style.visibility</p:attrName>
                                        </p:attrNameLst>
                                      </p:cBhvr>
                                      <p:to>
                                        <p:strVal val="visible"/>
                                      </p:to>
                                    </p:set>
                                    <p:anim calcmode="lin" valueType="num">
                                      <p:cBhvr additive="base">
                                        <p:cTn id="32" dur="500"/>
                                        <p:tgtEl>
                                          <p:spTgt spid="112">
                                            <p:txEl>
                                              <p:pRg st="3" end="3"/>
                                            </p:txEl>
                                          </p:spTgt>
                                        </p:tgtEl>
                                        <p:attrNameLst>
                                          <p:attrName>ppt_y</p:attrName>
                                        </p:attrNameLst>
                                      </p:cBhvr>
                                      <p:tavLst>
                                        <p:tav tm="0">
                                          <p:val>
                                            <p:strVal val="#ppt_y+#ppt_h*1.125000"/>
                                          </p:val>
                                        </p:tav>
                                        <p:tav tm="100000">
                                          <p:val>
                                            <p:strVal val="#ppt_y"/>
                                          </p:val>
                                        </p:tav>
                                      </p:tavLst>
                                    </p:anim>
                                    <p:animEffect transition="in" filter="wipe(up)">
                                      <p:cBhvr>
                                        <p:cTn id="33" dur="500"/>
                                        <p:tgtEl>
                                          <p:spTgt spid="11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12">
                                            <p:txEl>
                                              <p:pRg st="4" end="4"/>
                                            </p:txEl>
                                          </p:spTgt>
                                        </p:tgtEl>
                                        <p:attrNameLst>
                                          <p:attrName>style.visibility</p:attrName>
                                        </p:attrNameLst>
                                      </p:cBhvr>
                                      <p:to>
                                        <p:strVal val="visible"/>
                                      </p:to>
                                    </p:set>
                                    <p:anim calcmode="lin" valueType="num">
                                      <p:cBhvr additive="base">
                                        <p:cTn id="38" dur="500"/>
                                        <p:tgtEl>
                                          <p:spTgt spid="112">
                                            <p:txEl>
                                              <p:pRg st="4" end="4"/>
                                            </p:txEl>
                                          </p:spTgt>
                                        </p:tgtEl>
                                        <p:attrNameLst>
                                          <p:attrName>ppt_y</p:attrName>
                                        </p:attrNameLst>
                                      </p:cBhvr>
                                      <p:tavLst>
                                        <p:tav tm="0">
                                          <p:val>
                                            <p:strVal val="#ppt_y+#ppt_h*1.125000"/>
                                          </p:val>
                                        </p:tav>
                                        <p:tav tm="100000">
                                          <p:val>
                                            <p:strVal val="#ppt_y"/>
                                          </p:val>
                                        </p:tav>
                                      </p:tavLst>
                                    </p:anim>
                                    <p:animEffect transition="in" filter="wipe(up)">
                                      <p:cBhvr>
                                        <p:cTn id="39" dur="500"/>
                                        <p:tgtEl>
                                          <p:spTgt spid="11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12">
                                            <p:txEl>
                                              <p:pRg st="6" end="6"/>
                                            </p:txEl>
                                          </p:spTgt>
                                        </p:tgtEl>
                                        <p:attrNameLst>
                                          <p:attrName>style.visibility</p:attrName>
                                        </p:attrNameLst>
                                      </p:cBhvr>
                                      <p:to>
                                        <p:strVal val="visible"/>
                                      </p:to>
                                    </p:set>
                                    <p:anim calcmode="lin" valueType="num">
                                      <p:cBhvr additive="base">
                                        <p:cTn id="44" dur="500"/>
                                        <p:tgtEl>
                                          <p:spTgt spid="112">
                                            <p:txEl>
                                              <p:pRg st="6" end="6"/>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3" grpId="0" uiExpand="1"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53453" y="1233055"/>
            <a:ext cx="7218948" cy="4855558"/>
          </a:xfrm>
          <a:prstGeom prst="rect">
            <a:avLst/>
          </a:prstGeom>
        </p:spPr>
        <p:txBody>
          <a:bodyPr lIns="91425" tIns="91425" rIns="91425" bIns="91425" anchor="t" anchorCtr="0">
            <a:noAutofit/>
          </a:bodyPr>
          <a:lstStyle/>
          <a:p>
            <a:pPr>
              <a:buNone/>
            </a:pPr>
            <a:r>
              <a:rPr lang="en-US" sz="2800" b="1" dirty="0">
                <a:solidFill>
                  <a:schemeClr val="tx1">
                    <a:lumMod val="65000"/>
                    <a:lumOff val="35000"/>
                  </a:schemeClr>
                </a:solidFill>
                <a:latin typeface="Lato" panose="020B0604020202020204" charset="0"/>
              </a:rPr>
              <a:t>The best way to determine if a hypothesis was true would be to examine the entire population.</a:t>
            </a:r>
          </a:p>
          <a:p>
            <a:pPr>
              <a:buNone/>
            </a:pPr>
            <a:endParaRPr lang="en-US" sz="2800" b="1" dirty="0">
              <a:solidFill>
                <a:schemeClr val="tx1">
                  <a:lumMod val="65000"/>
                  <a:lumOff val="35000"/>
                </a:schemeClr>
              </a:solidFill>
              <a:latin typeface="Lato" panose="020B0604020202020204" charset="0"/>
            </a:endParaRPr>
          </a:p>
          <a:p>
            <a:pPr>
              <a:buNone/>
            </a:pPr>
            <a:r>
              <a:rPr lang="en-US" sz="2800" dirty="0">
                <a:solidFill>
                  <a:schemeClr val="tx1">
                    <a:lumMod val="65000"/>
                    <a:lumOff val="35000"/>
                  </a:schemeClr>
                </a:solidFill>
                <a:latin typeface="Lato" panose="020B0604020202020204" charset="0"/>
              </a:rPr>
              <a:t>The mean number of text messages received per day by kids aged 15-16 years old in </a:t>
            </a:r>
            <a:r>
              <a:rPr lang="en-US" sz="2800" dirty="0" err="1">
                <a:solidFill>
                  <a:schemeClr val="tx1">
                    <a:lumMod val="65000"/>
                    <a:lumOff val="35000"/>
                  </a:schemeClr>
                </a:solidFill>
                <a:latin typeface="Lato" panose="020B0604020202020204" charset="0"/>
              </a:rPr>
              <a:t>Brgy</a:t>
            </a:r>
            <a:r>
              <a:rPr lang="en-US" sz="2800" dirty="0">
                <a:solidFill>
                  <a:schemeClr val="tx1">
                    <a:lumMod val="65000"/>
                    <a:lumOff val="35000"/>
                  </a:schemeClr>
                </a:solidFill>
                <a:latin typeface="Lato" panose="020B0604020202020204" charset="0"/>
              </a:rPr>
              <a:t> A is 24.</a:t>
            </a:r>
          </a:p>
          <a:p>
            <a:pPr>
              <a:buNone/>
            </a:pPr>
            <a:endParaRPr lang="en-US" sz="2800" dirty="0">
              <a:solidFill>
                <a:schemeClr val="tx1">
                  <a:lumMod val="65000"/>
                  <a:lumOff val="35000"/>
                </a:schemeClr>
              </a:solidFill>
              <a:latin typeface="Lato" panose="020B0604020202020204" charset="0"/>
            </a:endParaRPr>
          </a:p>
          <a:p>
            <a:pPr>
              <a:buNone/>
            </a:pPr>
            <a:r>
              <a:rPr lang="en-US" sz="2800" dirty="0">
                <a:solidFill>
                  <a:schemeClr val="tx1">
                    <a:lumMod val="65000"/>
                    <a:lumOff val="35000"/>
                  </a:schemeClr>
                </a:solidFill>
                <a:latin typeface="Lato" panose="020B0604020202020204" charset="0"/>
              </a:rPr>
              <a:t>The mean number of text messages received per day by Filipino teenagers is 24.</a:t>
            </a:r>
            <a:endParaRPr lang="en-US" sz="2800" dirty="0">
              <a:solidFill>
                <a:srgbClr val="00B050"/>
              </a:solidFill>
              <a:latin typeface="Lato" panose="020B0604020202020204" charset="0"/>
            </a:endParaRPr>
          </a:p>
          <a:p>
            <a:pPr>
              <a:buNone/>
            </a:pPr>
            <a:endParaRPr lang="en-US" sz="2800" b="1" dirty="0">
              <a:solidFill>
                <a:schemeClr val="tx1">
                  <a:lumMod val="65000"/>
                  <a:lumOff val="35000"/>
                </a:schemeClr>
              </a:solidFill>
              <a:latin typeface="Lato" panose="020B0604020202020204" charset="0"/>
            </a:endParaRPr>
          </a:p>
        </p:txBody>
      </p:sp>
      <p:sp>
        <p:nvSpPr>
          <p:cNvPr id="3" name="Shape 112"/>
          <p:cNvSpPr txBox="1">
            <a:spLocks/>
          </p:cNvSpPr>
          <p:nvPr/>
        </p:nvSpPr>
        <p:spPr>
          <a:xfrm>
            <a:off x="7483642" y="1233055"/>
            <a:ext cx="3978443" cy="48555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Font typeface="Lato"/>
              <a:buNone/>
            </a:pPr>
            <a:r>
              <a:rPr lang="en-US" sz="2800" b="1" dirty="0">
                <a:solidFill>
                  <a:srgbClr val="FF0000"/>
                </a:solidFill>
                <a:latin typeface="Lato" panose="020B0604020202020204" charset="0"/>
              </a:rPr>
              <a:t>Usually impractical</a:t>
            </a:r>
          </a:p>
          <a:p>
            <a:pPr algn="ctr">
              <a:buFont typeface="Lato"/>
              <a:buNone/>
            </a:pPr>
            <a:endParaRPr lang="en-US" sz="2800" b="1" dirty="0">
              <a:solidFill>
                <a:srgbClr val="0070C0"/>
              </a:solidFill>
              <a:latin typeface="Lato" panose="020B0604020202020204" charset="0"/>
            </a:endParaRPr>
          </a:p>
          <a:p>
            <a:pPr algn="ctr">
              <a:buFont typeface="Lato"/>
              <a:buNone/>
            </a:pPr>
            <a:r>
              <a:rPr lang="en-US" sz="2800" b="1" dirty="0">
                <a:solidFill>
                  <a:srgbClr val="0070C0"/>
                </a:solidFill>
                <a:latin typeface="Lato" panose="020B0604020202020204" charset="0"/>
              </a:rPr>
              <a:t>So, examine random samples from the population</a:t>
            </a:r>
          </a:p>
          <a:p>
            <a:pPr algn="ctr">
              <a:buFont typeface="Lato"/>
              <a:buNone/>
            </a:pPr>
            <a:endParaRPr lang="en-US" sz="2800" b="1" dirty="0">
              <a:solidFill>
                <a:srgbClr val="0070C0"/>
              </a:solidFill>
              <a:latin typeface="Lato" panose="020B0604020202020204" charset="0"/>
            </a:endParaRPr>
          </a:p>
          <a:p>
            <a:pPr algn="ctr">
              <a:buFont typeface="Lato"/>
              <a:buNone/>
            </a:pPr>
            <a:r>
              <a:rPr lang="en-US" sz="2800" b="1" dirty="0">
                <a:solidFill>
                  <a:srgbClr val="0070C0"/>
                </a:solidFill>
                <a:latin typeface="Lato" panose="020B0604020202020204" charset="0"/>
              </a:rPr>
              <a:t>If sample data is not consistent with hypothesis, reject it.</a:t>
            </a:r>
          </a:p>
        </p:txBody>
      </p:sp>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2" y="320205"/>
            <a:ext cx="7628100"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Hypothesis</a:t>
            </a:r>
          </a:p>
        </p:txBody>
      </p:sp>
    </p:spTree>
    <p:extLst>
      <p:ext uri="{BB962C8B-B14F-4D97-AF65-F5344CB8AC3E}">
        <p14:creationId xmlns:p14="http://schemas.microsoft.com/office/powerpoint/2010/main" val="16789423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500"/>
                                        <p:tgtEl>
                                          <p:spTgt spid="11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2">
                                            <p:txEl>
                                              <p:pRg st="2" end="2"/>
                                            </p:txEl>
                                          </p:spTgt>
                                        </p:tgtEl>
                                        <p:attrNameLst>
                                          <p:attrName>style.visibility</p:attrName>
                                        </p:attrNameLst>
                                      </p:cBhvr>
                                      <p:to>
                                        <p:strVal val="visible"/>
                                      </p:to>
                                    </p:set>
                                    <p:anim calcmode="lin" valueType="num">
                                      <p:cBhvr additive="base">
                                        <p:cTn id="13" dur="500"/>
                                        <p:tgtEl>
                                          <p:spTgt spid="11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2">
                                            <p:txEl>
                                              <p:pRg st="4" end="4"/>
                                            </p:txEl>
                                          </p:spTgt>
                                        </p:tgtEl>
                                        <p:attrNameLst>
                                          <p:attrName>style.visibility</p:attrName>
                                        </p:attrNameLst>
                                      </p:cBhvr>
                                      <p:to>
                                        <p:strVal val="visible"/>
                                      </p:to>
                                    </p:set>
                                    <p:anim calcmode="lin" valueType="num">
                                      <p:cBhvr additive="base">
                                        <p:cTn id="19" dur="500"/>
                                        <p:tgtEl>
                                          <p:spTgt spid="11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6282158" y="320205"/>
            <a:ext cx="5366085"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Statistical Hypothesis</a:t>
            </a:r>
          </a:p>
        </p:txBody>
      </p:sp>
      <p:pic>
        <p:nvPicPr>
          <p:cNvPr id="6" name="Picture 5"/>
          <p:cNvPicPr>
            <a:picLocks noChangeAspect="1"/>
          </p:cNvPicPr>
          <p:nvPr/>
        </p:nvPicPr>
        <p:blipFill>
          <a:blip r:embed="rId3"/>
          <a:stretch>
            <a:fillRect/>
          </a:stretch>
        </p:blipFill>
        <p:spPr>
          <a:xfrm>
            <a:off x="190830" y="320205"/>
            <a:ext cx="6091328" cy="5781985"/>
          </a:xfrm>
          <a:prstGeom prst="rect">
            <a:avLst/>
          </a:prstGeom>
        </p:spPr>
      </p:pic>
      <mc:AlternateContent xmlns:mc="http://schemas.openxmlformats.org/markup-compatibility/2006" xmlns:a14="http://schemas.microsoft.com/office/drawing/2010/main">
        <mc:Choice Requires="a14">
          <p:sp>
            <p:nvSpPr>
              <p:cNvPr id="9" name="Shape 112"/>
              <p:cNvSpPr txBox="1">
                <a:spLocks noGrp="1"/>
              </p:cNvSpPr>
              <p:nvPr>
                <p:ph type="body" idx="1"/>
              </p:nvPr>
            </p:nvSpPr>
            <p:spPr>
              <a:xfrm>
                <a:off x="6282158" y="984265"/>
                <a:ext cx="5317958" cy="4855558"/>
              </a:xfrm>
              <a:prstGeom prst="rect">
                <a:avLst/>
              </a:prstGeom>
            </p:spPr>
            <p:txBody>
              <a:bodyPr lIns="91425" tIns="91425" rIns="91425" bIns="91425" anchor="t" anchorCtr="0">
                <a:noAutofit/>
              </a:bodyPr>
              <a:lstStyle/>
              <a:p>
                <a:pPr>
                  <a:buNone/>
                </a:pPr>
                <a:r>
                  <a:rPr lang="en-US" sz="2400" b="1" dirty="0">
                    <a:solidFill>
                      <a:schemeClr val="tx1">
                        <a:lumMod val="65000"/>
                        <a:lumOff val="35000"/>
                      </a:schemeClr>
                    </a:solidFill>
                    <a:latin typeface="Lato" panose="020B0604020202020204" charset="0"/>
                  </a:rPr>
                  <a:t>There are two types of statistical hypotheses.</a:t>
                </a:r>
              </a:p>
              <a:p>
                <a:pPr>
                  <a:buNone/>
                </a:pPr>
                <a:endParaRPr lang="en-US" sz="2400" b="1" dirty="0">
                  <a:solidFill>
                    <a:schemeClr val="tx1">
                      <a:lumMod val="65000"/>
                      <a:lumOff val="35000"/>
                    </a:schemeClr>
                  </a:solidFill>
                  <a:latin typeface="Lato" panose="020B0604020202020204" charset="0"/>
                </a:endParaRPr>
              </a:p>
              <a:p>
                <a:pPr>
                  <a:buNone/>
                </a:pPr>
                <a:r>
                  <a:rPr lang="en-US" sz="2400" b="1" dirty="0">
                    <a:solidFill>
                      <a:schemeClr val="tx1">
                        <a:lumMod val="65000"/>
                        <a:lumOff val="35000"/>
                      </a:schemeClr>
                    </a:solidFill>
                    <a:latin typeface="Lato" panose="020B0604020202020204" charset="0"/>
                  </a:rPr>
                  <a:t>The </a:t>
                </a:r>
                <a:r>
                  <a:rPr lang="en-US" sz="2400" b="1" dirty="0">
                    <a:solidFill>
                      <a:srgbClr val="0070C0"/>
                    </a:solidFill>
                    <a:latin typeface="Lato" panose="020B0604020202020204" charset="0"/>
                  </a:rPr>
                  <a:t>null hypothesis </a:t>
                </a:r>
                <a14:m>
                  <m:oMath xmlns:m="http://schemas.openxmlformats.org/officeDocument/2006/math">
                    <m:r>
                      <a:rPr lang="en-US" sz="2400" b="1" i="0" smtClean="0">
                        <a:solidFill>
                          <a:srgbClr val="0070C0"/>
                        </a:solidFill>
                        <a:latin typeface="Cambria Math" panose="02040503050406030204" pitchFamily="18" charset="0"/>
                      </a:rPr>
                      <m:t>(</m:t>
                    </m:r>
                    <m:sSub>
                      <m:sSubPr>
                        <m:ctrlPr>
                          <a:rPr lang="en-US" sz="2400" b="1" i="1" smtClean="0">
                            <a:solidFill>
                              <a:srgbClr val="0070C0"/>
                            </a:solidFill>
                            <a:latin typeface="Cambria Math" panose="02040503050406030204" pitchFamily="18" charset="0"/>
                          </a:rPr>
                        </m:ctrlPr>
                      </m:sSubPr>
                      <m:e>
                        <m:r>
                          <a:rPr lang="en-US" sz="2400" b="1" i="1" smtClean="0">
                            <a:solidFill>
                              <a:srgbClr val="0070C0"/>
                            </a:solidFill>
                            <a:latin typeface="Cambria Math" panose="02040503050406030204" pitchFamily="18" charset="0"/>
                          </a:rPr>
                          <m:t>𝑯</m:t>
                        </m:r>
                      </m:e>
                      <m:sub>
                        <m:r>
                          <a:rPr lang="en-US" sz="2400" b="1" i="1" smtClean="0">
                            <a:solidFill>
                              <a:srgbClr val="0070C0"/>
                            </a:solidFill>
                            <a:latin typeface="Cambria Math" panose="02040503050406030204" pitchFamily="18" charset="0"/>
                          </a:rPr>
                          <m:t>𝟎</m:t>
                        </m:r>
                      </m:sub>
                    </m:sSub>
                    <m:r>
                      <a:rPr lang="en-US" sz="2400" b="1" i="1" smtClean="0">
                        <a:solidFill>
                          <a:srgbClr val="0070C0"/>
                        </a:solidFill>
                        <a:latin typeface="Cambria Math" panose="02040503050406030204" pitchFamily="18" charset="0"/>
                      </a:rPr>
                      <m:t>)</m:t>
                    </m:r>
                  </m:oMath>
                </a14:m>
                <a:r>
                  <a:rPr lang="en-US" sz="2400" b="1" dirty="0">
                    <a:solidFill>
                      <a:srgbClr val="0070C0"/>
                    </a:solidFill>
                    <a:latin typeface="Lato" panose="020B0604020202020204" charset="0"/>
                  </a:rPr>
                  <a:t> </a:t>
                </a:r>
                <a:r>
                  <a:rPr lang="en-US" sz="2400" b="1" dirty="0">
                    <a:solidFill>
                      <a:schemeClr val="tx1">
                        <a:lumMod val="65000"/>
                        <a:lumOff val="35000"/>
                      </a:schemeClr>
                    </a:solidFill>
                    <a:latin typeface="Lato" panose="020B0604020202020204" charset="0"/>
                  </a:rPr>
                  <a:t>states that </a:t>
                </a:r>
                <a:r>
                  <a:rPr lang="en-US" sz="2400" b="1" dirty="0">
                    <a:solidFill>
                      <a:srgbClr val="FF0000"/>
                    </a:solidFill>
                    <a:latin typeface="Lato" panose="020B0604020202020204" charset="0"/>
                  </a:rPr>
                  <a:t>there is NO</a:t>
                </a:r>
                <a:r>
                  <a:rPr lang="en-US" sz="2400" b="1" dirty="0">
                    <a:solidFill>
                      <a:schemeClr val="tx1">
                        <a:lumMod val="65000"/>
                        <a:lumOff val="35000"/>
                      </a:schemeClr>
                    </a:solidFill>
                    <a:latin typeface="Lato" panose="020B0604020202020204" charset="0"/>
                  </a:rPr>
                  <a:t> statistical significance between two variables in the hypothesis.</a:t>
                </a:r>
              </a:p>
              <a:p>
                <a:pPr>
                  <a:buNone/>
                </a:pPr>
                <a:r>
                  <a:rPr lang="en-US" sz="2400" dirty="0">
                    <a:solidFill>
                      <a:schemeClr val="tx1">
                        <a:lumMod val="65000"/>
                        <a:lumOff val="35000"/>
                      </a:schemeClr>
                    </a:solidFill>
                    <a:latin typeface="Lato" panose="020B0604020202020204" charset="0"/>
                  </a:rPr>
                  <a:t>It is the hypothesis that the researcher tries to disprove.</a:t>
                </a:r>
              </a:p>
              <a:p>
                <a:pPr>
                  <a:buNone/>
                </a:pPr>
                <a:endParaRPr lang="en-US" sz="2400" b="1" dirty="0">
                  <a:solidFill>
                    <a:schemeClr val="tx1">
                      <a:lumMod val="65000"/>
                      <a:lumOff val="35000"/>
                    </a:schemeClr>
                  </a:solidFill>
                  <a:latin typeface="Lato" panose="020B0604020202020204" charset="0"/>
                </a:endParaRPr>
              </a:p>
              <a:p>
                <a:pPr>
                  <a:buNone/>
                </a:pPr>
                <a:r>
                  <a:rPr lang="en-US" sz="2400" b="1" dirty="0">
                    <a:solidFill>
                      <a:schemeClr val="tx1">
                        <a:lumMod val="65000"/>
                        <a:lumOff val="35000"/>
                      </a:schemeClr>
                    </a:solidFill>
                    <a:latin typeface="Lato" panose="020B0604020202020204" charset="0"/>
                  </a:rPr>
                  <a:t>The </a:t>
                </a:r>
                <a:r>
                  <a:rPr lang="en-US" sz="2400" b="1" dirty="0">
                    <a:solidFill>
                      <a:srgbClr val="0070C0"/>
                    </a:solidFill>
                    <a:latin typeface="Lato" panose="020B0604020202020204" charset="0"/>
                  </a:rPr>
                  <a:t>alternative hypothesis </a:t>
                </a:r>
                <a14:m>
                  <m:oMath xmlns:m="http://schemas.openxmlformats.org/officeDocument/2006/math">
                    <m:r>
                      <a:rPr lang="en-US" sz="2400" b="1">
                        <a:solidFill>
                          <a:srgbClr val="0070C0"/>
                        </a:solidFill>
                        <a:latin typeface="Cambria Math" panose="02040503050406030204" pitchFamily="18" charset="0"/>
                      </a:rPr>
                      <m:t>(</m:t>
                    </m:r>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𝑯</m:t>
                        </m:r>
                      </m:e>
                      <m:sub>
                        <m:r>
                          <a:rPr lang="en-US" sz="2400" b="1" i="1" smtClean="0">
                            <a:solidFill>
                              <a:srgbClr val="0070C0"/>
                            </a:solidFill>
                            <a:latin typeface="Cambria Math" panose="02040503050406030204" pitchFamily="18" charset="0"/>
                          </a:rPr>
                          <m:t>𝟏</m:t>
                        </m:r>
                      </m:sub>
                    </m:sSub>
                    <m:r>
                      <a:rPr lang="en-US" sz="2400" b="1" i="1">
                        <a:solidFill>
                          <a:srgbClr val="0070C0"/>
                        </a:solidFill>
                        <a:latin typeface="Cambria Math" panose="02040503050406030204" pitchFamily="18" charset="0"/>
                      </a:rPr>
                      <m:t>)</m:t>
                    </m:r>
                  </m:oMath>
                </a14:m>
                <a:r>
                  <a:rPr lang="en-US" sz="2400" b="1" dirty="0">
                    <a:solidFill>
                      <a:srgbClr val="0070C0"/>
                    </a:solidFill>
                    <a:latin typeface="Lato" panose="020B0604020202020204" charset="0"/>
                  </a:rPr>
                  <a:t> </a:t>
                </a:r>
                <a:r>
                  <a:rPr lang="en-US" sz="2400" b="1" dirty="0">
                    <a:solidFill>
                      <a:schemeClr val="tx1">
                        <a:lumMod val="65000"/>
                        <a:lumOff val="35000"/>
                      </a:schemeClr>
                    </a:solidFill>
                    <a:latin typeface="Lato" panose="020B0604020202020204" charset="0"/>
                  </a:rPr>
                  <a:t>states that </a:t>
                </a:r>
                <a:r>
                  <a:rPr lang="en-US" sz="2400" b="1" dirty="0">
                    <a:solidFill>
                      <a:srgbClr val="00B050"/>
                    </a:solidFill>
                    <a:latin typeface="Lato" panose="020B0604020202020204" charset="0"/>
                  </a:rPr>
                  <a:t>there is </a:t>
                </a:r>
                <a:r>
                  <a:rPr lang="en-US" sz="2400" b="1" dirty="0">
                    <a:solidFill>
                      <a:schemeClr val="tx1">
                        <a:lumMod val="65000"/>
                        <a:lumOff val="35000"/>
                      </a:schemeClr>
                    </a:solidFill>
                    <a:latin typeface="Lato" panose="020B0604020202020204" charset="0"/>
                  </a:rPr>
                  <a:t>a statistical significance between two variables.</a:t>
                </a:r>
              </a:p>
              <a:p>
                <a:pPr>
                  <a:buNone/>
                </a:pPr>
                <a:r>
                  <a:rPr lang="en-US" sz="2400" dirty="0">
                    <a:solidFill>
                      <a:schemeClr val="tx1">
                        <a:lumMod val="65000"/>
                        <a:lumOff val="35000"/>
                      </a:schemeClr>
                    </a:solidFill>
                    <a:latin typeface="Lato" panose="020B0604020202020204" charset="0"/>
                  </a:rPr>
                  <a:t>Usually what the researcher thinks is true and is testing.</a:t>
                </a:r>
              </a:p>
              <a:p>
                <a:pPr>
                  <a:buNone/>
                </a:pPr>
                <a:endParaRPr lang="en-US" sz="2400" b="1" dirty="0">
                  <a:solidFill>
                    <a:schemeClr val="tx1">
                      <a:lumMod val="65000"/>
                      <a:lumOff val="35000"/>
                    </a:schemeClr>
                  </a:solidFill>
                  <a:latin typeface="Lato" panose="020B0604020202020204" charset="0"/>
                </a:endParaRPr>
              </a:p>
              <a:p>
                <a:pPr>
                  <a:buNone/>
                </a:pPr>
                <a:endParaRPr lang="en-US" sz="2400" dirty="0">
                  <a:solidFill>
                    <a:srgbClr val="00B050"/>
                  </a:solidFill>
                  <a:latin typeface="Lato" panose="020B0604020202020204" charset="0"/>
                </a:endParaRPr>
              </a:p>
              <a:p>
                <a:pPr>
                  <a:buNone/>
                </a:pPr>
                <a:endParaRPr lang="en-US" sz="2400" b="1" dirty="0">
                  <a:solidFill>
                    <a:schemeClr val="tx1">
                      <a:lumMod val="65000"/>
                      <a:lumOff val="35000"/>
                    </a:schemeClr>
                  </a:solidFill>
                  <a:latin typeface="Lato" panose="020B0604020202020204" charset="0"/>
                </a:endParaRPr>
              </a:p>
            </p:txBody>
          </p:sp>
        </mc:Choice>
        <mc:Fallback xmlns="">
          <p:sp>
            <p:nvSpPr>
              <p:cNvPr id="9" name="Shape 112"/>
              <p:cNvSpPr txBox="1">
                <a:spLocks noGrp="1" noRot="1" noChangeAspect="1" noMove="1" noResize="1" noEditPoints="1" noAdjustHandles="1" noChangeArrowheads="1" noChangeShapeType="1" noTextEdit="1"/>
              </p:cNvSpPr>
              <p:nvPr>
                <p:ph type="body" idx="1"/>
              </p:nvPr>
            </p:nvSpPr>
            <p:spPr>
              <a:xfrm>
                <a:off x="6282158" y="984265"/>
                <a:ext cx="5317958" cy="4855558"/>
              </a:xfrm>
              <a:prstGeom prst="rect">
                <a:avLst/>
              </a:prstGeom>
              <a:blipFill>
                <a:blip r:embed="rId4"/>
                <a:stretch>
                  <a:fillRect l="-1835" r="-2294" b="-18695"/>
                </a:stretch>
              </a:blipFill>
            </p:spPr>
            <p:txBody>
              <a:bodyPr/>
              <a:lstStyle/>
              <a:p>
                <a:r>
                  <a:rPr lang="en-US">
                    <a:noFill/>
                  </a:rPr>
                  <a:t> </a:t>
                </a:r>
              </a:p>
            </p:txBody>
          </p:sp>
        </mc:Fallback>
      </mc:AlternateContent>
    </p:spTree>
    <p:extLst>
      <p:ext uri="{BB962C8B-B14F-4D97-AF65-F5344CB8AC3E}">
        <p14:creationId xmlns:p14="http://schemas.microsoft.com/office/powerpoint/2010/main" val="2996190455"/>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additive="base">
                                        <p:cTn id="20"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additive="base">
                                        <p:cTn id="26"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additive="base">
                                        <p:cTn id="32" dur="500"/>
                                        <p:tgtEl>
                                          <p:spTgt spid="9">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 calcmode="lin" valueType="num">
                                      <p:cBhvr additive="base">
                                        <p:cTn id="38" dur="500"/>
                                        <p:tgtEl>
                                          <p:spTgt spid="9">
                                            <p:txEl>
                                              <p:pRg st="6" end="6"/>
                                            </p:txEl>
                                          </p:spTgt>
                                        </p:tgtEl>
                                        <p:attrNameLst>
                                          <p:attrName>ppt_y</p:attrName>
                                        </p:attrNameLst>
                                      </p:cBhvr>
                                      <p:tavLst>
                                        <p:tav tm="0">
                                          <p:val>
                                            <p:strVal val="#ppt_y+#ppt_h*1.125000"/>
                                          </p:val>
                                        </p:tav>
                                        <p:tav tm="100000">
                                          <p:val>
                                            <p:strVal val="#ppt_y"/>
                                          </p:val>
                                        </p:tav>
                                      </p:tavLst>
                                    </p:anim>
                                    <p:animEffect transition="in" filter="wipe(up)">
                                      <p:cBhvr>
                                        <p:cTn id="39" dur="500"/>
                                        <p:tgtEl>
                                          <p:spTgt spid="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4093" y="921508"/>
            <a:ext cx="5968065" cy="5269828"/>
          </a:xfrm>
          <a:prstGeom prst="rect">
            <a:avLst/>
          </a:prstGeom>
        </p:spPr>
      </p:pic>
      <mc:AlternateContent xmlns:mc="http://schemas.openxmlformats.org/markup-compatibility/2006" xmlns:a14="http://schemas.microsoft.com/office/drawing/2010/main">
        <mc:Choice Requires="a14">
          <p:sp>
            <p:nvSpPr>
              <p:cNvPr id="5" name="Shape 112"/>
              <p:cNvSpPr txBox="1">
                <a:spLocks noGrp="1"/>
              </p:cNvSpPr>
              <p:nvPr>
                <p:ph type="body" idx="1"/>
              </p:nvPr>
            </p:nvSpPr>
            <p:spPr>
              <a:xfrm>
                <a:off x="6497052" y="527064"/>
                <a:ext cx="5390148" cy="4855558"/>
              </a:xfrm>
              <a:prstGeom prst="rect">
                <a:avLst/>
              </a:prstGeom>
            </p:spPr>
            <p:txBody>
              <a:bodyPr lIns="91425" tIns="91425" rIns="91425" bIns="91425" anchor="t" anchorCtr="0">
                <a:noAutofit/>
              </a:bodyPr>
              <a:lstStyle/>
              <a:p>
                <a:pPr>
                  <a:buNone/>
                </a:pPr>
                <a:r>
                  <a:rPr lang="en-US" sz="2400" dirty="0">
                    <a:solidFill>
                      <a:schemeClr val="tx1">
                        <a:lumMod val="65000"/>
                        <a:lumOff val="35000"/>
                      </a:schemeClr>
                    </a:solidFill>
                    <a:latin typeface="Lato" panose="020B0604020202020204" charset="0"/>
                  </a:rPr>
                  <a:t>The hypothesis we want to test is if </a:t>
                </a:r>
                <a14:m>
                  <m:oMath xmlns:m="http://schemas.openxmlformats.org/officeDocument/2006/math">
                    <m:sSub>
                      <m:sSubPr>
                        <m:ctrlPr>
                          <a:rPr lang="en-US" sz="2400" i="1">
                            <a:solidFill>
                              <a:srgbClr val="0070C0"/>
                            </a:solidFill>
                            <a:latin typeface="Cambria Math" panose="02040503050406030204" pitchFamily="18" charset="0"/>
                          </a:rPr>
                        </m:ctrlPr>
                      </m:sSubPr>
                      <m:e>
                        <m:r>
                          <a:rPr lang="en-US" sz="2400" b="0" i="1">
                            <a:solidFill>
                              <a:srgbClr val="0070C0"/>
                            </a:solidFill>
                            <a:latin typeface="Cambria Math" panose="02040503050406030204" pitchFamily="18" charset="0"/>
                          </a:rPr>
                          <m:t>𝐻</m:t>
                        </m:r>
                      </m:e>
                      <m:sub>
                        <m:r>
                          <a:rPr lang="en-US" sz="2400" b="0" i="1" smtClean="0">
                            <a:solidFill>
                              <a:srgbClr val="0070C0"/>
                            </a:solidFill>
                            <a:latin typeface="Cambria Math" panose="02040503050406030204" pitchFamily="18" charset="0"/>
                          </a:rPr>
                          <m:t>1</m:t>
                        </m:r>
                      </m:sub>
                    </m:sSub>
                  </m:oMath>
                </a14:m>
                <a:r>
                  <a:rPr lang="en-US" sz="2400" dirty="0">
                    <a:solidFill>
                      <a:srgbClr val="0070C0"/>
                    </a:solidFill>
                    <a:latin typeface="Lato" panose="020B0604020202020204" charset="0"/>
                  </a:rPr>
                  <a:t> </a:t>
                </a:r>
                <a:r>
                  <a:rPr lang="en-US" sz="2400" dirty="0">
                    <a:solidFill>
                      <a:schemeClr val="tx1"/>
                    </a:solidFill>
                    <a:latin typeface="Lato" panose="020B0604020202020204" charset="0"/>
                  </a:rPr>
                  <a:t>is likely true.</a:t>
                </a:r>
              </a:p>
              <a:p>
                <a:pPr>
                  <a:buNone/>
                </a:pPr>
                <a:endParaRPr lang="en-US" sz="2400" dirty="0">
                  <a:solidFill>
                    <a:schemeClr val="tx1"/>
                  </a:solidFill>
                  <a:latin typeface="Lato" panose="020B0604020202020204" charset="0"/>
                </a:endParaRPr>
              </a:p>
              <a:p>
                <a:pPr>
                  <a:buNone/>
                </a:pPr>
                <a:r>
                  <a:rPr lang="en-US" sz="2400" dirty="0">
                    <a:solidFill>
                      <a:schemeClr val="tx1"/>
                    </a:solidFill>
                    <a:latin typeface="Lato" panose="020B0604020202020204" charset="0"/>
                  </a:rPr>
                  <a:t>There are two possible outcomes:</a:t>
                </a:r>
              </a:p>
              <a:p>
                <a:pPr marL="342900" indent="-342900">
                  <a:buFont typeface="Arial" panose="020B0604020202020204" pitchFamily="34" charset="0"/>
                  <a:buChar char="•"/>
                </a:pPr>
                <a:r>
                  <a:rPr lang="en-PH" sz="2400" dirty="0">
                    <a:solidFill>
                      <a:schemeClr val="tx1"/>
                    </a:solidFill>
                    <a:latin typeface="Lato" panose="020B0604020202020204" charset="0"/>
                  </a:rPr>
                  <a:t>Reject H0 because of sufficient evidence in the sample in favor or H1;</a:t>
                </a:r>
              </a:p>
              <a:p>
                <a:pPr marL="342900" indent="-342900">
                  <a:buFont typeface="Arial" panose="020B0604020202020204" pitchFamily="34" charset="0"/>
                  <a:buChar char="•"/>
                </a:pPr>
                <a:r>
                  <a:rPr lang="en-PH" sz="2400" dirty="0">
                    <a:solidFill>
                      <a:schemeClr val="tx1"/>
                    </a:solidFill>
                    <a:latin typeface="Lato" panose="020B0604020202020204" charset="0"/>
                  </a:rPr>
                  <a:t>Do not reject H0 because of insufficient evidence to support H1.</a:t>
                </a:r>
              </a:p>
              <a:p>
                <a:pPr>
                  <a:buNone/>
                </a:pPr>
                <a:endParaRPr lang="en-PH" sz="2400" b="1" dirty="0">
                  <a:solidFill>
                    <a:schemeClr val="tx1"/>
                  </a:solidFill>
                  <a:latin typeface="Lato" panose="020B0604020202020204" charset="0"/>
                </a:endParaRPr>
              </a:p>
              <a:p>
                <a:pPr>
                  <a:buNone/>
                </a:pPr>
                <a:r>
                  <a:rPr lang="en-PH" sz="2400" dirty="0">
                    <a:solidFill>
                      <a:srgbClr val="00B050"/>
                    </a:solidFill>
                    <a:latin typeface="Lato" panose="020B0604020202020204" charset="0"/>
                  </a:rPr>
                  <a:t>Note that failure to reject H0 does not mean the null hypothesis is true. There is no formal outcome that says “accept H0." It only means that we do not have sufficient </a:t>
                </a:r>
                <a:r>
                  <a:rPr lang="en-US" sz="2400" dirty="0">
                    <a:solidFill>
                      <a:srgbClr val="00B050"/>
                    </a:solidFill>
                    <a:latin typeface="Lato" panose="020B0604020202020204" charset="0"/>
                  </a:rPr>
                  <a:t>evidence to support H1.</a:t>
                </a:r>
                <a:endParaRPr lang="en-US" sz="1800" b="1" dirty="0">
                  <a:solidFill>
                    <a:srgbClr val="00B050"/>
                  </a:solidFill>
                  <a:latin typeface="Lato" panose="020B0604020202020204" charset="0"/>
                </a:endParaRPr>
              </a:p>
            </p:txBody>
          </p:sp>
        </mc:Choice>
        <mc:Fallback xmlns="">
          <p:sp>
            <p:nvSpPr>
              <p:cNvPr id="5" name="Shape 112"/>
              <p:cNvSpPr txBox="1">
                <a:spLocks noGrp="1" noRot="1" noChangeAspect="1" noMove="1" noResize="1" noEditPoints="1" noAdjustHandles="1" noChangeArrowheads="1" noChangeShapeType="1" noTextEdit="1"/>
              </p:cNvSpPr>
              <p:nvPr>
                <p:ph type="body" idx="1"/>
              </p:nvPr>
            </p:nvSpPr>
            <p:spPr>
              <a:xfrm>
                <a:off x="6497052" y="527064"/>
                <a:ext cx="5390148" cy="4855558"/>
              </a:xfrm>
              <a:prstGeom prst="rect">
                <a:avLst/>
              </a:prstGeom>
              <a:blipFill>
                <a:blip r:embed="rId4"/>
                <a:stretch>
                  <a:fillRect l="-1810" r="-1018" b="-18695"/>
                </a:stretch>
              </a:blipFill>
            </p:spPr>
            <p:txBody>
              <a:bodyPr/>
              <a:lstStyle/>
              <a:p>
                <a:r>
                  <a:rPr lang="en-US">
                    <a:noFill/>
                  </a:rPr>
                  <a:t> </a:t>
                </a:r>
              </a:p>
            </p:txBody>
          </p:sp>
        </mc:Fallback>
      </mc:AlternateContent>
    </p:spTree>
    <p:extLst>
      <p:ext uri="{BB962C8B-B14F-4D97-AF65-F5344CB8AC3E}">
        <p14:creationId xmlns:p14="http://schemas.microsoft.com/office/powerpoint/2010/main" val="2154435033"/>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53453" y="1233055"/>
            <a:ext cx="6328610" cy="4855558"/>
          </a:xfrm>
          <a:prstGeom prst="rect">
            <a:avLst/>
          </a:prstGeom>
        </p:spPr>
        <p:txBody>
          <a:bodyPr lIns="91425" tIns="91425" rIns="91425" bIns="91425" anchor="t" anchorCtr="0">
            <a:noAutofit/>
          </a:bodyPr>
          <a:lstStyle/>
          <a:p>
            <a:pPr>
              <a:buNone/>
            </a:pPr>
            <a:r>
              <a:rPr lang="en-PH" sz="2800" dirty="0">
                <a:solidFill>
                  <a:schemeClr val="tx1">
                    <a:lumMod val="65000"/>
                    <a:lumOff val="35000"/>
                  </a:schemeClr>
                </a:solidFill>
                <a:latin typeface="Lato" panose="020B0604020202020204" charset="0"/>
              </a:rPr>
              <a:t>Coca Cola Bottling Company claims that the mean volume of coke in cans is 12 oz. A sample of 200 cans of the soft drink was randomly selected and measured in terms of its liquid volume content. The mean of this sample is 12.38 oz. Is there a significant difference between the sample mean obtained and the company’s claim?</a:t>
            </a:r>
          </a:p>
          <a:p>
            <a:pPr>
              <a:buNone/>
            </a:pPr>
            <a:endParaRPr lang="en-PH" sz="2800" dirty="0">
              <a:solidFill>
                <a:schemeClr val="tx1">
                  <a:lumMod val="65000"/>
                  <a:lumOff val="35000"/>
                </a:schemeClr>
              </a:solidFill>
              <a:latin typeface="Lato" panose="020B0604020202020204" charset="0"/>
            </a:endParaRPr>
          </a:p>
          <a:p>
            <a:pPr>
              <a:buNone/>
            </a:pPr>
            <a:r>
              <a:rPr lang="en-PH" sz="2800" b="1" dirty="0">
                <a:solidFill>
                  <a:schemeClr val="tx1">
                    <a:lumMod val="65000"/>
                    <a:lumOff val="35000"/>
                  </a:schemeClr>
                </a:solidFill>
                <a:latin typeface="Lato" panose="020B0604020202020204" charset="0"/>
              </a:rPr>
              <a:t>TWO-TAILED HYPOTHESIS TEST</a:t>
            </a:r>
            <a:endParaRPr lang="en-US" sz="2800" b="1" dirty="0">
              <a:solidFill>
                <a:schemeClr val="tx1">
                  <a:lumMod val="65000"/>
                  <a:lumOff val="35000"/>
                </a:schemeClr>
              </a:solidFill>
              <a:latin typeface="Lato" panose="020B0604020202020204" charset="0"/>
            </a:endParaRPr>
          </a:p>
        </p:txBody>
      </p:sp>
      <mc:AlternateContent xmlns:mc="http://schemas.openxmlformats.org/markup-compatibility/2006" xmlns:a14="http://schemas.microsoft.com/office/drawing/2010/main">
        <mc:Choice Requires="a14">
          <p:sp>
            <p:nvSpPr>
              <p:cNvPr id="3" name="Shape 112"/>
              <p:cNvSpPr txBox="1">
                <a:spLocks/>
              </p:cNvSpPr>
              <p:nvPr/>
            </p:nvSpPr>
            <p:spPr>
              <a:xfrm>
                <a:off x="7483642" y="1233055"/>
                <a:ext cx="3978443" cy="48555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Font typeface="Lato"/>
                  <a:buNone/>
                </a:pPr>
                <a:r>
                  <a:rPr lang="en-US" sz="2800" b="1" dirty="0">
                    <a:solidFill>
                      <a:srgbClr val="FF0000"/>
                    </a:solidFill>
                    <a:latin typeface="Lato" panose="020B0604020202020204" charset="0"/>
                  </a:rPr>
                  <a:t>There is NO significant difference between the sample mean and the company’s claim.</a:t>
                </a:r>
              </a:p>
              <a:p>
                <a:pPr algn="ctr">
                  <a:buFont typeface="Lato"/>
                  <a:buNone/>
                </a:pPr>
                <a14:m>
                  <m:oMathPara xmlns:m="http://schemas.openxmlformats.org/officeDocument/2006/math">
                    <m:oMathParaPr>
                      <m:jc m:val="centerGroup"/>
                    </m:oMathParaPr>
                    <m:oMath xmlns:m="http://schemas.openxmlformats.org/officeDocument/2006/math">
                      <m:sSub>
                        <m:sSubPr>
                          <m:ctrlPr>
                            <a:rPr lang="en-US" sz="2800" b="1" i="1" smtClean="0">
                              <a:solidFill>
                                <a:srgbClr val="0070C0"/>
                              </a:solidFill>
                              <a:latin typeface="Cambria Math" panose="02040503050406030204" pitchFamily="18" charset="0"/>
                            </a:rPr>
                          </m:ctrlPr>
                        </m:sSubPr>
                        <m:e>
                          <m:r>
                            <a:rPr lang="en-US" sz="2800" b="1" i="1" smtClean="0">
                              <a:solidFill>
                                <a:srgbClr val="0070C0"/>
                              </a:solidFill>
                              <a:latin typeface="Cambria Math" panose="02040503050406030204" pitchFamily="18" charset="0"/>
                            </a:rPr>
                            <m:t>𝑯</m:t>
                          </m:r>
                        </m:e>
                        <m:sub>
                          <m:r>
                            <a:rPr lang="en-US" sz="2800" b="1" i="1" smtClean="0">
                              <a:solidFill>
                                <a:srgbClr val="0070C0"/>
                              </a:solidFill>
                              <a:latin typeface="Cambria Math" panose="02040503050406030204" pitchFamily="18" charset="0"/>
                            </a:rPr>
                            <m:t>𝟎</m:t>
                          </m:r>
                        </m:sub>
                      </m:sSub>
                      <m:r>
                        <a:rPr lang="en-US" sz="2800" b="1" i="1" smtClean="0">
                          <a:solidFill>
                            <a:srgbClr val="0070C0"/>
                          </a:solidFill>
                          <a:latin typeface="Cambria Math" panose="02040503050406030204" pitchFamily="18" charset="0"/>
                        </a:rPr>
                        <m:t>:</m:t>
                      </m:r>
                      <m:acc>
                        <m:accPr>
                          <m:chr m:val="̅"/>
                          <m:ctrlPr>
                            <a:rPr lang="en-US" sz="2800" b="1" i="1" smtClean="0">
                              <a:solidFill>
                                <a:srgbClr val="0070C0"/>
                              </a:solidFill>
                              <a:latin typeface="Cambria Math" panose="02040503050406030204" pitchFamily="18" charset="0"/>
                            </a:rPr>
                          </m:ctrlPr>
                        </m:accPr>
                        <m:e>
                          <m:r>
                            <a:rPr lang="en-US" sz="2800" b="1" i="1" smtClean="0">
                              <a:solidFill>
                                <a:srgbClr val="0070C0"/>
                              </a:solidFill>
                              <a:latin typeface="Cambria Math" panose="02040503050406030204" pitchFamily="18" charset="0"/>
                            </a:rPr>
                            <m:t>𝒙</m:t>
                          </m:r>
                        </m:e>
                      </m:acc>
                      <m:r>
                        <a:rPr lang="en-US" sz="2800" b="1" i="1" smtClean="0">
                          <a:solidFill>
                            <a:srgbClr val="0070C0"/>
                          </a:solidFill>
                          <a:latin typeface="Cambria Math" panose="02040503050406030204" pitchFamily="18" charset="0"/>
                          <a:ea typeface="Cambria Math" panose="02040503050406030204" pitchFamily="18" charset="0"/>
                        </a:rPr>
                        <m:t>=</m:t>
                      </m:r>
                      <m:r>
                        <a:rPr lang="en-US" sz="2800" b="1" i="1" smtClean="0">
                          <a:solidFill>
                            <a:srgbClr val="0070C0"/>
                          </a:solidFill>
                          <a:latin typeface="Cambria Math" panose="02040503050406030204" pitchFamily="18" charset="0"/>
                          <a:ea typeface="Cambria Math" panose="02040503050406030204" pitchFamily="18" charset="0"/>
                        </a:rPr>
                        <m:t>𝟏𝟐</m:t>
                      </m:r>
                      <m:r>
                        <a:rPr lang="en-US" sz="2800" b="1" i="1" smtClean="0">
                          <a:solidFill>
                            <a:srgbClr val="0070C0"/>
                          </a:solidFill>
                          <a:latin typeface="Cambria Math" panose="02040503050406030204" pitchFamily="18" charset="0"/>
                          <a:ea typeface="Cambria Math" panose="02040503050406030204" pitchFamily="18" charset="0"/>
                        </a:rPr>
                        <m:t> </m:t>
                      </m:r>
                      <m:r>
                        <a:rPr lang="en-US" sz="2800" b="1" i="1" smtClean="0">
                          <a:solidFill>
                            <a:srgbClr val="0070C0"/>
                          </a:solidFill>
                          <a:latin typeface="Cambria Math" panose="02040503050406030204" pitchFamily="18" charset="0"/>
                          <a:ea typeface="Cambria Math" panose="02040503050406030204" pitchFamily="18" charset="0"/>
                        </a:rPr>
                        <m:t>𝒐𝒛</m:t>
                      </m:r>
                    </m:oMath>
                  </m:oMathPara>
                </a14:m>
                <a:endParaRPr lang="en-US" sz="2800" b="1" dirty="0">
                  <a:solidFill>
                    <a:srgbClr val="FF0000"/>
                  </a:solidFill>
                  <a:latin typeface="Lato" panose="020B0604020202020204" charset="0"/>
                </a:endParaRPr>
              </a:p>
              <a:p>
                <a:pPr algn="ctr">
                  <a:buFont typeface="Lato"/>
                  <a:buNone/>
                </a:pPr>
                <a:endParaRPr lang="en-US" sz="2800" b="1" dirty="0">
                  <a:solidFill>
                    <a:srgbClr val="0070C0"/>
                  </a:solidFill>
                  <a:latin typeface="Lato" panose="020B0604020202020204" charset="0"/>
                </a:endParaRPr>
              </a:p>
              <a:p>
                <a:pPr algn="ctr">
                  <a:buNone/>
                </a:pPr>
                <a:r>
                  <a:rPr lang="en-US" sz="2800" b="1" dirty="0">
                    <a:solidFill>
                      <a:srgbClr val="00B050"/>
                    </a:solidFill>
                    <a:latin typeface="Lato" panose="020B0604020202020204" charset="0"/>
                  </a:rPr>
                  <a:t>There is a significant difference between the sample mean and the company’s claim.</a:t>
                </a:r>
              </a:p>
              <a:p>
                <a:pPr algn="ctr">
                  <a:buNone/>
                </a:pPr>
                <a14:m>
                  <m:oMathPara xmlns:m="http://schemas.openxmlformats.org/officeDocument/2006/math">
                    <m:oMathParaPr>
                      <m:jc m:val="centerGroup"/>
                    </m:oMathParaPr>
                    <m:oMath xmlns:m="http://schemas.openxmlformats.org/officeDocument/2006/math">
                      <m:sSub>
                        <m:sSubPr>
                          <m:ctrlPr>
                            <a:rPr lang="en-US" sz="2800" b="1" i="1">
                              <a:solidFill>
                                <a:srgbClr val="0070C0"/>
                              </a:solidFill>
                              <a:latin typeface="Cambria Math" panose="02040503050406030204" pitchFamily="18" charset="0"/>
                            </a:rPr>
                          </m:ctrlPr>
                        </m:sSubPr>
                        <m:e>
                          <m:r>
                            <a:rPr lang="en-US" sz="2800" b="1" i="1">
                              <a:solidFill>
                                <a:srgbClr val="0070C0"/>
                              </a:solidFill>
                              <a:latin typeface="Cambria Math" panose="02040503050406030204" pitchFamily="18" charset="0"/>
                            </a:rPr>
                            <m:t>𝑯</m:t>
                          </m:r>
                        </m:e>
                        <m:sub>
                          <m:r>
                            <a:rPr lang="en-US" sz="2800" b="1" i="1" smtClean="0">
                              <a:solidFill>
                                <a:srgbClr val="0070C0"/>
                              </a:solidFill>
                              <a:latin typeface="Cambria Math" panose="02040503050406030204" pitchFamily="18" charset="0"/>
                            </a:rPr>
                            <m:t>𝟏</m:t>
                          </m:r>
                        </m:sub>
                      </m:sSub>
                      <m:r>
                        <a:rPr lang="en-US" sz="2800" b="1" i="1">
                          <a:solidFill>
                            <a:srgbClr val="0070C0"/>
                          </a:solidFill>
                          <a:latin typeface="Cambria Math" panose="02040503050406030204" pitchFamily="18" charset="0"/>
                        </a:rPr>
                        <m:t>:</m:t>
                      </m:r>
                      <m:acc>
                        <m:accPr>
                          <m:chr m:val="̅"/>
                          <m:ctrlPr>
                            <a:rPr lang="en-US" sz="2800" b="1" i="1">
                              <a:solidFill>
                                <a:srgbClr val="0070C0"/>
                              </a:solidFill>
                              <a:latin typeface="Cambria Math" panose="02040503050406030204" pitchFamily="18" charset="0"/>
                            </a:rPr>
                          </m:ctrlPr>
                        </m:accPr>
                        <m:e>
                          <m:r>
                            <a:rPr lang="en-US" sz="2800" b="1" i="1">
                              <a:solidFill>
                                <a:srgbClr val="0070C0"/>
                              </a:solidFill>
                              <a:latin typeface="Cambria Math" panose="02040503050406030204" pitchFamily="18" charset="0"/>
                            </a:rPr>
                            <m:t>𝒙</m:t>
                          </m:r>
                        </m:e>
                      </m:acc>
                      <m:r>
                        <a:rPr lang="en-US" sz="2800" b="1" i="1" smtClean="0">
                          <a:solidFill>
                            <a:srgbClr val="0070C0"/>
                          </a:solidFill>
                          <a:latin typeface="Cambria Math" panose="02040503050406030204" pitchFamily="18" charset="0"/>
                          <a:ea typeface="Cambria Math" panose="02040503050406030204" pitchFamily="18" charset="0"/>
                        </a:rPr>
                        <m:t>≠</m:t>
                      </m:r>
                      <m:r>
                        <a:rPr lang="en-US" sz="2800" b="1" i="1">
                          <a:solidFill>
                            <a:srgbClr val="0070C0"/>
                          </a:solidFill>
                          <a:latin typeface="Cambria Math" panose="02040503050406030204" pitchFamily="18" charset="0"/>
                          <a:ea typeface="Cambria Math" panose="02040503050406030204" pitchFamily="18" charset="0"/>
                        </a:rPr>
                        <m:t>𝟏𝟐</m:t>
                      </m:r>
                      <m:r>
                        <a:rPr lang="en-US" sz="2800" b="1" i="1">
                          <a:solidFill>
                            <a:srgbClr val="0070C0"/>
                          </a:solidFill>
                          <a:latin typeface="Cambria Math" panose="02040503050406030204" pitchFamily="18" charset="0"/>
                          <a:ea typeface="Cambria Math" panose="02040503050406030204" pitchFamily="18" charset="0"/>
                        </a:rPr>
                        <m:t> </m:t>
                      </m:r>
                      <m:r>
                        <a:rPr lang="en-US" sz="2800" b="1" i="1">
                          <a:solidFill>
                            <a:srgbClr val="0070C0"/>
                          </a:solidFill>
                          <a:latin typeface="Cambria Math" panose="02040503050406030204" pitchFamily="18" charset="0"/>
                          <a:ea typeface="Cambria Math" panose="02040503050406030204" pitchFamily="18" charset="0"/>
                        </a:rPr>
                        <m:t>𝒐𝒛</m:t>
                      </m:r>
                    </m:oMath>
                  </m:oMathPara>
                </a14:m>
                <a:endParaRPr lang="en-US" sz="2800" b="1" dirty="0">
                  <a:solidFill>
                    <a:srgbClr val="00B050"/>
                  </a:solidFill>
                  <a:latin typeface="Lato" panose="020B0604020202020204" charset="0"/>
                </a:endParaRPr>
              </a:p>
            </p:txBody>
          </p:sp>
        </mc:Choice>
        <mc:Fallback xmlns="">
          <p:sp>
            <p:nvSpPr>
              <p:cNvPr id="3" name="Shape 112"/>
              <p:cNvSpPr txBox="1">
                <a:spLocks noRot="1" noChangeAspect="1" noMove="1" noResize="1" noEditPoints="1" noAdjustHandles="1" noChangeArrowheads="1" noChangeShapeType="1" noTextEdit="1"/>
              </p:cNvSpPr>
              <p:nvPr/>
            </p:nvSpPr>
            <p:spPr>
              <a:xfrm>
                <a:off x="7483642" y="1233055"/>
                <a:ext cx="3978443" cy="4855558"/>
              </a:xfrm>
              <a:prstGeom prst="rect">
                <a:avLst/>
              </a:prstGeom>
              <a:blipFill>
                <a:blip r:embed="rId3"/>
                <a:stretch>
                  <a:fillRect l="-1994" t="-376" r="-3681"/>
                </a:stretch>
              </a:blipFill>
              <a:ln>
                <a:noFill/>
              </a:ln>
            </p:spPr>
            <p:txBody>
              <a:bodyPr/>
              <a:lstStyle/>
              <a:p>
                <a:r>
                  <a:rPr lang="en-US">
                    <a:noFill/>
                  </a:rPr>
                  <a:t> </a:t>
                </a:r>
              </a:p>
            </p:txBody>
          </p:sp>
        </mc:Fallback>
      </mc:AlternateContent>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Stating the null and alternative hypotheses</a:t>
            </a:r>
          </a:p>
        </p:txBody>
      </p:sp>
    </p:spTree>
    <p:extLst>
      <p:ext uri="{BB962C8B-B14F-4D97-AF65-F5344CB8AC3E}">
        <p14:creationId xmlns:p14="http://schemas.microsoft.com/office/powerpoint/2010/main" val="349032255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12">
                                            <p:txEl>
                                              <p:pRg st="0" end="0"/>
                                            </p:txEl>
                                          </p:spTgt>
                                        </p:tgtEl>
                                        <p:attrNameLst>
                                          <p:attrName>style.visibility</p:attrName>
                                        </p:attrNameLst>
                                      </p:cBhvr>
                                      <p:to>
                                        <p:strVal val="visible"/>
                                      </p:to>
                                    </p:set>
                                    <p:anim calcmode="lin" valueType="num">
                                      <p:cBhvr additive="base">
                                        <p:cTn id="14" dur="500"/>
                                        <p:tgtEl>
                                          <p:spTgt spid="11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12">
                                            <p:txEl>
                                              <p:pRg st="2" end="2"/>
                                            </p:txEl>
                                          </p:spTgt>
                                        </p:tgtEl>
                                        <p:attrNameLst>
                                          <p:attrName>style.visibility</p:attrName>
                                        </p:attrNameLst>
                                      </p:cBhvr>
                                      <p:to>
                                        <p:strVal val="visible"/>
                                      </p:to>
                                    </p:set>
                                    <p:anim calcmode="lin" valueType="num">
                                      <p:cBhvr additive="base">
                                        <p:cTn id="44" dur="500"/>
                                        <p:tgtEl>
                                          <p:spTgt spid="112">
                                            <p:txEl>
                                              <p:pRg st="2" end="2"/>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3"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53453" y="1233055"/>
            <a:ext cx="6328610" cy="4855558"/>
          </a:xfrm>
          <a:prstGeom prst="rect">
            <a:avLst/>
          </a:prstGeom>
        </p:spPr>
        <p:txBody>
          <a:bodyPr lIns="91425" tIns="91425" rIns="91425" bIns="91425" anchor="t" anchorCtr="0">
            <a:noAutofit/>
          </a:bodyPr>
          <a:lstStyle/>
          <a:p>
            <a:pPr>
              <a:buNone/>
            </a:pPr>
            <a:r>
              <a:rPr lang="en-PH" sz="2800" dirty="0">
                <a:solidFill>
                  <a:schemeClr val="tx1">
                    <a:lumMod val="65000"/>
                    <a:lumOff val="35000"/>
                  </a:schemeClr>
                </a:solidFill>
                <a:latin typeface="Lato" panose="020B0604020202020204" charset="0"/>
              </a:rPr>
              <a:t>The mean daily income of 20 families in </a:t>
            </a:r>
            <a:r>
              <a:rPr lang="en-PH" sz="2800" dirty="0" err="1">
                <a:solidFill>
                  <a:schemeClr val="tx1">
                    <a:lumMod val="65000"/>
                    <a:lumOff val="35000"/>
                  </a:schemeClr>
                </a:solidFill>
                <a:latin typeface="Lato" panose="020B0604020202020204" charset="0"/>
              </a:rPr>
              <a:t>Brgy</a:t>
            </a:r>
            <a:r>
              <a:rPr lang="en-PH" sz="2800" dirty="0">
                <a:solidFill>
                  <a:schemeClr val="tx1">
                    <a:lumMod val="65000"/>
                    <a:lumOff val="35000"/>
                  </a:schemeClr>
                </a:solidFill>
                <a:latin typeface="Lato" panose="020B0604020202020204" charset="0"/>
              </a:rPr>
              <a:t> A is 250. An NGO recently conducted a livelihood program for these families. After three months, the mean daily income of these families was recorded at 295 pesos. Is the mean daily income after the livelihood program significantly greater than the mean daily income of the families before it?</a:t>
            </a:r>
          </a:p>
          <a:p>
            <a:pPr>
              <a:buNone/>
            </a:pPr>
            <a:endParaRPr lang="en-PH" sz="2800" dirty="0">
              <a:solidFill>
                <a:schemeClr val="tx1">
                  <a:lumMod val="65000"/>
                  <a:lumOff val="35000"/>
                </a:schemeClr>
              </a:solidFill>
              <a:latin typeface="Lato" panose="020B0604020202020204" charset="0"/>
            </a:endParaRPr>
          </a:p>
          <a:p>
            <a:pPr>
              <a:buNone/>
            </a:pPr>
            <a:r>
              <a:rPr lang="en-PH" sz="2800" b="1" dirty="0">
                <a:solidFill>
                  <a:schemeClr val="tx1">
                    <a:lumMod val="65000"/>
                    <a:lumOff val="35000"/>
                  </a:schemeClr>
                </a:solidFill>
                <a:latin typeface="Lato" panose="020B0604020202020204" charset="0"/>
              </a:rPr>
              <a:t>ONE-TAILED HYPOTHESIS TEST</a:t>
            </a:r>
            <a:endParaRPr lang="en-US" sz="2800" b="1" dirty="0">
              <a:solidFill>
                <a:schemeClr val="tx1">
                  <a:lumMod val="65000"/>
                  <a:lumOff val="35000"/>
                </a:schemeClr>
              </a:solidFill>
              <a:latin typeface="Lato" panose="020B0604020202020204" charset="0"/>
            </a:endParaRPr>
          </a:p>
        </p:txBody>
      </p:sp>
      <mc:AlternateContent xmlns:mc="http://schemas.openxmlformats.org/markup-compatibility/2006" xmlns:a14="http://schemas.microsoft.com/office/drawing/2010/main">
        <mc:Choice Requires="a14">
          <p:sp>
            <p:nvSpPr>
              <p:cNvPr id="3" name="Shape 112"/>
              <p:cNvSpPr txBox="1">
                <a:spLocks/>
              </p:cNvSpPr>
              <p:nvPr/>
            </p:nvSpPr>
            <p:spPr>
              <a:xfrm>
                <a:off x="7483642" y="1010653"/>
                <a:ext cx="3978443" cy="507796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lgn="ctr">
                  <a:buFont typeface="Lato"/>
                  <a:buNone/>
                </a:pPr>
                <a:r>
                  <a:rPr lang="en-US" sz="2400" b="1" dirty="0">
                    <a:solidFill>
                      <a:srgbClr val="FF0000"/>
                    </a:solidFill>
                    <a:latin typeface="Lato" panose="020B0604020202020204" charset="0"/>
                  </a:rPr>
                  <a:t>The mean daily income of the families after the livelihood program is NOT significantly greater than the mean daily income before it.</a:t>
                </a:r>
              </a:p>
              <a:p>
                <a:pPr algn="ctr">
                  <a:buFont typeface="Lato"/>
                  <a:buNone/>
                </a:pPr>
                <a14:m>
                  <m:oMathPara xmlns:m="http://schemas.openxmlformats.org/officeDocument/2006/math">
                    <m:oMathParaPr>
                      <m:jc m:val="centerGroup"/>
                    </m:oMathParaPr>
                    <m:oMath xmlns:m="http://schemas.openxmlformats.org/officeDocument/2006/math">
                      <m:sSub>
                        <m:sSubPr>
                          <m:ctrlPr>
                            <a:rPr lang="en-US" sz="2400" b="1" i="1" smtClean="0">
                              <a:solidFill>
                                <a:srgbClr val="0070C0"/>
                              </a:solidFill>
                              <a:latin typeface="Cambria Math" panose="02040503050406030204" pitchFamily="18" charset="0"/>
                            </a:rPr>
                          </m:ctrlPr>
                        </m:sSubPr>
                        <m:e>
                          <m:r>
                            <a:rPr lang="en-US" sz="2400" b="1" i="1" smtClean="0">
                              <a:solidFill>
                                <a:srgbClr val="0070C0"/>
                              </a:solidFill>
                              <a:latin typeface="Cambria Math" panose="02040503050406030204" pitchFamily="18" charset="0"/>
                            </a:rPr>
                            <m:t>𝑯</m:t>
                          </m:r>
                        </m:e>
                        <m:sub>
                          <m:r>
                            <a:rPr lang="en-US" sz="2400" b="1" i="1" smtClean="0">
                              <a:solidFill>
                                <a:srgbClr val="0070C0"/>
                              </a:solidFill>
                              <a:latin typeface="Cambria Math" panose="02040503050406030204" pitchFamily="18" charset="0"/>
                            </a:rPr>
                            <m:t>𝟎</m:t>
                          </m:r>
                        </m:sub>
                      </m:sSub>
                      <m:r>
                        <a:rPr lang="en-US" sz="2400" b="1" i="1" smtClean="0">
                          <a:solidFill>
                            <a:srgbClr val="0070C0"/>
                          </a:solidFill>
                          <a:latin typeface="Cambria Math" panose="02040503050406030204" pitchFamily="18" charset="0"/>
                        </a:rPr>
                        <m:t>:</m:t>
                      </m:r>
                      <m:acc>
                        <m:accPr>
                          <m:chr m:val="̅"/>
                          <m:ctrlPr>
                            <a:rPr lang="en-US" sz="2400" b="1" i="1" smtClean="0">
                              <a:solidFill>
                                <a:srgbClr val="0070C0"/>
                              </a:solidFill>
                              <a:latin typeface="Cambria Math" panose="02040503050406030204" pitchFamily="18" charset="0"/>
                            </a:rPr>
                          </m:ctrlPr>
                        </m:accPr>
                        <m:e>
                          <m:r>
                            <a:rPr lang="en-US" sz="2400" b="1" i="1" smtClean="0">
                              <a:solidFill>
                                <a:srgbClr val="0070C0"/>
                              </a:solidFill>
                              <a:latin typeface="Cambria Math" panose="02040503050406030204" pitchFamily="18" charset="0"/>
                            </a:rPr>
                            <m:t>𝒙</m:t>
                          </m:r>
                        </m:e>
                      </m:acc>
                      <m:r>
                        <a:rPr lang="en-US" sz="2400" b="1" i="1" smtClean="0">
                          <a:solidFill>
                            <a:srgbClr val="0070C0"/>
                          </a:solidFill>
                          <a:latin typeface="Cambria Math" panose="02040503050406030204" pitchFamily="18" charset="0"/>
                        </a:rPr>
                        <m:t>=</m:t>
                      </m:r>
                      <m:r>
                        <a:rPr lang="en-US" sz="2400" b="1" i="1" smtClean="0">
                          <a:solidFill>
                            <a:srgbClr val="0070C0"/>
                          </a:solidFill>
                          <a:latin typeface="Cambria Math" panose="02040503050406030204" pitchFamily="18" charset="0"/>
                        </a:rPr>
                        <m:t>𝟐𝟗𝟓</m:t>
                      </m:r>
                    </m:oMath>
                  </m:oMathPara>
                </a14:m>
                <a:endParaRPr lang="en-US" sz="2400" b="1" dirty="0">
                  <a:solidFill>
                    <a:srgbClr val="FF0000"/>
                  </a:solidFill>
                  <a:latin typeface="Lato" panose="020B0604020202020204" charset="0"/>
                </a:endParaRPr>
              </a:p>
              <a:p>
                <a:pPr algn="ctr">
                  <a:buFont typeface="Lato"/>
                  <a:buNone/>
                </a:pPr>
                <a:endParaRPr lang="en-US" sz="2400" b="1" dirty="0">
                  <a:solidFill>
                    <a:srgbClr val="0070C0"/>
                  </a:solidFill>
                  <a:latin typeface="Lato" panose="020B0604020202020204" charset="0"/>
                </a:endParaRPr>
              </a:p>
              <a:p>
                <a:pPr algn="ctr">
                  <a:buNone/>
                </a:pPr>
                <a:r>
                  <a:rPr lang="en-PH" sz="2400" b="1" dirty="0">
                    <a:solidFill>
                      <a:srgbClr val="00B050"/>
                    </a:solidFill>
                    <a:latin typeface="Lato" panose="020B0604020202020204" charset="0"/>
                  </a:rPr>
                  <a:t>The mean daily income of the families after the livelihood program is significantly greater than the mean daily income before it.</a:t>
                </a:r>
              </a:p>
              <a:p>
                <a:pPr algn="ctr">
                  <a:buNone/>
                </a:pPr>
                <a14:m>
                  <m:oMathPara xmlns:m="http://schemas.openxmlformats.org/officeDocument/2006/math">
                    <m:oMathParaPr>
                      <m:jc m:val="centerGroup"/>
                    </m:oMathParaPr>
                    <m:oMath xmlns:m="http://schemas.openxmlformats.org/officeDocument/2006/math">
                      <m:sSub>
                        <m:sSubPr>
                          <m:ctrlPr>
                            <a:rPr lang="en-US" sz="2400" b="1" i="1">
                              <a:solidFill>
                                <a:srgbClr val="0070C0"/>
                              </a:solidFill>
                              <a:latin typeface="Cambria Math" panose="02040503050406030204" pitchFamily="18" charset="0"/>
                            </a:rPr>
                          </m:ctrlPr>
                        </m:sSubPr>
                        <m:e>
                          <m:r>
                            <a:rPr lang="en-US" sz="2400" b="1" i="1">
                              <a:solidFill>
                                <a:srgbClr val="0070C0"/>
                              </a:solidFill>
                              <a:latin typeface="Cambria Math" panose="02040503050406030204" pitchFamily="18" charset="0"/>
                            </a:rPr>
                            <m:t>𝑯</m:t>
                          </m:r>
                        </m:e>
                        <m:sub>
                          <m:r>
                            <a:rPr lang="en-US" sz="2400" b="1" i="1" smtClean="0">
                              <a:solidFill>
                                <a:srgbClr val="0070C0"/>
                              </a:solidFill>
                              <a:latin typeface="Cambria Math" panose="02040503050406030204" pitchFamily="18" charset="0"/>
                            </a:rPr>
                            <m:t>𝟏</m:t>
                          </m:r>
                        </m:sub>
                      </m:sSub>
                      <m:r>
                        <a:rPr lang="en-US" sz="2400" b="1" i="1">
                          <a:solidFill>
                            <a:srgbClr val="0070C0"/>
                          </a:solidFill>
                          <a:latin typeface="Cambria Math" panose="02040503050406030204" pitchFamily="18" charset="0"/>
                        </a:rPr>
                        <m:t>:</m:t>
                      </m:r>
                      <m:acc>
                        <m:accPr>
                          <m:chr m:val="̅"/>
                          <m:ctrlPr>
                            <a:rPr lang="en-US" sz="2400" b="1" i="1">
                              <a:solidFill>
                                <a:srgbClr val="0070C0"/>
                              </a:solidFill>
                              <a:latin typeface="Cambria Math" panose="02040503050406030204" pitchFamily="18" charset="0"/>
                            </a:rPr>
                          </m:ctrlPr>
                        </m:accPr>
                        <m:e>
                          <m:r>
                            <a:rPr lang="en-US" sz="2400" b="1" i="1">
                              <a:solidFill>
                                <a:srgbClr val="0070C0"/>
                              </a:solidFill>
                              <a:latin typeface="Cambria Math" panose="02040503050406030204" pitchFamily="18" charset="0"/>
                            </a:rPr>
                            <m:t>𝒙</m:t>
                          </m:r>
                        </m:e>
                      </m:acc>
                      <m:r>
                        <a:rPr lang="en-US" sz="2400" b="1" i="1" smtClean="0">
                          <a:solidFill>
                            <a:srgbClr val="0070C0"/>
                          </a:solidFill>
                          <a:latin typeface="Cambria Math" panose="02040503050406030204" pitchFamily="18" charset="0"/>
                          <a:ea typeface="Cambria Math" panose="02040503050406030204" pitchFamily="18" charset="0"/>
                        </a:rPr>
                        <m:t>&gt;</m:t>
                      </m:r>
                      <m:r>
                        <a:rPr lang="en-US" sz="2400" b="1" i="1" smtClean="0">
                          <a:solidFill>
                            <a:srgbClr val="0070C0"/>
                          </a:solidFill>
                          <a:latin typeface="Cambria Math" panose="02040503050406030204" pitchFamily="18" charset="0"/>
                          <a:ea typeface="Cambria Math" panose="02040503050406030204" pitchFamily="18" charset="0"/>
                        </a:rPr>
                        <m:t>𝟐𝟗𝟓</m:t>
                      </m:r>
                    </m:oMath>
                  </m:oMathPara>
                </a14:m>
                <a:endParaRPr lang="en-US" sz="2400" b="1" dirty="0">
                  <a:solidFill>
                    <a:srgbClr val="00B050"/>
                  </a:solidFill>
                  <a:latin typeface="Lato" panose="020B0604020202020204" charset="0"/>
                </a:endParaRPr>
              </a:p>
            </p:txBody>
          </p:sp>
        </mc:Choice>
        <mc:Fallback xmlns="">
          <p:sp>
            <p:nvSpPr>
              <p:cNvPr id="3" name="Shape 112"/>
              <p:cNvSpPr txBox="1">
                <a:spLocks noRot="1" noChangeAspect="1" noMove="1" noResize="1" noEditPoints="1" noAdjustHandles="1" noChangeArrowheads="1" noChangeShapeType="1" noTextEdit="1"/>
              </p:cNvSpPr>
              <p:nvPr/>
            </p:nvSpPr>
            <p:spPr>
              <a:xfrm>
                <a:off x="7483642" y="1010653"/>
                <a:ext cx="3978443" cy="5077960"/>
              </a:xfrm>
              <a:prstGeom prst="rect">
                <a:avLst/>
              </a:prstGeom>
              <a:blipFill>
                <a:blip r:embed="rId3"/>
                <a:stretch>
                  <a:fillRect t="-120" r="-767" b="-11285"/>
                </a:stretch>
              </a:blipFill>
              <a:ln>
                <a:noFill/>
              </a:ln>
            </p:spPr>
            <p:txBody>
              <a:bodyPr/>
              <a:lstStyle/>
              <a:p>
                <a:r>
                  <a:rPr lang="en-US">
                    <a:noFill/>
                  </a:rPr>
                  <a:t> </a:t>
                </a:r>
              </a:p>
            </p:txBody>
          </p:sp>
        </mc:Fallback>
      </mc:AlternateContent>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Stating the null and alternative hypotheses</a:t>
            </a:r>
          </a:p>
        </p:txBody>
      </p:sp>
    </p:spTree>
    <p:extLst>
      <p:ext uri="{BB962C8B-B14F-4D97-AF65-F5344CB8AC3E}">
        <p14:creationId xmlns:p14="http://schemas.microsoft.com/office/powerpoint/2010/main" val="253602361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500"/>
                                        <p:tgtEl>
                                          <p:spTgt spid="11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2">
                                            <p:txEl>
                                              <p:pRg st="2" end="2"/>
                                            </p:txEl>
                                          </p:spTgt>
                                        </p:tgtEl>
                                        <p:attrNameLst>
                                          <p:attrName>style.visibility</p:attrName>
                                        </p:attrNameLst>
                                      </p:cBhvr>
                                      <p:to>
                                        <p:strVal val="visible"/>
                                      </p:to>
                                    </p:set>
                                    <p:anim calcmode="lin" valueType="num">
                                      <p:cBhvr additive="base">
                                        <p:cTn id="37" dur="500"/>
                                        <p:tgtEl>
                                          <p:spTgt spid="112">
                                            <p:txEl>
                                              <p:pRg st="2" end="2"/>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P spid="3" grpId="0" uiExpand="1" build="p"/>
    </p:bldLst>
  </p:timing>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5628</TotalTime>
  <Words>1803</Words>
  <Application>Microsoft Office PowerPoint</Application>
  <PresentationFormat>Widescreen</PresentationFormat>
  <Paragraphs>285</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Raleway</vt:lpstr>
      <vt:lpstr>Times New Roman</vt:lpstr>
      <vt:lpstr>Cambria Math</vt:lpstr>
      <vt:lpstr>Lato</vt:lpstr>
      <vt:lpstr>Calibri</vt:lpstr>
      <vt:lpstr>Arial</vt:lpstr>
      <vt:lpstr>Antonio template</vt:lpstr>
      <vt:lpstr>HYPOTHESIS TESTING</vt:lpstr>
      <vt:lpstr>Session Objectives</vt:lpstr>
      <vt:lpstr>Fundamentals of Hypothesis Testing</vt:lpstr>
      <vt:lpstr>Hypothesis</vt:lpstr>
      <vt:lpstr>Hypothesis</vt:lpstr>
      <vt:lpstr>Statistical Hypothesis</vt:lpstr>
      <vt:lpstr>PowerPoint Presentation</vt:lpstr>
      <vt:lpstr>Stating the null and alternative hypotheses</vt:lpstr>
      <vt:lpstr>Stating the null and alternative hypotheses</vt:lpstr>
      <vt:lpstr>Two-tailed Hypothesis Test</vt:lpstr>
      <vt:lpstr>One-tailed Hypothesis Test</vt:lpstr>
      <vt:lpstr>Test Statistic</vt:lpstr>
      <vt:lpstr>Types of Errors</vt:lpstr>
      <vt:lpstr>Two-tailed Hypothesis Test</vt:lpstr>
      <vt:lpstr>One-tailed Hypothesis Test</vt:lpstr>
      <vt:lpstr>Conclusions in Hypothesis Testing</vt:lpstr>
      <vt:lpstr>Steps in Hypothesis Testing</vt:lpstr>
      <vt:lpstr>PowerPoint Presentation</vt:lpstr>
      <vt:lpstr>t-test for One Sample</vt:lpstr>
      <vt:lpstr>t-test for One Sample</vt:lpstr>
      <vt:lpstr>z-test for One Sample</vt:lpstr>
      <vt:lpstr>Test concerning two dependent samples</vt:lpstr>
      <vt:lpstr>Test concerning two independent samples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dc:title>
  <dc:creator>Von Christopher</dc:creator>
  <cp:lastModifiedBy>Von Christopher  G. Chua</cp:lastModifiedBy>
  <cp:revision>112</cp:revision>
  <dcterms:modified xsi:type="dcterms:W3CDTF">2017-03-07T00:52:00Z</dcterms:modified>
</cp:coreProperties>
</file>