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5"/>
  </p:notesMasterIdLst>
  <p:sldIdLst>
    <p:sldId id="363" r:id="rId2"/>
    <p:sldId id="364" r:id="rId3"/>
    <p:sldId id="397" r:id="rId4"/>
    <p:sldId id="365" r:id="rId5"/>
    <p:sldId id="367" r:id="rId6"/>
    <p:sldId id="361" r:id="rId7"/>
    <p:sldId id="362" r:id="rId8"/>
    <p:sldId id="391" r:id="rId9"/>
    <p:sldId id="368" r:id="rId10"/>
    <p:sldId id="369" r:id="rId11"/>
    <p:sldId id="370" r:id="rId12"/>
    <p:sldId id="371" r:id="rId13"/>
    <p:sldId id="366" r:id="rId14"/>
  </p:sldIdLst>
  <p:sldSz cx="12192000" cy="6858000"/>
  <p:notesSz cx="6858000" cy="9144000"/>
  <p:embeddedFontLs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Raleway" panose="020B0403030101060003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D5FF"/>
    <a:srgbClr val="00CC99"/>
    <a:srgbClr val="FF99FF"/>
    <a:srgbClr val="FFCCCC"/>
    <a:srgbClr val="CCFF33"/>
    <a:srgbClr val="99FF33"/>
    <a:srgbClr val="FF66CC"/>
    <a:srgbClr val="669900"/>
    <a:srgbClr val="FF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3BC96F-8F19-466C-939E-990869C6507B}">
  <a:tblStyle styleId="{D63BC96F-8F19-466C-939E-990869C6507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72694" autoAdjust="0"/>
  </p:normalViewPr>
  <p:slideViewPr>
    <p:cSldViewPr snapToGrid="0">
      <p:cViewPr varScale="1">
        <p:scale>
          <a:sx n="39" d="100"/>
          <a:sy n="39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17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7538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0994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6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9731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1716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9337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PH" dirty="0"/>
              <a:t>◆ Describing a research problem through a description of trends or a need for an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explanation of the relationship among variables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◆ Providing a major role for the literature through suggesting the research questions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to be asked and justifying the research problem and creating a need for the direction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(purpose statement and research questions or hypotheses) of the study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◆ Creating purpose statements, research questions, and hypotheses that are specific,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narrow, measurable, and observable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◆ Collecting numeric data from a large number of people using instruments with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preset questions and responses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◆ Analyzing trends, comparing groups, or relating variables using statistical analysis,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and interpreting results by comparing them with prior predictions and past research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◆ Writing the research report using standard, fixed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256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PH" dirty="0"/>
              <a:t>◆ Describing a research problem through a description of trends or a need for an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explanation of the relationship among variables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◆ Providing a major role for the literature through suggesting the research questions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to be asked and justifying the research problem and creating a need for the direction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(purpose statement and research questions or hypotheses) of the study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◆ Creating purpose statements, research questions, and hypotheses that are specific,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narrow, measurable, and observable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◆ Collecting numeric data from a large number of people using instruments with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preset questions and responses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◆ Analyzing trends, comparing groups, or relating variables using statistical analysis,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and interpreting results by comparing them with prior predictions and past research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◆ Writing the research report using standard, fixed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810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5539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PH" dirty="0"/>
              <a:t>◆ Describing a research problem through a description of trends or a need for an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explanation of the relationship among variables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◆ Providing a major role for the literature through suggesting the research questions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to be asked and justifying the research problem and creating a need for the direction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(purpose statement and research questions or hypotheses) of the study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◆ Creating purpose statements, research questions, and hypotheses that are specific,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narrow, measurable, and observable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◆ Collecting numeric data from a large number of people using instruments with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preset questions and responses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◆ Analyzing trends, comparing groups, or relating variables using statistical analysis,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and interpreting results by comparing them with prior predictions and past research</a:t>
            </a:r>
          </a:p>
          <a:p>
            <a:pPr lvl="0">
              <a:spcBef>
                <a:spcPts val="0"/>
              </a:spcBef>
              <a:buNone/>
            </a:pPr>
            <a:r>
              <a:rPr lang="en-PH" dirty="0"/>
              <a:t>◆ Writing the research report using standard, fixed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2794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230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1" y="3785246"/>
            <a:ext cx="69555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7917661" y="3377551"/>
            <a:ext cx="9624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/>
          <p:nvPr/>
        </p:nvSpPr>
        <p:spPr>
          <a:xfrm>
            <a:off x="8879813" y="3377551"/>
            <a:ext cx="9624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12"/>
          <p:cNvSpPr/>
          <p:nvPr/>
        </p:nvSpPr>
        <p:spPr>
          <a:xfrm>
            <a:off x="-1" y="3377551"/>
            <a:ext cx="9624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13"/>
          <p:cNvSpPr/>
          <p:nvPr/>
        </p:nvSpPr>
        <p:spPr>
          <a:xfrm>
            <a:off x="961899" y="3377551"/>
            <a:ext cx="6955599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4063604" y="5323801"/>
            <a:ext cx="40636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9" name="Shape 19"/>
          <p:cNvSpPr/>
          <p:nvPr/>
        </p:nvSpPr>
        <p:spPr>
          <a:xfrm>
            <a:off x="8128360" y="5323801"/>
            <a:ext cx="40636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0" name="Shape 20"/>
          <p:cNvSpPr/>
          <p:nvPr/>
        </p:nvSpPr>
        <p:spPr>
          <a:xfrm>
            <a:off x="1" y="5323801"/>
            <a:ext cx="40636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2" name="Shape 32"/>
          <p:cNvSpPr/>
          <p:nvPr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3" name="Shape 33"/>
          <p:cNvSpPr/>
          <p:nvPr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4" name="Shape 34"/>
          <p:cNvSpPr/>
          <p:nvPr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5"/>
          <p:cNvSpPr/>
          <p:nvPr userDrawn="1"/>
        </p:nvSpPr>
        <p:spPr>
          <a:xfrm>
            <a:off x="0" y="-1"/>
            <a:ext cx="12192000" cy="6567901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191500" y="1600200"/>
            <a:ext cx="41824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5625940" y="1600200"/>
            <a:ext cx="41824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/>
          <p:nvPr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40" name="Shape 40"/>
          <p:cNvSpPr/>
          <p:nvPr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41" name="Shape 41"/>
          <p:cNvSpPr/>
          <p:nvPr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42" name="Shape 42"/>
          <p:cNvSpPr/>
          <p:nvPr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921773" y="2012351"/>
            <a:ext cx="8702287" cy="8435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400" b="1" spc="3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Identifying Inquiry and Stating the Problem</a:t>
            </a:r>
            <a:endParaRPr lang="en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hape 78"/>
          <p:cNvSpPr txBox="1">
            <a:spLocks/>
          </p:cNvSpPr>
          <p:nvPr/>
        </p:nvSpPr>
        <p:spPr>
          <a:xfrm>
            <a:off x="973391" y="1739419"/>
            <a:ext cx="6591969" cy="545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ct val="1000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PH" sz="2400" spc="3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B0604020202020204" charset="0"/>
              </a:rPr>
              <a:t>Session 1B:</a:t>
            </a:r>
          </a:p>
        </p:txBody>
      </p:sp>
      <p:sp>
        <p:nvSpPr>
          <p:cNvPr id="6" name="Shape 78"/>
          <p:cNvSpPr txBox="1">
            <a:spLocks/>
          </p:cNvSpPr>
          <p:nvPr/>
        </p:nvSpPr>
        <p:spPr>
          <a:xfrm>
            <a:off x="973391" y="3482703"/>
            <a:ext cx="9628706" cy="6549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ct val="1000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PH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this second installment of Session 1, participants are expected to: </a:t>
            </a:r>
          </a:p>
          <a:p>
            <a:pPr marL="457200" indent="-457200">
              <a:buAutoNum type="arabicParenBoth"/>
            </a:pPr>
            <a:r>
              <a:rPr lang="en-PH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describe how to frame research titles from prospective research problems; </a:t>
            </a:r>
          </a:p>
          <a:p>
            <a:pPr marL="457200" indent="-457200">
              <a:buAutoNum type="arabicParenBoth"/>
            </a:pPr>
            <a:r>
              <a:rPr lang="en-PH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explain the significance of the sections under the first chapter of the research paper; and </a:t>
            </a:r>
          </a:p>
          <a:p>
            <a:pPr marL="457200" indent="-457200">
              <a:buAutoNum type="arabicParenBoth"/>
            </a:pPr>
            <a:r>
              <a:rPr lang="en-PH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explain how to evaluate the first chapter of students' research.</a:t>
            </a:r>
            <a:endParaRPr lang="en-PH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04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01"/>
          <p:cNvSpPr txBox="1">
            <a:spLocks/>
          </p:cNvSpPr>
          <p:nvPr/>
        </p:nvSpPr>
        <p:spPr>
          <a:xfrm>
            <a:off x="3335164" y="2126974"/>
            <a:ext cx="8353253" cy="4670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PH" sz="2400" dirty="0">
                <a:solidFill>
                  <a:schemeClr val="tx1"/>
                </a:solidFill>
              </a:rPr>
              <a:t>In writing this section, follow the prescribed format:</a:t>
            </a:r>
          </a:p>
          <a:p>
            <a:pPr>
              <a:spcAft>
                <a:spcPts val="1200"/>
              </a:spcAft>
              <a:buNone/>
            </a:pPr>
            <a:r>
              <a:rPr lang="en-PH" sz="2400" dirty="0">
                <a:solidFill>
                  <a:schemeClr val="tx1"/>
                </a:solidFill>
              </a:rPr>
              <a:t>“</a:t>
            </a:r>
            <a:r>
              <a:rPr lang="en-PH" sz="2400" i="1" dirty="0">
                <a:solidFill>
                  <a:schemeClr val="tx1"/>
                </a:solidFill>
              </a:rPr>
              <a:t>This study (or research) aims to…(make congruent with title).”</a:t>
            </a:r>
          </a:p>
          <a:p>
            <a:pPr>
              <a:spcAft>
                <a:spcPts val="1200"/>
              </a:spcAft>
              <a:buNone/>
            </a:pPr>
            <a:r>
              <a:rPr lang="en-PH" sz="2400" dirty="0">
                <a:solidFill>
                  <a:schemeClr val="tx1"/>
                </a:solidFill>
              </a:rPr>
              <a:t>New paragraph:</a:t>
            </a:r>
          </a:p>
          <a:p>
            <a:pPr>
              <a:spcAft>
                <a:spcPts val="1200"/>
              </a:spcAft>
              <a:buNone/>
            </a:pPr>
            <a:r>
              <a:rPr lang="en-PH" sz="2400" i="1" dirty="0">
                <a:solidFill>
                  <a:schemeClr val="tx1"/>
                </a:solidFill>
              </a:rPr>
              <a:t>“Specifically, this research (or study) seeks to answer the following questions:”</a:t>
            </a:r>
          </a:p>
          <a:p>
            <a:pPr>
              <a:spcAft>
                <a:spcPts val="1200"/>
              </a:spcAft>
              <a:buNone/>
            </a:pPr>
            <a:r>
              <a:rPr lang="en-PH" sz="2400" dirty="0">
                <a:solidFill>
                  <a:schemeClr val="tx1"/>
                </a:solidFill>
              </a:rPr>
              <a:t>Phrase questions with the data to be collected in mind. Answer the questions and rephrase question, if your intended answer does not match the question.</a:t>
            </a:r>
          </a:p>
        </p:txBody>
      </p:sp>
      <p:sp>
        <p:nvSpPr>
          <p:cNvPr id="8" name="Shape 101"/>
          <p:cNvSpPr txBox="1">
            <a:spLocks/>
          </p:cNvSpPr>
          <p:nvPr/>
        </p:nvSpPr>
        <p:spPr>
          <a:xfrm>
            <a:off x="3335164" y="683893"/>
            <a:ext cx="7492672" cy="14430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tx1"/>
                </a:solidFill>
              </a:rPr>
              <a:t>This section contains the purpose statements and the research question(s).</a:t>
            </a:r>
          </a:p>
          <a:p>
            <a:pPr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513" y="0"/>
            <a:ext cx="1522549" cy="6858000"/>
          </a:xfrm>
          <a:prstGeom prst="rect">
            <a:avLst/>
          </a:prstGeom>
          <a:gradFill flip="none" rotWithShape="1">
            <a:gsLst>
              <a:gs pos="0">
                <a:srgbClr val="3299EE">
                  <a:shade val="30000"/>
                  <a:satMod val="115000"/>
                </a:srgbClr>
              </a:gs>
              <a:gs pos="50000">
                <a:srgbClr val="3299EE">
                  <a:shade val="67500"/>
                  <a:satMod val="115000"/>
                </a:srgbClr>
              </a:gs>
              <a:gs pos="100000">
                <a:srgbClr val="3299E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7062" y="0"/>
            <a:ext cx="464513" cy="6858000"/>
          </a:xfrm>
          <a:prstGeom prst="rect">
            <a:avLst/>
          </a:prstGeom>
          <a:gradFill flip="none" rotWithShape="1">
            <a:gsLst>
              <a:gs pos="0">
                <a:srgbClr val="FF9933">
                  <a:shade val="30000"/>
                  <a:satMod val="115000"/>
                </a:srgbClr>
              </a:gs>
              <a:gs pos="50000">
                <a:srgbClr val="FF9933">
                  <a:shade val="67500"/>
                  <a:satMod val="115000"/>
                </a:srgbClr>
              </a:gs>
              <a:gs pos="100000">
                <a:srgbClr val="FF993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51575" y="0"/>
            <a:ext cx="485056" cy="6858000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64513" cy="6858000"/>
          </a:xfrm>
          <a:prstGeom prst="rect">
            <a:avLst/>
          </a:prstGeom>
          <a:gradFill flip="none" rotWithShape="1">
            <a:gsLst>
              <a:gs pos="0">
                <a:srgbClr val="7BE3F1">
                  <a:shade val="30000"/>
                  <a:satMod val="115000"/>
                </a:srgbClr>
              </a:gs>
              <a:gs pos="50000">
                <a:srgbClr val="7BE3F1">
                  <a:shade val="67500"/>
                  <a:satMod val="115000"/>
                </a:srgbClr>
              </a:gs>
              <a:gs pos="100000">
                <a:srgbClr val="7BE3F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88342" y="4435719"/>
            <a:ext cx="3113314" cy="19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Raleway" panose="020B0403030101060003" pitchFamily="34" charset="0"/>
                <a:cs typeface="Arial"/>
              </a:rPr>
              <a:t>Statement of the Problem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202723"/>
            <a:ext cx="2936631" cy="123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515100"/>
            <a:ext cx="2936631" cy="123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8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01"/>
          <p:cNvSpPr txBox="1">
            <a:spLocks/>
          </p:cNvSpPr>
          <p:nvPr/>
        </p:nvSpPr>
        <p:spPr>
          <a:xfrm>
            <a:off x="3401144" y="2056295"/>
            <a:ext cx="8181147" cy="4943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PH" sz="2400" dirty="0">
                <a:solidFill>
                  <a:schemeClr val="tx1"/>
                </a:solidFill>
              </a:rPr>
              <a:t>In writing this section,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PH" sz="2400" dirty="0">
                <a:solidFill>
                  <a:schemeClr val="tx1"/>
                </a:solidFill>
              </a:rPr>
              <a:t>In paragraph form, cite beneficiaries (e.g., teachers, teacher trainers, educators; curriculum developers, textbook writers; officials of school, division, region, central office; policy makers) of results of study.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PH" sz="2400" dirty="0">
                <a:solidFill>
                  <a:schemeClr val="tx1"/>
                </a:solidFill>
              </a:rPr>
              <a:t>For each beneficiary group, specifically describe how it will benefit from the findings.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PH" sz="2400" dirty="0">
                <a:solidFill>
                  <a:schemeClr val="tx1"/>
                </a:solidFill>
              </a:rPr>
              <a:t>No need to cite students: understood to benefit from research; not in a position to implement recommendations</a:t>
            </a:r>
          </a:p>
        </p:txBody>
      </p:sp>
      <p:sp>
        <p:nvSpPr>
          <p:cNvPr id="8" name="Shape 101"/>
          <p:cNvSpPr txBox="1">
            <a:spLocks/>
          </p:cNvSpPr>
          <p:nvPr/>
        </p:nvSpPr>
        <p:spPr>
          <a:xfrm>
            <a:off x="3325344" y="669748"/>
            <a:ext cx="8256947" cy="4062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tx1"/>
                </a:solidFill>
              </a:rPr>
              <a:t>Determines the audience who will benefit from a study of the problem and explains how exactly will the results be significant to them.</a:t>
            </a:r>
            <a:endParaRPr lang="en-P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513" y="0"/>
            <a:ext cx="1522549" cy="6858000"/>
          </a:xfrm>
          <a:prstGeom prst="rect">
            <a:avLst/>
          </a:prstGeom>
          <a:gradFill flip="none" rotWithShape="1">
            <a:gsLst>
              <a:gs pos="0">
                <a:srgbClr val="3299EE">
                  <a:shade val="30000"/>
                  <a:satMod val="115000"/>
                </a:srgbClr>
              </a:gs>
              <a:gs pos="50000">
                <a:srgbClr val="3299EE">
                  <a:shade val="67500"/>
                  <a:satMod val="115000"/>
                </a:srgbClr>
              </a:gs>
              <a:gs pos="100000">
                <a:srgbClr val="3299E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7062" y="0"/>
            <a:ext cx="464513" cy="6858000"/>
          </a:xfrm>
          <a:prstGeom prst="rect">
            <a:avLst/>
          </a:prstGeom>
          <a:gradFill flip="none" rotWithShape="1">
            <a:gsLst>
              <a:gs pos="0">
                <a:srgbClr val="FF9933">
                  <a:shade val="30000"/>
                  <a:satMod val="115000"/>
                </a:srgbClr>
              </a:gs>
              <a:gs pos="50000">
                <a:srgbClr val="FF9933">
                  <a:shade val="67500"/>
                  <a:satMod val="115000"/>
                </a:srgbClr>
              </a:gs>
              <a:gs pos="100000">
                <a:srgbClr val="FF993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51575" y="0"/>
            <a:ext cx="485056" cy="6858000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64513" cy="6858000"/>
          </a:xfrm>
          <a:prstGeom prst="rect">
            <a:avLst/>
          </a:prstGeom>
          <a:gradFill flip="none" rotWithShape="1">
            <a:gsLst>
              <a:gs pos="0">
                <a:srgbClr val="7BE3F1">
                  <a:shade val="30000"/>
                  <a:satMod val="115000"/>
                </a:srgbClr>
              </a:gs>
              <a:gs pos="50000">
                <a:srgbClr val="7BE3F1">
                  <a:shade val="67500"/>
                  <a:satMod val="115000"/>
                </a:srgbClr>
              </a:gs>
              <a:gs pos="100000">
                <a:srgbClr val="7BE3F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86954" y="4435719"/>
            <a:ext cx="3113314" cy="19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Raleway" panose="020B0403030101060003" pitchFamily="34" charset="0"/>
                <a:cs typeface="Arial"/>
              </a:rPr>
              <a:t>Significance of the Study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202723"/>
            <a:ext cx="2936631" cy="123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515100"/>
            <a:ext cx="2936631" cy="123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6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01"/>
          <p:cNvSpPr txBox="1">
            <a:spLocks/>
          </p:cNvSpPr>
          <p:nvPr/>
        </p:nvSpPr>
        <p:spPr>
          <a:xfrm>
            <a:off x="3489485" y="2246243"/>
            <a:ext cx="8181147" cy="40297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PH" sz="2400" dirty="0">
                <a:solidFill>
                  <a:schemeClr val="tx1"/>
                </a:solidFill>
              </a:rPr>
              <a:t>In writing this section,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PH" sz="2400" dirty="0">
                <a:solidFill>
                  <a:schemeClr val="tx1"/>
                </a:solidFill>
              </a:rPr>
              <a:t>cite data collection (period and school year);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PH" sz="2400" dirty="0">
                <a:solidFill>
                  <a:schemeClr val="tx1"/>
                </a:solidFill>
              </a:rPr>
              <a:t>identify schools involved, number of classes, their grade/year level, number of participants (or respondents, subjects), and topics of lessons covered (if applicable).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PH" sz="2400" dirty="0">
                <a:solidFill>
                  <a:schemeClr val="tx1"/>
                </a:solidFill>
              </a:rPr>
              <a:t>state inadequate measures of variables, loss or lack of participants, small sample sizes, errors in measurement, and other factors typically related to data collection and analysis.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PH" sz="2400" dirty="0">
              <a:solidFill>
                <a:schemeClr val="tx1"/>
              </a:solidFill>
            </a:endParaRPr>
          </a:p>
        </p:txBody>
      </p:sp>
      <p:sp>
        <p:nvSpPr>
          <p:cNvPr id="8" name="Shape 101"/>
          <p:cNvSpPr txBox="1">
            <a:spLocks/>
          </p:cNvSpPr>
          <p:nvPr/>
        </p:nvSpPr>
        <p:spPr>
          <a:xfrm>
            <a:off x="3509611" y="358577"/>
            <a:ext cx="8426421" cy="1887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None/>
            </a:pPr>
            <a:r>
              <a:rPr lang="en-PH" sz="2400" dirty="0">
                <a:solidFill>
                  <a:schemeClr val="tx1"/>
                </a:solidFill>
              </a:rPr>
              <a:t>This presents the coverage of the research in terms of location, time, respondents, etc., and the potential weaknesses or problems with the study identified</a:t>
            </a:r>
          </a:p>
          <a:p>
            <a:pPr>
              <a:buNone/>
            </a:pPr>
            <a:r>
              <a:rPr lang="en-PH" sz="2400" dirty="0">
                <a:solidFill>
                  <a:schemeClr val="tx1"/>
                </a:solidFill>
              </a:rPr>
              <a:t>by the researcher.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513" y="0"/>
            <a:ext cx="1522549" cy="6858000"/>
          </a:xfrm>
          <a:prstGeom prst="rect">
            <a:avLst/>
          </a:prstGeom>
          <a:gradFill flip="none" rotWithShape="1">
            <a:gsLst>
              <a:gs pos="0">
                <a:srgbClr val="3299EE">
                  <a:shade val="30000"/>
                  <a:satMod val="115000"/>
                </a:srgbClr>
              </a:gs>
              <a:gs pos="50000">
                <a:srgbClr val="3299EE">
                  <a:shade val="67500"/>
                  <a:satMod val="115000"/>
                </a:srgbClr>
              </a:gs>
              <a:gs pos="100000">
                <a:srgbClr val="3299E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7062" y="0"/>
            <a:ext cx="464513" cy="6858000"/>
          </a:xfrm>
          <a:prstGeom prst="rect">
            <a:avLst/>
          </a:prstGeom>
          <a:gradFill flip="none" rotWithShape="1">
            <a:gsLst>
              <a:gs pos="0">
                <a:srgbClr val="FF9933">
                  <a:shade val="30000"/>
                  <a:satMod val="115000"/>
                </a:srgbClr>
              </a:gs>
              <a:gs pos="50000">
                <a:srgbClr val="FF9933">
                  <a:shade val="67500"/>
                  <a:satMod val="115000"/>
                </a:srgbClr>
              </a:gs>
              <a:gs pos="100000">
                <a:srgbClr val="FF993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51575" y="0"/>
            <a:ext cx="485056" cy="6858000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64513" cy="6858000"/>
          </a:xfrm>
          <a:prstGeom prst="rect">
            <a:avLst/>
          </a:prstGeom>
          <a:gradFill flip="none" rotWithShape="1">
            <a:gsLst>
              <a:gs pos="0">
                <a:srgbClr val="7BE3F1">
                  <a:shade val="30000"/>
                  <a:satMod val="115000"/>
                </a:srgbClr>
              </a:gs>
              <a:gs pos="50000">
                <a:srgbClr val="7BE3F1">
                  <a:shade val="67500"/>
                  <a:satMod val="115000"/>
                </a:srgbClr>
              </a:gs>
              <a:gs pos="100000">
                <a:srgbClr val="7BE3F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76683" y="4435719"/>
            <a:ext cx="3113314" cy="19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Raleway" panose="020B0403030101060003" pitchFamily="34" charset="0"/>
                <a:cs typeface="Arial"/>
              </a:rPr>
              <a:t>Scope and Delimitation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4202723"/>
            <a:ext cx="2936631" cy="123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515100"/>
            <a:ext cx="2936631" cy="123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358153" y="665450"/>
            <a:ext cx="5523665" cy="93213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" b="1" dirty="0"/>
              <a:t>Introduction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358153" y="379253"/>
            <a:ext cx="4635878" cy="7130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/>
            <a:r>
              <a:rPr lang="en-US" b="0" dirty="0"/>
              <a:t>WORKSHOP, CHAPTER ONE</a:t>
            </a:r>
            <a:endParaRPr lang="en" b="0" dirty="0"/>
          </a:p>
        </p:txBody>
      </p:sp>
      <p:sp>
        <p:nvSpPr>
          <p:cNvPr id="7" name="Shape 101"/>
          <p:cNvSpPr txBox="1">
            <a:spLocks/>
          </p:cNvSpPr>
          <p:nvPr/>
        </p:nvSpPr>
        <p:spPr>
          <a:xfrm>
            <a:off x="358153" y="1597583"/>
            <a:ext cx="7164966" cy="36254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PH" sz="2800" b="0" dirty="0"/>
              <a:t>Background of the Study</a:t>
            </a:r>
          </a:p>
          <a:p>
            <a:pPr algn="l">
              <a:spcAft>
                <a:spcPts val="600"/>
              </a:spcAft>
            </a:pPr>
            <a:r>
              <a:rPr lang="en-PH" sz="2800" b="0" dirty="0"/>
              <a:t>Statement of the Problem</a:t>
            </a:r>
          </a:p>
          <a:p>
            <a:pPr algn="l">
              <a:spcAft>
                <a:spcPts val="600"/>
              </a:spcAft>
            </a:pPr>
            <a:r>
              <a:rPr lang="en-PH" sz="2800" b="0" dirty="0"/>
              <a:t>Significance of the Study</a:t>
            </a:r>
          </a:p>
          <a:p>
            <a:pPr algn="l">
              <a:spcAft>
                <a:spcPts val="600"/>
              </a:spcAft>
            </a:pPr>
            <a:r>
              <a:rPr lang="en-PH" sz="2800" b="0" dirty="0"/>
              <a:t>Scope and Delimitation</a:t>
            </a:r>
          </a:p>
        </p:txBody>
      </p:sp>
    </p:spTree>
    <p:extLst>
      <p:ext uri="{BB962C8B-B14F-4D97-AF65-F5344CB8AC3E}">
        <p14:creationId xmlns:p14="http://schemas.microsoft.com/office/powerpoint/2010/main" val="248211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 build="p"/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38865" cy="1460090"/>
          </a:xfrm>
          <a:prstGeom prst="rect">
            <a:avLst/>
          </a:prstGeom>
          <a:gradFill flip="none" rotWithShape="1">
            <a:gsLst>
              <a:gs pos="0">
                <a:srgbClr val="7BE3F1">
                  <a:shade val="30000"/>
                  <a:satMod val="115000"/>
                </a:srgbClr>
              </a:gs>
              <a:gs pos="50000">
                <a:srgbClr val="7BE3F1">
                  <a:shade val="67500"/>
                  <a:satMod val="115000"/>
                </a:srgbClr>
              </a:gs>
              <a:gs pos="100000">
                <a:srgbClr val="7BE3F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20651" y="0"/>
            <a:ext cx="8568812" cy="1460090"/>
          </a:xfrm>
          <a:prstGeom prst="rect">
            <a:avLst/>
          </a:prstGeom>
          <a:gradFill flip="none" rotWithShape="1">
            <a:gsLst>
              <a:gs pos="0">
                <a:srgbClr val="3299EE">
                  <a:shade val="30000"/>
                  <a:satMod val="115000"/>
                </a:srgbClr>
              </a:gs>
              <a:gs pos="50000">
                <a:srgbClr val="3299EE">
                  <a:shade val="67500"/>
                  <a:satMod val="115000"/>
                </a:srgbClr>
              </a:gs>
              <a:gs pos="100000">
                <a:srgbClr val="3299E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789463" y="0"/>
            <a:ext cx="1240877" cy="1460090"/>
          </a:xfrm>
          <a:prstGeom prst="rect">
            <a:avLst/>
          </a:prstGeom>
          <a:gradFill flip="none" rotWithShape="1">
            <a:gsLst>
              <a:gs pos="0">
                <a:srgbClr val="FF9933">
                  <a:shade val="30000"/>
                  <a:satMod val="115000"/>
                </a:srgbClr>
              </a:gs>
              <a:gs pos="50000">
                <a:srgbClr val="FF9933">
                  <a:shade val="67500"/>
                  <a:satMod val="115000"/>
                </a:srgbClr>
              </a:gs>
              <a:gs pos="100000">
                <a:srgbClr val="FF993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030340" y="0"/>
            <a:ext cx="1161660" cy="1460090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Standards and Competencies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1238865" y="1777787"/>
            <a:ext cx="4476134" cy="3834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PH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ea typeface="Lato"/>
                <a:cs typeface="Lato"/>
                <a:sym typeface="Lato"/>
              </a:rPr>
              <a:t>Content Standard:</a:t>
            </a:r>
            <a:r>
              <a:rPr lang="en-PH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ea typeface="Lato"/>
                <a:cs typeface="Lato"/>
                <a:sym typeface="Lato"/>
              </a:rPr>
              <a:t> The learner demonstrates understanding of: (1) the range of research topics in area; (2) the value of research in area; and (3) the specificity and feasibility of problem posed.</a:t>
            </a:r>
          </a:p>
          <a:p>
            <a:pPr>
              <a:spcBef>
                <a:spcPts val="600"/>
              </a:spcBef>
            </a:pPr>
            <a:r>
              <a:rPr lang="en-PH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ea typeface="Lato"/>
                <a:cs typeface="Lato"/>
                <a:sym typeface="Lato"/>
              </a:rPr>
              <a:t>Performance Standard:</a:t>
            </a:r>
            <a:r>
              <a:rPr lang="en-PH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ea typeface="Lato"/>
                <a:cs typeface="Lato"/>
                <a:sym typeface="Lato"/>
              </a:rPr>
              <a:t> The learner is able to formulate clearly the statement of the research problem.</a:t>
            </a:r>
            <a:endParaRPr lang="en" sz="2400" dirty="0">
              <a:solidFill>
                <a:schemeClr val="tx1">
                  <a:lumMod val="75000"/>
                  <a:lumOff val="2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6035039" y="1864746"/>
            <a:ext cx="5576131" cy="36280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PH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Learning Competencies</a:t>
            </a:r>
          </a:p>
          <a:p>
            <a:pPr>
              <a:spcBef>
                <a:spcPts val="600"/>
              </a:spcBef>
            </a:pPr>
            <a:r>
              <a:rPr lang="en-P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The learner…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P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introduces a research useful in daily life;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P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writes a research title;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P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describes background of research;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P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states research questions;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P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cites benefits and beneficiaries of study;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P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indicates scope and delimitation of study; and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P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presents written statement of the problem.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1238865" y="5685332"/>
            <a:ext cx="9791475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This slideshow presentation will be made available through the trainer’s website: </a:t>
            </a:r>
            <a:r>
              <a:rPr lang="en-US" sz="1800" i="1" u="sng" dirty="0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mathbychua.weebly.com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lvl="0" algn="r" rtl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Download the document to use it as reference.</a:t>
            </a:r>
            <a:endParaRPr sz="1800" dirty="0">
              <a:solidFill>
                <a:schemeClr val="bg1">
                  <a:lumMod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8215" y="301396"/>
            <a:ext cx="12210215" cy="126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78"/>
          <p:cNvSpPr txBox="1">
            <a:spLocks/>
          </p:cNvSpPr>
          <p:nvPr/>
        </p:nvSpPr>
        <p:spPr>
          <a:xfrm>
            <a:off x="1220648" y="426522"/>
            <a:ext cx="8220531" cy="6707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PH" sz="2400" b="1" spc="3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Identifying Inquiry and Stating the Problem</a:t>
            </a:r>
            <a:endParaRPr lang="en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49086" y="5673872"/>
            <a:ext cx="1068977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44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83" grpId="0"/>
      <p:bldP spid="84" grpId="0" uiExpand="1" build="p"/>
      <p:bldP spid="85" grpId="0" uiExpand="1" build="p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816969" y="1881173"/>
            <a:ext cx="7553396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br>
              <a:rPr lang="en-PH" b="1" dirty="0">
                <a:solidFill>
                  <a:schemeClr val="bg1"/>
                </a:solidFill>
                <a:latin typeface="Lato" panose="020B0604020202020204" charset="0"/>
              </a:rPr>
            </a:br>
            <a:r>
              <a:rPr lang="en-PH" sz="2800" b="1" dirty="0">
                <a:solidFill>
                  <a:schemeClr val="bg1"/>
                </a:solidFill>
                <a:latin typeface="Lato" panose="020B0604020202020204" charset="0"/>
              </a:rPr>
              <a:t>Chapter I</a:t>
            </a:r>
            <a:br>
              <a:rPr lang="en-PH" b="1" dirty="0">
                <a:solidFill>
                  <a:schemeClr val="bg1"/>
                </a:solidFill>
                <a:latin typeface="Lato" panose="020B0604020202020204" charset="0"/>
              </a:rPr>
            </a:br>
            <a:r>
              <a:rPr lang="en-PH" b="1" dirty="0">
                <a:solidFill>
                  <a:schemeClr val="bg1"/>
                </a:solidFill>
                <a:latin typeface="Lato" panose="020B0604020202020204" charset="0"/>
              </a:rPr>
              <a:t>INTRODUCTION</a:t>
            </a:r>
            <a:endParaRPr lang="en" b="1" dirty="0">
              <a:solidFill>
                <a:schemeClr val="bg1"/>
              </a:solidFill>
              <a:latin typeface="Lato" panose="020B0604020202020204" charset="0"/>
            </a:endParaRPr>
          </a:p>
        </p:txBody>
      </p:sp>
      <p:sp>
        <p:nvSpPr>
          <p:cNvPr id="7" name="Shape 101"/>
          <p:cNvSpPr txBox="1">
            <a:spLocks/>
          </p:cNvSpPr>
          <p:nvPr/>
        </p:nvSpPr>
        <p:spPr>
          <a:xfrm>
            <a:off x="3816969" y="3024173"/>
            <a:ext cx="7553396" cy="2408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spcAft>
                <a:spcPts val="600"/>
              </a:spcAft>
            </a:pPr>
            <a:r>
              <a:rPr lang="en-PH" sz="2800" b="0" dirty="0"/>
              <a:t>Background of the Study</a:t>
            </a:r>
          </a:p>
          <a:p>
            <a:pPr>
              <a:spcAft>
                <a:spcPts val="600"/>
              </a:spcAft>
            </a:pPr>
            <a:r>
              <a:rPr lang="en-PH" sz="2800" b="0" dirty="0"/>
              <a:t>Statement of the Problem</a:t>
            </a:r>
          </a:p>
          <a:p>
            <a:pPr>
              <a:spcAft>
                <a:spcPts val="600"/>
              </a:spcAft>
            </a:pPr>
            <a:r>
              <a:rPr lang="en-PH" sz="2800" b="0" dirty="0"/>
              <a:t>Significance of the Study</a:t>
            </a:r>
          </a:p>
          <a:p>
            <a:pPr>
              <a:spcAft>
                <a:spcPts val="600"/>
              </a:spcAft>
            </a:pPr>
            <a:r>
              <a:rPr lang="en-PH" sz="2800" b="0" dirty="0"/>
              <a:t>Scope and Delimitation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513" y="0"/>
            <a:ext cx="1522549" cy="6559826"/>
          </a:xfrm>
          <a:prstGeom prst="rect">
            <a:avLst/>
          </a:prstGeom>
          <a:gradFill flip="none" rotWithShape="1">
            <a:gsLst>
              <a:gs pos="0">
                <a:srgbClr val="3299EE">
                  <a:shade val="30000"/>
                  <a:satMod val="115000"/>
                </a:srgbClr>
              </a:gs>
              <a:gs pos="50000">
                <a:srgbClr val="3299EE">
                  <a:shade val="67500"/>
                  <a:satMod val="115000"/>
                </a:srgbClr>
              </a:gs>
              <a:gs pos="100000">
                <a:srgbClr val="3299E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7062" y="0"/>
            <a:ext cx="464513" cy="6559826"/>
          </a:xfrm>
          <a:prstGeom prst="rect">
            <a:avLst/>
          </a:prstGeom>
          <a:gradFill flip="none" rotWithShape="1">
            <a:gsLst>
              <a:gs pos="0">
                <a:srgbClr val="FF9933">
                  <a:shade val="30000"/>
                  <a:satMod val="115000"/>
                </a:srgbClr>
              </a:gs>
              <a:gs pos="50000">
                <a:srgbClr val="FF9933">
                  <a:shade val="67500"/>
                  <a:satMod val="115000"/>
                </a:srgbClr>
              </a:gs>
              <a:gs pos="100000">
                <a:srgbClr val="FF993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51575" y="0"/>
            <a:ext cx="485056" cy="6559826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64513" cy="6559826"/>
          </a:xfrm>
          <a:prstGeom prst="rect">
            <a:avLst/>
          </a:prstGeom>
          <a:gradFill flip="none" rotWithShape="1">
            <a:gsLst>
              <a:gs pos="0">
                <a:srgbClr val="7BE3F1">
                  <a:shade val="30000"/>
                  <a:satMod val="115000"/>
                </a:srgbClr>
              </a:gs>
              <a:gs pos="50000">
                <a:srgbClr val="7BE3F1">
                  <a:shade val="67500"/>
                  <a:satMod val="115000"/>
                </a:srgbClr>
              </a:gs>
              <a:gs pos="100000">
                <a:srgbClr val="7BE3F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10110"/>
            <a:ext cx="2936631" cy="75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Raleway" panose="020B0403030101060003" pitchFamily="34" charset="0"/>
                <a:cs typeface="Arial"/>
              </a:rPr>
              <a:t>Chapter Content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46340"/>
            <a:ext cx="2936631" cy="123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550886"/>
            <a:ext cx="2936631" cy="123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7" grpId="0" uiExpand="1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261151" y="5580850"/>
            <a:ext cx="6651155" cy="93213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" b="1" dirty="0">
                <a:solidFill>
                  <a:schemeClr val="tx1"/>
                </a:solidFill>
              </a:rPr>
              <a:t>Picturing the Problem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335293" y="5333843"/>
            <a:ext cx="4166373" cy="7130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ACTIVITY THREE</a:t>
            </a:r>
            <a:endParaRPr lang="en" b="0" dirty="0">
              <a:solidFill>
                <a:schemeClr val="tx1"/>
              </a:solidFill>
            </a:endParaRPr>
          </a:p>
        </p:txBody>
      </p:sp>
      <p:sp>
        <p:nvSpPr>
          <p:cNvPr id="5" name="Shape 101"/>
          <p:cNvSpPr txBox="1">
            <a:spLocks/>
          </p:cNvSpPr>
          <p:nvPr/>
        </p:nvSpPr>
        <p:spPr>
          <a:xfrm>
            <a:off x="548640" y="251410"/>
            <a:ext cx="11412700" cy="50824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spcAft>
                <a:spcPts val="600"/>
              </a:spcAft>
            </a:pPr>
            <a:r>
              <a:rPr lang="en-PH" b="0" dirty="0"/>
              <a:t>What can be said of the following pictures?</a:t>
            </a:r>
          </a:p>
          <a:p>
            <a:pPr>
              <a:spcAft>
                <a:spcPts val="600"/>
              </a:spcAft>
            </a:pPr>
            <a:endParaRPr lang="en-PH" b="0" dirty="0"/>
          </a:p>
          <a:p>
            <a:pPr>
              <a:spcAft>
                <a:spcPts val="600"/>
              </a:spcAft>
            </a:pPr>
            <a:endParaRPr lang="en-PH" b="0" dirty="0"/>
          </a:p>
          <a:p>
            <a:pPr>
              <a:spcAft>
                <a:spcPts val="600"/>
              </a:spcAft>
            </a:pPr>
            <a:endParaRPr lang="en-PH" b="0" dirty="0"/>
          </a:p>
          <a:p>
            <a:pPr>
              <a:spcAft>
                <a:spcPts val="600"/>
              </a:spcAft>
            </a:pPr>
            <a:endParaRPr lang="en-PH" b="0" dirty="0"/>
          </a:p>
          <a:p>
            <a:pPr>
              <a:spcAft>
                <a:spcPts val="600"/>
              </a:spcAft>
            </a:pPr>
            <a:endParaRPr lang="en-PH" b="0" dirty="0"/>
          </a:p>
          <a:p>
            <a:pPr>
              <a:spcAft>
                <a:spcPts val="600"/>
              </a:spcAft>
            </a:pPr>
            <a:endParaRPr lang="en-PH" b="0" dirty="0"/>
          </a:p>
          <a:p>
            <a:pPr>
              <a:spcAft>
                <a:spcPts val="600"/>
              </a:spcAft>
            </a:pPr>
            <a:endParaRPr lang="en-PH" b="0" dirty="0"/>
          </a:p>
          <a:p>
            <a:pPr>
              <a:spcAft>
                <a:spcPts val="600"/>
              </a:spcAft>
            </a:pPr>
            <a:endParaRPr lang="en-PH" b="0" dirty="0"/>
          </a:p>
          <a:p>
            <a:pPr>
              <a:spcAft>
                <a:spcPts val="600"/>
              </a:spcAft>
            </a:pPr>
            <a:endParaRPr lang="en-PH" b="0" dirty="0"/>
          </a:p>
          <a:p>
            <a:pPr>
              <a:spcAft>
                <a:spcPts val="600"/>
              </a:spcAft>
            </a:pPr>
            <a:r>
              <a:rPr lang="en-PH" b="0" dirty="0"/>
              <a:t>What variables can we determine from these pictures?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13" b="71875" l="6296" r="48170">
                        <a14:foregroundMark x1="29136" y1="38932" x2="44290" y2="63672"/>
                        <a14:foregroundMark x1="27452" y1="40495" x2="27818" y2="53646"/>
                        <a14:foregroundMark x1="45095" y1="38021" x2="27452" y2="37240"/>
                        <a14:foregroundMark x1="45022" y1="37370" x2="45022" y2="37370"/>
                        <a14:foregroundMark x1="28624" y1="64063" x2="37555" y2="63281"/>
                      </a14:backgroundRemoval>
                    </a14:imgEffect>
                  </a14:imgLayer>
                </a14:imgProps>
              </a:ext>
            </a:extLst>
          </a:blip>
          <a:srcRect l="6376" t="38408" r="54061" b="29010"/>
          <a:stretch/>
        </p:blipFill>
        <p:spPr>
          <a:xfrm>
            <a:off x="1705708" y="738553"/>
            <a:ext cx="8932984" cy="41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6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951" t="14172" r="15133" b="18096"/>
          <a:stretch/>
        </p:blipFill>
        <p:spPr>
          <a:xfrm>
            <a:off x="1876529" y="304911"/>
            <a:ext cx="9201777" cy="6380995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773724" y="1705708"/>
            <a:ext cx="3437774" cy="1104399"/>
          </a:xfrm>
          <a:prstGeom prst="wedgeRectCallout">
            <a:avLst>
              <a:gd name="adj1" fmla="val 74454"/>
              <a:gd name="adj2" fmla="val -12987"/>
            </a:avLst>
          </a:prstGeom>
          <a:solidFill>
            <a:srgbClr val="FFFF00">
              <a:alpha val="5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 </a:t>
            </a:r>
            <a:r>
              <a:rPr lang="en-US" sz="1800" i="1" dirty="0">
                <a:solidFill>
                  <a:schemeClr val="tx1"/>
                </a:solidFill>
              </a:rPr>
              <a:t>research topic </a:t>
            </a:r>
            <a:r>
              <a:rPr lang="en-US" sz="1800" dirty="0">
                <a:solidFill>
                  <a:schemeClr val="tx1"/>
                </a:solidFill>
              </a:rPr>
              <a:t>is the broad subject matter addressed by the study.</a:t>
            </a:r>
            <a:endParaRPr lang="en-PH" sz="1800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73723" y="2901133"/>
            <a:ext cx="3437773" cy="1514113"/>
          </a:xfrm>
          <a:prstGeom prst="wedgeRectCallout">
            <a:avLst>
              <a:gd name="adj1" fmla="val 73409"/>
              <a:gd name="adj2" fmla="val -69381"/>
            </a:avLst>
          </a:prstGeom>
          <a:solidFill>
            <a:srgbClr val="FFFF00">
              <a:alpha val="5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 </a:t>
            </a:r>
            <a:r>
              <a:rPr lang="en-US" sz="1800" i="1" dirty="0">
                <a:solidFill>
                  <a:schemeClr val="tx1"/>
                </a:solidFill>
              </a:rPr>
              <a:t>research problem </a:t>
            </a:r>
            <a:r>
              <a:rPr lang="en-US" sz="1800" dirty="0">
                <a:solidFill>
                  <a:schemeClr val="tx1"/>
                </a:solidFill>
              </a:rPr>
              <a:t>is a general educational issue, concern, or controversy addressed in research that narrows the topic.</a:t>
            </a:r>
            <a:endParaRPr lang="en-PH" sz="1800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73724" y="4506273"/>
            <a:ext cx="3437773" cy="1429740"/>
          </a:xfrm>
          <a:prstGeom prst="wedgeRectCallout">
            <a:avLst>
              <a:gd name="adj1" fmla="val 72205"/>
              <a:gd name="adj2" fmla="val -119478"/>
            </a:avLst>
          </a:prstGeom>
          <a:solidFill>
            <a:srgbClr val="FFFF00">
              <a:alpha val="5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 </a:t>
            </a:r>
            <a:r>
              <a:rPr lang="en-US" sz="1800" i="1" dirty="0">
                <a:solidFill>
                  <a:schemeClr val="tx1"/>
                </a:solidFill>
              </a:rPr>
              <a:t>purpose </a:t>
            </a:r>
            <a:r>
              <a:rPr lang="en-US" sz="1800" dirty="0">
                <a:solidFill>
                  <a:schemeClr val="tx1"/>
                </a:solidFill>
              </a:rPr>
              <a:t>is the major intent or objective of the study used to address the problem</a:t>
            </a:r>
            <a:endParaRPr lang="en-PH" sz="1800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8782776" y="4125589"/>
            <a:ext cx="2676108" cy="2191107"/>
          </a:xfrm>
          <a:prstGeom prst="wedgeRectCallout">
            <a:avLst>
              <a:gd name="adj1" fmla="val -571"/>
              <a:gd name="adj2" fmla="val -39680"/>
            </a:avLst>
          </a:prstGeom>
          <a:solidFill>
            <a:srgbClr val="FF0000">
              <a:alpha val="5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 </a:t>
            </a:r>
            <a:r>
              <a:rPr lang="en-US" sz="2000" i="1" dirty="0">
                <a:solidFill>
                  <a:schemeClr val="bg1"/>
                </a:solidFill>
              </a:rPr>
              <a:t>research question </a:t>
            </a:r>
            <a:r>
              <a:rPr lang="en-US" sz="2000" dirty="0">
                <a:solidFill>
                  <a:schemeClr val="bg1"/>
                </a:solidFill>
              </a:rPr>
              <a:t>narrows the purpose into specific questions that the researcher would like answered or addressed in the study.</a:t>
            </a:r>
            <a:endParaRPr lang="en-PH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2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01"/>
          <p:cNvSpPr txBox="1">
            <a:spLocks/>
          </p:cNvSpPr>
          <p:nvPr/>
        </p:nvSpPr>
        <p:spPr>
          <a:xfrm>
            <a:off x="4482098" y="1127939"/>
            <a:ext cx="7356916" cy="55102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PH" sz="2800" dirty="0">
                <a:solidFill>
                  <a:schemeClr val="tx1"/>
                </a:solidFill>
              </a:rPr>
              <a:t>Theories to be validated, extended, or modified</a:t>
            </a:r>
          </a:p>
          <a:p>
            <a:pPr>
              <a:spcAft>
                <a:spcPts val="1200"/>
              </a:spcAft>
              <a:buNone/>
            </a:pPr>
            <a:r>
              <a:rPr lang="en-PH" sz="2800" dirty="0">
                <a:solidFill>
                  <a:schemeClr val="tx1"/>
                </a:solidFill>
              </a:rPr>
              <a:t>Other studies, particularly through research recommendations</a:t>
            </a:r>
          </a:p>
          <a:p>
            <a:pPr>
              <a:spcAft>
                <a:spcPts val="1200"/>
              </a:spcAft>
              <a:buNone/>
            </a:pPr>
            <a:r>
              <a:rPr lang="en-PH" sz="2800" dirty="0">
                <a:solidFill>
                  <a:schemeClr val="tx1"/>
                </a:solidFill>
              </a:rPr>
              <a:t>National or international trends or situations to be described or improved</a:t>
            </a:r>
          </a:p>
          <a:p>
            <a:pPr>
              <a:spcAft>
                <a:spcPts val="1200"/>
              </a:spcAft>
              <a:buNone/>
            </a:pPr>
            <a:r>
              <a:rPr lang="en-PH" sz="2800" dirty="0">
                <a:solidFill>
                  <a:schemeClr val="tx1"/>
                </a:solidFill>
              </a:rPr>
              <a:t>Real-life problems, issues, experiences, or situations of SHS students</a:t>
            </a:r>
          </a:p>
        </p:txBody>
      </p:sp>
      <p:sp>
        <p:nvSpPr>
          <p:cNvPr id="8" name="Shape 101"/>
          <p:cNvSpPr txBox="1">
            <a:spLocks/>
          </p:cNvSpPr>
          <p:nvPr/>
        </p:nvSpPr>
        <p:spPr>
          <a:xfrm>
            <a:off x="3509611" y="577842"/>
            <a:ext cx="8161021" cy="18471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tx1"/>
                </a:solidFill>
              </a:rPr>
              <a:t>What are good sources of researchable problems?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94188" y="1247147"/>
            <a:ext cx="556590" cy="4757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94188" y="3359081"/>
            <a:ext cx="556590" cy="4757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3</a:t>
            </a:r>
            <a:endParaRPr lang="en-PH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600402" y="1232054"/>
            <a:ext cx="26241" cy="424317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600402" y="1263051"/>
            <a:ext cx="27429" cy="42121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694188" y="2336295"/>
            <a:ext cx="556590" cy="4757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en-PH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4188" y="4359814"/>
            <a:ext cx="556590" cy="4757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4</a:t>
            </a:r>
            <a:endParaRPr lang="en-PH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513" y="0"/>
            <a:ext cx="1522549" cy="6858000"/>
          </a:xfrm>
          <a:prstGeom prst="rect">
            <a:avLst/>
          </a:prstGeom>
          <a:gradFill flip="none" rotWithShape="1">
            <a:gsLst>
              <a:gs pos="0">
                <a:srgbClr val="3299EE">
                  <a:shade val="30000"/>
                  <a:satMod val="115000"/>
                </a:srgbClr>
              </a:gs>
              <a:gs pos="50000">
                <a:srgbClr val="3299EE">
                  <a:shade val="67500"/>
                  <a:satMod val="115000"/>
                </a:srgbClr>
              </a:gs>
              <a:gs pos="100000">
                <a:srgbClr val="3299E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87062" y="0"/>
            <a:ext cx="464513" cy="6858000"/>
          </a:xfrm>
          <a:prstGeom prst="rect">
            <a:avLst/>
          </a:prstGeom>
          <a:gradFill flip="none" rotWithShape="1">
            <a:gsLst>
              <a:gs pos="0">
                <a:srgbClr val="FF9933">
                  <a:shade val="30000"/>
                  <a:satMod val="115000"/>
                </a:srgbClr>
              </a:gs>
              <a:gs pos="50000">
                <a:srgbClr val="FF9933">
                  <a:shade val="67500"/>
                  <a:satMod val="115000"/>
                </a:srgbClr>
              </a:gs>
              <a:gs pos="100000">
                <a:srgbClr val="FF993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51575" y="0"/>
            <a:ext cx="485056" cy="6858000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464513" cy="6858000"/>
          </a:xfrm>
          <a:prstGeom prst="rect">
            <a:avLst/>
          </a:prstGeom>
          <a:gradFill flip="none" rotWithShape="1">
            <a:gsLst>
              <a:gs pos="0">
                <a:srgbClr val="7BE3F1">
                  <a:shade val="30000"/>
                  <a:satMod val="115000"/>
                </a:srgbClr>
              </a:gs>
              <a:gs pos="50000">
                <a:srgbClr val="7BE3F1">
                  <a:shade val="67500"/>
                  <a:satMod val="115000"/>
                </a:srgbClr>
              </a:gs>
              <a:gs pos="100000">
                <a:srgbClr val="7BE3F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15177" y="4435719"/>
            <a:ext cx="2936631" cy="19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Raleway" panose="020B0403030101060003" pitchFamily="34" charset="0"/>
                <a:cs typeface="Arial"/>
              </a:rPr>
              <a:t>Seeking a Problem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4202723"/>
            <a:ext cx="2936631" cy="123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6515100"/>
            <a:ext cx="2936631" cy="123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8" grpId="0" uiExpand="1" build="p"/>
      <p:bldP spid="12" grpId="0" animBg="1"/>
      <p:bldP spid="13" grpId="0" animBg="1"/>
      <p:bldP spid="17" grpId="0" animBg="1"/>
      <p:bldP spid="10" grpId="0" animBg="1"/>
      <p:bldP spid="11" grpId="0" animBg="1"/>
      <p:bldP spid="14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01"/>
          <p:cNvSpPr txBox="1">
            <a:spLocks/>
          </p:cNvSpPr>
          <p:nvPr/>
        </p:nvSpPr>
        <p:spPr>
          <a:xfrm>
            <a:off x="3509611" y="1306281"/>
            <a:ext cx="6817895" cy="54143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spcAft>
                <a:spcPts val="600"/>
              </a:spcAft>
              <a:buNone/>
            </a:pPr>
            <a:r>
              <a:rPr lang="en-PH" sz="2800" dirty="0">
                <a:solidFill>
                  <a:schemeClr val="tx1"/>
                </a:solidFill>
              </a:rPr>
              <a:t>A research title must…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PH" sz="2800" dirty="0">
                <a:solidFill>
                  <a:schemeClr val="tx1"/>
                </a:solidFill>
              </a:rPr>
              <a:t>Lists key variables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PH" sz="2800" dirty="0">
                <a:solidFill>
                  <a:schemeClr val="tx1"/>
                </a:solidFill>
              </a:rPr>
              <a:t>be written in scientific or technical style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PH" sz="2800" dirty="0">
                <a:solidFill>
                  <a:schemeClr val="tx1"/>
                </a:solidFill>
              </a:rPr>
              <a:t>be concise (no more than 12 words) and non-repetitive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PH" sz="2800" dirty="0">
                <a:solidFill>
                  <a:schemeClr val="tx1"/>
                </a:solidFill>
              </a:rPr>
              <a:t>reflect SHS students’ context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PH" sz="2800" dirty="0">
                <a:solidFill>
                  <a:schemeClr val="tx1"/>
                </a:solidFill>
              </a:rPr>
              <a:t>not explicitly provide reference to the research design</a:t>
            </a:r>
          </a:p>
        </p:txBody>
      </p:sp>
      <p:sp>
        <p:nvSpPr>
          <p:cNvPr id="8" name="Shape 101"/>
          <p:cNvSpPr txBox="1">
            <a:spLocks/>
          </p:cNvSpPr>
          <p:nvPr/>
        </p:nvSpPr>
        <p:spPr>
          <a:xfrm>
            <a:off x="3401144" y="671641"/>
            <a:ext cx="8551370" cy="18471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tx1"/>
                </a:solidFill>
              </a:rPr>
              <a:t>What are the standards in writing the research title?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513" y="0"/>
            <a:ext cx="1522549" cy="6858000"/>
          </a:xfrm>
          <a:prstGeom prst="rect">
            <a:avLst/>
          </a:prstGeom>
          <a:gradFill flip="none" rotWithShape="1">
            <a:gsLst>
              <a:gs pos="0">
                <a:srgbClr val="3299EE">
                  <a:shade val="30000"/>
                  <a:satMod val="115000"/>
                </a:srgbClr>
              </a:gs>
              <a:gs pos="50000">
                <a:srgbClr val="3299EE">
                  <a:shade val="67500"/>
                  <a:satMod val="115000"/>
                </a:srgbClr>
              </a:gs>
              <a:gs pos="100000">
                <a:srgbClr val="3299E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7062" y="0"/>
            <a:ext cx="464513" cy="6858000"/>
          </a:xfrm>
          <a:prstGeom prst="rect">
            <a:avLst/>
          </a:prstGeom>
          <a:gradFill flip="none" rotWithShape="1">
            <a:gsLst>
              <a:gs pos="0">
                <a:srgbClr val="FF9933">
                  <a:shade val="30000"/>
                  <a:satMod val="115000"/>
                </a:srgbClr>
              </a:gs>
              <a:gs pos="50000">
                <a:srgbClr val="FF9933">
                  <a:shade val="67500"/>
                  <a:satMod val="115000"/>
                </a:srgbClr>
              </a:gs>
              <a:gs pos="100000">
                <a:srgbClr val="FF993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51575" y="0"/>
            <a:ext cx="485056" cy="6858000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464513" cy="6858000"/>
          </a:xfrm>
          <a:prstGeom prst="rect">
            <a:avLst/>
          </a:prstGeom>
          <a:gradFill flip="none" rotWithShape="1">
            <a:gsLst>
              <a:gs pos="0">
                <a:srgbClr val="7BE3F1">
                  <a:shade val="30000"/>
                  <a:satMod val="115000"/>
                </a:srgbClr>
              </a:gs>
              <a:gs pos="50000">
                <a:srgbClr val="7BE3F1">
                  <a:shade val="67500"/>
                  <a:satMod val="115000"/>
                </a:srgbClr>
              </a:gs>
              <a:gs pos="100000">
                <a:srgbClr val="7BE3F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4435719"/>
            <a:ext cx="2936631" cy="19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Raleway" panose="020B0403030101060003" pitchFamily="34" charset="0"/>
                <a:cs typeface="Arial"/>
              </a:rPr>
              <a:t>Framing the 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202723"/>
            <a:ext cx="2936631" cy="123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15100"/>
            <a:ext cx="2936631" cy="123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556933" y="1092327"/>
            <a:ext cx="5523665" cy="93213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b="1" dirty="0"/>
              <a:t>The</a:t>
            </a:r>
            <a:r>
              <a:rPr lang="en" b="1" dirty="0"/>
              <a:t> Research Title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556933" y="379253"/>
            <a:ext cx="4635878" cy="7130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/>
            <a:r>
              <a:rPr lang="en-US" b="0" dirty="0"/>
              <a:t>WORKSHOP, </a:t>
            </a:r>
          </a:p>
          <a:p>
            <a:pPr algn="l"/>
            <a:r>
              <a:rPr lang="en-US" b="0" dirty="0"/>
              <a:t>STARTING FROM SCRTACH</a:t>
            </a:r>
            <a:endParaRPr lang="en" b="0" dirty="0"/>
          </a:p>
        </p:txBody>
      </p:sp>
      <p:sp>
        <p:nvSpPr>
          <p:cNvPr id="6" name="Shape 101"/>
          <p:cNvSpPr txBox="1">
            <a:spLocks/>
          </p:cNvSpPr>
          <p:nvPr/>
        </p:nvSpPr>
        <p:spPr>
          <a:xfrm>
            <a:off x="556933" y="1805401"/>
            <a:ext cx="5109788" cy="713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</a:rPr>
              <a:t>As a group, decide on a researchable topic leading to a quantitative research suited to the level of SHS students.</a:t>
            </a:r>
            <a:endParaRPr lang="en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3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01"/>
          <p:cNvSpPr txBox="1">
            <a:spLocks/>
          </p:cNvSpPr>
          <p:nvPr/>
        </p:nvSpPr>
        <p:spPr>
          <a:xfrm>
            <a:off x="3185036" y="1914513"/>
            <a:ext cx="8181147" cy="4943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PH" sz="2400" dirty="0">
                <a:solidFill>
                  <a:schemeClr val="tx1"/>
                </a:solidFill>
              </a:rPr>
              <a:t>In writing this section,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PH" sz="2400" dirty="0">
                <a:solidFill>
                  <a:schemeClr val="tx1"/>
                </a:solidFill>
              </a:rPr>
              <a:t>Introduce and briefly define the variables under study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PH" sz="2400" dirty="0">
                <a:solidFill>
                  <a:schemeClr val="tx1"/>
                </a:solidFill>
              </a:rPr>
              <a:t>cite the most important study or related literature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PH" sz="2400" dirty="0">
                <a:solidFill>
                  <a:schemeClr val="tx1"/>
                </a:solidFill>
              </a:rPr>
              <a:t>be consistent with terms used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PH" sz="2400" dirty="0">
                <a:solidFill>
                  <a:schemeClr val="tx1"/>
                </a:solidFill>
              </a:rPr>
              <a:t>ensure that paragraphs summarize unresolved issues, conflicting findings, social concerns, or educational, national, or international issues.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PH" sz="2400" dirty="0">
                <a:solidFill>
                  <a:schemeClr val="tx1"/>
                </a:solidFill>
              </a:rPr>
              <a:t>write the last paragraph to highlight the research gap</a:t>
            </a:r>
          </a:p>
        </p:txBody>
      </p:sp>
      <p:sp>
        <p:nvSpPr>
          <p:cNvPr id="8" name="Shape 101"/>
          <p:cNvSpPr txBox="1">
            <a:spLocks/>
          </p:cNvSpPr>
          <p:nvPr/>
        </p:nvSpPr>
        <p:spPr>
          <a:xfrm>
            <a:off x="3096695" y="408977"/>
            <a:ext cx="8573938" cy="18471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tx1"/>
                </a:solidFill>
              </a:rPr>
              <a:t>This is the description that leads the reader to understanding the research questions and appreciate why they are asked.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513" y="0"/>
            <a:ext cx="1522549" cy="6858000"/>
          </a:xfrm>
          <a:prstGeom prst="rect">
            <a:avLst/>
          </a:prstGeom>
          <a:gradFill flip="none" rotWithShape="1">
            <a:gsLst>
              <a:gs pos="0">
                <a:srgbClr val="3299EE">
                  <a:shade val="30000"/>
                  <a:satMod val="115000"/>
                </a:srgbClr>
              </a:gs>
              <a:gs pos="50000">
                <a:srgbClr val="3299EE">
                  <a:shade val="67500"/>
                  <a:satMod val="115000"/>
                </a:srgbClr>
              </a:gs>
              <a:gs pos="100000">
                <a:srgbClr val="3299E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7062" y="0"/>
            <a:ext cx="464513" cy="6858000"/>
          </a:xfrm>
          <a:prstGeom prst="rect">
            <a:avLst/>
          </a:prstGeom>
          <a:gradFill flip="none" rotWithShape="1">
            <a:gsLst>
              <a:gs pos="0">
                <a:srgbClr val="FF9933">
                  <a:shade val="30000"/>
                  <a:satMod val="115000"/>
                </a:srgbClr>
              </a:gs>
              <a:gs pos="50000">
                <a:srgbClr val="FF9933">
                  <a:shade val="67500"/>
                  <a:satMod val="115000"/>
                </a:srgbClr>
              </a:gs>
              <a:gs pos="100000">
                <a:srgbClr val="FF993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51575" y="0"/>
            <a:ext cx="485056" cy="6858000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64513" cy="6858000"/>
          </a:xfrm>
          <a:prstGeom prst="rect">
            <a:avLst/>
          </a:prstGeom>
          <a:gradFill flip="none" rotWithShape="1">
            <a:gsLst>
              <a:gs pos="0">
                <a:srgbClr val="7BE3F1">
                  <a:shade val="30000"/>
                  <a:satMod val="115000"/>
                </a:srgbClr>
              </a:gs>
              <a:gs pos="50000">
                <a:srgbClr val="7BE3F1">
                  <a:shade val="67500"/>
                  <a:satMod val="115000"/>
                </a:srgbClr>
              </a:gs>
              <a:gs pos="100000">
                <a:srgbClr val="7BE3F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88342" y="4435719"/>
            <a:ext cx="3113314" cy="19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Raleway" panose="020B0403030101060003" pitchFamily="34" charset="0"/>
                <a:cs typeface="Arial"/>
              </a:rPr>
              <a:t>Background of the Study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202723"/>
            <a:ext cx="2936631" cy="123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515100"/>
            <a:ext cx="2936631" cy="123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7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8" grpId="0" uiExpand="1" build="p"/>
    </p:bldLst>
  </p:timing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DepEd2</Template>
  <TotalTime>8168</TotalTime>
  <Words>1263</Words>
  <Application>Microsoft Office PowerPoint</Application>
  <PresentationFormat>Widescreen</PresentationFormat>
  <Paragraphs>136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Lato</vt:lpstr>
      <vt:lpstr>Wingdings</vt:lpstr>
      <vt:lpstr>Century Gothic</vt:lpstr>
      <vt:lpstr>Raleway</vt:lpstr>
      <vt:lpstr>Antonio template</vt:lpstr>
      <vt:lpstr>Identifying Inquiry and Stating the Problem</vt:lpstr>
      <vt:lpstr>Standards and Competencies</vt:lpstr>
      <vt:lpstr> Chapter I INTRODUCTION</vt:lpstr>
      <vt:lpstr>Picturing the Problem</vt:lpstr>
      <vt:lpstr>PowerPoint Presentation</vt:lpstr>
      <vt:lpstr>PowerPoint Presentation</vt:lpstr>
      <vt:lpstr>PowerPoint Presentation</vt:lpstr>
      <vt:lpstr>The Research Title</vt:lpstr>
      <vt:lpstr>PowerPoint Presentation</vt:lpstr>
      <vt:lpstr>PowerPoint Presentation</vt:lpstr>
      <vt:lpstr>PowerPoint Presentation</vt:lpstr>
      <vt:lpstr>PowerPoint Presentation</vt:lpstr>
      <vt:lpstr>Introduction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STUDY</dc:title>
  <dc:creator>Von Christopher</dc:creator>
  <cp:lastModifiedBy>Von Christopher Chua</cp:lastModifiedBy>
  <cp:revision>249</cp:revision>
  <dcterms:modified xsi:type="dcterms:W3CDTF">2017-07-16T08:52:50Z</dcterms:modified>
</cp:coreProperties>
</file>