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5"/>
  </p:notesMasterIdLst>
  <p:sldIdLst>
    <p:sldId id="351" r:id="rId2"/>
    <p:sldId id="352" r:id="rId3"/>
    <p:sldId id="286" r:id="rId4"/>
    <p:sldId id="492" r:id="rId5"/>
    <p:sldId id="494" r:id="rId6"/>
    <p:sldId id="495" r:id="rId7"/>
    <p:sldId id="496" r:id="rId8"/>
    <p:sldId id="497" r:id="rId9"/>
    <p:sldId id="493" r:id="rId10"/>
    <p:sldId id="478" r:id="rId11"/>
    <p:sldId id="477" r:id="rId12"/>
    <p:sldId id="353" r:id="rId13"/>
    <p:sldId id="498" r:id="rId14"/>
  </p:sldIdLst>
  <p:sldSz cx="12192000" cy="6858000"/>
  <p:notesSz cx="6858000" cy="9144000"/>
  <p:embeddedFontLst>
    <p:embeddedFont>
      <p:font typeface="Century Gothic" panose="020B0502020202020204" pitchFamily="34" charset="0"/>
      <p:regular r:id="rId16"/>
      <p:bold r:id="rId17"/>
      <p:italic r:id="rId18"/>
      <p:boldItalic r:id="rId19"/>
    </p:embeddedFont>
    <p:embeddedFont>
      <p:font typeface="Lato" panose="020B0604020202020204" charset="0"/>
      <p:regular r:id="rId20"/>
      <p:bold r:id="rId21"/>
      <p:italic r:id="rId22"/>
      <p:boldItalic r:id="rId23"/>
    </p:embeddedFont>
    <p:embeddedFont>
      <p:font typeface="A.C.M.E. Secret Agent" panose="020B0604020202020204"/>
      <p:regular r:id="rId24"/>
      <p:bold r:id="rId25"/>
      <p:italic r:id="rId26"/>
    </p:embeddedFont>
    <p:embeddedFont>
      <p:font typeface="Raleway" panose="020B05030301010600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5DD5FF"/>
    <a:srgbClr val="00CC99"/>
    <a:srgbClr val="FF66CC"/>
    <a:srgbClr val="FF99FF"/>
    <a:srgbClr val="FFCCCC"/>
    <a:srgbClr val="CCFF33"/>
    <a:srgbClr val="99FF33"/>
    <a:srgbClr val="669900"/>
    <a:srgbClr val="FF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D63BC96F-8F19-466C-939E-990869C6507B}">
  <a:tblStyle styleId="{D63BC96F-8F19-466C-939E-990869C6507B}"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autoAdjust="0"/>
    <p:restoredTop sz="76683" autoAdjust="0"/>
  </p:normalViewPr>
  <p:slideViewPr>
    <p:cSldViewPr snapToGrid="0">
      <p:cViewPr varScale="1">
        <p:scale>
          <a:sx n="63" d="100"/>
          <a:sy n="63" d="100"/>
        </p:scale>
        <p:origin x="123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microsoft.com/office/2015/10/relationships/revisionInfo" Target="revisionInfo.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F68799-C3BB-45A4-A0BE-889EF03C8589}"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PH"/>
        </a:p>
      </dgm:t>
    </dgm:pt>
    <dgm:pt modelId="{12D04858-BE48-4530-8FA1-8AAC03344615}">
      <dgm:prSet phldrT="[Text]"/>
      <dgm:spPr/>
      <dgm:t>
        <a:bodyPr/>
        <a:lstStyle/>
        <a:p>
          <a:r>
            <a:rPr lang="en-PH" dirty="0"/>
            <a:t>STENGTHS</a:t>
          </a:r>
        </a:p>
        <a:p>
          <a:r>
            <a:rPr lang="en-PH" dirty="0"/>
            <a:t>What personal traits do you possess did you find useful in doing research?</a:t>
          </a:r>
        </a:p>
      </dgm:t>
    </dgm:pt>
    <dgm:pt modelId="{F8EBD6C9-9F63-4C14-871E-BB27EDED93BD}" type="parTrans" cxnId="{DA3A9E0F-E4F0-4F4C-84B7-F2BFE534D872}">
      <dgm:prSet/>
      <dgm:spPr/>
      <dgm:t>
        <a:bodyPr/>
        <a:lstStyle/>
        <a:p>
          <a:endParaRPr lang="en-PH"/>
        </a:p>
      </dgm:t>
    </dgm:pt>
    <dgm:pt modelId="{6C39BCA3-D576-4E3A-A640-9CB78D792614}" type="sibTrans" cxnId="{DA3A9E0F-E4F0-4F4C-84B7-F2BFE534D872}">
      <dgm:prSet/>
      <dgm:spPr/>
      <dgm:t>
        <a:bodyPr/>
        <a:lstStyle/>
        <a:p>
          <a:endParaRPr lang="en-PH"/>
        </a:p>
      </dgm:t>
    </dgm:pt>
    <dgm:pt modelId="{15B21112-ACFB-4532-A444-ACC6D9F9AC9D}">
      <dgm:prSet phldrT="[Text]"/>
      <dgm:spPr/>
      <dgm:t>
        <a:bodyPr/>
        <a:lstStyle/>
        <a:p>
          <a:r>
            <a:rPr lang="en-PH" dirty="0"/>
            <a:t>WEAKNESSES</a:t>
          </a:r>
        </a:p>
        <a:p>
          <a:r>
            <a:rPr lang="en-PH" dirty="0"/>
            <a:t>What personal traits can deter you from doing research?</a:t>
          </a:r>
        </a:p>
      </dgm:t>
    </dgm:pt>
    <dgm:pt modelId="{EEE811B3-8351-485F-B679-7E5C18C62D07}" type="parTrans" cxnId="{71D4978F-41CC-4614-9EAF-141E70CFC1C9}">
      <dgm:prSet/>
      <dgm:spPr/>
      <dgm:t>
        <a:bodyPr/>
        <a:lstStyle/>
        <a:p>
          <a:endParaRPr lang="en-PH"/>
        </a:p>
      </dgm:t>
    </dgm:pt>
    <dgm:pt modelId="{E3945D62-449E-4C80-AC22-3C154A1900D8}" type="sibTrans" cxnId="{71D4978F-41CC-4614-9EAF-141E70CFC1C9}">
      <dgm:prSet/>
      <dgm:spPr/>
      <dgm:t>
        <a:bodyPr/>
        <a:lstStyle/>
        <a:p>
          <a:endParaRPr lang="en-PH"/>
        </a:p>
      </dgm:t>
    </dgm:pt>
    <dgm:pt modelId="{5CACBB7B-217E-4939-AA06-E20679E2E9DB}">
      <dgm:prSet phldrT="[Text]"/>
      <dgm:spPr/>
      <dgm:t>
        <a:bodyPr/>
        <a:lstStyle/>
        <a:p>
          <a:r>
            <a:rPr lang="en-PH" dirty="0"/>
            <a:t>OPPORTUNITIES</a:t>
          </a:r>
        </a:p>
        <a:p>
          <a:r>
            <a:rPr lang="en-PH" dirty="0"/>
            <a:t>What opportunities do you see in research?</a:t>
          </a:r>
        </a:p>
      </dgm:t>
    </dgm:pt>
    <dgm:pt modelId="{507D22BA-D38C-4C99-8876-BA2108843608}" type="parTrans" cxnId="{64CF8108-FF07-4E78-B81D-2B8ABA8AA5DC}">
      <dgm:prSet/>
      <dgm:spPr/>
      <dgm:t>
        <a:bodyPr/>
        <a:lstStyle/>
        <a:p>
          <a:endParaRPr lang="en-PH"/>
        </a:p>
      </dgm:t>
    </dgm:pt>
    <dgm:pt modelId="{41200DDC-46C0-4D24-BC3C-CFC4A2821E24}" type="sibTrans" cxnId="{64CF8108-FF07-4E78-B81D-2B8ABA8AA5DC}">
      <dgm:prSet/>
      <dgm:spPr/>
      <dgm:t>
        <a:bodyPr/>
        <a:lstStyle/>
        <a:p>
          <a:endParaRPr lang="en-PH"/>
        </a:p>
      </dgm:t>
    </dgm:pt>
    <dgm:pt modelId="{A5DA2D74-B82D-456C-A7E0-483EB25F295E}">
      <dgm:prSet phldrT="[Text]"/>
      <dgm:spPr/>
      <dgm:t>
        <a:bodyPr/>
        <a:lstStyle/>
        <a:p>
          <a:r>
            <a:rPr lang="en-PH" dirty="0"/>
            <a:t>THREATS</a:t>
          </a:r>
        </a:p>
        <a:p>
          <a:r>
            <a:rPr lang="en-PH" dirty="0"/>
            <a:t>What external factors do you consider as threats in doing research?</a:t>
          </a:r>
        </a:p>
      </dgm:t>
    </dgm:pt>
    <dgm:pt modelId="{11A49A9A-B15C-47B1-95ED-A617D422B94B}" type="parTrans" cxnId="{5078E02D-2552-4E5A-8AC0-422D4023C6D6}">
      <dgm:prSet/>
      <dgm:spPr/>
      <dgm:t>
        <a:bodyPr/>
        <a:lstStyle/>
        <a:p>
          <a:endParaRPr lang="en-PH"/>
        </a:p>
      </dgm:t>
    </dgm:pt>
    <dgm:pt modelId="{EDF14E3D-AA7F-4A20-8945-8FABEEAE527E}" type="sibTrans" cxnId="{5078E02D-2552-4E5A-8AC0-422D4023C6D6}">
      <dgm:prSet/>
      <dgm:spPr/>
      <dgm:t>
        <a:bodyPr/>
        <a:lstStyle/>
        <a:p>
          <a:endParaRPr lang="en-PH"/>
        </a:p>
      </dgm:t>
    </dgm:pt>
    <dgm:pt modelId="{EB14C2D4-BD90-4254-95BC-D7912331E0A5}" type="pres">
      <dgm:prSet presAssocID="{1AF68799-C3BB-45A4-A0BE-889EF03C8589}" presName="matrix" presStyleCnt="0">
        <dgm:presLayoutVars>
          <dgm:chMax val="1"/>
          <dgm:dir/>
          <dgm:resizeHandles val="exact"/>
        </dgm:presLayoutVars>
      </dgm:prSet>
      <dgm:spPr/>
    </dgm:pt>
    <dgm:pt modelId="{03E2D3A5-DF89-44F0-9102-57E158CA863B}" type="pres">
      <dgm:prSet presAssocID="{1AF68799-C3BB-45A4-A0BE-889EF03C8589}" presName="axisShape" presStyleLbl="bgShp" presStyleIdx="0" presStyleCnt="1"/>
      <dgm:spPr/>
    </dgm:pt>
    <dgm:pt modelId="{7AE7E48A-3C2D-4312-9087-C9FE504F97C8}" type="pres">
      <dgm:prSet presAssocID="{1AF68799-C3BB-45A4-A0BE-889EF03C8589}" presName="rect1" presStyleLbl="node1" presStyleIdx="0" presStyleCnt="4">
        <dgm:presLayoutVars>
          <dgm:chMax val="0"/>
          <dgm:chPref val="0"/>
          <dgm:bulletEnabled val="1"/>
        </dgm:presLayoutVars>
      </dgm:prSet>
      <dgm:spPr/>
    </dgm:pt>
    <dgm:pt modelId="{4DAFDDCD-7322-41B5-BFDC-8DDF11AAB5D8}" type="pres">
      <dgm:prSet presAssocID="{1AF68799-C3BB-45A4-A0BE-889EF03C8589}" presName="rect2" presStyleLbl="node1" presStyleIdx="1" presStyleCnt="4">
        <dgm:presLayoutVars>
          <dgm:chMax val="0"/>
          <dgm:chPref val="0"/>
          <dgm:bulletEnabled val="1"/>
        </dgm:presLayoutVars>
      </dgm:prSet>
      <dgm:spPr/>
    </dgm:pt>
    <dgm:pt modelId="{8BD07E26-6A5E-448E-9FC3-F9F2EAEC5F1D}" type="pres">
      <dgm:prSet presAssocID="{1AF68799-C3BB-45A4-A0BE-889EF03C8589}" presName="rect3" presStyleLbl="node1" presStyleIdx="2" presStyleCnt="4">
        <dgm:presLayoutVars>
          <dgm:chMax val="0"/>
          <dgm:chPref val="0"/>
          <dgm:bulletEnabled val="1"/>
        </dgm:presLayoutVars>
      </dgm:prSet>
      <dgm:spPr/>
    </dgm:pt>
    <dgm:pt modelId="{E1A81AEF-3D73-4C78-BAFB-25AE714D2F59}" type="pres">
      <dgm:prSet presAssocID="{1AF68799-C3BB-45A4-A0BE-889EF03C8589}" presName="rect4" presStyleLbl="node1" presStyleIdx="3" presStyleCnt="4">
        <dgm:presLayoutVars>
          <dgm:chMax val="0"/>
          <dgm:chPref val="0"/>
          <dgm:bulletEnabled val="1"/>
        </dgm:presLayoutVars>
      </dgm:prSet>
      <dgm:spPr/>
    </dgm:pt>
  </dgm:ptLst>
  <dgm:cxnLst>
    <dgm:cxn modelId="{64CF8108-FF07-4E78-B81D-2B8ABA8AA5DC}" srcId="{1AF68799-C3BB-45A4-A0BE-889EF03C8589}" destId="{5CACBB7B-217E-4939-AA06-E20679E2E9DB}" srcOrd="2" destOrd="0" parTransId="{507D22BA-D38C-4C99-8876-BA2108843608}" sibTransId="{41200DDC-46C0-4D24-BC3C-CFC4A2821E24}"/>
    <dgm:cxn modelId="{DA3A9E0F-E4F0-4F4C-84B7-F2BFE534D872}" srcId="{1AF68799-C3BB-45A4-A0BE-889EF03C8589}" destId="{12D04858-BE48-4530-8FA1-8AAC03344615}" srcOrd="0" destOrd="0" parTransId="{F8EBD6C9-9F63-4C14-871E-BB27EDED93BD}" sibTransId="{6C39BCA3-D576-4E3A-A640-9CB78D792614}"/>
    <dgm:cxn modelId="{2A44142D-5B38-4591-B2EF-72328B404F74}" type="presOf" srcId="{12D04858-BE48-4530-8FA1-8AAC03344615}" destId="{7AE7E48A-3C2D-4312-9087-C9FE504F97C8}" srcOrd="0" destOrd="0" presId="urn:microsoft.com/office/officeart/2005/8/layout/matrix2"/>
    <dgm:cxn modelId="{5078E02D-2552-4E5A-8AC0-422D4023C6D6}" srcId="{1AF68799-C3BB-45A4-A0BE-889EF03C8589}" destId="{A5DA2D74-B82D-456C-A7E0-483EB25F295E}" srcOrd="3" destOrd="0" parTransId="{11A49A9A-B15C-47B1-95ED-A617D422B94B}" sibTransId="{EDF14E3D-AA7F-4A20-8945-8FABEEAE527E}"/>
    <dgm:cxn modelId="{BE85935D-D8E4-45A9-BACB-50ECE6CE9B21}" type="presOf" srcId="{A5DA2D74-B82D-456C-A7E0-483EB25F295E}" destId="{E1A81AEF-3D73-4C78-BAFB-25AE714D2F59}" srcOrd="0" destOrd="0" presId="urn:microsoft.com/office/officeart/2005/8/layout/matrix2"/>
    <dgm:cxn modelId="{A11ED763-8DC3-46B9-89F8-47059363D9EE}" type="presOf" srcId="{1AF68799-C3BB-45A4-A0BE-889EF03C8589}" destId="{EB14C2D4-BD90-4254-95BC-D7912331E0A5}" srcOrd="0" destOrd="0" presId="urn:microsoft.com/office/officeart/2005/8/layout/matrix2"/>
    <dgm:cxn modelId="{71D4978F-41CC-4614-9EAF-141E70CFC1C9}" srcId="{1AF68799-C3BB-45A4-A0BE-889EF03C8589}" destId="{15B21112-ACFB-4532-A444-ACC6D9F9AC9D}" srcOrd="1" destOrd="0" parTransId="{EEE811B3-8351-485F-B679-7E5C18C62D07}" sibTransId="{E3945D62-449E-4C80-AC22-3C154A1900D8}"/>
    <dgm:cxn modelId="{4319EBCC-305F-47D1-970F-23B94485B4D2}" type="presOf" srcId="{5CACBB7B-217E-4939-AA06-E20679E2E9DB}" destId="{8BD07E26-6A5E-448E-9FC3-F9F2EAEC5F1D}" srcOrd="0" destOrd="0" presId="urn:microsoft.com/office/officeart/2005/8/layout/matrix2"/>
    <dgm:cxn modelId="{051429F6-49EA-4953-95A9-44C7453F6ECA}" type="presOf" srcId="{15B21112-ACFB-4532-A444-ACC6D9F9AC9D}" destId="{4DAFDDCD-7322-41B5-BFDC-8DDF11AAB5D8}" srcOrd="0" destOrd="0" presId="urn:microsoft.com/office/officeart/2005/8/layout/matrix2"/>
    <dgm:cxn modelId="{F2EDBC76-2114-44C0-A852-6835ACB7DA2E}" type="presParOf" srcId="{EB14C2D4-BD90-4254-95BC-D7912331E0A5}" destId="{03E2D3A5-DF89-44F0-9102-57E158CA863B}" srcOrd="0" destOrd="0" presId="urn:microsoft.com/office/officeart/2005/8/layout/matrix2"/>
    <dgm:cxn modelId="{FD2FBD7E-10C3-4C13-8E84-43F63FD0B912}" type="presParOf" srcId="{EB14C2D4-BD90-4254-95BC-D7912331E0A5}" destId="{7AE7E48A-3C2D-4312-9087-C9FE504F97C8}" srcOrd="1" destOrd="0" presId="urn:microsoft.com/office/officeart/2005/8/layout/matrix2"/>
    <dgm:cxn modelId="{1ADACB59-3885-40E5-8E6A-0ABF1087344E}" type="presParOf" srcId="{EB14C2D4-BD90-4254-95BC-D7912331E0A5}" destId="{4DAFDDCD-7322-41B5-BFDC-8DDF11AAB5D8}" srcOrd="2" destOrd="0" presId="urn:microsoft.com/office/officeart/2005/8/layout/matrix2"/>
    <dgm:cxn modelId="{3B00EC7F-7AFD-46DE-9418-65275E8C4A93}" type="presParOf" srcId="{EB14C2D4-BD90-4254-95BC-D7912331E0A5}" destId="{8BD07E26-6A5E-448E-9FC3-F9F2EAEC5F1D}" srcOrd="3" destOrd="0" presId="urn:microsoft.com/office/officeart/2005/8/layout/matrix2"/>
    <dgm:cxn modelId="{40ABFF69-77B2-488D-8E82-0A20B4D160D8}" type="presParOf" srcId="{EB14C2D4-BD90-4254-95BC-D7912331E0A5}" destId="{E1A81AEF-3D73-4C78-BAFB-25AE714D2F59}"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2D3A5-DF89-44F0-9102-57E158CA863B}">
      <dsp:nvSpPr>
        <dsp:cNvPr id="0" name=""/>
        <dsp:cNvSpPr/>
      </dsp:nvSpPr>
      <dsp:spPr>
        <a:xfrm>
          <a:off x="1354666" y="0"/>
          <a:ext cx="5418667" cy="5418667"/>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E7E48A-3C2D-4312-9087-C9FE504F97C8}">
      <dsp:nvSpPr>
        <dsp:cNvPr id="0" name=""/>
        <dsp:cNvSpPr/>
      </dsp:nvSpPr>
      <dsp:spPr>
        <a:xfrm>
          <a:off x="1706879" y="352213"/>
          <a:ext cx="2167466" cy="216746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PH" sz="1700" kern="1200" dirty="0"/>
            <a:t>STENGTHS</a:t>
          </a:r>
        </a:p>
        <a:p>
          <a:pPr marL="0" lvl="0" indent="0" algn="ctr" defTabSz="755650">
            <a:lnSpc>
              <a:spcPct val="90000"/>
            </a:lnSpc>
            <a:spcBef>
              <a:spcPct val="0"/>
            </a:spcBef>
            <a:spcAft>
              <a:spcPct val="35000"/>
            </a:spcAft>
            <a:buNone/>
          </a:pPr>
          <a:r>
            <a:rPr lang="en-PH" sz="1700" kern="1200" dirty="0"/>
            <a:t>What personal traits do you possess did you find useful in doing research?</a:t>
          </a:r>
        </a:p>
      </dsp:txBody>
      <dsp:txXfrm>
        <a:off x="1812686" y="458020"/>
        <a:ext cx="1955852" cy="1955852"/>
      </dsp:txXfrm>
    </dsp:sp>
    <dsp:sp modelId="{4DAFDDCD-7322-41B5-BFDC-8DDF11AAB5D8}">
      <dsp:nvSpPr>
        <dsp:cNvPr id="0" name=""/>
        <dsp:cNvSpPr/>
      </dsp:nvSpPr>
      <dsp:spPr>
        <a:xfrm>
          <a:off x="4253653" y="352213"/>
          <a:ext cx="2167466" cy="216746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PH" sz="1700" kern="1200" dirty="0"/>
            <a:t>WEAKNESSES</a:t>
          </a:r>
        </a:p>
        <a:p>
          <a:pPr marL="0" lvl="0" indent="0" algn="ctr" defTabSz="755650">
            <a:lnSpc>
              <a:spcPct val="90000"/>
            </a:lnSpc>
            <a:spcBef>
              <a:spcPct val="0"/>
            </a:spcBef>
            <a:spcAft>
              <a:spcPct val="35000"/>
            </a:spcAft>
            <a:buNone/>
          </a:pPr>
          <a:r>
            <a:rPr lang="en-PH" sz="1700" kern="1200" dirty="0"/>
            <a:t>What personal traits can deter you from doing research?</a:t>
          </a:r>
        </a:p>
      </dsp:txBody>
      <dsp:txXfrm>
        <a:off x="4359460" y="458020"/>
        <a:ext cx="1955852" cy="1955852"/>
      </dsp:txXfrm>
    </dsp:sp>
    <dsp:sp modelId="{8BD07E26-6A5E-448E-9FC3-F9F2EAEC5F1D}">
      <dsp:nvSpPr>
        <dsp:cNvPr id="0" name=""/>
        <dsp:cNvSpPr/>
      </dsp:nvSpPr>
      <dsp:spPr>
        <a:xfrm>
          <a:off x="1706879" y="2898986"/>
          <a:ext cx="2167466" cy="216746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PH" sz="1700" kern="1200" dirty="0"/>
            <a:t>OPPORTUNITIES</a:t>
          </a:r>
        </a:p>
        <a:p>
          <a:pPr marL="0" lvl="0" indent="0" algn="ctr" defTabSz="755650">
            <a:lnSpc>
              <a:spcPct val="90000"/>
            </a:lnSpc>
            <a:spcBef>
              <a:spcPct val="0"/>
            </a:spcBef>
            <a:spcAft>
              <a:spcPct val="35000"/>
            </a:spcAft>
            <a:buNone/>
          </a:pPr>
          <a:r>
            <a:rPr lang="en-PH" sz="1700" kern="1200" dirty="0"/>
            <a:t>What opportunities do you see in research?</a:t>
          </a:r>
        </a:p>
      </dsp:txBody>
      <dsp:txXfrm>
        <a:off x="1812686" y="3004793"/>
        <a:ext cx="1955852" cy="1955852"/>
      </dsp:txXfrm>
    </dsp:sp>
    <dsp:sp modelId="{E1A81AEF-3D73-4C78-BAFB-25AE714D2F59}">
      <dsp:nvSpPr>
        <dsp:cNvPr id="0" name=""/>
        <dsp:cNvSpPr/>
      </dsp:nvSpPr>
      <dsp:spPr>
        <a:xfrm>
          <a:off x="4253653" y="2898986"/>
          <a:ext cx="2167466" cy="216746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PH" sz="1700" kern="1200" dirty="0"/>
            <a:t>THREATS</a:t>
          </a:r>
        </a:p>
        <a:p>
          <a:pPr marL="0" lvl="0" indent="0" algn="ctr" defTabSz="755650">
            <a:lnSpc>
              <a:spcPct val="90000"/>
            </a:lnSpc>
            <a:spcBef>
              <a:spcPct val="0"/>
            </a:spcBef>
            <a:spcAft>
              <a:spcPct val="35000"/>
            </a:spcAft>
            <a:buNone/>
          </a:pPr>
          <a:r>
            <a:rPr lang="en-PH" sz="1700" kern="1200" dirty="0"/>
            <a:t>What external factors do you consider as threats in doing research?</a:t>
          </a:r>
        </a:p>
      </dsp:txBody>
      <dsp:txXfrm>
        <a:off x="4359460" y="3004793"/>
        <a:ext cx="1955852"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Good morning.</a:t>
            </a:r>
          </a:p>
          <a:p>
            <a:pPr lvl="0">
              <a:spcBef>
                <a:spcPts val="0"/>
              </a:spcBef>
              <a:buNone/>
            </a:pPr>
            <a:endParaRPr lang="en-US" dirty="0"/>
          </a:p>
          <a:p>
            <a:pPr lvl="0">
              <a:spcBef>
                <a:spcPts val="0"/>
              </a:spcBef>
              <a:buNone/>
            </a:pPr>
            <a:r>
              <a:rPr lang="en-US" dirty="0"/>
              <a:t>T</a:t>
            </a:r>
            <a:endParaRPr dirty="0"/>
          </a:p>
        </p:txBody>
      </p:sp>
    </p:spTree>
    <p:extLst>
      <p:ext uri="{BB962C8B-B14F-4D97-AF65-F5344CB8AC3E}">
        <p14:creationId xmlns:p14="http://schemas.microsoft.com/office/powerpoint/2010/main" val="392376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baseline="0" dirty="0"/>
          </a:p>
        </p:txBody>
      </p:sp>
    </p:spTree>
    <p:extLst>
      <p:ext uri="{BB962C8B-B14F-4D97-AF65-F5344CB8AC3E}">
        <p14:creationId xmlns:p14="http://schemas.microsoft.com/office/powerpoint/2010/main" val="124718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baseline="0" dirty="0"/>
              <a:t>If you are to describe research by a single word, what word would best describe it?</a:t>
            </a:r>
          </a:p>
          <a:p>
            <a:pPr lvl="0">
              <a:spcBef>
                <a:spcPts val="0"/>
              </a:spcBef>
              <a:buNone/>
            </a:pPr>
            <a:endParaRPr lang="en-US" baseline="0" dirty="0"/>
          </a:p>
          <a:p>
            <a:r>
              <a:rPr lang="en-PH" sz="1100" b="0" i="1" u="none" strike="noStrike" kern="1200" baseline="0" dirty="0">
                <a:solidFill>
                  <a:schemeClr val="tx1"/>
                </a:solidFill>
                <a:latin typeface="+mn-lt"/>
                <a:ea typeface="+mn-ea"/>
                <a:cs typeface="+mn-cs"/>
              </a:rPr>
              <a:t>Research is a process in which you engage in a small set of </a:t>
            </a:r>
            <a:r>
              <a:rPr lang="en-US" sz="1100" b="0" i="1" u="none" strike="noStrike" kern="1200" baseline="0" dirty="0">
                <a:solidFill>
                  <a:schemeClr val="tx1"/>
                </a:solidFill>
                <a:latin typeface="+mn-lt"/>
                <a:ea typeface="+mn-ea"/>
                <a:cs typeface="+mn-cs"/>
              </a:rPr>
              <a:t>logical steps.</a:t>
            </a:r>
          </a:p>
          <a:p>
            <a:endParaRPr lang="en-US" sz="1100" b="0" i="1" u="none" strike="noStrike" kern="1200" baseline="0" dirty="0">
              <a:solidFill>
                <a:schemeClr val="tx1"/>
              </a:solidFill>
              <a:latin typeface="+mn-lt"/>
              <a:ea typeface="+mn-ea"/>
              <a:cs typeface="+mn-cs"/>
            </a:endParaRPr>
          </a:p>
          <a:p>
            <a:r>
              <a:rPr lang="en-PH" sz="1100" b="1" i="0" u="none" strike="noStrike" kern="1200" baseline="0" dirty="0">
                <a:solidFill>
                  <a:schemeClr val="tx1"/>
                </a:solidFill>
                <a:latin typeface="+mn-lt"/>
                <a:ea typeface="+mn-ea"/>
                <a:cs typeface="+mn-cs"/>
              </a:rPr>
              <a:t>Research </a:t>
            </a:r>
            <a:r>
              <a:rPr lang="en-PH" sz="1100" b="0" i="0" u="none" strike="noStrike" kern="1200" baseline="0" dirty="0">
                <a:solidFill>
                  <a:schemeClr val="tx1"/>
                </a:solidFill>
                <a:latin typeface="+mn-lt"/>
                <a:ea typeface="+mn-ea"/>
                <a:cs typeface="+mn-cs"/>
              </a:rPr>
              <a:t>is a process of steps used to collect and analyze information to increase our understanding of a topic or issue.</a:t>
            </a:r>
            <a:endParaRPr lang="en-US" baseline="0" dirty="0"/>
          </a:p>
        </p:txBody>
      </p:sp>
    </p:spTree>
    <p:extLst>
      <p:ext uri="{BB962C8B-B14F-4D97-AF65-F5344CB8AC3E}">
        <p14:creationId xmlns:p14="http://schemas.microsoft.com/office/powerpoint/2010/main" val="1061207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100" b="1" dirty="0">
                <a:solidFill>
                  <a:schemeClr val="tx1"/>
                </a:solidFill>
              </a:rPr>
              <a:t>Provides data for better understanding of real-life concerns and issues</a:t>
            </a:r>
            <a:r>
              <a:rPr lang="en-PH" sz="1100" dirty="0">
                <a:solidFill>
                  <a:schemeClr val="tx1"/>
                </a:solidFill>
              </a:rPr>
              <a:t>, individual or group. U</a:t>
            </a:r>
            <a:r>
              <a:rPr lang="en-PH" sz="1100" b="0" i="0" u="none" strike="noStrike" kern="1200" baseline="0" dirty="0">
                <a:solidFill>
                  <a:schemeClr val="tx1"/>
                </a:solidFill>
                <a:latin typeface="+mn-lt"/>
                <a:ea typeface="+mn-ea"/>
                <a:cs typeface="+mn-cs"/>
              </a:rPr>
              <a:t>ndertake research to contribute to existing information about issues.</a:t>
            </a:r>
          </a:p>
          <a:p>
            <a:r>
              <a:rPr lang="en-US" sz="1100" b="0" i="0" u="none" strike="noStrike" kern="1200" baseline="0" dirty="0">
                <a:solidFill>
                  <a:schemeClr val="tx1"/>
                </a:solidFill>
                <a:latin typeface="+mn-lt"/>
                <a:ea typeface="+mn-ea"/>
                <a:cs typeface="+mn-cs"/>
              </a:rPr>
              <a:t>Through research we develop </a:t>
            </a:r>
            <a:r>
              <a:rPr lang="en-PH" sz="1100" b="0" i="0" u="none" strike="noStrike" kern="1200" baseline="0" dirty="0">
                <a:solidFill>
                  <a:schemeClr val="tx1"/>
                </a:solidFill>
                <a:latin typeface="+mn-lt"/>
                <a:ea typeface="+mn-ea"/>
                <a:cs typeface="+mn-cs"/>
              </a:rPr>
              <a:t>results that help to answer questions, and as we accumulate these results, we gain a deeper understanding of the problems. In this way, researchers are much like bricklayers who build a wall brick by brick, continually adding to the wall and, in the process, creating </a:t>
            </a:r>
            <a:r>
              <a:rPr lang="en-US" sz="1100" b="0" i="0" u="none" strike="noStrike" kern="1200" baseline="0" dirty="0">
                <a:solidFill>
                  <a:schemeClr val="tx1"/>
                </a:solidFill>
                <a:latin typeface="+mn-lt"/>
                <a:ea typeface="+mn-ea"/>
                <a:cs typeface="+mn-cs"/>
              </a:rPr>
              <a:t>a stronger structure.</a:t>
            </a:r>
          </a:p>
          <a:p>
            <a:endParaRPr lang="en-US" sz="1100" b="0" i="0" u="none" strike="noStrike" kern="1200" baseline="0" dirty="0">
              <a:solidFill>
                <a:schemeClr val="tx1"/>
              </a:solidFill>
              <a:latin typeface="+mn-lt"/>
              <a:ea typeface="+mn-ea"/>
              <a:cs typeface="+mn-cs"/>
            </a:endParaRPr>
          </a:p>
          <a:p>
            <a:r>
              <a:rPr lang="en-US" sz="1100" b="1" i="0" u="none" strike="noStrike" kern="1200" baseline="0" dirty="0">
                <a:solidFill>
                  <a:schemeClr val="tx1"/>
                </a:solidFill>
                <a:latin typeface="+mn-lt"/>
                <a:ea typeface="+mn-ea"/>
                <a:cs typeface="+mn-cs"/>
              </a:rPr>
              <a:t>When we encourage our students to immerse themselves in researches that seek to understand how they learn and what factors contribute to learning, we give them the opportunity to improve their study habits and their appreciation for improving themselves through education.</a:t>
            </a:r>
          </a:p>
          <a:p>
            <a:endParaRPr lang="en-US" sz="1100" b="0" i="0" u="none" strike="noStrike" kern="1200" baseline="0" dirty="0">
              <a:solidFill>
                <a:schemeClr val="tx1"/>
              </a:solidFill>
              <a:latin typeface="+mn-lt"/>
              <a:ea typeface="+mn-ea"/>
              <a:cs typeface="+mn-cs"/>
            </a:endParaRPr>
          </a:p>
          <a:p>
            <a:r>
              <a:rPr lang="en-US" sz="1100" b="1" i="0" u="none" strike="noStrike" kern="1200" baseline="0" dirty="0">
                <a:solidFill>
                  <a:schemeClr val="tx1"/>
                </a:solidFill>
                <a:latin typeface="+mn-lt"/>
                <a:ea typeface="+mn-ea"/>
                <a:cs typeface="+mn-cs"/>
              </a:rPr>
              <a:t>Research has the ability to change the way we do things. </a:t>
            </a:r>
            <a:r>
              <a:rPr lang="en-US" sz="1100" b="0" i="0" u="none" strike="noStrike" kern="1200" baseline="0" dirty="0">
                <a:solidFill>
                  <a:schemeClr val="tx1"/>
                </a:solidFill>
                <a:latin typeface="+mn-lt"/>
                <a:ea typeface="+mn-ea"/>
                <a:cs typeface="+mn-cs"/>
              </a:rPr>
              <a:t>The researches that your students will be doing can be used to review existing school policies or even generate new ones. </a:t>
            </a:r>
            <a:r>
              <a:rPr lang="en-PH" sz="1100" dirty="0">
                <a:solidFill>
                  <a:schemeClr val="tx1"/>
                </a:solidFill>
              </a:rPr>
              <a:t>Makes recommendations to improve existing situations or realities.</a:t>
            </a:r>
          </a:p>
          <a:p>
            <a:endParaRPr lang="en-PH" sz="1100" dirty="0">
              <a:solidFill>
                <a:schemeClr val="tx1"/>
              </a:solidFill>
            </a:endParaRPr>
          </a:p>
          <a:p>
            <a:r>
              <a:rPr lang="en-PH" sz="1100" b="1" dirty="0">
                <a:solidFill>
                  <a:schemeClr val="tx1"/>
                </a:solidFill>
              </a:rPr>
              <a:t>Students must understand that the conduct of research takes time.</a:t>
            </a:r>
          </a:p>
          <a:p>
            <a:pPr lvl="0">
              <a:spcBef>
                <a:spcPts val="0"/>
              </a:spcBef>
              <a:buNone/>
            </a:pPr>
            <a:endParaRPr dirty="0"/>
          </a:p>
        </p:txBody>
      </p:sp>
    </p:spTree>
    <p:extLst>
      <p:ext uri="{BB962C8B-B14F-4D97-AF65-F5344CB8AC3E}">
        <p14:creationId xmlns:p14="http://schemas.microsoft.com/office/powerpoint/2010/main" val="100071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baseline="0" dirty="0"/>
          </a:p>
        </p:txBody>
      </p:sp>
    </p:spTree>
    <p:extLst>
      <p:ext uri="{BB962C8B-B14F-4D97-AF65-F5344CB8AC3E}">
        <p14:creationId xmlns:p14="http://schemas.microsoft.com/office/powerpoint/2010/main" val="335494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3380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baseline="0" dirty="0"/>
          </a:p>
        </p:txBody>
      </p:sp>
    </p:spTree>
    <p:extLst>
      <p:ext uri="{BB962C8B-B14F-4D97-AF65-F5344CB8AC3E}">
        <p14:creationId xmlns:p14="http://schemas.microsoft.com/office/powerpoint/2010/main" val="2723759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baseline="0" dirty="0"/>
          </a:p>
        </p:txBody>
      </p:sp>
    </p:spTree>
    <p:extLst>
      <p:ext uri="{BB962C8B-B14F-4D97-AF65-F5344CB8AC3E}">
        <p14:creationId xmlns:p14="http://schemas.microsoft.com/office/powerpoint/2010/main" val="114452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baseline="0" dirty="0"/>
          </a:p>
        </p:txBody>
      </p:sp>
    </p:spTree>
    <p:extLst>
      <p:ext uri="{BB962C8B-B14F-4D97-AF65-F5344CB8AC3E}">
        <p14:creationId xmlns:p14="http://schemas.microsoft.com/office/powerpoint/2010/main" val="723114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baseline="0" dirty="0"/>
          </a:p>
        </p:txBody>
      </p:sp>
    </p:spTree>
    <p:extLst>
      <p:ext uri="{BB962C8B-B14F-4D97-AF65-F5344CB8AC3E}">
        <p14:creationId xmlns:p14="http://schemas.microsoft.com/office/powerpoint/2010/main" val="421866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baseline="0" dirty="0"/>
          </a:p>
        </p:txBody>
      </p:sp>
    </p:spTree>
    <p:extLst>
      <p:ext uri="{BB962C8B-B14F-4D97-AF65-F5344CB8AC3E}">
        <p14:creationId xmlns:p14="http://schemas.microsoft.com/office/powerpoint/2010/main" val="2858728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baseline="0" dirty="0"/>
          </a:p>
        </p:txBody>
      </p:sp>
    </p:spTree>
    <p:extLst>
      <p:ext uri="{BB962C8B-B14F-4D97-AF65-F5344CB8AC3E}">
        <p14:creationId xmlns:p14="http://schemas.microsoft.com/office/powerpoint/2010/main" val="1605892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baseline="0" dirty="0"/>
          </a:p>
        </p:txBody>
      </p:sp>
    </p:spTree>
    <p:extLst>
      <p:ext uri="{BB962C8B-B14F-4D97-AF65-F5344CB8AC3E}">
        <p14:creationId xmlns:p14="http://schemas.microsoft.com/office/powerpoint/2010/main" val="402698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61901" y="3785246"/>
            <a:ext cx="6955599" cy="1546500"/>
          </a:xfrm>
          <a:prstGeom prst="rect">
            <a:avLst/>
          </a:prstGeom>
        </p:spPr>
        <p:txBody>
          <a:bodyPr lIns="91425" tIns="91425" rIns="91425" bIns="91425" anchor="t" anchorCtr="0"/>
          <a:lstStyle>
            <a:lvl1pPr lvl="0">
              <a:spcBef>
                <a:spcPts val="0"/>
              </a:spcBef>
              <a:buClr>
                <a:srgbClr val="2185C5"/>
              </a:buClr>
              <a:buSzPct val="100000"/>
              <a:defRPr sz="4800">
                <a:solidFill>
                  <a:srgbClr val="2185C5"/>
                </a:solidFill>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endParaRPr/>
          </a:p>
        </p:txBody>
      </p:sp>
      <p:sp>
        <p:nvSpPr>
          <p:cNvPr id="10" name="Shape 10"/>
          <p:cNvSpPr/>
          <p:nvPr/>
        </p:nvSpPr>
        <p:spPr>
          <a:xfrm>
            <a:off x="7917661" y="3377551"/>
            <a:ext cx="962400"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a:p>
        </p:txBody>
      </p:sp>
      <p:sp>
        <p:nvSpPr>
          <p:cNvPr id="11" name="Shape 11"/>
          <p:cNvSpPr/>
          <p:nvPr/>
        </p:nvSpPr>
        <p:spPr>
          <a:xfrm>
            <a:off x="8879813" y="3377551"/>
            <a:ext cx="962400"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sz="1400"/>
          </a:p>
        </p:txBody>
      </p:sp>
      <p:sp>
        <p:nvSpPr>
          <p:cNvPr id="12" name="Shape 12"/>
          <p:cNvSpPr/>
          <p:nvPr/>
        </p:nvSpPr>
        <p:spPr>
          <a:xfrm>
            <a:off x="-1" y="3377551"/>
            <a:ext cx="962400"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sz="1400"/>
          </a:p>
        </p:txBody>
      </p:sp>
      <p:sp>
        <p:nvSpPr>
          <p:cNvPr id="13" name="Shape 13"/>
          <p:cNvSpPr/>
          <p:nvPr/>
        </p:nvSpPr>
        <p:spPr>
          <a:xfrm>
            <a:off x="961899" y="3377551"/>
            <a:ext cx="6955599"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sz="1400"/>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91600" y="274650"/>
            <a:ext cx="86168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1191600" y="1831451"/>
            <a:ext cx="8616800" cy="4736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p:nvPr/>
        </p:nvSpPr>
        <p:spPr>
          <a:xfrm>
            <a:off x="9808489" y="6755101"/>
            <a:ext cx="1191599"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a:p>
        </p:txBody>
      </p:sp>
      <p:sp>
        <p:nvSpPr>
          <p:cNvPr id="32" name="Shape 32"/>
          <p:cNvSpPr/>
          <p:nvPr/>
        </p:nvSpPr>
        <p:spPr>
          <a:xfrm>
            <a:off x="11000415" y="6755101"/>
            <a:ext cx="1191599"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sz="1400"/>
          </a:p>
        </p:txBody>
      </p:sp>
      <p:sp>
        <p:nvSpPr>
          <p:cNvPr id="33" name="Shape 33"/>
          <p:cNvSpPr/>
          <p:nvPr/>
        </p:nvSpPr>
        <p:spPr>
          <a:xfrm>
            <a:off x="1" y="6755101"/>
            <a:ext cx="1191599"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sz="1400"/>
          </a:p>
        </p:txBody>
      </p:sp>
      <p:sp>
        <p:nvSpPr>
          <p:cNvPr id="34" name="Shape 34"/>
          <p:cNvSpPr/>
          <p:nvPr/>
        </p:nvSpPr>
        <p:spPr>
          <a:xfrm>
            <a:off x="1191612" y="6755101"/>
            <a:ext cx="86168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sz="1400"/>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91600" y="274650"/>
            <a:ext cx="8616800" cy="1143000"/>
          </a:xfrm>
          <a:prstGeom prst="rect">
            <a:avLst/>
          </a:prstGeom>
          <a:noFill/>
          <a:ln>
            <a:noFill/>
          </a:ln>
        </p:spPr>
        <p:txBody>
          <a:bodyPr lIns="91425" tIns="91425" rIns="91425" bIns="91425" anchor="b" anchorCtr="0"/>
          <a:lstStyle>
            <a:lvl1pPr lvl="0">
              <a:spcBef>
                <a:spcPts val="0"/>
              </a:spcBef>
              <a:buClr>
                <a:srgbClr val="97ABBC"/>
              </a:buClr>
              <a:buSzPct val="100000"/>
              <a:buFont typeface="Raleway"/>
              <a:buNone/>
              <a:defRPr sz="3600">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1191600" y="1831451"/>
            <a:ext cx="8616800" cy="4736399"/>
          </a:xfrm>
          <a:prstGeom prst="rect">
            <a:avLst/>
          </a:prstGeom>
          <a:noFill/>
          <a:ln>
            <a:noFill/>
          </a:ln>
        </p:spPr>
        <p:txBody>
          <a:bodyPr lIns="91425" tIns="91425" rIns="91425" bIns="91425" anchor="t" anchorCtr="0"/>
          <a:lstStyle>
            <a:lvl1pPr lvl="0">
              <a:spcBef>
                <a:spcPts val="600"/>
              </a:spcBef>
              <a:buClr>
                <a:srgbClr val="677480"/>
              </a:buClr>
              <a:buSzPct val="100000"/>
              <a:buFont typeface="Lato"/>
              <a:buChar char="▷"/>
              <a:defRPr sz="3000">
                <a:solidFill>
                  <a:srgbClr val="677480"/>
                </a:solidFill>
                <a:latin typeface="Lato"/>
                <a:ea typeface="Lato"/>
                <a:cs typeface="Lato"/>
                <a:sym typeface="Lato"/>
              </a:defRPr>
            </a:lvl1pPr>
            <a:lvl2pPr lvl="1">
              <a:spcBef>
                <a:spcPts val="480"/>
              </a:spcBef>
              <a:buClr>
                <a:srgbClr val="677480"/>
              </a:buClr>
              <a:buSzPct val="100000"/>
              <a:buFont typeface="Lato"/>
              <a:defRPr sz="2400">
                <a:solidFill>
                  <a:srgbClr val="677480"/>
                </a:solidFill>
                <a:latin typeface="Lato"/>
                <a:ea typeface="Lato"/>
                <a:cs typeface="Lato"/>
                <a:sym typeface="Lato"/>
              </a:defRPr>
            </a:lvl2pPr>
            <a:lvl3pPr lvl="2">
              <a:spcBef>
                <a:spcPts val="480"/>
              </a:spcBef>
              <a:buClr>
                <a:srgbClr val="677480"/>
              </a:buClr>
              <a:buSzPct val="100000"/>
              <a:buFont typeface="Lato"/>
              <a:defRPr sz="2400">
                <a:solidFill>
                  <a:srgbClr val="677480"/>
                </a:solidFill>
                <a:latin typeface="Lato"/>
                <a:ea typeface="Lato"/>
                <a:cs typeface="Lato"/>
                <a:sym typeface="Lato"/>
              </a:defRPr>
            </a:lvl3pPr>
            <a:lvl4pPr lvl="3">
              <a:spcBef>
                <a:spcPts val="360"/>
              </a:spcBef>
              <a:buClr>
                <a:srgbClr val="677480"/>
              </a:buClr>
              <a:buSzPct val="100000"/>
              <a:buFont typeface="Lato"/>
              <a:defRPr sz="1800">
                <a:solidFill>
                  <a:srgbClr val="677480"/>
                </a:solidFill>
                <a:latin typeface="Lato"/>
                <a:ea typeface="Lato"/>
                <a:cs typeface="Lato"/>
                <a:sym typeface="Lato"/>
              </a:defRPr>
            </a:lvl4pPr>
            <a:lvl5pPr lvl="4">
              <a:spcBef>
                <a:spcPts val="360"/>
              </a:spcBef>
              <a:buClr>
                <a:srgbClr val="677480"/>
              </a:buClr>
              <a:buSzPct val="100000"/>
              <a:buFont typeface="Lato"/>
              <a:defRPr sz="1800">
                <a:solidFill>
                  <a:srgbClr val="677480"/>
                </a:solidFill>
                <a:latin typeface="Lato"/>
                <a:ea typeface="Lato"/>
                <a:cs typeface="Lato"/>
                <a:sym typeface="Lato"/>
              </a:defRPr>
            </a:lvl5pPr>
            <a:lvl6pPr lvl="5">
              <a:spcBef>
                <a:spcPts val="360"/>
              </a:spcBef>
              <a:buClr>
                <a:srgbClr val="677480"/>
              </a:buClr>
              <a:buSzPct val="100000"/>
              <a:buFont typeface="Lato"/>
              <a:defRPr sz="1800">
                <a:solidFill>
                  <a:srgbClr val="677480"/>
                </a:solidFill>
                <a:latin typeface="Lato"/>
                <a:ea typeface="Lato"/>
                <a:cs typeface="Lato"/>
                <a:sym typeface="Lato"/>
              </a:defRPr>
            </a:lvl6pPr>
            <a:lvl7pPr lvl="6">
              <a:spcBef>
                <a:spcPts val="360"/>
              </a:spcBef>
              <a:buClr>
                <a:srgbClr val="677480"/>
              </a:buClr>
              <a:buSzPct val="100000"/>
              <a:buFont typeface="Lato"/>
              <a:defRPr sz="1800">
                <a:solidFill>
                  <a:srgbClr val="677480"/>
                </a:solidFill>
                <a:latin typeface="Lato"/>
                <a:ea typeface="Lato"/>
                <a:cs typeface="Lato"/>
                <a:sym typeface="Lato"/>
              </a:defRPr>
            </a:lvl7pPr>
            <a:lvl8pPr lvl="7">
              <a:spcBef>
                <a:spcPts val="360"/>
              </a:spcBef>
              <a:buClr>
                <a:srgbClr val="677480"/>
              </a:buClr>
              <a:buSzPct val="100000"/>
              <a:buFont typeface="Lato"/>
              <a:defRPr sz="1800">
                <a:solidFill>
                  <a:srgbClr val="677480"/>
                </a:solidFill>
                <a:latin typeface="Lato"/>
                <a:ea typeface="Lato"/>
                <a:cs typeface="Lato"/>
                <a:sym typeface="Lato"/>
              </a:defRPr>
            </a:lvl8pPr>
            <a:lvl9pPr lvl="8">
              <a:spcBef>
                <a:spcPts val="360"/>
              </a:spcBef>
              <a:buClr>
                <a:srgbClr val="677480"/>
              </a:buClr>
              <a:buSzPct val="100000"/>
              <a:buFont typeface="Lato"/>
              <a:defRPr sz="1800">
                <a:solidFill>
                  <a:srgbClr val="677480"/>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870155" y="2639166"/>
            <a:ext cx="10903975" cy="843536"/>
          </a:xfrm>
          <a:prstGeom prst="rect">
            <a:avLst/>
          </a:prstGeom>
        </p:spPr>
        <p:txBody>
          <a:bodyPr lIns="91425" tIns="91425" rIns="91425" bIns="91425" anchor="t" anchorCtr="0">
            <a:noAutofit/>
          </a:bodyPr>
          <a:lstStyle/>
          <a:p>
            <a:r>
              <a:rPr lang="en-PH" sz="4400" b="1" spc="300" dirty="0">
                <a:ln w="0"/>
                <a:solidFill>
                  <a:srgbClr val="002060"/>
                </a:solidFill>
                <a:effectLst>
                  <a:outerShdw blurRad="38100" dist="19050" dir="2700000" algn="tl" rotWithShape="0">
                    <a:schemeClr val="dk1">
                      <a:alpha val="40000"/>
                    </a:schemeClr>
                  </a:outerShdw>
                </a:effectLst>
              </a:rPr>
              <a:t>Inquiry, Investigation, and Immersion</a:t>
            </a:r>
            <a:endParaRPr lang="en" sz="4400" b="1" dirty="0">
              <a:ln w="0"/>
              <a:solidFill>
                <a:srgbClr val="002060"/>
              </a:solidFill>
              <a:effectLst>
                <a:outerShdw blurRad="38100" dist="19050" dir="2700000" algn="tl" rotWithShape="0">
                  <a:schemeClr val="dk1">
                    <a:alpha val="40000"/>
                  </a:schemeClr>
                </a:outerShdw>
              </a:effectLst>
            </a:endParaRPr>
          </a:p>
        </p:txBody>
      </p:sp>
      <p:sp>
        <p:nvSpPr>
          <p:cNvPr id="5" name="Shape 78"/>
          <p:cNvSpPr txBox="1">
            <a:spLocks/>
          </p:cNvSpPr>
          <p:nvPr/>
        </p:nvSpPr>
        <p:spPr>
          <a:xfrm>
            <a:off x="921773" y="2229768"/>
            <a:ext cx="6591969" cy="54586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185C5"/>
              </a:buClr>
              <a:buSzPct val="100000"/>
              <a:buFont typeface="Raleway"/>
              <a:buNone/>
              <a:defRPr sz="4800" b="0" i="0" u="none" strike="noStrike" cap="none">
                <a:solidFill>
                  <a:srgbClr val="2185C5"/>
                </a:solidFill>
                <a:latin typeface="Raleway"/>
                <a:ea typeface="Raleway"/>
                <a:cs typeface="Raleway"/>
                <a:sym typeface="Raleway"/>
              </a:defRPr>
            </a:lvl1pPr>
            <a:lvl2pPr lvl="1">
              <a:spcBef>
                <a:spcPts val="0"/>
              </a:spcBef>
              <a:buClr>
                <a:srgbClr val="2185C5"/>
              </a:buClr>
              <a:buSzPct val="100000"/>
              <a:buFont typeface="Raleway"/>
              <a:buNone/>
              <a:defRPr sz="4800">
                <a:solidFill>
                  <a:srgbClr val="2185C5"/>
                </a:solidFill>
                <a:latin typeface="Raleway"/>
                <a:ea typeface="Raleway"/>
                <a:cs typeface="Raleway"/>
                <a:sym typeface="Raleway"/>
              </a:defRPr>
            </a:lvl2pPr>
            <a:lvl3pPr lvl="2">
              <a:spcBef>
                <a:spcPts val="0"/>
              </a:spcBef>
              <a:buClr>
                <a:srgbClr val="2185C5"/>
              </a:buClr>
              <a:buSzPct val="100000"/>
              <a:buFont typeface="Raleway"/>
              <a:buNone/>
              <a:defRPr sz="4800">
                <a:solidFill>
                  <a:srgbClr val="2185C5"/>
                </a:solidFill>
                <a:latin typeface="Raleway"/>
                <a:ea typeface="Raleway"/>
                <a:cs typeface="Raleway"/>
                <a:sym typeface="Raleway"/>
              </a:defRPr>
            </a:lvl3pPr>
            <a:lvl4pPr lvl="3">
              <a:spcBef>
                <a:spcPts val="0"/>
              </a:spcBef>
              <a:buClr>
                <a:srgbClr val="2185C5"/>
              </a:buClr>
              <a:buSzPct val="100000"/>
              <a:buFont typeface="Raleway"/>
              <a:buNone/>
              <a:defRPr sz="4800">
                <a:solidFill>
                  <a:srgbClr val="2185C5"/>
                </a:solidFill>
                <a:latin typeface="Raleway"/>
                <a:ea typeface="Raleway"/>
                <a:cs typeface="Raleway"/>
                <a:sym typeface="Raleway"/>
              </a:defRPr>
            </a:lvl4pPr>
            <a:lvl5pPr lvl="4">
              <a:spcBef>
                <a:spcPts val="0"/>
              </a:spcBef>
              <a:buClr>
                <a:srgbClr val="2185C5"/>
              </a:buClr>
              <a:buSzPct val="100000"/>
              <a:buFont typeface="Raleway"/>
              <a:buNone/>
              <a:defRPr sz="4800">
                <a:solidFill>
                  <a:srgbClr val="2185C5"/>
                </a:solidFill>
                <a:latin typeface="Raleway"/>
                <a:ea typeface="Raleway"/>
                <a:cs typeface="Raleway"/>
                <a:sym typeface="Raleway"/>
              </a:defRPr>
            </a:lvl5pPr>
            <a:lvl6pPr lvl="5">
              <a:spcBef>
                <a:spcPts val="0"/>
              </a:spcBef>
              <a:buClr>
                <a:srgbClr val="2185C5"/>
              </a:buClr>
              <a:buSzPct val="100000"/>
              <a:buFont typeface="Raleway"/>
              <a:buNone/>
              <a:defRPr sz="4800">
                <a:solidFill>
                  <a:srgbClr val="2185C5"/>
                </a:solidFill>
                <a:latin typeface="Raleway"/>
                <a:ea typeface="Raleway"/>
                <a:cs typeface="Raleway"/>
                <a:sym typeface="Raleway"/>
              </a:defRPr>
            </a:lvl6pPr>
            <a:lvl7pPr lvl="6">
              <a:spcBef>
                <a:spcPts val="0"/>
              </a:spcBef>
              <a:buClr>
                <a:srgbClr val="2185C5"/>
              </a:buClr>
              <a:buSzPct val="100000"/>
              <a:buFont typeface="Raleway"/>
              <a:buNone/>
              <a:defRPr sz="4800">
                <a:solidFill>
                  <a:srgbClr val="2185C5"/>
                </a:solidFill>
                <a:latin typeface="Raleway"/>
                <a:ea typeface="Raleway"/>
                <a:cs typeface="Raleway"/>
                <a:sym typeface="Raleway"/>
              </a:defRPr>
            </a:lvl7pPr>
            <a:lvl8pPr lvl="7">
              <a:spcBef>
                <a:spcPts val="0"/>
              </a:spcBef>
              <a:buClr>
                <a:srgbClr val="2185C5"/>
              </a:buClr>
              <a:buSzPct val="100000"/>
              <a:buFont typeface="Raleway"/>
              <a:buNone/>
              <a:defRPr sz="4800">
                <a:solidFill>
                  <a:srgbClr val="2185C5"/>
                </a:solidFill>
                <a:latin typeface="Raleway"/>
                <a:ea typeface="Raleway"/>
                <a:cs typeface="Raleway"/>
                <a:sym typeface="Raleway"/>
              </a:defRPr>
            </a:lvl8pPr>
            <a:lvl9pPr lvl="8">
              <a:spcBef>
                <a:spcPts val="0"/>
              </a:spcBef>
              <a:buClr>
                <a:srgbClr val="2185C5"/>
              </a:buClr>
              <a:buSzPct val="100000"/>
              <a:buFont typeface="Raleway"/>
              <a:buNone/>
              <a:defRPr sz="4800">
                <a:solidFill>
                  <a:srgbClr val="2185C5"/>
                </a:solidFill>
                <a:latin typeface="Raleway"/>
                <a:ea typeface="Raleway"/>
                <a:cs typeface="Raleway"/>
                <a:sym typeface="Raleway"/>
              </a:defRPr>
            </a:lvl9pPr>
          </a:lstStyle>
          <a:p>
            <a:r>
              <a:rPr lang="en-PH" sz="2400" spc="300" dirty="0">
                <a:ln w="0"/>
                <a:solidFill>
                  <a:schemeClr val="bg1">
                    <a:lumMod val="65000"/>
                  </a:schemeClr>
                </a:solidFill>
                <a:effectLst>
                  <a:outerShdw blurRad="38100" dist="19050" dir="2700000" algn="tl" rotWithShape="0">
                    <a:schemeClr val="dk1">
                      <a:alpha val="40000"/>
                    </a:schemeClr>
                  </a:outerShdw>
                </a:effectLst>
                <a:latin typeface="Lato" panose="020B0604020202020204" charset="0"/>
              </a:rPr>
              <a:t>Course Introduction:</a:t>
            </a:r>
          </a:p>
        </p:txBody>
      </p:sp>
      <p:sp>
        <p:nvSpPr>
          <p:cNvPr id="6" name="Shape 78">
            <a:extLst>
              <a:ext uri="{FF2B5EF4-FFF2-40B4-BE49-F238E27FC236}">
                <a16:creationId xmlns:a16="http://schemas.microsoft.com/office/drawing/2014/main" id="{DC273E54-F973-44CE-A91D-6565D60FC0DF}"/>
              </a:ext>
            </a:extLst>
          </p:cNvPr>
          <p:cNvSpPr txBox="1">
            <a:spLocks/>
          </p:cNvSpPr>
          <p:nvPr/>
        </p:nvSpPr>
        <p:spPr>
          <a:xfrm>
            <a:off x="7425284" y="5006599"/>
            <a:ext cx="4068378" cy="86542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185C5"/>
              </a:buClr>
              <a:buSzPct val="100000"/>
              <a:buFont typeface="Raleway"/>
              <a:buNone/>
              <a:defRPr sz="4800" b="0" i="0" u="none" strike="noStrike" cap="none">
                <a:solidFill>
                  <a:srgbClr val="2185C5"/>
                </a:solidFill>
                <a:latin typeface="Raleway"/>
                <a:ea typeface="Raleway"/>
                <a:cs typeface="Raleway"/>
                <a:sym typeface="Raleway"/>
              </a:defRPr>
            </a:lvl1pPr>
            <a:lvl2pPr lvl="1">
              <a:spcBef>
                <a:spcPts val="0"/>
              </a:spcBef>
              <a:buClr>
                <a:srgbClr val="2185C5"/>
              </a:buClr>
              <a:buSzPct val="100000"/>
              <a:buFont typeface="Raleway"/>
              <a:buNone/>
              <a:defRPr sz="4800">
                <a:solidFill>
                  <a:srgbClr val="2185C5"/>
                </a:solidFill>
                <a:latin typeface="Raleway"/>
                <a:ea typeface="Raleway"/>
                <a:cs typeface="Raleway"/>
                <a:sym typeface="Raleway"/>
              </a:defRPr>
            </a:lvl2pPr>
            <a:lvl3pPr lvl="2">
              <a:spcBef>
                <a:spcPts val="0"/>
              </a:spcBef>
              <a:buClr>
                <a:srgbClr val="2185C5"/>
              </a:buClr>
              <a:buSzPct val="100000"/>
              <a:buFont typeface="Raleway"/>
              <a:buNone/>
              <a:defRPr sz="4800">
                <a:solidFill>
                  <a:srgbClr val="2185C5"/>
                </a:solidFill>
                <a:latin typeface="Raleway"/>
                <a:ea typeface="Raleway"/>
                <a:cs typeface="Raleway"/>
                <a:sym typeface="Raleway"/>
              </a:defRPr>
            </a:lvl3pPr>
            <a:lvl4pPr lvl="3">
              <a:spcBef>
                <a:spcPts val="0"/>
              </a:spcBef>
              <a:buClr>
                <a:srgbClr val="2185C5"/>
              </a:buClr>
              <a:buSzPct val="100000"/>
              <a:buFont typeface="Raleway"/>
              <a:buNone/>
              <a:defRPr sz="4800">
                <a:solidFill>
                  <a:srgbClr val="2185C5"/>
                </a:solidFill>
                <a:latin typeface="Raleway"/>
                <a:ea typeface="Raleway"/>
                <a:cs typeface="Raleway"/>
                <a:sym typeface="Raleway"/>
              </a:defRPr>
            </a:lvl4pPr>
            <a:lvl5pPr lvl="4">
              <a:spcBef>
                <a:spcPts val="0"/>
              </a:spcBef>
              <a:buClr>
                <a:srgbClr val="2185C5"/>
              </a:buClr>
              <a:buSzPct val="100000"/>
              <a:buFont typeface="Raleway"/>
              <a:buNone/>
              <a:defRPr sz="4800">
                <a:solidFill>
                  <a:srgbClr val="2185C5"/>
                </a:solidFill>
                <a:latin typeface="Raleway"/>
                <a:ea typeface="Raleway"/>
                <a:cs typeface="Raleway"/>
                <a:sym typeface="Raleway"/>
              </a:defRPr>
            </a:lvl5pPr>
            <a:lvl6pPr lvl="5">
              <a:spcBef>
                <a:spcPts val="0"/>
              </a:spcBef>
              <a:buClr>
                <a:srgbClr val="2185C5"/>
              </a:buClr>
              <a:buSzPct val="100000"/>
              <a:buFont typeface="Raleway"/>
              <a:buNone/>
              <a:defRPr sz="4800">
                <a:solidFill>
                  <a:srgbClr val="2185C5"/>
                </a:solidFill>
                <a:latin typeface="Raleway"/>
                <a:ea typeface="Raleway"/>
                <a:cs typeface="Raleway"/>
                <a:sym typeface="Raleway"/>
              </a:defRPr>
            </a:lvl6pPr>
            <a:lvl7pPr lvl="6">
              <a:spcBef>
                <a:spcPts val="0"/>
              </a:spcBef>
              <a:buClr>
                <a:srgbClr val="2185C5"/>
              </a:buClr>
              <a:buSzPct val="100000"/>
              <a:buFont typeface="Raleway"/>
              <a:buNone/>
              <a:defRPr sz="4800">
                <a:solidFill>
                  <a:srgbClr val="2185C5"/>
                </a:solidFill>
                <a:latin typeface="Raleway"/>
                <a:ea typeface="Raleway"/>
                <a:cs typeface="Raleway"/>
                <a:sym typeface="Raleway"/>
              </a:defRPr>
            </a:lvl7pPr>
            <a:lvl8pPr lvl="7">
              <a:spcBef>
                <a:spcPts val="0"/>
              </a:spcBef>
              <a:buClr>
                <a:srgbClr val="2185C5"/>
              </a:buClr>
              <a:buSzPct val="100000"/>
              <a:buFont typeface="Raleway"/>
              <a:buNone/>
              <a:defRPr sz="4800">
                <a:solidFill>
                  <a:srgbClr val="2185C5"/>
                </a:solidFill>
                <a:latin typeface="Raleway"/>
                <a:ea typeface="Raleway"/>
                <a:cs typeface="Raleway"/>
                <a:sym typeface="Raleway"/>
              </a:defRPr>
            </a:lvl8pPr>
            <a:lvl9pPr lvl="8">
              <a:spcBef>
                <a:spcPts val="0"/>
              </a:spcBef>
              <a:buClr>
                <a:srgbClr val="2185C5"/>
              </a:buClr>
              <a:buSzPct val="100000"/>
              <a:buFont typeface="Raleway"/>
              <a:buNone/>
              <a:defRPr sz="4800">
                <a:solidFill>
                  <a:srgbClr val="2185C5"/>
                </a:solidFill>
                <a:latin typeface="Raleway"/>
                <a:ea typeface="Raleway"/>
                <a:cs typeface="Raleway"/>
                <a:sym typeface="Raleway"/>
              </a:defRPr>
            </a:lvl9pPr>
          </a:lstStyle>
          <a:p>
            <a:pPr algn="ctr"/>
            <a:r>
              <a:rPr lang="en-US" sz="1800" b="1" dirty="0">
                <a:ln w="0"/>
                <a:solidFill>
                  <a:schemeClr val="tx1">
                    <a:lumMod val="65000"/>
                    <a:lumOff val="35000"/>
                  </a:schemeClr>
                </a:solidFill>
                <a:effectLst>
                  <a:outerShdw blurRad="38100" dist="19050" dir="2700000" algn="tl" rotWithShape="0">
                    <a:schemeClr val="dk1">
                      <a:alpha val="40000"/>
                    </a:schemeClr>
                  </a:outerShdw>
                </a:effectLst>
              </a:rPr>
              <a:t>VON CHRISTOPHER G. CHUA</a:t>
            </a:r>
          </a:p>
          <a:p>
            <a:pPr algn="ctr"/>
            <a:r>
              <a:rPr lang="en-US" sz="1800" dirty="0">
                <a:ln w="0"/>
                <a:solidFill>
                  <a:schemeClr val="tx1">
                    <a:lumMod val="50000"/>
                    <a:lumOff val="50000"/>
                  </a:schemeClr>
                </a:solidFill>
                <a:effectLst>
                  <a:outerShdw blurRad="38100" dist="19050" dir="2700000" algn="tl" rotWithShape="0">
                    <a:schemeClr val="dk1">
                      <a:alpha val="40000"/>
                    </a:schemeClr>
                  </a:outerShdw>
                </a:effectLst>
              </a:rPr>
              <a:t>von_christopher_chua@dlsu.edu.ph</a:t>
            </a:r>
          </a:p>
        </p:txBody>
      </p:sp>
    </p:spTree>
    <p:extLst>
      <p:ext uri="{BB962C8B-B14F-4D97-AF65-F5344CB8AC3E}">
        <p14:creationId xmlns:p14="http://schemas.microsoft.com/office/powerpoint/2010/main" val="2869259539"/>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3401144" y="1782297"/>
            <a:ext cx="8377589" cy="1339208"/>
          </a:xfrm>
          <a:prstGeom prst="rect">
            <a:avLst/>
          </a:prstGeom>
        </p:spPr>
        <p:txBody>
          <a:bodyPr lIns="91425" tIns="91425" rIns="91425" bIns="91425" anchor="t" anchorCtr="0">
            <a:noAutofit/>
          </a:bodyPr>
          <a:lstStyle/>
          <a:p>
            <a:pPr algn="r">
              <a:spcAft>
                <a:spcPts val="1000"/>
              </a:spcAft>
              <a:buNone/>
            </a:pPr>
            <a:r>
              <a:rPr lang="en-PH" sz="3600" dirty="0">
                <a:solidFill>
                  <a:schemeClr val="tx1">
                    <a:lumMod val="65000"/>
                    <a:lumOff val="35000"/>
                  </a:schemeClr>
                </a:solidFill>
              </a:rPr>
              <a:t>Research is a systematic process of collecting, analyzing, and interpreting information in order to increase our understanding of a phenomenon about which we are interested or concerned </a:t>
            </a:r>
            <a:r>
              <a:rPr lang="en-PH" sz="2800" i="1" dirty="0">
                <a:solidFill>
                  <a:schemeClr val="tx1">
                    <a:lumMod val="65000"/>
                    <a:lumOff val="35000"/>
                  </a:schemeClr>
                </a:solidFill>
              </a:rPr>
              <a:t>(</a:t>
            </a:r>
            <a:r>
              <a:rPr lang="en-PH" sz="2800" i="1" dirty="0" err="1">
                <a:solidFill>
                  <a:schemeClr val="tx1">
                    <a:lumMod val="65000"/>
                    <a:lumOff val="35000"/>
                  </a:schemeClr>
                </a:solidFill>
              </a:rPr>
              <a:t>Leedy</a:t>
            </a:r>
            <a:r>
              <a:rPr lang="en-PH" sz="2800" i="1" dirty="0">
                <a:solidFill>
                  <a:schemeClr val="tx1">
                    <a:lumMod val="65000"/>
                    <a:lumOff val="35000"/>
                  </a:schemeClr>
                </a:solidFill>
              </a:rPr>
              <a:t> &amp; Ormrod, 2013).</a:t>
            </a:r>
            <a:endParaRPr lang="en-PH" sz="3600" i="1" dirty="0">
              <a:solidFill>
                <a:schemeClr val="tx1">
                  <a:lumMod val="65000"/>
                  <a:lumOff val="35000"/>
                </a:schemeClr>
              </a:solidFill>
            </a:endParaRPr>
          </a:p>
        </p:txBody>
      </p:sp>
      <p:sp>
        <p:nvSpPr>
          <p:cNvPr id="22" name="Rectangle 21"/>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0" y="4435719"/>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Defining Research</a:t>
            </a:r>
          </a:p>
        </p:txBody>
      </p:sp>
      <p:sp>
        <p:nvSpPr>
          <p:cNvPr id="30" name="Rectangle 29"/>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550963"/>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 calcmode="lin" valueType="num">
                                      <p:cBhvr additive="base">
                                        <p:cTn id="7" dur="500"/>
                                        <p:tgtEl>
                                          <p:spTgt spid="11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11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xit" presetSubtype="8" fill="hold" grpId="1" nodeType="clickEffect">
                                  <p:stCondLst>
                                    <p:cond delay="0"/>
                                  </p:stCondLst>
                                  <p:childTnLst>
                                    <p:anim calcmode="lin" valueType="num">
                                      <p:cBhvr additive="base">
                                        <p:cTn id="12" dur="500"/>
                                        <p:tgtEl>
                                          <p:spTgt spid="112">
                                            <p:txEl>
                                              <p:pRg st="0" end="0"/>
                                            </p:txEl>
                                          </p:spTgt>
                                        </p:tgtEl>
                                        <p:attrNameLst>
                                          <p:attrName>ppt_x</p:attrName>
                                        </p:attrNameLst>
                                      </p:cBhvr>
                                      <p:tavLst>
                                        <p:tav tm="0">
                                          <p:val>
                                            <p:strVal val="#ppt_x"/>
                                          </p:val>
                                        </p:tav>
                                        <p:tav tm="100000">
                                          <p:val>
                                            <p:strVal val="#ppt_x-#ppt_w*1.125000"/>
                                          </p:val>
                                        </p:tav>
                                      </p:tavLst>
                                    </p:anim>
                                    <p:animEffect transition="out" filter="wipe(left)">
                                      <p:cBhvr>
                                        <p:cTn id="13" dur="500"/>
                                        <p:tgtEl>
                                          <p:spTgt spid="112">
                                            <p:txEl>
                                              <p:pRg st="0" end="0"/>
                                            </p:txEl>
                                          </p:spTgt>
                                        </p:tgtEl>
                                      </p:cBhvr>
                                    </p:animEffect>
                                    <p:set>
                                      <p:cBhvr>
                                        <p:cTn id="14" dur="1" fill="hold">
                                          <p:stCondLst>
                                            <p:cond delay="499"/>
                                          </p:stCondLst>
                                        </p:cTn>
                                        <p:tgtEl>
                                          <p:spTgt spid="11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uiExpand="1" build="p"/>
      <p:bldP spid="112"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3401144" y="1782297"/>
            <a:ext cx="8377589" cy="1339208"/>
          </a:xfrm>
          <a:prstGeom prst="rect">
            <a:avLst/>
          </a:prstGeom>
        </p:spPr>
        <p:txBody>
          <a:bodyPr lIns="91425" tIns="91425" rIns="91425" bIns="91425" anchor="t" anchorCtr="0">
            <a:noAutofit/>
          </a:bodyPr>
          <a:lstStyle/>
          <a:p>
            <a:pPr algn="ctr">
              <a:spcAft>
                <a:spcPts val="1000"/>
              </a:spcAft>
              <a:buNone/>
            </a:pPr>
            <a:r>
              <a:rPr lang="en-US" sz="3600" dirty="0">
                <a:solidFill>
                  <a:schemeClr val="tx1">
                    <a:lumMod val="65000"/>
                    <a:lumOff val="35000"/>
                  </a:schemeClr>
                </a:solidFill>
                <a:latin typeface="Lato" panose="020B0604020202020204" charset="0"/>
              </a:rPr>
              <a:t>Research is a systematic and objective creation of knowledge.</a:t>
            </a:r>
          </a:p>
          <a:p>
            <a:pPr algn="ctr">
              <a:spcAft>
                <a:spcPts val="1000"/>
              </a:spcAft>
              <a:buNone/>
            </a:pPr>
            <a:r>
              <a:rPr lang="en-US" sz="2400" b="1" i="1" dirty="0">
                <a:solidFill>
                  <a:schemeClr val="tx1">
                    <a:lumMod val="65000"/>
                    <a:lumOff val="35000"/>
                  </a:schemeClr>
                </a:solidFill>
                <a:latin typeface="Lato" panose="020B0604020202020204" charset="0"/>
              </a:rPr>
              <a:t>                                      (Creswell, 2013)</a:t>
            </a:r>
            <a:endParaRPr lang="en-US" sz="3200" b="1" i="1" dirty="0">
              <a:solidFill>
                <a:schemeClr val="bg1">
                  <a:lumMod val="65000"/>
                </a:schemeClr>
              </a:solidFill>
              <a:latin typeface="Lato" panose="020B0604020202020204" charset="0"/>
            </a:endParaRPr>
          </a:p>
        </p:txBody>
      </p:sp>
      <p:sp>
        <p:nvSpPr>
          <p:cNvPr id="10" name="Shape 1845"/>
          <p:cNvSpPr/>
          <p:nvPr/>
        </p:nvSpPr>
        <p:spPr>
          <a:xfrm flipH="1">
            <a:off x="4155341" y="254288"/>
            <a:ext cx="2815961" cy="1419726"/>
          </a:xfrm>
          <a:custGeom>
            <a:avLst/>
            <a:gdLst/>
            <a:ahLst/>
            <a:cxnLst/>
            <a:rect l="0" t="0" r="0" b="0"/>
            <a:pathLst>
              <a:path w="89712" h="82958" extrusionOk="0">
                <a:moveTo>
                  <a:pt x="52672" y="2049"/>
                </a:moveTo>
                <a:cubicBezTo>
                  <a:pt x="40979" y="2915"/>
                  <a:pt x="28376" y="5687"/>
                  <a:pt x="19269" y="13072"/>
                </a:cubicBezTo>
                <a:cubicBezTo>
                  <a:pt x="7809" y="22363"/>
                  <a:pt x="-450" y="41691"/>
                  <a:pt x="5574" y="55159"/>
                </a:cubicBezTo>
                <a:cubicBezTo>
                  <a:pt x="12934" y="71613"/>
                  <a:pt x="33988" y="83483"/>
                  <a:pt x="52004" y="82883"/>
                </a:cubicBezTo>
                <a:cubicBezTo>
                  <a:pt x="62654" y="82528"/>
                  <a:pt x="75554" y="78169"/>
                  <a:pt x="80730" y="68854"/>
                </a:cubicBezTo>
                <a:cubicBezTo>
                  <a:pt x="89351" y="53334"/>
                  <a:pt x="86569" y="30516"/>
                  <a:pt x="76722" y="15744"/>
                </a:cubicBezTo>
                <a:cubicBezTo>
                  <a:pt x="69002" y="4163"/>
                  <a:pt x="51060" y="-2643"/>
                  <a:pt x="37641" y="1047"/>
                </a:cubicBezTo>
                <a:cubicBezTo>
                  <a:pt x="22584" y="5187"/>
                  <a:pt x="4685" y="14957"/>
                  <a:pt x="898" y="30107"/>
                </a:cubicBezTo>
                <a:cubicBezTo>
                  <a:pt x="-3402" y="47307"/>
                  <a:pt x="8933" y="71200"/>
                  <a:pt x="25616" y="77205"/>
                </a:cubicBezTo>
                <a:cubicBezTo>
                  <a:pt x="45695" y="84432"/>
                  <a:pt x="76756" y="77025"/>
                  <a:pt x="86743" y="58165"/>
                </a:cubicBezTo>
                <a:cubicBezTo>
                  <a:pt x="93824" y="44791"/>
                  <a:pt x="86931" y="25485"/>
                  <a:pt x="77390" y="13740"/>
                </a:cubicBezTo>
                <a:cubicBezTo>
                  <a:pt x="74162" y="9767"/>
                  <a:pt x="71332" y="4292"/>
                  <a:pt x="66367" y="3051"/>
                </a:cubicBezTo>
              </a:path>
            </a:pathLst>
          </a:custGeom>
          <a:solidFill>
            <a:srgbClr val="00B0F0"/>
          </a:solidFill>
          <a:ln w="19050" cap="rnd" cmpd="sng">
            <a:solidFill>
              <a:srgbClr val="7030A0"/>
            </a:solidFill>
            <a:prstDash val="solid"/>
            <a:round/>
            <a:headEnd type="none" w="lg" len="lg"/>
            <a:tailEnd type="none" w="lg" len="lg"/>
          </a:ln>
        </p:spPr>
      </p:sp>
      <p:cxnSp>
        <p:nvCxnSpPr>
          <p:cNvPr id="12" name="Straight Connector 11"/>
          <p:cNvCxnSpPr/>
          <p:nvPr/>
        </p:nvCxnSpPr>
        <p:spPr>
          <a:xfrm>
            <a:off x="6184232" y="1613855"/>
            <a:ext cx="264694" cy="770021"/>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448926" y="2383876"/>
            <a:ext cx="2141622"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Shape 1845"/>
          <p:cNvSpPr/>
          <p:nvPr/>
        </p:nvSpPr>
        <p:spPr>
          <a:xfrm flipH="1">
            <a:off x="8590547" y="139988"/>
            <a:ext cx="3108865" cy="1419726"/>
          </a:xfrm>
          <a:custGeom>
            <a:avLst/>
            <a:gdLst/>
            <a:ahLst/>
            <a:cxnLst/>
            <a:rect l="0" t="0" r="0" b="0"/>
            <a:pathLst>
              <a:path w="89712" h="82958" extrusionOk="0">
                <a:moveTo>
                  <a:pt x="52672" y="2049"/>
                </a:moveTo>
                <a:cubicBezTo>
                  <a:pt x="40979" y="2915"/>
                  <a:pt x="28376" y="5687"/>
                  <a:pt x="19269" y="13072"/>
                </a:cubicBezTo>
                <a:cubicBezTo>
                  <a:pt x="7809" y="22363"/>
                  <a:pt x="-450" y="41691"/>
                  <a:pt x="5574" y="55159"/>
                </a:cubicBezTo>
                <a:cubicBezTo>
                  <a:pt x="12934" y="71613"/>
                  <a:pt x="33988" y="83483"/>
                  <a:pt x="52004" y="82883"/>
                </a:cubicBezTo>
                <a:cubicBezTo>
                  <a:pt x="62654" y="82528"/>
                  <a:pt x="75554" y="78169"/>
                  <a:pt x="80730" y="68854"/>
                </a:cubicBezTo>
                <a:cubicBezTo>
                  <a:pt x="89351" y="53334"/>
                  <a:pt x="86569" y="30516"/>
                  <a:pt x="76722" y="15744"/>
                </a:cubicBezTo>
                <a:cubicBezTo>
                  <a:pt x="69002" y="4163"/>
                  <a:pt x="51060" y="-2643"/>
                  <a:pt x="37641" y="1047"/>
                </a:cubicBezTo>
                <a:cubicBezTo>
                  <a:pt x="22584" y="5187"/>
                  <a:pt x="4685" y="14957"/>
                  <a:pt x="898" y="30107"/>
                </a:cubicBezTo>
                <a:cubicBezTo>
                  <a:pt x="-3402" y="47307"/>
                  <a:pt x="8933" y="71200"/>
                  <a:pt x="25616" y="77205"/>
                </a:cubicBezTo>
                <a:cubicBezTo>
                  <a:pt x="45695" y="84432"/>
                  <a:pt x="76756" y="77025"/>
                  <a:pt x="86743" y="58165"/>
                </a:cubicBezTo>
                <a:cubicBezTo>
                  <a:pt x="93824" y="44791"/>
                  <a:pt x="86931" y="25485"/>
                  <a:pt x="77390" y="13740"/>
                </a:cubicBezTo>
                <a:cubicBezTo>
                  <a:pt x="74162" y="9767"/>
                  <a:pt x="71332" y="4292"/>
                  <a:pt x="66367" y="3051"/>
                </a:cubicBezTo>
              </a:path>
            </a:pathLst>
          </a:custGeom>
          <a:solidFill>
            <a:srgbClr val="00B0F0"/>
          </a:solidFill>
          <a:ln w="19050" cap="rnd" cmpd="sng">
            <a:solidFill>
              <a:srgbClr val="7030A0"/>
            </a:solidFill>
            <a:prstDash val="solid"/>
            <a:round/>
            <a:headEnd type="none" w="lg" len="lg"/>
            <a:tailEnd type="none" w="lg" len="lg"/>
          </a:ln>
        </p:spPr>
      </p:sp>
      <p:cxnSp>
        <p:nvCxnSpPr>
          <p:cNvPr id="27" name="Straight Connector 26"/>
          <p:cNvCxnSpPr/>
          <p:nvPr/>
        </p:nvCxnSpPr>
        <p:spPr>
          <a:xfrm>
            <a:off x="11261558" y="1343145"/>
            <a:ext cx="245349" cy="1040731"/>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9557791" y="2383876"/>
            <a:ext cx="1949116"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1" name="Shape 1845"/>
          <p:cNvSpPr/>
          <p:nvPr/>
        </p:nvSpPr>
        <p:spPr>
          <a:xfrm flipH="1">
            <a:off x="9707661" y="2985455"/>
            <a:ext cx="1828799" cy="1252669"/>
          </a:xfrm>
          <a:custGeom>
            <a:avLst/>
            <a:gdLst/>
            <a:ahLst/>
            <a:cxnLst/>
            <a:rect l="0" t="0" r="0" b="0"/>
            <a:pathLst>
              <a:path w="89712" h="82958" extrusionOk="0">
                <a:moveTo>
                  <a:pt x="52672" y="2049"/>
                </a:moveTo>
                <a:cubicBezTo>
                  <a:pt x="40979" y="2915"/>
                  <a:pt x="28376" y="5687"/>
                  <a:pt x="19269" y="13072"/>
                </a:cubicBezTo>
                <a:cubicBezTo>
                  <a:pt x="7809" y="22363"/>
                  <a:pt x="-450" y="41691"/>
                  <a:pt x="5574" y="55159"/>
                </a:cubicBezTo>
                <a:cubicBezTo>
                  <a:pt x="12934" y="71613"/>
                  <a:pt x="33988" y="83483"/>
                  <a:pt x="52004" y="82883"/>
                </a:cubicBezTo>
                <a:cubicBezTo>
                  <a:pt x="62654" y="82528"/>
                  <a:pt x="75554" y="78169"/>
                  <a:pt x="80730" y="68854"/>
                </a:cubicBezTo>
                <a:cubicBezTo>
                  <a:pt x="89351" y="53334"/>
                  <a:pt x="86569" y="30516"/>
                  <a:pt x="76722" y="15744"/>
                </a:cubicBezTo>
                <a:cubicBezTo>
                  <a:pt x="69002" y="4163"/>
                  <a:pt x="51060" y="-2643"/>
                  <a:pt x="37641" y="1047"/>
                </a:cubicBezTo>
                <a:cubicBezTo>
                  <a:pt x="22584" y="5187"/>
                  <a:pt x="4685" y="14957"/>
                  <a:pt x="898" y="30107"/>
                </a:cubicBezTo>
                <a:cubicBezTo>
                  <a:pt x="-3402" y="47307"/>
                  <a:pt x="8933" y="71200"/>
                  <a:pt x="25616" y="77205"/>
                </a:cubicBezTo>
                <a:cubicBezTo>
                  <a:pt x="45695" y="84432"/>
                  <a:pt x="76756" y="77025"/>
                  <a:pt x="86743" y="58165"/>
                </a:cubicBezTo>
                <a:cubicBezTo>
                  <a:pt x="93824" y="44791"/>
                  <a:pt x="86931" y="25485"/>
                  <a:pt x="77390" y="13740"/>
                </a:cubicBezTo>
                <a:cubicBezTo>
                  <a:pt x="74162" y="9767"/>
                  <a:pt x="71332" y="4292"/>
                  <a:pt x="66367" y="3051"/>
                </a:cubicBezTo>
              </a:path>
            </a:pathLst>
          </a:custGeom>
          <a:solidFill>
            <a:srgbClr val="00B0F0"/>
          </a:solidFill>
          <a:ln w="19050" cap="rnd" cmpd="sng">
            <a:solidFill>
              <a:srgbClr val="7030A0"/>
            </a:solidFill>
            <a:prstDash val="solid"/>
            <a:round/>
            <a:headEnd type="none" w="lg" len="lg"/>
            <a:tailEnd type="none" w="lg" len="lg"/>
          </a:ln>
        </p:spPr>
      </p:sp>
      <p:cxnSp>
        <p:nvCxnSpPr>
          <p:cNvPr id="32" name="Straight Connector 31"/>
          <p:cNvCxnSpPr/>
          <p:nvPr/>
        </p:nvCxnSpPr>
        <p:spPr>
          <a:xfrm>
            <a:off x="9707661" y="3004193"/>
            <a:ext cx="502431" cy="55766"/>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378115" y="2973420"/>
            <a:ext cx="4367464"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6" name="Shape 101"/>
          <p:cNvSpPr txBox="1">
            <a:spLocks/>
          </p:cNvSpPr>
          <p:nvPr/>
        </p:nvSpPr>
        <p:spPr>
          <a:xfrm>
            <a:off x="4155341" y="513472"/>
            <a:ext cx="2782962" cy="71307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None/>
            </a:pPr>
            <a:r>
              <a:rPr lang="en-US" sz="2000" dirty="0">
                <a:solidFill>
                  <a:schemeClr val="tx1"/>
                </a:solidFill>
                <a:latin typeface="A.C.M.E. Secret Agent" panose="020B0603050302020204" pitchFamily="34" charset="0"/>
              </a:rPr>
              <a:t>works with </a:t>
            </a:r>
            <a:r>
              <a:rPr lang="en" sz="2000" dirty="0">
                <a:solidFill>
                  <a:schemeClr val="tx1"/>
                </a:solidFill>
                <a:latin typeface="A.C.M.E. Secret Agent" panose="020B0603050302020204" pitchFamily="34" charset="0"/>
              </a:rPr>
              <a:t>a system or method</a:t>
            </a:r>
          </a:p>
        </p:txBody>
      </p:sp>
      <p:sp>
        <p:nvSpPr>
          <p:cNvPr id="37" name="Shape 101"/>
          <p:cNvSpPr txBox="1">
            <a:spLocks/>
          </p:cNvSpPr>
          <p:nvPr/>
        </p:nvSpPr>
        <p:spPr>
          <a:xfrm>
            <a:off x="8753498" y="513472"/>
            <a:ext cx="2782962" cy="71307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None/>
            </a:pPr>
            <a:r>
              <a:rPr lang="en-US" sz="2000" dirty="0">
                <a:solidFill>
                  <a:schemeClr val="tx1"/>
                </a:solidFill>
                <a:latin typeface="A.C.M.E. Secret Agent" panose="020B0603050302020204" pitchFamily="34" charset="0"/>
              </a:rPr>
              <a:t>unbiased; all angles presented</a:t>
            </a:r>
            <a:endParaRPr lang="en" sz="2000" dirty="0">
              <a:solidFill>
                <a:schemeClr val="tx1"/>
              </a:solidFill>
              <a:latin typeface="A.C.M.E. Secret Agent" panose="020B0603050302020204" pitchFamily="34" charset="0"/>
            </a:endParaRPr>
          </a:p>
        </p:txBody>
      </p:sp>
      <p:sp>
        <p:nvSpPr>
          <p:cNvPr id="38" name="Shape 101"/>
          <p:cNvSpPr txBox="1">
            <a:spLocks/>
          </p:cNvSpPr>
          <p:nvPr/>
        </p:nvSpPr>
        <p:spPr>
          <a:xfrm>
            <a:off x="9251899" y="3207152"/>
            <a:ext cx="2782962" cy="71307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None/>
            </a:pPr>
            <a:r>
              <a:rPr lang="en-US" sz="2000" dirty="0">
                <a:solidFill>
                  <a:schemeClr val="tx1"/>
                </a:solidFill>
                <a:latin typeface="A.C.M.E. Secret Agent" panose="020B0603050302020204" pitchFamily="34" charset="0"/>
              </a:rPr>
              <a:t>a creative </a:t>
            </a:r>
          </a:p>
          <a:p>
            <a:pPr algn="ctr">
              <a:buNone/>
            </a:pPr>
            <a:r>
              <a:rPr lang="en-US" sz="2000" dirty="0">
                <a:solidFill>
                  <a:schemeClr val="tx1"/>
                </a:solidFill>
                <a:latin typeface="A.C.M.E. Secret Agent" panose="020B0603050302020204" pitchFamily="34" charset="0"/>
              </a:rPr>
              <a:t>process</a:t>
            </a:r>
            <a:endParaRPr lang="en" sz="2000" dirty="0">
              <a:solidFill>
                <a:schemeClr val="tx1"/>
              </a:solidFill>
              <a:latin typeface="A.C.M.E. Secret Agent" panose="020B0603050302020204" pitchFamily="34" charset="0"/>
            </a:endParaRPr>
          </a:p>
        </p:txBody>
      </p:sp>
      <p:sp>
        <p:nvSpPr>
          <p:cNvPr id="22" name="Rectangle 21"/>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0" y="4435719"/>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Defining Research</a:t>
            </a:r>
          </a:p>
        </p:txBody>
      </p:sp>
      <p:sp>
        <p:nvSpPr>
          <p:cNvPr id="30" name="Rectangle 29"/>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274330" y="6066692"/>
            <a:ext cx="1845935" cy="571500"/>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428395" y="5490796"/>
            <a:ext cx="1845935" cy="1147396"/>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602991" y="4828866"/>
            <a:ext cx="1845935" cy="1807128"/>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hape 101"/>
          <p:cNvSpPr txBox="1">
            <a:spLocks/>
          </p:cNvSpPr>
          <p:nvPr/>
        </p:nvSpPr>
        <p:spPr>
          <a:xfrm>
            <a:off x="8040072" y="5351420"/>
            <a:ext cx="2314449" cy="71307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None/>
            </a:pPr>
            <a:r>
              <a:rPr lang="en-US" sz="2000" dirty="0">
                <a:solidFill>
                  <a:schemeClr val="tx1"/>
                </a:solidFill>
                <a:latin typeface="A.C.M.E. Secret Agent" panose="020B0603050302020204" pitchFamily="34" charset="0"/>
              </a:rPr>
              <a:t>Pose a question</a:t>
            </a:r>
            <a:endParaRPr lang="en" sz="2000" dirty="0">
              <a:solidFill>
                <a:schemeClr val="tx1"/>
              </a:solidFill>
              <a:latin typeface="A.C.M.E. Secret Agent" panose="020B0603050302020204" pitchFamily="34" charset="0"/>
            </a:endParaRPr>
          </a:p>
        </p:txBody>
      </p:sp>
      <p:sp>
        <p:nvSpPr>
          <p:cNvPr id="41" name="Shape 101"/>
          <p:cNvSpPr txBox="1">
            <a:spLocks/>
          </p:cNvSpPr>
          <p:nvPr/>
        </p:nvSpPr>
        <p:spPr>
          <a:xfrm>
            <a:off x="6436625" y="4141203"/>
            <a:ext cx="2084352" cy="71307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None/>
            </a:pPr>
            <a:r>
              <a:rPr lang="en-US" sz="2000" dirty="0">
                <a:solidFill>
                  <a:schemeClr val="tx1"/>
                </a:solidFill>
                <a:latin typeface="A.C.M.E. Secret Agent" panose="020B0603050302020204" pitchFamily="34" charset="0"/>
              </a:rPr>
              <a:t>Collect data to answer to the question</a:t>
            </a:r>
            <a:endParaRPr lang="en" sz="2000" dirty="0">
              <a:solidFill>
                <a:schemeClr val="tx1"/>
              </a:solidFill>
              <a:latin typeface="A.C.M.E. Secret Agent" panose="020B0603050302020204" pitchFamily="34" charset="0"/>
            </a:endParaRPr>
          </a:p>
        </p:txBody>
      </p:sp>
      <p:sp>
        <p:nvSpPr>
          <p:cNvPr id="42" name="Shape 101"/>
          <p:cNvSpPr txBox="1">
            <a:spLocks/>
          </p:cNvSpPr>
          <p:nvPr/>
        </p:nvSpPr>
        <p:spPr>
          <a:xfrm>
            <a:off x="4602991" y="3784666"/>
            <a:ext cx="1793882" cy="71307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None/>
            </a:pPr>
            <a:r>
              <a:rPr lang="en-US" sz="2000" dirty="0">
                <a:solidFill>
                  <a:schemeClr val="tx1"/>
                </a:solidFill>
                <a:latin typeface="A.C.M.E. Secret Agent" panose="020B0603050302020204" pitchFamily="34" charset="0"/>
              </a:rPr>
              <a:t>Present the answer</a:t>
            </a:r>
            <a:endParaRPr lang="en" sz="2000" dirty="0">
              <a:solidFill>
                <a:schemeClr val="tx1"/>
              </a:solidFill>
              <a:latin typeface="A.C.M.E. Secret Agent" panose="020B0603050302020204" pitchFamily="34" charset="0"/>
            </a:endParaRPr>
          </a:p>
        </p:txBody>
      </p:sp>
    </p:spTree>
    <p:extLst>
      <p:ext uri="{BB962C8B-B14F-4D97-AF65-F5344CB8AC3E}">
        <p14:creationId xmlns:p14="http://schemas.microsoft.com/office/powerpoint/2010/main" val="1405464495"/>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 calcmode="lin" valueType="num">
                                      <p:cBhvr additive="base">
                                        <p:cTn id="7" dur="500"/>
                                        <p:tgtEl>
                                          <p:spTgt spid="11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11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12">
                                            <p:txEl>
                                              <p:pRg st="1" end="1"/>
                                            </p:txEl>
                                          </p:spTgt>
                                        </p:tgtEl>
                                        <p:attrNameLst>
                                          <p:attrName>style.visibility</p:attrName>
                                        </p:attrNameLst>
                                      </p:cBhvr>
                                      <p:to>
                                        <p:strVal val="visible"/>
                                      </p:to>
                                    </p:set>
                                    <p:anim calcmode="lin" valueType="num">
                                      <p:cBhvr additive="base">
                                        <p:cTn id="13" dur="500"/>
                                        <p:tgtEl>
                                          <p:spTgt spid="112">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11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250"/>
                                        <p:tgtEl>
                                          <p:spTgt spid="20"/>
                                        </p:tgtEl>
                                      </p:cBhvr>
                                    </p:animEffect>
                                  </p:childTnLst>
                                </p:cTn>
                              </p:par>
                            </p:childTnLst>
                          </p:cTn>
                        </p:par>
                        <p:par>
                          <p:cTn id="20" fill="hold">
                            <p:stCondLst>
                              <p:cond delay="250"/>
                            </p:stCondLst>
                            <p:childTnLst>
                              <p:par>
                                <p:cTn id="21" presetID="2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250"/>
                                        <p:tgtEl>
                                          <p:spTgt spid="12"/>
                                        </p:tgtEl>
                                      </p:cBhvr>
                                    </p:animEffect>
                                  </p:childTnLst>
                                </p:cTn>
                              </p:par>
                            </p:childTnLst>
                          </p:cTn>
                        </p:par>
                        <p:par>
                          <p:cTn id="24" fill="hold">
                            <p:stCondLst>
                              <p:cond delay="500"/>
                            </p:stCondLst>
                            <p:childTnLst>
                              <p:par>
                                <p:cTn id="25" presetID="21" presetClass="entr" presetSubtype="1"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1000"/>
                                        <p:tgtEl>
                                          <p:spTgt spid="10"/>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250"/>
                                        <p:tgtEl>
                                          <p:spTgt spid="28"/>
                                        </p:tgtEl>
                                      </p:cBhvr>
                                    </p:animEffect>
                                  </p:childTnLst>
                                </p:cTn>
                              </p:par>
                            </p:childTnLst>
                          </p:cTn>
                        </p:par>
                        <p:par>
                          <p:cTn id="37" fill="hold">
                            <p:stCondLst>
                              <p:cond delay="250"/>
                            </p:stCondLst>
                            <p:childTnLst>
                              <p:par>
                                <p:cTn id="38" presetID="22" presetClass="entr" presetSubtype="4"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250"/>
                                        <p:tgtEl>
                                          <p:spTgt spid="27"/>
                                        </p:tgtEl>
                                      </p:cBhvr>
                                    </p:animEffect>
                                  </p:childTnLst>
                                </p:cTn>
                              </p:par>
                            </p:childTnLst>
                          </p:cTn>
                        </p:par>
                        <p:par>
                          <p:cTn id="41" fill="hold">
                            <p:stCondLst>
                              <p:cond delay="500"/>
                            </p:stCondLst>
                            <p:childTnLst>
                              <p:par>
                                <p:cTn id="42" presetID="21" presetClass="entr" presetSubtype="1"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heel(1)">
                                      <p:cBhvr>
                                        <p:cTn id="44" dur="1000"/>
                                        <p:tgtEl>
                                          <p:spTgt spid="26"/>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down)">
                                      <p:cBhvr>
                                        <p:cTn id="53" dur="250"/>
                                        <p:tgtEl>
                                          <p:spTgt spid="33"/>
                                        </p:tgtEl>
                                      </p:cBhvr>
                                    </p:animEffect>
                                  </p:childTnLst>
                                </p:cTn>
                              </p:par>
                            </p:childTnLst>
                          </p:cTn>
                        </p:par>
                        <p:par>
                          <p:cTn id="54" fill="hold">
                            <p:stCondLst>
                              <p:cond delay="250"/>
                            </p:stCondLst>
                            <p:childTnLst>
                              <p:par>
                                <p:cTn id="55" presetID="22" presetClass="entr" presetSubtype="4"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down)">
                                      <p:cBhvr>
                                        <p:cTn id="57" dur="250"/>
                                        <p:tgtEl>
                                          <p:spTgt spid="32"/>
                                        </p:tgtEl>
                                      </p:cBhvr>
                                    </p:animEffect>
                                  </p:childTnLst>
                                </p:cTn>
                              </p:par>
                            </p:childTnLst>
                          </p:cTn>
                        </p:par>
                        <p:par>
                          <p:cTn id="58" fill="hold">
                            <p:stCondLst>
                              <p:cond delay="500"/>
                            </p:stCondLst>
                            <p:childTnLst>
                              <p:par>
                                <p:cTn id="59" presetID="21" presetClass="entr" presetSubtype="1"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heel(1)">
                                      <p:cBhvr>
                                        <p:cTn id="61" dur="1000"/>
                                        <p:tgtEl>
                                          <p:spTgt spid="31"/>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wipe(down)">
                                      <p:cBhvr>
                                        <p:cTn id="70" dur="500"/>
                                        <p:tgtEl>
                                          <p:spTgt spid="2"/>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down)">
                                      <p:cBhvr>
                                        <p:cTn id="79" dur="500"/>
                                        <p:tgtEl>
                                          <p:spTgt spid="35"/>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wipe(down)">
                                      <p:cBhvr>
                                        <p:cTn id="88" dur="500"/>
                                        <p:tgtEl>
                                          <p:spTgt spid="39"/>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uiExpand="1" build="p"/>
      <p:bldP spid="36" grpId="0"/>
      <p:bldP spid="37" grpId="0"/>
      <p:bldP spid="38" grpId="0"/>
      <p:bldP spid="2" grpId="0" animBg="1"/>
      <p:bldP spid="35" grpId="0" animBg="1"/>
      <p:bldP spid="39" grpId="0" animBg="1"/>
      <p:bldP spid="40" grpId="0"/>
      <p:bldP spid="41"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9" name="Shape 101"/>
          <p:cNvSpPr txBox="1">
            <a:spLocks/>
          </p:cNvSpPr>
          <p:nvPr/>
        </p:nvSpPr>
        <p:spPr>
          <a:xfrm>
            <a:off x="4459180" y="777994"/>
            <a:ext cx="7147801" cy="463794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buNone/>
            </a:pPr>
            <a:r>
              <a:rPr lang="en-PH" sz="3200" dirty="0">
                <a:solidFill>
                  <a:schemeClr val="tx1"/>
                </a:solidFill>
              </a:rPr>
              <a:t>Add to existing knowledge. </a:t>
            </a:r>
          </a:p>
          <a:p>
            <a:pPr>
              <a:buNone/>
            </a:pPr>
            <a:endParaRPr lang="en-PH" sz="3200" dirty="0">
              <a:solidFill>
                <a:schemeClr val="tx1"/>
              </a:solidFill>
            </a:endParaRPr>
          </a:p>
          <a:p>
            <a:pPr>
              <a:buNone/>
            </a:pPr>
            <a:r>
              <a:rPr lang="en-PH" sz="3200" dirty="0">
                <a:solidFill>
                  <a:schemeClr val="tx1"/>
                </a:solidFill>
              </a:rPr>
              <a:t>Improve practice.</a:t>
            </a:r>
          </a:p>
          <a:p>
            <a:pPr>
              <a:buNone/>
            </a:pPr>
            <a:endParaRPr lang="en-PH" sz="3200" dirty="0">
              <a:solidFill>
                <a:schemeClr val="tx1"/>
              </a:solidFill>
            </a:endParaRPr>
          </a:p>
          <a:p>
            <a:pPr>
              <a:buNone/>
            </a:pPr>
            <a:r>
              <a:rPr lang="en-PH" sz="3200" dirty="0">
                <a:solidFill>
                  <a:schemeClr val="tx1"/>
                </a:solidFill>
              </a:rPr>
              <a:t>Inform policies</a:t>
            </a:r>
          </a:p>
          <a:p>
            <a:pPr>
              <a:buNone/>
            </a:pPr>
            <a:endParaRPr lang="en-PH" sz="3200" dirty="0">
              <a:solidFill>
                <a:schemeClr val="tx1"/>
              </a:solidFill>
            </a:endParaRPr>
          </a:p>
          <a:p>
            <a:pPr>
              <a:buNone/>
            </a:pPr>
            <a:r>
              <a:rPr lang="en-PH" sz="3200" dirty="0">
                <a:solidFill>
                  <a:schemeClr val="tx1"/>
                </a:solidFill>
              </a:rPr>
              <a:t>Solve problems, not emergencies.</a:t>
            </a:r>
          </a:p>
        </p:txBody>
      </p:sp>
      <p:sp>
        <p:nvSpPr>
          <p:cNvPr id="12" name="Rectangle 11"/>
          <p:cNvSpPr/>
          <p:nvPr/>
        </p:nvSpPr>
        <p:spPr>
          <a:xfrm>
            <a:off x="3835043" y="912823"/>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1</a:t>
            </a:r>
          </a:p>
        </p:txBody>
      </p:sp>
      <p:sp>
        <p:nvSpPr>
          <p:cNvPr id="13" name="Rectangle 12"/>
          <p:cNvSpPr/>
          <p:nvPr/>
        </p:nvSpPr>
        <p:spPr>
          <a:xfrm>
            <a:off x="3835043" y="2862159"/>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3</a:t>
            </a:r>
            <a:endPar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cxnSp>
        <p:nvCxnSpPr>
          <p:cNvPr id="15" name="Straight Connector 14"/>
          <p:cNvCxnSpPr/>
          <p:nvPr/>
        </p:nvCxnSpPr>
        <p:spPr>
          <a:xfrm>
            <a:off x="3752750" y="897730"/>
            <a:ext cx="0" cy="353798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742855" y="912823"/>
            <a:ext cx="9893" cy="35228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35043" y="1875901"/>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2</a:t>
            </a:r>
            <a:endPar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sp>
        <p:nvSpPr>
          <p:cNvPr id="10" name="Rectangle 9"/>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0" y="4435719"/>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 sz="3600" b="1" dirty="0">
                <a:solidFill>
                  <a:srgbClr val="002060"/>
                </a:solidFill>
                <a:latin typeface="Raleway" panose="020B0403030101060003" pitchFamily="34" charset="0"/>
              </a:rPr>
              <a:t>Why</a:t>
            </a:r>
            <a:r>
              <a:rPr lang="en" sz="3600" b="1" dirty="0">
                <a:solidFill>
                  <a:srgbClr val="0070C0"/>
                </a:solidFill>
                <a:latin typeface="Raleway" panose="020B0403030101060003" pitchFamily="34" charset="0"/>
              </a:rPr>
              <a:t> </a:t>
            </a:r>
            <a:r>
              <a:rPr lang="en" sz="3600" b="1" dirty="0">
                <a:solidFill>
                  <a:srgbClr val="00B050"/>
                </a:solidFill>
                <a:latin typeface="Raleway" panose="020B0403030101060003" pitchFamily="34" charset="0"/>
              </a:rPr>
              <a:t>DO </a:t>
            </a:r>
            <a:r>
              <a:rPr lang="en" sz="3600" b="1" dirty="0">
                <a:solidFill>
                  <a:srgbClr val="002060"/>
                </a:solidFill>
                <a:latin typeface="Raleway" panose="020B0403030101060003" pitchFamily="34" charset="0"/>
              </a:rPr>
              <a:t>RESEARCH?</a:t>
            </a:r>
          </a:p>
        </p:txBody>
      </p:sp>
      <p:sp>
        <p:nvSpPr>
          <p:cNvPr id="21" name="Rectangle 20"/>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820295" y="3850107"/>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4</a:t>
            </a:r>
          </a:p>
        </p:txBody>
      </p:sp>
    </p:spTree>
    <p:extLst>
      <p:ext uri="{BB962C8B-B14F-4D97-AF65-F5344CB8AC3E}">
        <p14:creationId xmlns:p14="http://schemas.microsoft.com/office/powerpoint/2010/main" val="2891423057"/>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ppt_x</p:attrName>
                                        </p:attrNameLst>
                                      </p:cBhvr>
                                      <p:tavLst>
                                        <p:tav tm="0">
                                          <p:val>
                                            <p:strVal val="#ppt_x-#ppt_w/2"/>
                                          </p:val>
                                        </p:tav>
                                        <p:tav tm="100000">
                                          <p:val>
                                            <p:strVal val="#ppt_x"/>
                                          </p:val>
                                        </p:tav>
                                      </p:tavLst>
                                    </p:anim>
                                    <p:anim calcmode="lin" valueType="num">
                                      <p:cBhvr>
                                        <p:cTn id="16" dur="250" fill="hold"/>
                                        <p:tgtEl>
                                          <p:spTgt spid="12"/>
                                        </p:tgtEl>
                                        <p:attrNameLst>
                                          <p:attrName>ppt_y</p:attrName>
                                        </p:attrNameLst>
                                      </p:cBhvr>
                                      <p:tavLst>
                                        <p:tav tm="0">
                                          <p:val>
                                            <p:strVal val="#ppt_y"/>
                                          </p:val>
                                        </p:tav>
                                        <p:tav tm="100000">
                                          <p:val>
                                            <p:strVal val="#ppt_y"/>
                                          </p:val>
                                        </p:tav>
                                      </p:tavLst>
                                    </p:anim>
                                    <p:anim calcmode="lin" valueType="num">
                                      <p:cBhvr>
                                        <p:cTn id="17" dur="250" fill="hold"/>
                                        <p:tgtEl>
                                          <p:spTgt spid="12"/>
                                        </p:tgtEl>
                                        <p:attrNameLst>
                                          <p:attrName>ppt_w</p:attrName>
                                        </p:attrNameLst>
                                      </p:cBhvr>
                                      <p:tavLst>
                                        <p:tav tm="0">
                                          <p:val>
                                            <p:fltVal val="0"/>
                                          </p:val>
                                        </p:tav>
                                        <p:tav tm="100000">
                                          <p:val>
                                            <p:strVal val="#ppt_w"/>
                                          </p:val>
                                        </p:tav>
                                      </p:tavLst>
                                    </p:anim>
                                    <p:anim calcmode="lin" valueType="num">
                                      <p:cBhvr>
                                        <p:cTn id="18" dur="250" fill="hold"/>
                                        <p:tgtEl>
                                          <p:spTgt spid="12"/>
                                        </p:tgtEl>
                                        <p:attrNameLst>
                                          <p:attrName>ppt_h</p:attrName>
                                        </p:attrNameLst>
                                      </p:cBhvr>
                                      <p:tavLst>
                                        <p:tav tm="0">
                                          <p:val>
                                            <p:strVal val="#ppt_h"/>
                                          </p:val>
                                        </p:tav>
                                        <p:tav tm="100000">
                                          <p:val>
                                            <p:strVal val="#ppt_h"/>
                                          </p:val>
                                        </p:tav>
                                      </p:tavLst>
                                    </p:anim>
                                  </p:childTnLst>
                                </p:cTn>
                              </p:par>
                              <p:par>
                                <p:cTn id="19" presetID="12" presetClass="entr" presetSubtype="8"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 calcmode="lin" valueType="num">
                                      <p:cBhvr additive="base">
                                        <p:cTn id="21" dur="500"/>
                                        <p:tgtEl>
                                          <p:spTgt spid="19">
                                            <p:txEl>
                                              <p:pRg st="0" end="0"/>
                                            </p:txEl>
                                          </p:spTgt>
                                        </p:tgtEl>
                                        <p:attrNameLst>
                                          <p:attrName>ppt_x</p:attrName>
                                        </p:attrNameLst>
                                      </p:cBhvr>
                                      <p:tavLst>
                                        <p:tav tm="0">
                                          <p:val>
                                            <p:strVal val="#ppt_x-#ppt_w*1.125000"/>
                                          </p:val>
                                        </p:tav>
                                        <p:tav tm="100000">
                                          <p:val>
                                            <p:strVal val="#ppt_x"/>
                                          </p:val>
                                        </p:tav>
                                      </p:tavLst>
                                    </p:anim>
                                    <p:animEffect transition="in" filter="wipe(right)">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250" fill="hold"/>
                                        <p:tgtEl>
                                          <p:spTgt spid="17"/>
                                        </p:tgtEl>
                                        <p:attrNameLst>
                                          <p:attrName>ppt_x</p:attrName>
                                        </p:attrNameLst>
                                      </p:cBhvr>
                                      <p:tavLst>
                                        <p:tav tm="0">
                                          <p:val>
                                            <p:strVal val="#ppt_x-#ppt_w/2"/>
                                          </p:val>
                                        </p:tav>
                                        <p:tav tm="100000">
                                          <p:val>
                                            <p:strVal val="#ppt_x"/>
                                          </p:val>
                                        </p:tav>
                                      </p:tavLst>
                                    </p:anim>
                                    <p:anim calcmode="lin" valueType="num">
                                      <p:cBhvr>
                                        <p:cTn id="28" dur="250" fill="hold"/>
                                        <p:tgtEl>
                                          <p:spTgt spid="17"/>
                                        </p:tgtEl>
                                        <p:attrNameLst>
                                          <p:attrName>ppt_y</p:attrName>
                                        </p:attrNameLst>
                                      </p:cBhvr>
                                      <p:tavLst>
                                        <p:tav tm="0">
                                          <p:val>
                                            <p:strVal val="#ppt_y"/>
                                          </p:val>
                                        </p:tav>
                                        <p:tav tm="100000">
                                          <p:val>
                                            <p:strVal val="#ppt_y"/>
                                          </p:val>
                                        </p:tav>
                                      </p:tavLst>
                                    </p:anim>
                                    <p:anim calcmode="lin" valueType="num">
                                      <p:cBhvr>
                                        <p:cTn id="29" dur="250" fill="hold"/>
                                        <p:tgtEl>
                                          <p:spTgt spid="17"/>
                                        </p:tgtEl>
                                        <p:attrNameLst>
                                          <p:attrName>ppt_w</p:attrName>
                                        </p:attrNameLst>
                                      </p:cBhvr>
                                      <p:tavLst>
                                        <p:tav tm="0">
                                          <p:val>
                                            <p:fltVal val="0"/>
                                          </p:val>
                                        </p:tav>
                                        <p:tav tm="100000">
                                          <p:val>
                                            <p:strVal val="#ppt_w"/>
                                          </p:val>
                                        </p:tav>
                                      </p:tavLst>
                                    </p:anim>
                                    <p:anim calcmode="lin" valueType="num">
                                      <p:cBhvr>
                                        <p:cTn id="30" dur="250" fill="hold"/>
                                        <p:tgtEl>
                                          <p:spTgt spid="17"/>
                                        </p:tgtEl>
                                        <p:attrNameLst>
                                          <p:attrName>ppt_h</p:attrName>
                                        </p:attrNameLst>
                                      </p:cBhvr>
                                      <p:tavLst>
                                        <p:tav tm="0">
                                          <p:val>
                                            <p:strVal val="#ppt_h"/>
                                          </p:val>
                                        </p:tav>
                                        <p:tav tm="100000">
                                          <p:val>
                                            <p:strVal val="#ppt_h"/>
                                          </p:val>
                                        </p:tav>
                                      </p:tavLst>
                                    </p:anim>
                                  </p:childTnLst>
                                </p:cTn>
                              </p:par>
                            </p:childTnLst>
                          </p:cTn>
                        </p:par>
                        <p:par>
                          <p:cTn id="31" fill="hold">
                            <p:stCondLst>
                              <p:cond delay="250"/>
                            </p:stCondLst>
                            <p:childTnLst>
                              <p:par>
                                <p:cTn id="32" presetID="12" presetClass="entr" presetSubtype="8"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p:tgtEl>
                                          <p:spTgt spid="19">
                                            <p:txEl>
                                              <p:pRg st="2" end="2"/>
                                            </p:txEl>
                                          </p:spTgt>
                                        </p:tgtEl>
                                        <p:attrNameLst>
                                          <p:attrName>ppt_x</p:attrName>
                                        </p:attrNameLst>
                                      </p:cBhvr>
                                      <p:tavLst>
                                        <p:tav tm="0">
                                          <p:val>
                                            <p:strVal val="#ppt_x-#ppt_w*1.125000"/>
                                          </p:val>
                                        </p:tav>
                                        <p:tav tm="100000">
                                          <p:val>
                                            <p:strVal val="#ppt_x"/>
                                          </p:val>
                                        </p:tav>
                                      </p:tavLst>
                                    </p:anim>
                                    <p:animEffect transition="in" filter="wipe(right)">
                                      <p:cBhvr>
                                        <p:cTn id="35" dur="500"/>
                                        <p:tgtEl>
                                          <p:spTgt spid="1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250" fill="hold"/>
                                        <p:tgtEl>
                                          <p:spTgt spid="13"/>
                                        </p:tgtEl>
                                        <p:attrNameLst>
                                          <p:attrName>ppt_x</p:attrName>
                                        </p:attrNameLst>
                                      </p:cBhvr>
                                      <p:tavLst>
                                        <p:tav tm="0">
                                          <p:val>
                                            <p:strVal val="#ppt_x-#ppt_w/2"/>
                                          </p:val>
                                        </p:tav>
                                        <p:tav tm="100000">
                                          <p:val>
                                            <p:strVal val="#ppt_x"/>
                                          </p:val>
                                        </p:tav>
                                      </p:tavLst>
                                    </p:anim>
                                    <p:anim calcmode="lin" valueType="num">
                                      <p:cBhvr>
                                        <p:cTn id="41" dur="250" fill="hold"/>
                                        <p:tgtEl>
                                          <p:spTgt spid="13"/>
                                        </p:tgtEl>
                                        <p:attrNameLst>
                                          <p:attrName>ppt_y</p:attrName>
                                        </p:attrNameLst>
                                      </p:cBhvr>
                                      <p:tavLst>
                                        <p:tav tm="0">
                                          <p:val>
                                            <p:strVal val="#ppt_y"/>
                                          </p:val>
                                        </p:tav>
                                        <p:tav tm="100000">
                                          <p:val>
                                            <p:strVal val="#ppt_y"/>
                                          </p:val>
                                        </p:tav>
                                      </p:tavLst>
                                    </p:anim>
                                    <p:anim calcmode="lin" valueType="num">
                                      <p:cBhvr>
                                        <p:cTn id="42" dur="250" fill="hold"/>
                                        <p:tgtEl>
                                          <p:spTgt spid="13"/>
                                        </p:tgtEl>
                                        <p:attrNameLst>
                                          <p:attrName>ppt_w</p:attrName>
                                        </p:attrNameLst>
                                      </p:cBhvr>
                                      <p:tavLst>
                                        <p:tav tm="0">
                                          <p:val>
                                            <p:fltVal val="0"/>
                                          </p:val>
                                        </p:tav>
                                        <p:tav tm="100000">
                                          <p:val>
                                            <p:strVal val="#ppt_w"/>
                                          </p:val>
                                        </p:tav>
                                      </p:tavLst>
                                    </p:anim>
                                    <p:anim calcmode="lin" valueType="num">
                                      <p:cBhvr>
                                        <p:cTn id="43" dur="250" fill="hold"/>
                                        <p:tgtEl>
                                          <p:spTgt spid="13"/>
                                        </p:tgtEl>
                                        <p:attrNameLst>
                                          <p:attrName>ppt_h</p:attrName>
                                        </p:attrNameLst>
                                      </p:cBhvr>
                                      <p:tavLst>
                                        <p:tav tm="0">
                                          <p:val>
                                            <p:strVal val="#ppt_h"/>
                                          </p:val>
                                        </p:tav>
                                        <p:tav tm="100000">
                                          <p:val>
                                            <p:strVal val="#ppt_h"/>
                                          </p:val>
                                        </p:tav>
                                      </p:tavLst>
                                    </p:anim>
                                  </p:childTnLst>
                                </p:cTn>
                              </p:par>
                            </p:childTnLst>
                          </p:cTn>
                        </p:par>
                        <p:par>
                          <p:cTn id="44" fill="hold">
                            <p:stCondLst>
                              <p:cond delay="250"/>
                            </p:stCondLst>
                            <p:childTnLst>
                              <p:par>
                                <p:cTn id="45" presetID="12" presetClass="entr" presetSubtype="8" fill="hold" grpId="0" nodeType="afterEffect">
                                  <p:stCondLst>
                                    <p:cond delay="0"/>
                                  </p:stCondLst>
                                  <p:childTnLst>
                                    <p:set>
                                      <p:cBhvr>
                                        <p:cTn id="46" dur="1" fill="hold">
                                          <p:stCondLst>
                                            <p:cond delay="0"/>
                                          </p:stCondLst>
                                        </p:cTn>
                                        <p:tgtEl>
                                          <p:spTgt spid="19">
                                            <p:txEl>
                                              <p:pRg st="4" end="4"/>
                                            </p:txEl>
                                          </p:spTgt>
                                        </p:tgtEl>
                                        <p:attrNameLst>
                                          <p:attrName>style.visibility</p:attrName>
                                        </p:attrNameLst>
                                      </p:cBhvr>
                                      <p:to>
                                        <p:strVal val="visible"/>
                                      </p:to>
                                    </p:set>
                                    <p:anim calcmode="lin" valueType="num">
                                      <p:cBhvr additive="base">
                                        <p:cTn id="47" dur="500"/>
                                        <p:tgtEl>
                                          <p:spTgt spid="19">
                                            <p:txEl>
                                              <p:pRg st="4" end="4"/>
                                            </p:txEl>
                                          </p:spTgt>
                                        </p:tgtEl>
                                        <p:attrNameLst>
                                          <p:attrName>ppt_x</p:attrName>
                                        </p:attrNameLst>
                                      </p:cBhvr>
                                      <p:tavLst>
                                        <p:tav tm="0">
                                          <p:val>
                                            <p:strVal val="#ppt_x-#ppt_w*1.125000"/>
                                          </p:val>
                                        </p:tav>
                                        <p:tav tm="100000">
                                          <p:val>
                                            <p:strVal val="#ppt_x"/>
                                          </p:val>
                                        </p:tav>
                                      </p:tavLst>
                                    </p:anim>
                                    <p:animEffect transition="in" filter="wipe(right)">
                                      <p:cBhvr>
                                        <p:cTn id="48" dur="500"/>
                                        <p:tgtEl>
                                          <p:spTgt spid="19">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250" fill="hold"/>
                                        <p:tgtEl>
                                          <p:spTgt spid="23"/>
                                        </p:tgtEl>
                                        <p:attrNameLst>
                                          <p:attrName>ppt_x</p:attrName>
                                        </p:attrNameLst>
                                      </p:cBhvr>
                                      <p:tavLst>
                                        <p:tav tm="0">
                                          <p:val>
                                            <p:strVal val="#ppt_x-#ppt_w/2"/>
                                          </p:val>
                                        </p:tav>
                                        <p:tav tm="100000">
                                          <p:val>
                                            <p:strVal val="#ppt_x"/>
                                          </p:val>
                                        </p:tav>
                                      </p:tavLst>
                                    </p:anim>
                                    <p:anim calcmode="lin" valueType="num">
                                      <p:cBhvr>
                                        <p:cTn id="54" dur="250" fill="hold"/>
                                        <p:tgtEl>
                                          <p:spTgt spid="23"/>
                                        </p:tgtEl>
                                        <p:attrNameLst>
                                          <p:attrName>ppt_y</p:attrName>
                                        </p:attrNameLst>
                                      </p:cBhvr>
                                      <p:tavLst>
                                        <p:tav tm="0">
                                          <p:val>
                                            <p:strVal val="#ppt_y"/>
                                          </p:val>
                                        </p:tav>
                                        <p:tav tm="100000">
                                          <p:val>
                                            <p:strVal val="#ppt_y"/>
                                          </p:val>
                                        </p:tav>
                                      </p:tavLst>
                                    </p:anim>
                                    <p:anim calcmode="lin" valueType="num">
                                      <p:cBhvr>
                                        <p:cTn id="55" dur="250" fill="hold"/>
                                        <p:tgtEl>
                                          <p:spTgt spid="23"/>
                                        </p:tgtEl>
                                        <p:attrNameLst>
                                          <p:attrName>ppt_w</p:attrName>
                                        </p:attrNameLst>
                                      </p:cBhvr>
                                      <p:tavLst>
                                        <p:tav tm="0">
                                          <p:val>
                                            <p:fltVal val="0"/>
                                          </p:val>
                                        </p:tav>
                                        <p:tav tm="100000">
                                          <p:val>
                                            <p:strVal val="#ppt_w"/>
                                          </p:val>
                                        </p:tav>
                                      </p:tavLst>
                                    </p:anim>
                                    <p:anim calcmode="lin" valueType="num">
                                      <p:cBhvr>
                                        <p:cTn id="56" dur="250" fill="hold"/>
                                        <p:tgtEl>
                                          <p:spTgt spid="23"/>
                                        </p:tgtEl>
                                        <p:attrNameLst>
                                          <p:attrName>ppt_h</p:attrName>
                                        </p:attrNameLst>
                                      </p:cBhvr>
                                      <p:tavLst>
                                        <p:tav tm="0">
                                          <p:val>
                                            <p:strVal val="#ppt_h"/>
                                          </p:val>
                                        </p:tav>
                                        <p:tav tm="100000">
                                          <p:val>
                                            <p:strVal val="#ppt_h"/>
                                          </p:val>
                                        </p:tav>
                                      </p:tavLst>
                                    </p:anim>
                                  </p:childTnLst>
                                </p:cTn>
                              </p:par>
                              <p:par>
                                <p:cTn id="57" presetID="12" presetClass="entr" presetSubtype="8" fill="hold" grpId="0" nodeType="withEffect">
                                  <p:stCondLst>
                                    <p:cond delay="0"/>
                                  </p:stCondLst>
                                  <p:childTnLst>
                                    <p:set>
                                      <p:cBhvr>
                                        <p:cTn id="58" dur="1" fill="hold">
                                          <p:stCondLst>
                                            <p:cond delay="0"/>
                                          </p:stCondLst>
                                        </p:cTn>
                                        <p:tgtEl>
                                          <p:spTgt spid="19">
                                            <p:txEl>
                                              <p:pRg st="6" end="6"/>
                                            </p:txEl>
                                          </p:spTgt>
                                        </p:tgtEl>
                                        <p:attrNameLst>
                                          <p:attrName>style.visibility</p:attrName>
                                        </p:attrNameLst>
                                      </p:cBhvr>
                                      <p:to>
                                        <p:strVal val="visible"/>
                                      </p:to>
                                    </p:set>
                                    <p:anim calcmode="lin" valueType="num">
                                      <p:cBhvr additive="base">
                                        <p:cTn id="59" dur="500"/>
                                        <p:tgtEl>
                                          <p:spTgt spid="19">
                                            <p:txEl>
                                              <p:pRg st="6" end="6"/>
                                            </p:txEl>
                                          </p:spTgt>
                                        </p:tgtEl>
                                        <p:attrNameLst>
                                          <p:attrName>ppt_x</p:attrName>
                                        </p:attrNameLst>
                                      </p:cBhvr>
                                      <p:tavLst>
                                        <p:tav tm="0">
                                          <p:val>
                                            <p:strVal val="#ppt_x-#ppt_w*1.125000"/>
                                          </p:val>
                                        </p:tav>
                                        <p:tav tm="100000">
                                          <p:val>
                                            <p:strVal val="#ppt_x"/>
                                          </p:val>
                                        </p:tav>
                                      </p:tavLst>
                                    </p:anim>
                                    <p:animEffect transition="in" filter="wipe(right)">
                                      <p:cBhvr>
                                        <p:cTn id="60"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12" grpId="0" animBg="1"/>
      <p:bldP spid="13" grpId="0" animBg="1"/>
      <p:bldP spid="17"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2" name="Rectangle 21"/>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0" y="4435719"/>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PH"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Assess Yourself</a:t>
            </a:r>
            <a:endParaRPr lang="en"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endParaRPr>
          </a:p>
        </p:txBody>
      </p:sp>
      <p:sp>
        <p:nvSpPr>
          <p:cNvPr id="30" name="Rectangle 29"/>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25AD77D4-7738-4384-AF9E-66C629766DCE}"/>
              </a:ext>
            </a:extLst>
          </p:cNvPr>
          <p:cNvGraphicFramePr/>
          <p:nvPr>
            <p:extLst>
              <p:ext uri="{D42A27DB-BD31-4B8C-83A1-F6EECF244321}">
                <p14:modId xmlns:p14="http://schemas.microsoft.com/office/powerpoint/2010/main" val="3082904463"/>
              </p:ext>
            </p:extLst>
          </p:nvPr>
        </p:nvGraphicFramePr>
        <p:xfrm>
          <a:off x="3395282"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3130000"/>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3"/>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strVal val="#ppt_w+.3"/>
                                          </p:val>
                                        </p:tav>
                                        <p:tav tm="100000">
                                          <p:val>
                                            <p:strVal val="#ppt_w"/>
                                          </p:val>
                                        </p:tav>
                                      </p:tavLst>
                                    </p:anim>
                                    <p:anim calcmode="lin" valueType="num">
                                      <p:cBhvr>
                                        <p:cTn id="13" dur="1000" fill="hold"/>
                                        <p:tgtEl>
                                          <p:spTgt spid="22"/>
                                        </p:tgtEl>
                                        <p:attrNameLst>
                                          <p:attrName>ppt_h</p:attrName>
                                        </p:attrNameLst>
                                      </p:cBhvr>
                                      <p:tavLst>
                                        <p:tav tm="0">
                                          <p:val>
                                            <p:strVal val="#ppt_h"/>
                                          </p:val>
                                        </p:tav>
                                        <p:tav tm="100000">
                                          <p:val>
                                            <p:strVal val="#ppt_h"/>
                                          </p:val>
                                        </p:tav>
                                      </p:tavLst>
                                    </p:anim>
                                    <p:animEffect transition="in" filter="fade">
                                      <p:cBhvr>
                                        <p:cTn id="14" dur="1000"/>
                                        <p:tgtEl>
                                          <p:spTgt spid="22"/>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strVal val="#ppt_w+.3"/>
                                          </p:val>
                                        </p:tav>
                                        <p:tav tm="100000">
                                          <p:val>
                                            <p:strVal val="#ppt_w"/>
                                          </p:val>
                                        </p:tav>
                                      </p:tavLst>
                                    </p:anim>
                                    <p:anim calcmode="lin" valueType="num">
                                      <p:cBhvr>
                                        <p:cTn id="18" dur="1000" fill="hold"/>
                                        <p:tgtEl>
                                          <p:spTgt spid="23"/>
                                        </p:tgtEl>
                                        <p:attrNameLst>
                                          <p:attrName>ppt_h</p:attrName>
                                        </p:attrNameLst>
                                      </p:cBhvr>
                                      <p:tavLst>
                                        <p:tav tm="0">
                                          <p:val>
                                            <p:strVal val="#ppt_h"/>
                                          </p:val>
                                        </p:tav>
                                        <p:tav tm="100000">
                                          <p:val>
                                            <p:strVal val="#ppt_h"/>
                                          </p:val>
                                        </p:tav>
                                      </p:tavLst>
                                    </p:anim>
                                    <p:animEffect transition="in" filter="fade">
                                      <p:cBhvr>
                                        <p:cTn id="19" dur="1000"/>
                                        <p:tgtEl>
                                          <p:spTgt spid="23"/>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strVal val="#ppt_w+.3"/>
                                          </p:val>
                                        </p:tav>
                                        <p:tav tm="100000">
                                          <p:val>
                                            <p:strVal val="#ppt_w"/>
                                          </p:val>
                                        </p:tav>
                                      </p:tavLst>
                                    </p:anim>
                                    <p:anim calcmode="lin" valueType="num">
                                      <p:cBhvr>
                                        <p:cTn id="23" dur="1000" fill="hold"/>
                                        <p:tgtEl>
                                          <p:spTgt spid="24"/>
                                        </p:tgtEl>
                                        <p:attrNameLst>
                                          <p:attrName>ppt_h</p:attrName>
                                        </p:attrNameLst>
                                      </p:cBhvr>
                                      <p:tavLst>
                                        <p:tav tm="0">
                                          <p:val>
                                            <p:strVal val="#ppt_h"/>
                                          </p:val>
                                        </p:tav>
                                        <p:tav tm="100000">
                                          <p:val>
                                            <p:strVal val="#ppt_h"/>
                                          </p:val>
                                        </p:tav>
                                      </p:tavLst>
                                    </p:anim>
                                    <p:animEffect transition="in" filter="fade">
                                      <p:cBhvr>
                                        <p:cTn id="24" dur="1000"/>
                                        <p:tgtEl>
                                          <p:spTgt spid="24"/>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p:tgtEl>
                                          <p:spTgt spid="29"/>
                                        </p:tgtEl>
                                        <p:attrNameLst>
                                          <p:attrName>ppt_x</p:attrName>
                                        </p:attrNameLst>
                                      </p:cBhvr>
                                      <p:tavLst>
                                        <p:tav tm="0">
                                          <p:val>
                                            <p:strVal val="#ppt_x-#ppt_w*1.125000"/>
                                          </p:val>
                                        </p:tav>
                                        <p:tav tm="100000">
                                          <p:val>
                                            <p:strVal val="#ppt_x"/>
                                          </p:val>
                                        </p:tav>
                                      </p:tavLst>
                                    </p:anim>
                                    <p:animEffect transition="in" filter="wipe(right)">
                                      <p:cBhvr>
                                        <p:cTn id="29" dur="500"/>
                                        <p:tgtEl>
                                          <p:spTgt spid="29"/>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right)">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9" grpId="0" animBg="1"/>
      <p:bldP spid="30"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2" name="Rectangle 1"/>
          <p:cNvSpPr/>
          <p:nvPr/>
        </p:nvSpPr>
        <p:spPr>
          <a:xfrm>
            <a:off x="0" y="0"/>
            <a:ext cx="1238865" cy="146009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1220651" y="0"/>
            <a:ext cx="8568812" cy="146009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9789463" y="0"/>
            <a:ext cx="1240877" cy="146009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030340" y="0"/>
            <a:ext cx="1161660" cy="146009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Shape 83"/>
          <p:cNvSpPr txBox="1">
            <a:spLocks noGrp="1"/>
          </p:cNvSpPr>
          <p:nvPr>
            <p:ph type="title"/>
          </p:nvPr>
        </p:nvSpPr>
        <p:spPr>
          <a:prstGeom prst="rect">
            <a:avLst/>
          </a:prstGeom>
        </p:spPr>
        <p:txBody>
          <a:bodyPr lIns="91425" tIns="91425" rIns="91425" bIns="91425" anchor="b" anchorCtr="0">
            <a:noAutofit/>
          </a:bodyPr>
          <a:lstStyle/>
          <a:p>
            <a:r>
              <a:rPr lang="en-PH" sz="4000" b="1" dirty="0">
                <a:ln w="0"/>
                <a:solidFill>
                  <a:schemeClr val="bg1"/>
                </a:solidFill>
                <a:effectLst>
                  <a:outerShdw blurRad="38100" dist="19050" dir="2700000" algn="tl" rotWithShape="0">
                    <a:schemeClr val="dk1">
                      <a:alpha val="40000"/>
                    </a:schemeClr>
                  </a:outerShdw>
                </a:effectLst>
              </a:rPr>
              <a:t>On the Agenda</a:t>
            </a:r>
            <a:endParaRPr lang="en" sz="4000" b="1" dirty="0">
              <a:ln w="0"/>
              <a:solidFill>
                <a:schemeClr val="bg1"/>
              </a:solidFill>
              <a:effectLst>
                <a:outerShdw blurRad="38100" dist="19050" dir="2700000" algn="tl" rotWithShape="0">
                  <a:schemeClr val="dk1">
                    <a:alpha val="40000"/>
                  </a:schemeClr>
                </a:outerShdw>
              </a:effectLst>
            </a:endParaRPr>
          </a:p>
        </p:txBody>
      </p:sp>
      <p:sp>
        <p:nvSpPr>
          <p:cNvPr id="85" name="Shape 85"/>
          <p:cNvSpPr txBox="1"/>
          <p:nvPr/>
        </p:nvSpPr>
        <p:spPr>
          <a:xfrm>
            <a:off x="1238865" y="1761486"/>
            <a:ext cx="10372305" cy="3731341"/>
          </a:xfrm>
          <a:prstGeom prst="rect">
            <a:avLst/>
          </a:prstGeom>
          <a:noFill/>
          <a:ln>
            <a:noFill/>
          </a:ln>
        </p:spPr>
        <p:txBody>
          <a:bodyPr lIns="91425" tIns="91425" rIns="91425" bIns="91425" anchor="t" anchorCtr="0">
            <a:noAutofit/>
          </a:bodyPr>
          <a:lstStyle/>
          <a:p>
            <a:pPr>
              <a:spcBef>
                <a:spcPts val="1200"/>
              </a:spcBef>
            </a:pPr>
            <a:r>
              <a:rPr lang="en-PH" sz="2800" dirty="0">
                <a:solidFill>
                  <a:schemeClr val="tx1">
                    <a:lumMod val="65000"/>
                    <a:lumOff val="35000"/>
                  </a:schemeClr>
                </a:solidFill>
                <a:latin typeface="Lato"/>
                <a:ea typeface="Lato"/>
                <a:cs typeface="Lato"/>
                <a:sym typeface="Lato"/>
              </a:rPr>
              <a:t>In this discussion, the class is expected to</a:t>
            </a:r>
          </a:p>
          <a:p>
            <a:pPr marL="342900" indent="-342900">
              <a:spcBef>
                <a:spcPts val="1200"/>
              </a:spcBef>
              <a:buFont typeface="+mj-lt"/>
              <a:buAutoNum type="arabicPeriod"/>
            </a:pPr>
            <a:r>
              <a:rPr lang="en-PH" sz="2800" dirty="0">
                <a:solidFill>
                  <a:schemeClr val="tx1">
                    <a:lumMod val="65000"/>
                    <a:lumOff val="35000"/>
                  </a:schemeClr>
                </a:solidFill>
                <a:latin typeface="Lato"/>
                <a:ea typeface="Lato"/>
                <a:cs typeface="Lato"/>
                <a:sym typeface="Lato"/>
              </a:rPr>
              <a:t>Be informed course expectations, standards and competencies, outline, and target outcomes;</a:t>
            </a:r>
          </a:p>
          <a:p>
            <a:pPr marL="342900" indent="-342900">
              <a:spcBef>
                <a:spcPts val="1200"/>
              </a:spcBef>
              <a:buFont typeface="+mj-lt"/>
              <a:buAutoNum type="arabicPeriod"/>
            </a:pPr>
            <a:r>
              <a:rPr lang="en-PH" sz="2800" dirty="0">
                <a:solidFill>
                  <a:schemeClr val="tx1">
                    <a:lumMod val="65000"/>
                    <a:lumOff val="35000"/>
                  </a:schemeClr>
                </a:solidFill>
                <a:latin typeface="Lato"/>
                <a:ea typeface="Lato"/>
                <a:cs typeface="Lato"/>
                <a:sym typeface="Lato"/>
              </a:rPr>
              <a:t>Note (and contribute to) course policies;</a:t>
            </a:r>
          </a:p>
          <a:p>
            <a:pPr marL="342900" indent="-342900">
              <a:spcBef>
                <a:spcPts val="1200"/>
              </a:spcBef>
              <a:buFont typeface="+mj-lt"/>
              <a:buAutoNum type="arabicPeriod"/>
            </a:pPr>
            <a:r>
              <a:rPr lang="en-PH" sz="2800" dirty="0">
                <a:solidFill>
                  <a:schemeClr val="tx1">
                    <a:lumMod val="65000"/>
                    <a:lumOff val="35000"/>
                  </a:schemeClr>
                </a:solidFill>
                <a:latin typeface="Lato"/>
                <a:ea typeface="Lato"/>
                <a:cs typeface="Lato"/>
                <a:sym typeface="Lato"/>
              </a:rPr>
              <a:t>Reflect on and share past research experiences; and</a:t>
            </a:r>
          </a:p>
          <a:p>
            <a:pPr marL="342900" indent="-342900">
              <a:spcBef>
                <a:spcPts val="1200"/>
              </a:spcBef>
              <a:buFont typeface="+mj-lt"/>
              <a:buAutoNum type="arabicPeriod"/>
            </a:pPr>
            <a:r>
              <a:rPr lang="en-PH" sz="2800" dirty="0">
                <a:solidFill>
                  <a:schemeClr val="tx1">
                    <a:lumMod val="65000"/>
                    <a:lumOff val="35000"/>
                  </a:schemeClr>
                </a:solidFill>
                <a:latin typeface="Lato"/>
                <a:ea typeface="Lato"/>
                <a:cs typeface="Lato"/>
                <a:sym typeface="Lato"/>
              </a:rPr>
              <a:t>Describe inquiry, investigation, and immersion.</a:t>
            </a:r>
          </a:p>
          <a:p>
            <a:pPr marL="342900" indent="-342900">
              <a:spcBef>
                <a:spcPts val="1200"/>
              </a:spcBef>
              <a:buFont typeface="+mj-lt"/>
              <a:buAutoNum type="arabicPeriod"/>
            </a:pPr>
            <a:endParaRPr lang="en-PH" sz="2800" dirty="0">
              <a:solidFill>
                <a:schemeClr val="tx1">
                  <a:lumMod val="65000"/>
                  <a:lumOff val="35000"/>
                </a:schemeClr>
              </a:solidFill>
              <a:latin typeface="Lato"/>
              <a:ea typeface="Lato"/>
              <a:cs typeface="Lato"/>
              <a:sym typeface="Lato"/>
            </a:endParaRPr>
          </a:p>
        </p:txBody>
      </p:sp>
      <p:sp>
        <p:nvSpPr>
          <p:cNvPr id="87" name="Shape 87"/>
          <p:cNvSpPr txBox="1"/>
          <p:nvPr/>
        </p:nvSpPr>
        <p:spPr>
          <a:xfrm>
            <a:off x="1238865" y="5685332"/>
            <a:ext cx="9791475" cy="826499"/>
          </a:xfrm>
          <a:prstGeom prst="rect">
            <a:avLst/>
          </a:prstGeom>
          <a:noFill/>
          <a:ln>
            <a:noFill/>
          </a:ln>
        </p:spPr>
        <p:txBody>
          <a:bodyPr lIns="91425" tIns="91425" rIns="91425" bIns="91425" anchor="t" anchorCtr="0">
            <a:noAutofit/>
          </a:bodyPr>
          <a:lstStyle/>
          <a:p>
            <a:pPr lvl="0" algn="r" rtl="0">
              <a:buNone/>
            </a:pPr>
            <a:r>
              <a:rPr lang="en-US" sz="1800" dirty="0">
                <a:solidFill>
                  <a:schemeClr val="bg1">
                    <a:lumMod val="50000"/>
                  </a:schemeClr>
                </a:solidFill>
                <a:latin typeface="Lato"/>
                <a:ea typeface="Lato"/>
                <a:cs typeface="Lato"/>
                <a:sym typeface="Lato"/>
              </a:rPr>
              <a:t>This slideshow presentation will be made available through the trainer’s website: </a:t>
            </a:r>
            <a:r>
              <a:rPr lang="en-US" sz="1800" i="1" u="sng" dirty="0">
                <a:solidFill>
                  <a:schemeClr val="accent3">
                    <a:lumMod val="75000"/>
                  </a:schemeClr>
                </a:solidFill>
                <a:latin typeface="Lato"/>
                <a:ea typeface="Lato"/>
                <a:cs typeface="Lato"/>
                <a:sym typeface="Lato"/>
              </a:rPr>
              <a:t>mathbychua.weebly.com</a:t>
            </a:r>
            <a:r>
              <a:rPr lang="en-US" sz="1800" dirty="0">
                <a:solidFill>
                  <a:schemeClr val="bg1">
                    <a:lumMod val="50000"/>
                  </a:schemeClr>
                </a:solidFill>
                <a:latin typeface="Lato"/>
                <a:ea typeface="Lato"/>
                <a:cs typeface="Lato"/>
                <a:sym typeface="Lato"/>
              </a:rPr>
              <a:t>.</a:t>
            </a:r>
          </a:p>
          <a:p>
            <a:pPr lvl="0" algn="r" rtl="0">
              <a:buNone/>
            </a:pPr>
            <a:r>
              <a:rPr lang="en-US" sz="1800" dirty="0">
                <a:solidFill>
                  <a:schemeClr val="bg1">
                    <a:lumMod val="50000"/>
                  </a:schemeClr>
                </a:solidFill>
                <a:latin typeface="Lato"/>
                <a:ea typeface="Lato"/>
                <a:cs typeface="Lato"/>
                <a:sym typeface="Lato"/>
              </a:rPr>
              <a:t>Download the document to use it as reference.</a:t>
            </a:r>
            <a:endParaRPr sz="1800" dirty="0">
              <a:solidFill>
                <a:schemeClr val="bg1">
                  <a:lumMod val="50000"/>
                </a:schemeClr>
              </a:solidFill>
              <a:latin typeface="Lato"/>
              <a:ea typeface="Lato"/>
              <a:cs typeface="Lato"/>
              <a:sym typeface="Lato"/>
            </a:endParaRPr>
          </a:p>
        </p:txBody>
      </p:sp>
      <p:sp>
        <p:nvSpPr>
          <p:cNvPr id="4" name="Rectangle 3"/>
          <p:cNvSpPr/>
          <p:nvPr/>
        </p:nvSpPr>
        <p:spPr>
          <a:xfrm>
            <a:off x="-18215" y="301396"/>
            <a:ext cx="12210215" cy="12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hape 78"/>
          <p:cNvSpPr txBox="1">
            <a:spLocks/>
          </p:cNvSpPr>
          <p:nvPr/>
        </p:nvSpPr>
        <p:spPr>
          <a:xfrm>
            <a:off x="1220649" y="426522"/>
            <a:ext cx="6757866" cy="51310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PH" sz="2400" b="1" spc="300" dirty="0">
                <a:ln w="0"/>
                <a:solidFill>
                  <a:srgbClr val="002060"/>
                </a:solidFill>
                <a:effectLst>
                  <a:outerShdw blurRad="38100" dist="19050" dir="2700000" algn="tl" rotWithShape="0">
                    <a:schemeClr val="dk1">
                      <a:alpha val="40000"/>
                    </a:schemeClr>
                  </a:outerShdw>
                </a:effectLst>
              </a:rPr>
              <a:t>What we week to accomplish</a:t>
            </a:r>
            <a:endParaRPr lang="en" sz="2400" b="1" dirty="0">
              <a:ln w="0"/>
              <a:solidFill>
                <a:srgbClr val="002060"/>
              </a:solidFill>
              <a:effectLst>
                <a:outerShdw blurRad="38100" dist="19050" dir="2700000" algn="tl" rotWithShape="0">
                  <a:schemeClr val="dk1">
                    <a:alpha val="40000"/>
                  </a:schemeClr>
                </a:outerShdw>
              </a:effectLst>
            </a:endParaRPr>
          </a:p>
        </p:txBody>
      </p:sp>
      <p:cxnSp>
        <p:nvCxnSpPr>
          <p:cNvPr id="13" name="Straight Connector 12"/>
          <p:cNvCxnSpPr/>
          <p:nvPr/>
        </p:nvCxnSpPr>
        <p:spPr>
          <a:xfrm>
            <a:off x="849086" y="5565017"/>
            <a:ext cx="1068977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40502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3"/>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childTnLst>
                          </p:cTn>
                        </p:par>
                        <p:par>
                          <p:cTn id="25" fill="hold">
                            <p:stCondLst>
                              <p:cond delay="1000"/>
                            </p:stCondLst>
                            <p:childTnLst>
                              <p:par>
                                <p:cTn id="26" presetID="47"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fade">
                                      <p:cBhvr>
                                        <p:cTn id="33" dur="1000"/>
                                        <p:tgtEl>
                                          <p:spTgt spid="83"/>
                                        </p:tgtEl>
                                      </p:cBhvr>
                                    </p:animEffect>
                                    <p:anim calcmode="lin" valueType="num">
                                      <p:cBhvr>
                                        <p:cTn id="34" dur="1000" fill="hold"/>
                                        <p:tgtEl>
                                          <p:spTgt spid="83"/>
                                        </p:tgtEl>
                                        <p:attrNameLst>
                                          <p:attrName>ppt_x</p:attrName>
                                        </p:attrNameLst>
                                      </p:cBhvr>
                                      <p:tavLst>
                                        <p:tav tm="0">
                                          <p:val>
                                            <p:strVal val="#ppt_x"/>
                                          </p:val>
                                        </p:tav>
                                        <p:tav tm="100000">
                                          <p:val>
                                            <p:strVal val="#ppt_x"/>
                                          </p:val>
                                        </p:tav>
                                      </p:tavLst>
                                    </p:anim>
                                    <p:anim calcmode="lin" valueType="num">
                                      <p:cBhvr>
                                        <p:cTn id="35"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85">
                                            <p:txEl>
                                              <p:pRg st="0" end="0"/>
                                            </p:txEl>
                                          </p:spTgt>
                                        </p:tgtEl>
                                        <p:attrNameLst>
                                          <p:attrName>style.visibility</p:attrName>
                                        </p:attrNameLst>
                                      </p:cBhvr>
                                      <p:to>
                                        <p:strVal val="visible"/>
                                      </p:to>
                                    </p:set>
                                    <p:anim calcmode="lin" valueType="num">
                                      <p:cBhvr additive="base">
                                        <p:cTn id="40" dur="500"/>
                                        <p:tgtEl>
                                          <p:spTgt spid="85">
                                            <p:txEl>
                                              <p:pRg st="0" end="0"/>
                                            </p:txEl>
                                          </p:spTgt>
                                        </p:tgtEl>
                                        <p:attrNameLst>
                                          <p:attrName>ppt_y</p:attrName>
                                        </p:attrNameLst>
                                      </p:cBhvr>
                                      <p:tavLst>
                                        <p:tav tm="0">
                                          <p:val>
                                            <p:strVal val="#ppt_y+#ppt_h*1.125000"/>
                                          </p:val>
                                        </p:tav>
                                        <p:tav tm="100000">
                                          <p:val>
                                            <p:strVal val="#ppt_y"/>
                                          </p:val>
                                        </p:tav>
                                      </p:tavLst>
                                    </p:anim>
                                    <p:animEffect transition="in" filter="wipe(up)">
                                      <p:cBhvr>
                                        <p:cTn id="41" dur="500"/>
                                        <p:tgtEl>
                                          <p:spTgt spid="8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85">
                                            <p:txEl>
                                              <p:pRg st="1" end="1"/>
                                            </p:txEl>
                                          </p:spTgt>
                                        </p:tgtEl>
                                        <p:attrNameLst>
                                          <p:attrName>style.visibility</p:attrName>
                                        </p:attrNameLst>
                                      </p:cBhvr>
                                      <p:to>
                                        <p:strVal val="visible"/>
                                      </p:to>
                                    </p:set>
                                    <p:anim calcmode="lin" valueType="num">
                                      <p:cBhvr additive="base">
                                        <p:cTn id="46" dur="500"/>
                                        <p:tgtEl>
                                          <p:spTgt spid="85">
                                            <p:txEl>
                                              <p:pRg st="1" end="1"/>
                                            </p:txEl>
                                          </p:spTgt>
                                        </p:tgtEl>
                                        <p:attrNameLst>
                                          <p:attrName>ppt_y</p:attrName>
                                        </p:attrNameLst>
                                      </p:cBhvr>
                                      <p:tavLst>
                                        <p:tav tm="0">
                                          <p:val>
                                            <p:strVal val="#ppt_y+#ppt_h*1.125000"/>
                                          </p:val>
                                        </p:tav>
                                        <p:tav tm="100000">
                                          <p:val>
                                            <p:strVal val="#ppt_y"/>
                                          </p:val>
                                        </p:tav>
                                      </p:tavLst>
                                    </p:anim>
                                    <p:animEffect transition="in" filter="wipe(up)">
                                      <p:cBhvr>
                                        <p:cTn id="47" dur="500"/>
                                        <p:tgtEl>
                                          <p:spTgt spid="8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85">
                                            <p:txEl>
                                              <p:pRg st="2" end="2"/>
                                            </p:txEl>
                                          </p:spTgt>
                                        </p:tgtEl>
                                        <p:attrNameLst>
                                          <p:attrName>style.visibility</p:attrName>
                                        </p:attrNameLst>
                                      </p:cBhvr>
                                      <p:to>
                                        <p:strVal val="visible"/>
                                      </p:to>
                                    </p:set>
                                    <p:anim calcmode="lin" valueType="num">
                                      <p:cBhvr additive="base">
                                        <p:cTn id="52" dur="500"/>
                                        <p:tgtEl>
                                          <p:spTgt spid="85">
                                            <p:txEl>
                                              <p:pRg st="2" end="2"/>
                                            </p:txEl>
                                          </p:spTgt>
                                        </p:tgtEl>
                                        <p:attrNameLst>
                                          <p:attrName>ppt_y</p:attrName>
                                        </p:attrNameLst>
                                      </p:cBhvr>
                                      <p:tavLst>
                                        <p:tav tm="0">
                                          <p:val>
                                            <p:strVal val="#ppt_y+#ppt_h*1.125000"/>
                                          </p:val>
                                        </p:tav>
                                        <p:tav tm="100000">
                                          <p:val>
                                            <p:strVal val="#ppt_y"/>
                                          </p:val>
                                        </p:tav>
                                      </p:tavLst>
                                    </p:anim>
                                    <p:animEffect transition="in" filter="wipe(up)">
                                      <p:cBhvr>
                                        <p:cTn id="53" dur="500"/>
                                        <p:tgtEl>
                                          <p:spTgt spid="85">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nodeType="clickEffect">
                                  <p:stCondLst>
                                    <p:cond delay="0"/>
                                  </p:stCondLst>
                                  <p:childTnLst>
                                    <p:set>
                                      <p:cBhvr>
                                        <p:cTn id="57" dur="1" fill="hold">
                                          <p:stCondLst>
                                            <p:cond delay="0"/>
                                          </p:stCondLst>
                                        </p:cTn>
                                        <p:tgtEl>
                                          <p:spTgt spid="85">
                                            <p:txEl>
                                              <p:pRg st="3" end="3"/>
                                            </p:txEl>
                                          </p:spTgt>
                                        </p:tgtEl>
                                        <p:attrNameLst>
                                          <p:attrName>style.visibility</p:attrName>
                                        </p:attrNameLst>
                                      </p:cBhvr>
                                      <p:to>
                                        <p:strVal val="visible"/>
                                      </p:to>
                                    </p:set>
                                    <p:anim calcmode="lin" valueType="num">
                                      <p:cBhvr additive="base">
                                        <p:cTn id="58" dur="500"/>
                                        <p:tgtEl>
                                          <p:spTgt spid="85">
                                            <p:txEl>
                                              <p:pRg st="3" end="3"/>
                                            </p:txEl>
                                          </p:spTgt>
                                        </p:tgtEl>
                                        <p:attrNameLst>
                                          <p:attrName>ppt_y</p:attrName>
                                        </p:attrNameLst>
                                      </p:cBhvr>
                                      <p:tavLst>
                                        <p:tav tm="0">
                                          <p:val>
                                            <p:strVal val="#ppt_y+#ppt_h*1.125000"/>
                                          </p:val>
                                        </p:tav>
                                        <p:tav tm="100000">
                                          <p:val>
                                            <p:strVal val="#ppt_y"/>
                                          </p:val>
                                        </p:tav>
                                      </p:tavLst>
                                    </p:anim>
                                    <p:animEffect transition="in" filter="wipe(up)">
                                      <p:cBhvr>
                                        <p:cTn id="59" dur="500"/>
                                        <p:tgtEl>
                                          <p:spTgt spid="85">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nodeType="clickEffect">
                                  <p:stCondLst>
                                    <p:cond delay="0"/>
                                  </p:stCondLst>
                                  <p:childTnLst>
                                    <p:set>
                                      <p:cBhvr>
                                        <p:cTn id="63" dur="1" fill="hold">
                                          <p:stCondLst>
                                            <p:cond delay="0"/>
                                          </p:stCondLst>
                                        </p:cTn>
                                        <p:tgtEl>
                                          <p:spTgt spid="85">
                                            <p:txEl>
                                              <p:pRg st="4" end="4"/>
                                            </p:txEl>
                                          </p:spTgt>
                                        </p:tgtEl>
                                        <p:attrNameLst>
                                          <p:attrName>style.visibility</p:attrName>
                                        </p:attrNameLst>
                                      </p:cBhvr>
                                      <p:to>
                                        <p:strVal val="visible"/>
                                      </p:to>
                                    </p:set>
                                    <p:anim calcmode="lin" valueType="num">
                                      <p:cBhvr additive="base">
                                        <p:cTn id="64" dur="500"/>
                                        <p:tgtEl>
                                          <p:spTgt spid="85">
                                            <p:txEl>
                                              <p:pRg st="4" end="4"/>
                                            </p:txEl>
                                          </p:spTgt>
                                        </p:tgtEl>
                                        <p:attrNameLst>
                                          <p:attrName>ppt_y</p:attrName>
                                        </p:attrNameLst>
                                      </p:cBhvr>
                                      <p:tavLst>
                                        <p:tav tm="0">
                                          <p:val>
                                            <p:strVal val="#ppt_y+#ppt_h*1.125000"/>
                                          </p:val>
                                        </p:tav>
                                        <p:tav tm="100000">
                                          <p:val>
                                            <p:strVal val="#ppt_y"/>
                                          </p:val>
                                        </p:tav>
                                      </p:tavLst>
                                    </p:anim>
                                    <p:animEffect transition="in" filter="wipe(up)">
                                      <p:cBhvr>
                                        <p:cTn id="65" dur="500"/>
                                        <p:tgtEl>
                                          <p:spTgt spid="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83" grpId="0"/>
      <p:bldP spid="85" grpId="0" uiExpand="1" build="p"/>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2" name="Rectangle 21"/>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0" y="4435719"/>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PH"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Course Description</a:t>
            </a:r>
            <a:endParaRPr lang="en"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endParaRPr>
          </a:p>
        </p:txBody>
      </p:sp>
      <p:sp>
        <p:nvSpPr>
          <p:cNvPr id="30" name="Rectangle 29"/>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C31A6D7-6542-4896-B4D9-16D90973C5F4}"/>
              </a:ext>
            </a:extLst>
          </p:cNvPr>
          <p:cNvPicPr>
            <a:picLocks noChangeAspect="1"/>
          </p:cNvPicPr>
          <p:nvPr/>
        </p:nvPicPr>
        <p:blipFill rotWithShape="1">
          <a:blip r:embed="rId3"/>
          <a:srcRect l="28786" t="32178" r="28300" b="36923"/>
          <a:stretch/>
        </p:blipFill>
        <p:spPr>
          <a:xfrm>
            <a:off x="3401144" y="1325880"/>
            <a:ext cx="8212640" cy="4206240"/>
          </a:xfrm>
          <a:prstGeom prst="rect">
            <a:avLst/>
          </a:prstGeom>
        </p:spPr>
      </p:pic>
    </p:spTree>
    <p:extLst>
      <p:ext uri="{BB962C8B-B14F-4D97-AF65-F5344CB8AC3E}">
        <p14:creationId xmlns:p14="http://schemas.microsoft.com/office/powerpoint/2010/main" val="3378901832"/>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3"/>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strVal val="#ppt_w+.3"/>
                                          </p:val>
                                        </p:tav>
                                        <p:tav tm="100000">
                                          <p:val>
                                            <p:strVal val="#ppt_w"/>
                                          </p:val>
                                        </p:tav>
                                      </p:tavLst>
                                    </p:anim>
                                    <p:anim calcmode="lin" valueType="num">
                                      <p:cBhvr>
                                        <p:cTn id="13" dur="1000" fill="hold"/>
                                        <p:tgtEl>
                                          <p:spTgt spid="22"/>
                                        </p:tgtEl>
                                        <p:attrNameLst>
                                          <p:attrName>ppt_h</p:attrName>
                                        </p:attrNameLst>
                                      </p:cBhvr>
                                      <p:tavLst>
                                        <p:tav tm="0">
                                          <p:val>
                                            <p:strVal val="#ppt_h"/>
                                          </p:val>
                                        </p:tav>
                                        <p:tav tm="100000">
                                          <p:val>
                                            <p:strVal val="#ppt_h"/>
                                          </p:val>
                                        </p:tav>
                                      </p:tavLst>
                                    </p:anim>
                                    <p:animEffect transition="in" filter="fade">
                                      <p:cBhvr>
                                        <p:cTn id="14" dur="1000"/>
                                        <p:tgtEl>
                                          <p:spTgt spid="22"/>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strVal val="#ppt_w+.3"/>
                                          </p:val>
                                        </p:tav>
                                        <p:tav tm="100000">
                                          <p:val>
                                            <p:strVal val="#ppt_w"/>
                                          </p:val>
                                        </p:tav>
                                      </p:tavLst>
                                    </p:anim>
                                    <p:anim calcmode="lin" valueType="num">
                                      <p:cBhvr>
                                        <p:cTn id="18" dur="1000" fill="hold"/>
                                        <p:tgtEl>
                                          <p:spTgt spid="23"/>
                                        </p:tgtEl>
                                        <p:attrNameLst>
                                          <p:attrName>ppt_h</p:attrName>
                                        </p:attrNameLst>
                                      </p:cBhvr>
                                      <p:tavLst>
                                        <p:tav tm="0">
                                          <p:val>
                                            <p:strVal val="#ppt_h"/>
                                          </p:val>
                                        </p:tav>
                                        <p:tav tm="100000">
                                          <p:val>
                                            <p:strVal val="#ppt_h"/>
                                          </p:val>
                                        </p:tav>
                                      </p:tavLst>
                                    </p:anim>
                                    <p:animEffect transition="in" filter="fade">
                                      <p:cBhvr>
                                        <p:cTn id="19" dur="1000"/>
                                        <p:tgtEl>
                                          <p:spTgt spid="23"/>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strVal val="#ppt_w+.3"/>
                                          </p:val>
                                        </p:tav>
                                        <p:tav tm="100000">
                                          <p:val>
                                            <p:strVal val="#ppt_w"/>
                                          </p:val>
                                        </p:tav>
                                      </p:tavLst>
                                    </p:anim>
                                    <p:anim calcmode="lin" valueType="num">
                                      <p:cBhvr>
                                        <p:cTn id="23" dur="1000" fill="hold"/>
                                        <p:tgtEl>
                                          <p:spTgt spid="24"/>
                                        </p:tgtEl>
                                        <p:attrNameLst>
                                          <p:attrName>ppt_h</p:attrName>
                                        </p:attrNameLst>
                                      </p:cBhvr>
                                      <p:tavLst>
                                        <p:tav tm="0">
                                          <p:val>
                                            <p:strVal val="#ppt_h"/>
                                          </p:val>
                                        </p:tav>
                                        <p:tav tm="100000">
                                          <p:val>
                                            <p:strVal val="#ppt_h"/>
                                          </p:val>
                                        </p:tav>
                                      </p:tavLst>
                                    </p:anim>
                                    <p:animEffect transition="in" filter="fade">
                                      <p:cBhvr>
                                        <p:cTn id="24" dur="1000"/>
                                        <p:tgtEl>
                                          <p:spTgt spid="24"/>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p:tgtEl>
                                          <p:spTgt spid="29"/>
                                        </p:tgtEl>
                                        <p:attrNameLst>
                                          <p:attrName>ppt_x</p:attrName>
                                        </p:attrNameLst>
                                      </p:cBhvr>
                                      <p:tavLst>
                                        <p:tav tm="0">
                                          <p:val>
                                            <p:strVal val="#ppt_x-#ppt_w*1.125000"/>
                                          </p:val>
                                        </p:tav>
                                        <p:tav tm="100000">
                                          <p:val>
                                            <p:strVal val="#ppt_x"/>
                                          </p:val>
                                        </p:tav>
                                      </p:tavLst>
                                    </p:anim>
                                    <p:animEffect transition="in" filter="wipe(right)">
                                      <p:cBhvr>
                                        <p:cTn id="29" dur="500"/>
                                        <p:tgtEl>
                                          <p:spTgt spid="29"/>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right)">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9" grpId="0" animBg="1"/>
      <p:bldP spid="30"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3401144" y="731520"/>
            <a:ext cx="8377589" cy="2389985"/>
          </a:xfrm>
          <a:prstGeom prst="rect">
            <a:avLst/>
          </a:prstGeom>
        </p:spPr>
        <p:txBody>
          <a:bodyPr lIns="91425" tIns="91425" rIns="91425" bIns="91425" anchor="t" anchorCtr="0">
            <a:noAutofit/>
          </a:bodyPr>
          <a:lstStyle/>
          <a:p>
            <a:pPr>
              <a:spcAft>
                <a:spcPts val="1000"/>
              </a:spcAft>
              <a:buNone/>
            </a:pPr>
            <a:r>
              <a:rPr lang="en-PH" sz="2800" dirty="0">
                <a:solidFill>
                  <a:schemeClr val="tx1"/>
                </a:solidFill>
              </a:rPr>
              <a:t>On the completion of this course, the student is expected to:</a:t>
            </a:r>
          </a:p>
          <a:p>
            <a:pPr marL="742950" indent="-742950">
              <a:spcAft>
                <a:spcPts val="1000"/>
              </a:spcAft>
              <a:buFont typeface="+mj-lt"/>
              <a:buAutoNum type="arabicPeriod"/>
            </a:pPr>
            <a:r>
              <a:rPr lang="en-PH" sz="2800" dirty="0">
                <a:solidFill>
                  <a:schemeClr val="tx1"/>
                </a:solidFill>
              </a:rPr>
              <a:t>Conduct and defend a group research (qualitative, quantitative, or mixed methods) by undertaking a rigorous process that involves:</a:t>
            </a:r>
          </a:p>
          <a:p>
            <a:pPr marL="742950" indent="-742950">
              <a:spcAft>
                <a:spcPts val="1000"/>
              </a:spcAft>
              <a:buFont typeface="+mj-lt"/>
              <a:buAutoNum type="arabicPeriod"/>
            </a:pPr>
            <a:r>
              <a:rPr lang="en-PH" sz="2800" dirty="0">
                <a:solidFill>
                  <a:schemeClr val="tx1"/>
                </a:solidFill>
              </a:rPr>
              <a:t>Develop appreciation towards the conduct of research in across a wide spectrum of professional fields.</a:t>
            </a:r>
          </a:p>
          <a:p>
            <a:pPr marL="742950" indent="-742950">
              <a:spcAft>
                <a:spcPts val="1000"/>
              </a:spcAft>
              <a:buFont typeface="+mj-lt"/>
              <a:buAutoNum type="arabicPeriod"/>
            </a:pPr>
            <a:r>
              <a:rPr lang="en-PH" sz="2800" dirty="0">
                <a:solidFill>
                  <a:schemeClr val="tx1"/>
                </a:solidFill>
              </a:rPr>
              <a:t>Gain an in-depth understanding of the need for intellectual honesty, academic rigor, and collaboration through the exercise of research.</a:t>
            </a:r>
          </a:p>
        </p:txBody>
      </p:sp>
      <p:sp>
        <p:nvSpPr>
          <p:cNvPr id="22" name="Rectangle 21"/>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0" y="4435719"/>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PH"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Desired Learning Outcomes</a:t>
            </a:r>
            <a:endParaRPr lang="en"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endParaRPr>
          </a:p>
        </p:txBody>
      </p:sp>
      <p:sp>
        <p:nvSpPr>
          <p:cNvPr id="30" name="Rectangle 29"/>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973051"/>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3"/>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strVal val="#ppt_w+.3"/>
                                          </p:val>
                                        </p:tav>
                                        <p:tav tm="100000">
                                          <p:val>
                                            <p:strVal val="#ppt_w"/>
                                          </p:val>
                                        </p:tav>
                                      </p:tavLst>
                                    </p:anim>
                                    <p:anim calcmode="lin" valueType="num">
                                      <p:cBhvr>
                                        <p:cTn id="13" dur="1000" fill="hold"/>
                                        <p:tgtEl>
                                          <p:spTgt spid="22"/>
                                        </p:tgtEl>
                                        <p:attrNameLst>
                                          <p:attrName>ppt_h</p:attrName>
                                        </p:attrNameLst>
                                      </p:cBhvr>
                                      <p:tavLst>
                                        <p:tav tm="0">
                                          <p:val>
                                            <p:strVal val="#ppt_h"/>
                                          </p:val>
                                        </p:tav>
                                        <p:tav tm="100000">
                                          <p:val>
                                            <p:strVal val="#ppt_h"/>
                                          </p:val>
                                        </p:tav>
                                      </p:tavLst>
                                    </p:anim>
                                    <p:animEffect transition="in" filter="fade">
                                      <p:cBhvr>
                                        <p:cTn id="14" dur="1000"/>
                                        <p:tgtEl>
                                          <p:spTgt spid="22"/>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strVal val="#ppt_w+.3"/>
                                          </p:val>
                                        </p:tav>
                                        <p:tav tm="100000">
                                          <p:val>
                                            <p:strVal val="#ppt_w"/>
                                          </p:val>
                                        </p:tav>
                                      </p:tavLst>
                                    </p:anim>
                                    <p:anim calcmode="lin" valueType="num">
                                      <p:cBhvr>
                                        <p:cTn id="18" dur="1000" fill="hold"/>
                                        <p:tgtEl>
                                          <p:spTgt spid="23"/>
                                        </p:tgtEl>
                                        <p:attrNameLst>
                                          <p:attrName>ppt_h</p:attrName>
                                        </p:attrNameLst>
                                      </p:cBhvr>
                                      <p:tavLst>
                                        <p:tav tm="0">
                                          <p:val>
                                            <p:strVal val="#ppt_h"/>
                                          </p:val>
                                        </p:tav>
                                        <p:tav tm="100000">
                                          <p:val>
                                            <p:strVal val="#ppt_h"/>
                                          </p:val>
                                        </p:tav>
                                      </p:tavLst>
                                    </p:anim>
                                    <p:animEffect transition="in" filter="fade">
                                      <p:cBhvr>
                                        <p:cTn id="19" dur="1000"/>
                                        <p:tgtEl>
                                          <p:spTgt spid="23"/>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strVal val="#ppt_w+.3"/>
                                          </p:val>
                                        </p:tav>
                                        <p:tav tm="100000">
                                          <p:val>
                                            <p:strVal val="#ppt_w"/>
                                          </p:val>
                                        </p:tav>
                                      </p:tavLst>
                                    </p:anim>
                                    <p:anim calcmode="lin" valueType="num">
                                      <p:cBhvr>
                                        <p:cTn id="23" dur="1000" fill="hold"/>
                                        <p:tgtEl>
                                          <p:spTgt spid="24"/>
                                        </p:tgtEl>
                                        <p:attrNameLst>
                                          <p:attrName>ppt_h</p:attrName>
                                        </p:attrNameLst>
                                      </p:cBhvr>
                                      <p:tavLst>
                                        <p:tav tm="0">
                                          <p:val>
                                            <p:strVal val="#ppt_h"/>
                                          </p:val>
                                        </p:tav>
                                        <p:tav tm="100000">
                                          <p:val>
                                            <p:strVal val="#ppt_h"/>
                                          </p:val>
                                        </p:tav>
                                      </p:tavLst>
                                    </p:anim>
                                    <p:animEffect transition="in" filter="fade">
                                      <p:cBhvr>
                                        <p:cTn id="24" dur="1000"/>
                                        <p:tgtEl>
                                          <p:spTgt spid="24"/>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p:tgtEl>
                                          <p:spTgt spid="29"/>
                                        </p:tgtEl>
                                        <p:attrNameLst>
                                          <p:attrName>ppt_x</p:attrName>
                                        </p:attrNameLst>
                                      </p:cBhvr>
                                      <p:tavLst>
                                        <p:tav tm="0">
                                          <p:val>
                                            <p:strVal val="#ppt_x-#ppt_w*1.125000"/>
                                          </p:val>
                                        </p:tav>
                                        <p:tav tm="100000">
                                          <p:val>
                                            <p:strVal val="#ppt_x"/>
                                          </p:val>
                                        </p:tav>
                                      </p:tavLst>
                                    </p:anim>
                                    <p:animEffect transition="in" filter="wipe(right)">
                                      <p:cBhvr>
                                        <p:cTn id="29" dur="500"/>
                                        <p:tgtEl>
                                          <p:spTgt spid="29"/>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right)">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12">
                                            <p:txEl>
                                              <p:pRg st="0" end="0"/>
                                            </p:txEl>
                                          </p:spTgt>
                                        </p:tgtEl>
                                        <p:attrNameLst>
                                          <p:attrName>style.visibility</p:attrName>
                                        </p:attrNameLst>
                                      </p:cBhvr>
                                      <p:to>
                                        <p:strVal val="visible"/>
                                      </p:to>
                                    </p:set>
                                    <p:anim calcmode="lin" valueType="num">
                                      <p:cBhvr additive="base">
                                        <p:cTn id="40" dur="500"/>
                                        <p:tgtEl>
                                          <p:spTgt spid="112">
                                            <p:txEl>
                                              <p:pRg st="0" end="0"/>
                                            </p:txEl>
                                          </p:spTgt>
                                        </p:tgtEl>
                                        <p:attrNameLst>
                                          <p:attrName>ppt_x</p:attrName>
                                        </p:attrNameLst>
                                      </p:cBhvr>
                                      <p:tavLst>
                                        <p:tav tm="0">
                                          <p:val>
                                            <p:strVal val="#ppt_x-#ppt_w*1.125000"/>
                                          </p:val>
                                        </p:tav>
                                        <p:tav tm="100000">
                                          <p:val>
                                            <p:strVal val="#ppt_x"/>
                                          </p:val>
                                        </p:tav>
                                      </p:tavLst>
                                    </p:anim>
                                    <p:animEffect transition="in" filter="wipe(right)">
                                      <p:cBhvr>
                                        <p:cTn id="41" dur="500"/>
                                        <p:tgtEl>
                                          <p:spTgt spid="11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112">
                                            <p:txEl>
                                              <p:pRg st="1" end="1"/>
                                            </p:txEl>
                                          </p:spTgt>
                                        </p:tgtEl>
                                        <p:attrNameLst>
                                          <p:attrName>style.visibility</p:attrName>
                                        </p:attrNameLst>
                                      </p:cBhvr>
                                      <p:to>
                                        <p:strVal val="visible"/>
                                      </p:to>
                                    </p:set>
                                    <p:anim calcmode="lin" valueType="num">
                                      <p:cBhvr additive="base">
                                        <p:cTn id="46" dur="500"/>
                                        <p:tgtEl>
                                          <p:spTgt spid="112">
                                            <p:txEl>
                                              <p:pRg st="1" end="1"/>
                                            </p:txEl>
                                          </p:spTgt>
                                        </p:tgtEl>
                                        <p:attrNameLst>
                                          <p:attrName>ppt_x</p:attrName>
                                        </p:attrNameLst>
                                      </p:cBhvr>
                                      <p:tavLst>
                                        <p:tav tm="0">
                                          <p:val>
                                            <p:strVal val="#ppt_x-#ppt_w*1.125000"/>
                                          </p:val>
                                        </p:tav>
                                        <p:tav tm="100000">
                                          <p:val>
                                            <p:strVal val="#ppt_x"/>
                                          </p:val>
                                        </p:tav>
                                      </p:tavLst>
                                    </p:anim>
                                    <p:animEffect transition="in" filter="wipe(right)">
                                      <p:cBhvr>
                                        <p:cTn id="47" dur="500"/>
                                        <p:tgtEl>
                                          <p:spTgt spid="11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112">
                                            <p:txEl>
                                              <p:pRg st="2" end="2"/>
                                            </p:txEl>
                                          </p:spTgt>
                                        </p:tgtEl>
                                        <p:attrNameLst>
                                          <p:attrName>style.visibility</p:attrName>
                                        </p:attrNameLst>
                                      </p:cBhvr>
                                      <p:to>
                                        <p:strVal val="visible"/>
                                      </p:to>
                                    </p:set>
                                    <p:anim calcmode="lin" valueType="num">
                                      <p:cBhvr additive="base">
                                        <p:cTn id="52" dur="500"/>
                                        <p:tgtEl>
                                          <p:spTgt spid="112">
                                            <p:txEl>
                                              <p:pRg st="2" end="2"/>
                                            </p:txEl>
                                          </p:spTgt>
                                        </p:tgtEl>
                                        <p:attrNameLst>
                                          <p:attrName>ppt_x</p:attrName>
                                        </p:attrNameLst>
                                      </p:cBhvr>
                                      <p:tavLst>
                                        <p:tav tm="0">
                                          <p:val>
                                            <p:strVal val="#ppt_x-#ppt_w*1.125000"/>
                                          </p:val>
                                        </p:tav>
                                        <p:tav tm="100000">
                                          <p:val>
                                            <p:strVal val="#ppt_x"/>
                                          </p:val>
                                        </p:tav>
                                      </p:tavLst>
                                    </p:anim>
                                    <p:animEffect transition="in" filter="wipe(right)">
                                      <p:cBhvr>
                                        <p:cTn id="53" dur="500"/>
                                        <p:tgtEl>
                                          <p:spTgt spid="112">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grpId="0" nodeType="clickEffect">
                                  <p:stCondLst>
                                    <p:cond delay="0"/>
                                  </p:stCondLst>
                                  <p:childTnLst>
                                    <p:set>
                                      <p:cBhvr>
                                        <p:cTn id="57" dur="1" fill="hold">
                                          <p:stCondLst>
                                            <p:cond delay="0"/>
                                          </p:stCondLst>
                                        </p:cTn>
                                        <p:tgtEl>
                                          <p:spTgt spid="112">
                                            <p:txEl>
                                              <p:pRg st="3" end="3"/>
                                            </p:txEl>
                                          </p:spTgt>
                                        </p:tgtEl>
                                        <p:attrNameLst>
                                          <p:attrName>style.visibility</p:attrName>
                                        </p:attrNameLst>
                                      </p:cBhvr>
                                      <p:to>
                                        <p:strVal val="visible"/>
                                      </p:to>
                                    </p:set>
                                    <p:anim calcmode="lin" valueType="num">
                                      <p:cBhvr additive="base">
                                        <p:cTn id="58" dur="500"/>
                                        <p:tgtEl>
                                          <p:spTgt spid="112">
                                            <p:txEl>
                                              <p:pRg st="3" end="3"/>
                                            </p:txEl>
                                          </p:spTgt>
                                        </p:tgtEl>
                                        <p:attrNameLst>
                                          <p:attrName>ppt_x</p:attrName>
                                        </p:attrNameLst>
                                      </p:cBhvr>
                                      <p:tavLst>
                                        <p:tav tm="0">
                                          <p:val>
                                            <p:strVal val="#ppt_x-#ppt_w*1.125000"/>
                                          </p:val>
                                        </p:tav>
                                        <p:tav tm="100000">
                                          <p:val>
                                            <p:strVal val="#ppt_x"/>
                                          </p:val>
                                        </p:tav>
                                      </p:tavLst>
                                    </p:anim>
                                    <p:animEffect transition="in" filter="wipe(right)">
                                      <p:cBhvr>
                                        <p:cTn id="59" dur="500"/>
                                        <p:tgtEl>
                                          <p:spTgt spid="112">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xit" presetSubtype="8" fill="hold" grpId="1" nodeType="clickEffect">
                                  <p:stCondLst>
                                    <p:cond delay="0"/>
                                  </p:stCondLst>
                                  <p:childTnLst>
                                    <p:anim calcmode="lin" valueType="num">
                                      <p:cBhvr additive="base">
                                        <p:cTn id="63" dur="500"/>
                                        <p:tgtEl>
                                          <p:spTgt spid="112">
                                            <p:txEl>
                                              <p:pRg st="0" end="0"/>
                                            </p:txEl>
                                          </p:spTgt>
                                        </p:tgtEl>
                                        <p:attrNameLst>
                                          <p:attrName>ppt_x</p:attrName>
                                        </p:attrNameLst>
                                      </p:cBhvr>
                                      <p:tavLst>
                                        <p:tav tm="0">
                                          <p:val>
                                            <p:strVal val="#ppt_x"/>
                                          </p:val>
                                        </p:tav>
                                        <p:tav tm="100000">
                                          <p:val>
                                            <p:strVal val="#ppt_x-#ppt_w*1.125000"/>
                                          </p:val>
                                        </p:tav>
                                      </p:tavLst>
                                    </p:anim>
                                    <p:animEffect transition="out" filter="wipe(left)">
                                      <p:cBhvr>
                                        <p:cTn id="64" dur="500"/>
                                        <p:tgtEl>
                                          <p:spTgt spid="112">
                                            <p:txEl>
                                              <p:pRg st="0" end="0"/>
                                            </p:txEl>
                                          </p:spTgt>
                                        </p:tgtEl>
                                      </p:cBhvr>
                                    </p:animEffect>
                                    <p:set>
                                      <p:cBhvr>
                                        <p:cTn id="65" dur="1" fill="hold">
                                          <p:stCondLst>
                                            <p:cond delay="499"/>
                                          </p:stCondLst>
                                        </p:cTn>
                                        <p:tgtEl>
                                          <p:spTgt spid="112">
                                            <p:txEl>
                                              <p:pRg st="0" end="0"/>
                                            </p:txEl>
                                          </p:spTgt>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2" presetClass="exit" presetSubtype="8" fill="hold" grpId="1" nodeType="clickEffect">
                                  <p:stCondLst>
                                    <p:cond delay="0"/>
                                  </p:stCondLst>
                                  <p:childTnLst>
                                    <p:anim calcmode="lin" valueType="num">
                                      <p:cBhvr additive="base">
                                        <p:cTn id="69" dur="500"/>
                                        <p:tgtEl>
                                          <p:spTgt spid="112">
                                            <p:txEl>
                                              <p:pRg st="1" end="1"/>
                                            </p:txEl>
                                          </p:spTgt>
                                        </p:tgtEl>
                                        <p:attrNameLst>
                                          <p:attrName>ppt_x</p:attrName>
                                        </p:attrNameLst>
                                      </p:cBhvr>
                                      <p:tavLst>
                                        <p:tav tm="0">
                                          <p:val>
                                            <p:strVal val="#ppt_x"/>
                                          </p:val>
                                        </p:tav>
                                        <p:tav tm="100000">
                                          <p:val>
                                            <p:strVal val="#ppt_x-#ppt_w*1.125000"/>
                                          </p:val>
                                        </p:tav>
                                      </p:tavLst>
                                    </p:anim>
                                    <p:animEffect transition="out" filter="wipe(left)">
                                      <p:cBhvr>
                                        <p:cTn id="70" dur="500"/>
                                        <p:tgtEl>
                                          <p:spTgt spid="112">
                                            <p:txEl>
                                              <p:pRg st="1" end="1"/>
                                            </p:txEl>
                                          </p:spTgt>
                                        </p:tgtEl>
                                      </p:cBhvr>
                                    </p:animEffect>
                                    <p:set>
                                      <p:cBhvr>
                                        <p:cTn id="71" dur="1" fill="hold">
                                          <p:stCondLst>
                                            <p:cond delay="499"/>
                                          </p:stCondLst>
                                        </p:cTn>
                                        <p:tgtEl>
                                          <p:spTgt spid="112">
                                            <p:txEl>
                                              <p:pRg st="1" end="1"/>
                                            </p:txEl>
                                          </p:spTgt>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2" presetClass="exit" presetSubtype="8" fill="hold" grpId="1" nodeType="clickEffect">
                                  <p:stCondLst>
                                    <p:cond delay="0"/>
                                  </p:stCondLst>
                                  <p:childTnLst>
                                    <p:anim calcmode="lin" valueType="num">
                                      <p:cBhvr additive="base">
                                        <p:cTn id="75" dur="500"/>
                                        <p:tgtEl>
                                          <p:spTgt spid="112">
                                            <p:txEl>
                                              <p:pRg st="2" end="2"/>
                                            </p:txEl>
                                          </p:spTgt>
                                        </p:tgtEl>
                                        <p:attrNameLst>
                                          <p:attrName>ppt_x</p:attrName>
                                        </p:attrNameLst>
                                      </p:cBhvr>
                                      <p:tavLst>
                                        <p:tav tm="0">
                                          <p:val>
                                            <p:strVal val="#ppt_x"/>
                                          </p:val>
                                        </p:tav>
                                        <p:tav tm="100000">
                                          <p:val>
                                            <p:strVal val="#ppt_x-#ppt_w*1.125000"/>
                                          </p:val>
                                        </p:tav>
                                      </p:tavLst>
                                    </p:anim>
                                    <p:animEffect transition="out" filter="wipe(left)">
                                      <p:cBhvr>
                                        <p:cTn id="76" dur="500"/>
                                        <p:tgtEl>
                                          <p:spTgt spid="112">
                                            <p:txEl>
                                              <p:pRg st="2" end="2"/>
                                            </p:txEl>
                                          </p:spTgt>
                                        </p:tgtEl>
                                      </p:cBhvr>
                                    </p:animEffect>
                                    <p:set>
                                      <p:cBhvr>
                                        <p:cTn id="77" dur="1" fill="hold">
                                          <p:stCondLst>
                                            <p:cond delay="499"/>
                                          </p:stCondLst>
                                        </p:cTn>
                                        <p:tgtEl>
                                          <p:spTgt spid="112">
                                            <p:txEl>
                                              <p:pRg st="2" end="2"/>
                                            </p:txEl>
                                          </p:spTgt>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2" presetClass="exit" presetSubtype="8" fill="hold" grpId="1" nodeType="clickEffect">
                                  <p:stCondLst>
                                    <p:cond delay="0"/>
                                  </p:stCondLst>
                                  <p:childTnLst>
                                    <p:anim calcmode="lin" valueType="num">
                                      <p:cBhvr additive="base">
                                        <p:cTn id="81" dur="500"/>
                                        <p:tgtEl>
                                          <p:spTgt spid="112">
                                            <p:txEl>
                                              <p:pRg st="3" end="3"/>
                                            </p:txEl>
                                          </p:spTgt>
                                        </p:tgtEl>
                                        <p:attrNameLst>
                                          <p:attrName>ppt_x</p:attrName>
                                        </p:attrNameLst>
                                      </p:cBhvr>
                                      <p:tavLst>
                                        <p:tav tm="0">
                                          <p:val>
                                            <p:strVal val="#ppt_x"/>
                                          </p:val>
                                        </p:tav>
                                        <p:tav tm="100000">
                                          <p:val>
                                            <p:strVal val="#ppt_x-#ppt_w*1.125000"/>
                                          </p:val>
                                        </p:tav>
                                      </p:tavLst>
                                    </p:anim>
                                    <p:animEffect transition="out" filter="wipe(left)">
                                      <p:cBhvr>
                                        <p:cTn id="82" dur="500"/>
                                        <p:tgtEl>
                                          <p:spTgt spid="112">
                                            <p:txEl>
                                              <p:pRg st="3" end="3"/>
                                            </p:txEl>
                                          </p:spTgt>
                                        </p:tgtEl>
                                      </p:cBhvr>
                                    </p:animEffect>
                                    <p:set>
                                      <p:cBhvr>
                                        <p:cTn id="83" dur="1" fill="hold">
                                          <p:stCondLst>
                                            <p:cond delay="499"/>
                                          </p:stCondLst>
                                        </p:cTn>
                                        <p:tgtEl>
                                          <p:spTgt spid="11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uiExpand="1" build="p"/>
      <p:bldP spid="112" grpId="1" uiExpand="1" build="p"/>
      <p:bldP spid="22" grpId="0" animBg="1"/>
      <p:bldP spid="23" grpId="0" animBg="1"/>
      <p:bldP spid="24" grpId="0" animBg="1"/>
      <p:bldP spid="25" grpId="0" animBg="1"/>
      <p:bldP spid="29" grpId="0" animBg="1"/>
      <p:bldP spid="30"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2" name="Rectangle 21"/>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0" y="4435719"/>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PH"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Grading Criteria</a:t>
            </a:r>
            <a:endParaRPr lang="en"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endParaRPr>
          </a:p>
        </p:txBody>
      </p:sp>
      <p:sp>
        <p:nvSpPr>
          <p:cNvPr id="30" name="Rectangle 29"/>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AA987E2-F621-4CFE-A671-31D3B78187E8}"/>
              </a:ext>
            </a:extLst>
          </p:cNvPr>
          <p:cNvPicPr>
            <a:picLocks noChangeAspect="1"/>
          </p:cNvPicPr>
          <p:nvPr/>
        </p:nvPicPr>
        <p:blipFill rotWithShape="1">
          <a:blip r:embed="rId3"/>
          <a:srcRect l="30000" t="34844" r="50000" b="50000"/>
          <a:stretch/>
        </p:blipFill>
        <p:spPr>
          <a:xfrm>
            <a:off x="3656149" y="838200"/>
            <a:ext cx="6721689" cy="2865120"/>
          </a:xfrm>
          <a:prstGeom prst="rect">
            <a:avLst/>
          </a:prstGeom>
        </p:spPr>
      </p:pic>
      <p:sp>
        <p:nvSpPr>
          <p:cNvPr id="13" name="Shape 112">
            <a:extLst>
              <a:ext uri="{FF2B5EF4-FFF2-40B4-BE49-F238E27FC236}">
                <a16:creationId xmlns:a16="http://schemas.microsoft.com/office/drawing/2014/main" id="{34A73408-6FFE-47E7-9A7D-A7B9C8A661F5}"/>
              </a:ext>
            </a:extLst>
          </p:cNvPr>
          <p:cNvSpPr txBox="1">
            <a:spLocks noGrp="1"/>
          </p:cNvSpPr>
          <p:nvPr>
            <p:ph type="body" idx="1"/>
          </p:nvPr>
        </p:nvSpPr>
        <p:spPr>
          <a:xfrm>
            <a:off x="3509611" y="3785616"/>
            <a:ext cx="8377589" cy="2389985"/>
          </a:xfrm>
          <a:prstGeom prst="rect">
            <a:avLst/>
          </a:prstGeom>
        </p:spPr>
        <p:txBody>
          <a:bodyPr lIns="91425" tIns="91425" rIns="91425" bIns="91425" anchor="t" anchorCtr="0">
            <a:noAutofit/>
          </a:bodyPr>
          <a:lstStyle/>
          <a:p>
            <a:pPr>
              <a:spcAft>
                <a:spcPts val="1000"/>
              </a:spcAft>
              <a:buNone/>
            </a:pPr>
            <a:r>
              <a:rPr lang="en-PH" sz="2000" dirty="0">
                <a:solidFill>
                  <a:schemeClr val="tx1"/>
                </a:solidFill>
              </a:rPr>
              <a:t>WW: Components of the Research Paper, Quiz(</a:t>
            </a:r>
            <a:r>
              <a:rPr lang="en-PH" sz="2000" dirty="0" err="1">
                <a:solidFill>
                  <a:schemeClr val="tx1"/>
                </a:solidFill>
              </a:rPr>
              <a:t>zes</a:t>
            </a:r>
            <a:r>
              <a:rPr lang="en-PH" sz="2000" dirty="0">
                <a:solidFill>
                  <a:schemeClr val="tx1"/>
                </a:solidFill>
              </a:rPr>
              <a:t>),</a:t>
            </a:r>
          </a:p>
          <a:p>
            <a:pPr>
              <a:spcAft>
                <a:spcPts val="1000"/>
              </a:spcAft>
              <a:buNone/>
            </a:pPr>
            <a:r>
              <a:rPr lang="en-PH" sz="2000" dirty="0">
                <a:solidFill>
                  <a:schemeClr val="tx1"/>
                </a:solidFill>
              </a:rPr>
              <a:t>PT: Within-Group Evaluation, Practice Tasks, Class Participation, Individual Activities</a:t>
            </a:r>
          </a:p>
          <a:p>
            <a:pPr>
              <a:spcAft>
                <a:spcPts val="1000"/>
              </a:spcAft>
              <a:buNone/>
            </a:pPr>
            <a:r>
              <a:rPr lang="en-PH" sz="2000" dirty="0">
                <a:solidFill>
                  <a:schemeClr val="tx1"/>
                </a:solidFill>
              </a:rPr>
              <a:t>Oral Defense grade will be determined solely on the evaluation of the research panel.</a:t>
            </a:r>
          </a:p>
        </p:txBody>
      </p:sp>
    </p:spTree>
    <p:extLst>
      <p:ext uri="{BB962C8B-B14F-4D97-AF65-F5344CB8AC3E}">
        <p14:creationId xmlns:p14="http://schemas.microsoft.com/office/powerpoint/2010/main" val="159927103"/>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3"/>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strVal val="#ppt_w+.3"/>
                                          </p:val>
                                        </p:tav>
                                        <p:tav tm="100000">
                                          <p:val>
                                            <p:strVal val="#ppt_w"/>
                                          </p:val>
                                        </p:tav>
                                      </p:tavLst>
                                    </p:anim>
                                    <p:anim calcmode="lin" valueType="num">
                                      <p:cBhvr>
                                        <p:cTn id="13" dur="1000" fill="hold"/>
                                        <p:tgtEl>
                                          <p:spTgt spid="22"/>
                                        </p:tgtEl>
                                        <p:attrNameLst>
                                          <p:attrName>ppt_h</p:attrName>
                                        </p:attrNameLst>
                                      </p:cBhvr>
                                      <p:tavLst>
                                        <p:tav tm="0">
                                          <p:val>
                                            <p:strVal val="#ppt_h"/>
                                          </p:val>
                                        </p:tav>
                                        <p:tav tm="100000">
                                          <p:val>
                                            <p:strVal val="#ppt_h"/>
                                          </p:val>
                                        </p:tav>
                                      </p:tavLst>
                                    </p:anim>
                                    <p:animEffect transition="in" filter="fade">
                                      <p:cBhvr>
                                        <p:cTn id="14" dur="1000"/>
                                        <p:tgtEl>
                                          <p:spTgt spid="22"/>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strVal val="#ppt_w+.3"/>
                                          </p:val>
                                        </p:tav>
                                        <p:tav tm="100000">
                                          <p:val>
                                            <p:strVal val="#ppt_w"/>
                                          </p:val>
                                        </p:tav>
                                      </p:tavLst>
                                    </p:anim>
                                    <p:anim calcmode="lin" valueType="num">
                                      <p:cBhvr>
                                        <p:cTn id="18" dur="1000" fill="hold"/>
                                        <p:tgtEl>
                                          <p:spTgt spid="23"/>
                                        </p:tgtEl>
                                        <p:attrNameLst>
                                          <p:attrName>ppt_h</p:attrName>
                                        </p:attrNameLst>
                                      </p:cBhvr>
                                      <p:tavLst>
                                        <p:tav tm="0">
                                          <p:val>
                                            <p:strVal val="#ppt_h"/>
                                          </p:val>
                                        </p:tav>
                                        <p:tav tm="100000">
                                          <p:val>
                                            <p:strVal val="#ppt_h"/>
                                          </p:val>
                                        </p:tav>
                                      </p:tavLst>
                                    </p:anim>
                                    <p:animEffect transition="in" filter="fade">
                                      <p:cBhvr>
                                        <p:cTn id="19" dur="1000"/>
                                        <p:tgtEl>
                                          <p:spTgt spid="23"/>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strVal val="#ppt_w+.3"/>
                                          </p:val>
                                        </p:tav>
                                        <p:tav tm="100000">
                                          <p:val>
                                            <p:strVal val="#ppt_w"/>
                                          </p:val>
                                        </p:tav>
                                      </p:tavLst>
                                    </p:anim>
                                    <p:anim calcmode="lin" valueType="num">
                                      <p:cBhvr>
                                        <p:cTn id="23" dur="1000" fill="hold"/>
                                        <p:tgtEl>
                                          <p:spTgt spid="24"/>
                                        </p:tgtEl>
                                        <p:attrNameLst>
                                          <p:attrName>ppt_h</p:attrName>
                                        </p:attrNameLst>
                                      </p:cBhvr>
                                      <p:tavLst>
                                        <p:tav tm="0">
                                          <p:val>
                                            <p:strVal val="#ppt_h"/>
                                          </p:val>
                                        </p:tav>
                                        <p:tav tm="100000">
                                          <p:val>
                                            <p:strVal val="#ppt_h"/>
                                          </p:val>
                                        </p:tav>
                                      </p:tavLst>
                                    </p:anim>
                                    <p:animEffect transition="in" filter="fade">
                                      <p:cBhvr>
                                        <p:cTn id="24" dur="1000"/>
                                        <p:tgtEl>
                                          <p:spTgt spid="24"/>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p:tgtEl>
                                          <p:spTgt spid="29"/>
                                        </p:tgtEl>
                                        <p:attrNameLst>
                                          <p:attrName>ppt_x</p:attrName>
                                        </p:attrNameLst>
                                      </p:cBhvr>
                                      <p:tavLst>
                                        <p:tav tm="0">
                                          <p:val>
                                            <p:strVal val="#ppt_x-#ppt_w*1.125000"/>
                                          </p:val>
                                        </p:tav>
                                        <p:tav tm="100000">
                                          <p:val>
                                            <p:strVal val="#ppt_x"/>
                                          </p:val>
                                        </p:tav>
                                      </p:tavLst>
                                    </p:anim>
                                    <p:animEffect transition="in" filter="wipe(right)">
                                      <p:cBhvr>
                                        <p:cTn id="29" dur="500"/>
                                        <p:tgtEl>
                                          <p:spTgt spid="29"/>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right)">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 calcmode="lin" valueType="num">
                                      <p:cBhvr additive="base">
                                        <p:cTn id="40" dur="500"/>
                                        <p:tgtEl>
                                          <p:spTgt spid="13">
                                            <p:txEl>
                                              <p:pRg st="0" end="0"/>
                                            </p:txEl>
                                          </p:spTgt>
                                        </p:tgtEl>
                                        <p:attrNameLst>
                                          <p:attrName>ppt_x</p:attrName>
                                        </p:attrNameLst>
                                      </p:cBhvr>
                                      <p:tavLst>
                                        <p:tav tm="0">
                                          <p:val>
                                            <p:strVal val="#ppt_x-#ppt_w*1.125000"/>
                                          </p:val>
                                        </p:tav>
                                        <p:tav tm="100000">
                                          <p:val>
                                            <p:strVal val="#ppt_x"/>
                                          </p:val>
                                        </p:tav>
                                      </p:tavLst>
                                    </p:anim>
                                    <p:animEffect transition="in" filter="wipe(right)">
                                      <p:cBhvr>
                                        <p:cTn id="41" dur="500"/>
                                        <p:tgtEl>
                                          <p:spTgt spid="1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13">
                                            <p:txEl>
                                              <p:pRg st="1" end="1"/>
                                            </p:txEl>
                                          </p:spTgt>
                                        </p:tgtEl>
                                        <p:attrNameLst>
                                          <p:attrName>style.visibility</p:attrName>
                                        </p:attrNameLst>
                                      </p:cBhvr>
                                      <p:to>
                                        <p:strVal val="visible"/>
                                      </p:to>
                                    </p:set>
                                    <p:anim calcmode="lin" valueType="num">
                                      <p:cBhvr additive="base">
                                        <p:cTn id="46" dur="500"/>
                                        <p:tgtEl>
                                          <p:spTgt spid="13">
                                            <p:txEl>
                                              <p:pRg st="1" end="1"/>
                                            </p:txEl>
                                          </p:spTgt>
                                        </p:tgtEl>
                                        <p:attrNameLst>
                                          <p:attrName>ppt_x</p:attrName>
                                        </p:attrNameLst>
                                      </p:cBhvr>
                                      <p:tavLst>
                                        <p:tav tm="0">
                                          <p:val>
                                            <p:strVal val="#ppt_x-#ppt_w*1.125000"/>
                                          </p:val>
                                        </p:tav>
                                        <p:tav tm="100000">
                                          <p:val>
                                            <p:strVal val="#ppt_x"/>
                                          </p:val>
                                        </p:tav>
                                      </p:tavLst>
                                    </p:anim>
                                    <p:animEffect transition="in" filter="wipe(right)">
                                      <p:cBhvr>
                                        <p:cTn id="47" dur="500"/>
                                        <p:tgtEl>
                                          <p:spTgt spid="1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13">
                                            <p:txEl>
                                              <p:pRg st="2" end="2"/>
                                            </p:txEl>
                                          </p:spTgt>
                                        </p:tgtEl>
                                        <p:attrNameLst>
                                          <p:attrName>style.visibility</p:attrName>
                                        </p:attrNameLst>
                                      </p:cBhvr>
                                      <p:to>
                                        <p:strVal val="visible"/>
                                      </p:to>
                                    </p:set>
                                    <p:anim calcmode="lin" valueType="num">
                                      <p:cBhvr additive="base">
                                        <p:cTn id="52" dur="500"/>
                                        <p:tgtEl>
                                          <p:spTgt spid="13">
                                            <p:txEl>
                                              <p:pRg st="2" end="2"/>
                                            </p:txEl>
                                          </p:spTgt>
                                        </p:tgtEl>
                                        <p:attrNameLst>
                                          <p:attrName>ppt_x</p:attrName>
                                        </p:attrNameLst>
                                      </p:cBhvr>
                                      <p:tavLst>
                                        <p:tav tm="0">
                                          <p:val>
                                            <p:strVal val="#ppt_x-#ppt_w*1.125000"/>
                                          </p:val>
                                        </p:tav>
                                        <p:tav tm="100000">
                                          <p:val>
                                            <p:strVal val="#ppt_x"/>
                                          </p:val>
                                        </p:tav>
                                      </p:tavLst>
                                    </p:anim>
                                    <p:animEffect transition="in" filter="wipe(right)">
                                      <p:cBhvr>
                                        <p:cTn id="53" dur="500"/>
                                        <p:tgtEl>
                                          <p:spTgt spid="13">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xit" presetSubtype="8" fill="hold" grpId="1" nodeType="clickEffect">
                                  <p:stCondLst>
                                    <p:cond delay="0"/>
                                  </p:stCondLst>
                                  <p:childTnLst>
                                    <p:anim calcmode="lin" valueType="num">
                                      <p:cBhvr additive="base">
                                        <p:cTn id="57" dur="500"/>
                                        <p:tgtEl>
                                          <p:spTgt spid="13">
                                            <p:txEl>
                                              <p:pRg st="0" end="0"/>
                                            </p:txEl>
                                          </p:spTgt>
                                        </p:tgtEl>
                                        <p:attrNameLst>
                                          <p:attrName>ppt_x</p:attrName>
                                        </p:attrNameLst>
                                      </p:cBhvr>
                                      <p:tavLst>
                                        <p:tav tm="0">
                                          <p:val>
                                            <p:strVal val="#ppt_x"/>
                                          </p:val>
                                        </p:tav>
                                        <p:tav tm="100000">
                                          <p:val>
                                            <p:strVal val="#ppt_x-#ppt_w*1.125000"/>
                                          </p:val>
                                        </p:tav>
                                      </p:tavLst>
                                    </p:anim>
                                    <p:animEffect transition="out" filter="wipe(left)">
                                      <p:cBhvr>
                                        <p:cTn id="58" dur="500"/>
                                        <p:tgtEl>
                                          <p:spTgt spid="13">
                                            <p:txEl>
                                              <p:pRg st="0" end="0"/>
                                            </p:txEl>
                                          </p:spTgt>
                                        </p:tgtEl>
                                      </p:cBhvr>
                                    </p:animEffect>
                                    <p:set>
                                      <p:cBhvr>
                                        <p:cTn id="59" dur="1" fill="hold">
                                          <p:stCondLst>
                                            <p:cond delay="499"/>
                                          </p:stCondLst>
                                        </p:cTn>
                                        <p:tgtEl>
                                          <p:spTgt spid="13">
                                            <p:txEl>
                                              <p:pRg st="0" end="0"/>
                                            </p:txEl>
                                          </p:spTgt>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2" presetClass="exit" presetSubtype="8" fill="hold" grpId="1" nodeType="clickEffect">
                                  <p:stCondLst>
                                    <p:cond delay="0"/>
                                  </p:stCondLst>
                                  <p:childTnLst>
                                    <p:anim calcmode="lin" valueType="num">
                                      <p:cBhvr additive="base">
                                        <p:cTn id="63" dur="500"/>
                                        <p:tgtEl>
                                          <p:spTgt spid="13">
                                            <p:txEl>
                                              <p:pRg st="1" end="1"/>
                                            </p:txEl>
                                          </p:spTgt>
                                        </p:tgtEl>
                                        <p:attrNameLst>
                                          <p:attrName>ppt_x</p:attrName>
                                        </p:attrNameLst>
                                      </p:cBhvr>
                                      <p:tavLst>
                                        <p:tav tm="0">
                                          <p:val>
                                            <p:strVal val="#ppt_x"/>
                                          </p:val>
                                        </p:tav>
                                        <p:tav tm="100000">
                                          <p:val>
                                            <p:strVal val="#ppt_x-#ppt_w*1.125000"/>
                                          </p:val>
                                        </p:tav>
                                      </p:tavLst>
                                    </p:anim>
                                    <p:animEffect transition="out" filter="wipe(left)">
                                      <p:cBhvr>
                                        <p:cTn id="64" dur="500"/>
                                        <p:tgtEl>
                                          <p:spTgt spid="13">
                                            <p:txEl>
                                              <p:pRg st="1" end="1"/>
                                            </p:txEl>
                                          </p:spTgt>
                                        </p:tgtEl>
                                      </p:cBhvr>
                                    </p:animEffect>
                                    <p:set>
                                      <p:cBhvr>
                                        <p:cTn id="65" dur="1" fill="hold">
                                          <p:stCondLst>
                                            <p:cond delay="499"/>
                                          </p:stCondLst>
                                        </p:cTn>
                                        <p:tgtEl>
                                          <p:spTgt spid="13">
                                            <p:txEl>
                                              <p:pRg st="1" end="1"/>
                                            </p:txEl>
                                          </p:spTgt>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2" presetClass="exit" presetSubtype="8" fill="hold" grpId="1" nodeType="clickEffect">
                                  <p:stCondLst>
                                    <p:cond delay="0"/>
                                  </p:stCondLst>
                                  <p:childTnLst>
                                    <p:anim calcmode="lin" valueType="num">
                                      <p:cBhvr additive="base">
                                        <p:cTn id="69" dur="500"/>
                                        <p:tgtEl>
                                          <p:spTgt spid="13">
                                            <p:txEl>
                                              <p:pRg st="2" end="2"/>
                                            </p:txEl>
                                          </p:spTgt>
                                        </p:tgtEl>
                                        <p:attrNameLst>
                                          <p:attrName>ppt_x</p:attrName>
                                        </p:attrNameLst>
                                      </p:cBhvr>
                                      <p:tavLst>
                                        <p:tav tm="0">
                                          <p:val>
                                            <p:strVal val="#ppt_x"/>
                                          </p:val>
                                        </p:tav>
                                        <p:tav tm="100000">
                                          <p:val>
                                            <p:strVal val="#ppt_x-#ppt_w*1.125000"/>
                                          </p:val>
                                        </p:tav>
                                      </p:tavLst>
                                    </p:anim>
                                    <p:animEffect transition="out" filter="wipe(left)">
                                      <p:cBhvr>
                                        <p:cTn id="70" dur="500"/>
                                        <p:tgtEl>
                                          <p:spTgt spid="13">
                                            <p:txEl>
                                              <p:pRg st="2" end="2"/>
                                            </p:txEl>
                                          </p:spTgt>
                                        </p:tgtEl>
                                      </p:cBhvr>
                                    </p:animEffect>
                                    <p:set>
                                      <p:cBhvr>
                                        <p:cTn id="71" dur="1" fill="hold">
                                          <p:stCondLst>
                                            <p:cond delay="499"/>
                                          </p:stCondLst>
                                        </p:cTn>
                                        <p:tgtEl>
                                          <p:spTgt spid="1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9" grpId="0" animBg="1"/>
      <p:bldP spid="30" grpId="0" animBg="1"/>
      <p:bldP spid="34" grpId="0" animBg="1"/>
      <p:bldP spid="13" grpId="0" uiExpand="1" build="p"/>
      <p:bldP spid="13" grpId="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2" name="Rectangle 21"/>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0" y="4435719"/>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PH"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Research Paper</a:t>
            </a:r>
            <a:endParaRPr lang="en"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endParaRPr>
          </a:p>
        </p:txBody>
      </p:sp>
      <p:sp>
        <p:nvSpPr>
          <p:cNvPr id="30" name="Rectangle 29"/>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56B69D9-0C4B-4E2C-A27A-631BBA2D7A64}"/>
              </a:ext>
            </a:extLst>
          </p:cNvPr>
          <p:cNvPicPr>
            <a:picLocks noChangeAspect="1"/>
          </p:cNvPicPr>
          <p:nvPr/>
        </p:nvPicPr>
        <p:blipFill rotWithShape="1">
          <a:blip r:embed="rId3"/>
          <a:srcRect l="53472" t="37778" r="5695" b="27161"/>
          <a:stretch/>
        </p:blipFill>
        <p:spPr>
          <a:xfrm>
            <a:off x="3251199" y="982134"/>
            <a:ext cx="8694674" cy="4199467"/>
          </a:xfrm>
          <a:prstGeom prst="rect">
            <a:avLst/>
          </a:prstGeom>
        </p:spPr>
      </p:pic>
    </p:spTree>
    <p:extLst>
      <p:ext uri="{BB962C8B-B14F-4D97-AF65-F5344CB8AC3E}">
        <p14:creationId xmlns:p14="http://schemas.microsoft.com/office/powerpoint/2010/main" val="1545555612"/>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3"/>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strVal val="#ppt_w+.3"/>
                                          </p:val>
                                        </p:tav>
                                        <p:tav tm="100000">
                                          <p:val>
                                            <p:strVal val="#ppt_w"/>
                                          </p:val>
                                        </p:tav>
                                      </p:tavLst>
                                    </p:anim>
                                    <p:anim calcmode="lin" valueType="num">
                                      <p:cBhvr>
                                        <p:cTn id="13" dur="1000" fill="hold"/>
                                        <p:tgtEl>
                                          <p:spTgt spid="22"/>
                                        </p:tgtEl>
                                        <p:attrNameLst>
                                          <p:attrName>ppt_h</p:attrName>
                                        </p:attrNameLst>
                                      </p:cBhvr>
                                      <p:tavLst>
                                        <p:tav tm="0">
                                          <p:val>
                                            <p:strVal val="#ppt_h"/>
                                          </p:val>
                                        </p:tav>
                                        <p:tav tm="100000">
                                          <p:val>
                                            <p:strVal val="#ppt_h"/>
                                          </p:val>
                                        </p:tav>
                                      </p:tavLst>
                                    </p:anim>
                                    <p:animEffect transition="in" filter="fade">
                                      <p:cBhvr>
                                        <p:cTn id="14" dur="1000"/>
                                        <p:tgtEl>
                                          <p:spTgt spid="22"/>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strVal val="#ppt_w+.3"/>
                                          </p:val>
                                        </p:tav>
                                        <p:tav tm="100000">
                                          <p:val>
                                            <p:strVal val="#ppt_w"/>
                                          </p:val>
                                        </p:tav>
                                      </p:tavLst>
                                    </p:anim>
                                    <p:anim calcmode="lin" valueType="num">
                                      <p:cBhvr>
                                        <p:cTn id="18" dur="1000" fill="hold"/>
                                        <p:tgtEl>
                                          <p:spTgt spid="23"/>
                                        </p:tgtEl>
                                        <p:attrNameLst>
                                          <p:attrName>ppt_h</p:attrName>
                                        </p:attrNameLst>
                                      </p:cBhvr>
                                      <p:tavLst>
                                        <p:tav tm="0">
                                          <p:val>
                                            <p:strVal val="#ppt_h"/>
                                          </p:val>
                                        </p:tav>
                                        <p:tav tm="100000">
                                          <p:val>
                                            <p:strVal val="#ppt_h"/>
                                          </p:val>
                                        </p:tav>
                                      </p:tavLst>
                                    </p:anim>
                                    <p:animEffect transition="in" filter="fade">
                                      <p:cBhvr>
                                        <p:cTn id="19" dur="1000"/>
                                        <p:tgtEl>
                                          <p:spTgt spid="23"/>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strVal val="#ppt_w+.3"/>
                                          </p:val>
                                        </p:tav>
                                        <p:tav tm="100000">
                                          <p:val>
                                            <p:strVal val="#ppt_w"/>
                                          </p:val>
                                        </p:tav>
                                      </p:tavLst>
                                    </p:anim>
                                    <p:anim calcmode="lin" valueType="num">
                                      <p:cBhvr>
                                        <p:cTn id="23" dur="1000" fill="hold"/>
                                        <p:tgtEl>
                                          <p:spTgt spid="24"/>
                                        </p:tgtEl>
                                        <p:attrNameLst>
                                          <p:attrName>ppt_h</p:attrName>
                                        </p:attrNameLst>
                                      </p:cBhvr>
                                      <p:tavLst>
                                        <p:tav tm="0">
                                          <p:val>
                                            <p:strVal val="#ppt_h"/>
                                          </p:val>
                                        </p:tav>
                                        <p:tav tm="100000">
                                          <p:val>
                                            <p:strVal val="#ppt_h"/>
                                          </p:val>
                                        </p:tav>
                                      </p:tavLst>
                                    </p:anim>
                                    <p:animEffect transition="in" filter="fade">
                                      <p:cBhvr>
                                        <p:cTn id="24" dur="1000"/>
                                        <p:tgtEl>
                                          <p:spTgt spid="24"/>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p:tgtEl>
                                          <p:spTgt spid="29"/>
                                        </p:tgtEl>
                                        <p:attrNameLst>
                                          <p:attrName>ppt_x</p:attrName>
                                        </p:attrNameLst>
                                      </p:cBhvr>
                                      <p:tavLst>
                                        <p:tav tm="0">
                                          <p:val>
                                            <p:strVal val="#ppt_x-#ppt_w*1.125000"/>
                                          </p:val>
                                        </p:tav>
                                        <p:tav tm="100000">
                                          <p:val>
                                            <p:strVal val="#ppt_x"/>
                                          </p:val>
                                        </p:tav>
                                      </p:tavLst>
                                    </p:anim>
                                    <p:animEffect transition="in" filter="wipe(right)">
                                      <p:cBhvr>
                                        <p:cTn id="29" dur="500"/>
                                        <p:tgtEl>
                                          <p:spTgt spid="29"/>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right)">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9" grpId="0" animBg="1"/>
      <p:bldP spid="30"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2" name="Rectangle 21"/>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0" y="4435719"/>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PH"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Evaluating Papers</a:t>
            </a:r>
            <a:endParaRPr lang="en"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endParaRPr>
          </a:p>
        </p:txBody>
      </p:sp>
      <p:sp>
        <p:nvSpPr>
          <p:cNvPr id="30" name="Rectangle 29"/>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8FADC57-567D-421D-B19F-849BAB3FAAAB}"/>
              </a:ext>
            </a:extLst>
          </p:cNvPr>
          <p:cNvPicPr>
            <a:picLocks noChangeAspect="1"/>
          </p:cNvPicPr>
          <p:nvPr/>
        </p:nvPicPr>
        <p:blipFill rotWithShape="1">
          <a:blip r:embed="rId3"/>
          <a:srcRect l="52500" t="24264" r="5556" b="15061"/>
          <a:stretch/>
        </p:blipFill>
        <p:spPr>
          <a:xfrm>
            <a:off x="3879035" y="444009"/>
            <a:ext cx="7332133" cy="5965998"/>
          </a:xfrm>
          <a:prstGeom prst="rect">
            <a:avLst/>
          </a:prstGeom>
        </p:spPr>
      </p:pic>
    </p:spTree>
    <p:extLst>
      <p:ext uri="{BB962C8B-B14F-4D97-AF65-F5344CB8AC3E}">
        <p14:creationId xmlns:p14="http://schemas.microsoft.com/office/powerpoint/2010/main" val="1362649059"/>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3"/>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strVal val="#ppt_w+.3"/>
                                          </p:val>
                                        </p:tav>
                                        <p:tav tm="100000">
                                          <p:val>
                                            <p:strVal val="#ppt_w"/>
                                          </p:val>
                                        </p:tav>
                                      </p:tavLst>
                                    </p:anim>
                                    <p:anim calcmode="lin" valueType="num">
                                      <p:cBhvr>
                                        <p:cTn id="13" dur="1000" fill="hold"/>
                                        <p:tgtEl>
                                          <p:spTgt spid="22"/>
                                        </p:tgtEl>
                                        <p:attrNameLst>
                                          <p:attrName>ppt_h</p:attrName>
                                        </p:attrNameLst>
                                      </p:cBhvr>
                                      <p:tavLst>
                                        <p:tav tm="0">
                                          <p:val>
                                            <p:strVal val="#ppt_h"/>
                                          </p:val>
                                        </p:tav>
                                        <p:tav tm="100000">
                                          <p:val>
                                            <p:strVal val="#ppt_h"/>
                                          </p:val>
                                        </p:tav>
                                      </p:tavLst>
                                    </p:anim>
                                    <p:animEffect transition="in" filter="fade">
                                      <p:cBhvr>
                                        <p:cTn id="14" dur="1000"/>
                                        <p:tgtEl>
                                          <p:spTgt spid="22"/>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strVal val="#ppt_w+.3"/>
                                          </p:val>
                                        </p:tav>
                                        <p:tav tm="100000">
                                          <p:val>
                                            <p:strVal val="#ppt_w"/>
                                          </p:val>
                                        </p:tav>
                                      </p:tavLst>
                                    </p:anim>
                                    <p:anim calcmode="lin" valueType="num">
                                      <p:cBhvr>
                                        <p:cTn id="18" dur="1000" fill="hold"/>
                                        <p:tgtEl>
                                          <p:spTgt spid="23"/>
                                        </p:tgtEl>
                                        <p:attrNameLst>
                                          <p:attrName>ppt_h</p:attrName>
                                        </p:attrNameLst>
                                      </p:cBhvr>
                                      <p:tavLst>
                                        <p:tav tm="0">
                                          <p:val>
                                            <p:strVal val="#ppt_h"/>
                                          </p:val>
                                        </p:tav>
                                        <p:tav tm="100000">
                                          <p:val>
                                            <p:strVal val="#ppt_h"/>
                                          </p:val>
                                        </p:tav>
                                      </p:tavLst>
                                    </p:anim>
                                    <p:animEffect transition="in" filter="fade">
                                      <p:cBhvr>
                                        <p:cTn id="19" dur="1000"/>
                                        <p:tgtEl>
                                          <p:spTgt spid="23"/>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strVal val="#ppt_w+.3"/>
                                          </p:val>
                                        </p:tav>
                                        <p:tav tm="100000">
                                          <p:val>
                                            <p:strVal val="#ppt_w"/>
                                          </p:val>
                                        </p:tav>
                                      </p:tavLst>
                                    </p:anim>
                                    <p:anim calcmode="lin" valueType="num">
                                      <p:cBhvr>
                                        <p:cTn id="23" dur="1000" fill="hold"/>
                                        <p:tgtEl>
                                          <p:spTgt spid="24"/>
                                        </p:tgtEl>
                                        <p:attrNameLst>
                                          <p:attrName>ppt_h</p:attrName>
                                        </p:attrNameLst>
                                      </p:cBhvr>
                                      <p:tavLst>
                                        <p:tav tm="0">
                                          <p:val>
                                            <p:strVal val="#ppt_h"/>
                                          </p:val>
                                        </p:tav>
                                        <p:tav tm="100000">
                                          <p:val>
                                            <p:strVal val="#ppt_h"/>
                                          </p:val>
                                        </p:tav>
                                      </p:tavLst>
                                    </p:anim>
                                    <p:animEffect transition="in" filter="fade">
                                      <p:cBhvr>
                                        <p:cTn id="24" dur="1000"/>
                                        <p:tgtEl>
                                          <p:spTgt spid="24"/>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p:tgtEl>
                                          <p:spTgt spid="29"/>
                                        </p:tgtEl>
                                        <p:attrNameLst>
                                          <p:attrName>ppt_x</p:attrName>
                                        </p:attrNameLst>
                                      </p:cBhvr>
                                      <p:tavLst>
                                        <p:tav tm="0">
                                          <p:val>
                                            <p:strVal val="#ppt_x-#ppt_w*1.125000"/>
                                          </p:val>
                                        </p:tav>
                                        <p:tav tm="100000">
                                          <p:val>
                                            <p:strVal val="#ppt_x"/>
                                          </p:val>
                                        </p:tav>
                                      </p:tavLst>
                                    </p:anim>
                                    <p:animEffect transition="in" filter="wipe(right)">
                                      <p:cBhvr>
                                        <p:cTn id="29" dur="500"/>
                                        <p:tgtEl>
                                          <p:spTgt spid="29"/>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right)">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9" grpId="0" animBg="1"/>
      <p:bldP spid="30"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2" name="Rectangle 21"/>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0" y="4435719"/>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PH"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Course Outline</a:t>
            </a:r>
            <a:endParaRPr lang="en"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endParaRPr>
          </a:p>
        </p:txBody>
      </p:sp>
      <p:sp>
        <p:nvSpPr>
          <p:cNvPr id="30" name="Rectangle 29"/>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hape 112">
            <a:extLst>
              <a:ext uri="{FF2B5EF4-FFF2-40B4-BE49-F238E27FC236}">
                <a16:creationId xmlns:a16="http://schemas.microsoft.com/office/drawing/2014/main" id="{05B1BF4A-C92B-49BE-93CC-D6655430B61E}"/>
              </a:ext>
            </a:extLst>
          </p:cNvPr>
          <p:cNvSpPr txBox="1">
            <a:spLocks noGrp="1"/>
          </p:cNvSpPr>
          <p:nvPr>
            <p:ph type="body" idx="1"/>
          </p:nvPr>
        </p:nvSpPr>
        <p:spPr>
          <a:xfrm>
            <a:off x="3401144" y="731520"/>
            <a:ext cx="8377589" cy="4754880"/>
          </a:xfrm>
          <a:prstGeom prst="rect">
            <a:avLst/>
          </a:prstGeom>
        </p:spPr>
        <p:txBody>
          <a:bodyPr lIns="91425" tIns="91425" rIns="91425" bIns="91425" anchor="t" anchorCtr="0">
            <a:noAutofit/>
          </a:bodyPr>
          <a:lstStyle/>
          <a:p>
            <a:pPr>
              <a:spcAft>
                <a:spcPts val="1000"/>
              </a:spcAft>
              <a:buNone/>
            </a:pPr>
            <a:r>
              <a:rPr lang="en-PH" b="1" dirty="0">
                <a:solidFill>
                  <a:schemeClr val="tx1"/>
                </a:solidFill>
              </a:rPr>
              <a:t>Brainstorming for Research Topics</a:t>
            </a:r>
          </a:p>
          <a:p>
            <a:pPr>
              <a:spcAft>
                <a:spcPts val="1000"/>
              </a:spcAft>
              <a:buNone/>
            </a:pPr>
            <a:r>
              <a:rPr lang="en-PH" sz="2000" b="1" dirty="0">
                <a:solidFill>
                  <a:schemeClr val="tx1"/>
                </a:solidFill>
              </a:rPr>
              <a:t>(to include discussions of various research designs and research papers)</a:t>
            </a:r>
          </a:p>
          <a:p>
            <a:pPr>
              <a:spcAft>
                <a:spcPts val="1000"/>
              </a:spcAft>
              <a:buNone/>
            </a:pPr>
            <a:r>
              <a:rPr lang="en-PH" b="1" dirty="0">
                <a:solidFill>
                  <a:schemeClr val="tx1"/>
                </a:solidFill>
              </a:rPr>
              <a:t>Identifying the Problem and Asking the Question </a:t>
            </a:r>
          </a:p>
          <a:p>
            <a:pPr>
              <a:spcAft>
                <a:spcPts val="1000"/>
              </a:spcAft>
              <a:buNone/>
            </a:pPr>
            <a:r>
              <a:rPr lang="en-PH" b="1" dirty="0">
                <a:solidFill>
                  <a:schemeClr val="tx1"/>
                </a:solidFill>
              </a:rPr>
              <a:t>Reading on Related Studies</a:t>
            </a:r>
          </a:p>
          <a:p>
            <a:pPr>
              <a:spcAft>
                <a:spcPts val="1000"/>
              </a:spcAft>
              <a:buNone/>
            </a:pPr>
            <a:r>
              <a:rPr lang="en-PH" b="1" dirty="0">
                <a:solidFill>
                  <a:schemeClr val="tx1"/>
                </a:solidFill>
              </a:rPr>
              <a:t>Understanding Ways to Collect Data</a:t>
            </a:r>
          </a:p>
          <a:p>
            <a:pPr>
              <a:spcAft>
                <a:spcPts val="1000"/>
              </a:spcAft>
              <a:buNone/>
            </a:pPr>
            <a:r>
              <a:rPr lang="en-PH" b="1" dirty="0">
                <a:solidFill>
                  <a:schemeClr val="tx1"/>
                </a:solidFill>
              </a:rPr>
              <a:t>Finding Answers to Research Questions </a:t>
            </a:r>
          </a:p>
          <a:p>
            <a:pPr>
              <a:spcAft>
                <a:spcPts val="1000"/>
              </a:spcAft>
              <a:buNone/>
            </a:pPr>
            <a:r>
              <a:rPr lang="en-PH" b="1" dirty="0">
                <a:solidFill>
                  <a:schemeClr val="tx1"/>
                </a:solidFill>
              </a:rPr>
              <a:t>Reporting, Findings, Drawing Conclusions, and Making Recommendations</a:t>
            </a:r>
          </a:p>
          <a:p>
            <a:pPr>
              <a:spcAft>
                <a:spcPts val="1000"/>
              </a:spcAft>
              <a:buNone/>
            </a:pPr>
            <a:endParaRPr lang="en-PH" sz="3600" dirty="0">
              <a:solidFill>
                <a:schemeClr val="tx1"/>
              </a:solidFill>
            </a:endParaRPr>
          </a:p>
        </p:txBody>
      </p:sp>
    </p:spTree>
    <p:extLst>
      <p:ext uri="{BB962C8B-B14F-4D97-AF65-F5344CB8AC3E}">
        <p14:creationId xmlns:p14="http://schemas.microsoft.com/office/powerpoint/2010/main" val="120581839"/>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3"/>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strVal val="#ppt_w+.3"/>
                                          </p:val>
                                        </p:tav>
                                        <p:tav tm="100000">
                                          <p:val>
                                            <p:strVal val="#ppt_w"/>
                                          </p:val>
                                        </p:tav>
                                      </p:tavLst>
                                    </p:anim>
                                    <p:anim calcmode="lin" valueType="num">
                                      <p:cBhvr>
                                        <p:cTn id="13" dur="1000" fill="hold"/>
                                        <p:tgtEl>
                                          <p:spTgt spid="22"/>
                                        </p:tgtEl>
                                        <p:attrNameLst>
                                          <p:attrName>ppt_h</p:attrName>
                                        </p:attrNameLst>
                                      </p:cBhvr>
                                      <p:tavLst>
                                        <p:tav tm="0">
                                          <p:val>
                                            <p:strVal val="#ppt_h"/>
                                          </p:val>
                                        </p:tav>
                                        <p:tav tm="100000">
                                          <p:val>
                                            <p:strVal val="#ppt_h"/>
                                          </p:val>
                                        </p:tav>
                                      </p:tavLst>
                                    </p:anim>
                                    <p:animEffect transition="in" filter="fade">
                                      <p:cBhvr>
                                        <p:cTn id="14" dur="1000"/>
                                        <p:tgtEl>
                                          <p:spTgt spid="22"/>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strVal val="#ppt_w+.3"/>
                                          </p:val>
                                        </p:tav>
                                        <p:tav tm="100000">
                                          <p:val>
                                            <p:strVal val="#ppt_w"/>
                                          </p:val>
                                        </p:tav>
                                      </p:tavLst>
                                    </p:anim>
                                    <p:anim calcmode="lin" valueType="num">
                                      <p:cBhvr>
                                        <p:cTn id="18" dur="1000" fill="hold"/>
                                        <p:tgtEl>
                                          <p:spTgt spid="23"/>
                                        </p:tgtEl>
                                        <p:attrNameLst>
                                          <p:attrName>ppt_h</p:attrName>
                                        </p:attrNameLst>
                                      </p:cBhvr>
                                      <p:tavLst>
                                        <p:tav tm="0">
                                          <p:val>
                                            <p:strVal val="#ppt_h"/>
                                          </p:val>
                                        </p:tav>
                                        <p:tav tm="100000">
                                          <p:val>
                                            <p:strVal val="#ppt_h"/>
                                          </p:val>
                                        </p:tav>
                                      </p:tavLst>
                                    </p:anim>
                                    <p:animEffect transition="in" filter="fade">
                                      <p:cBhvr>
                                        <p:cTn id="19" dur="1000"/>
                                        <p:tgtEl>
                                          <p:spTgt spid="23"/>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strVal val="#ppt_w+.3"/>
                                          </p:val>
                                        </p:tav>
                                        <p:tav tm="100000">
                                          <p:val>
                                            <p:strVal val="#ppt_w"/>
                                          </p:val>
                                        </p:tav>
                                      </p:tavLst>
                                    </p:anim>
                                    <p:anim calcmode="lin" valueType="num">
                                      <p:cBhvr>
                                        <p:cTn id="23" dur="1000" fill="hold"/>
                                        <p:tgtEl>
                                          <p:spTgt spid="24"/>
                                        </p:tgtEl>
                                        <p:attrNameLst>
                                          <p:attrName>ppt_h</p:attrName>
                                        </p:attrNameLst>
                                      </p:cBhvr>
                                      <p:tavLst>
                                        <p:tav tm="0">
                                          <p:val>
                                            <p:strVal val="#ppt_h"/>
                                          </p:val>
                                        </p:tav>
                                        <p:tav tm="100000">
                                          <p:val>
                                            <p:strVal val="#ppt_h"/>
                                          </p:val>
                                        </p:tav>
                                      </p:tavLst>
                                    </p:anim>
                                    <p:animEffect transition="in" filter="fade">
                                      <p:cBhvr>
                                        <p:cTn id="24" dur="1000"/>
                                        <p:tgtEl>
                                          <p:spTgt spid="24"/>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p:tgtEl>
                                          <p:spTgt spid="29"/>
                                        </p:tgtEl>
                                        <p:attrNameLst>
                                          <p:attrName>ppt_x</p:attrName>
                                        </p:attrNameLst>
                                      </p:cBhvr>
                                      <p:tavLst>
                                        <p:tav tm="0">
                                          <p:val>
                                            <p:strVal val="#ppt_x-#ppt_w*1.125000"/>
                                          </p:val>
                                        </p:tav>
                                        <p:tav tm="100000">
                                          <p:val>
                                            <p:strVal val="#ppt_x"/>
                                          </p:val>
                                        </p:tav>
                                      </p:tavLst>
                                    </p:anim>
                                    <p:animEffect transition="in" filter="wipe(right)">
                                      <p:cBhvr>
                                        <p:cTn id="29" dur="500"/>
                                        <p:tgtEl>
                                          <p:spTgt spid="29"/>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right)">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41" dur="500"/>
                                        <p:tgtEl>
                                          <p:spTgt spid="10">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10">
                                            <p:txEl>
                                              <p:pRg st="1" end="1"/>
                                            </p:txEl>
                                          </p:spTgt>
                                        </p:tgtEl>
                                        <p:attrNameLst>
                                          <p:attrName>style.visibility</p:attrName>
                                        </p:attrNameLst>
                                      </p:cBhvr>
                                      <p:to>
                                        <p:strVal val="visible"/>
                                      </p:to>
                                    </p:set>
                                    <p:anim calcmode="lin" valueType="num">
                                      <p:cBhvr additive="base">
                                        <p:cTn id="46"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47" dur="500"/>
                                        <p:tgtEl>
                                          <p:spTgt spid="1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anim calcmode="lin" valueType="num">
                                      <p:cBhvr additive="base">
                                        <p:cTn id="52"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53" dur="500"/>
                                        <p:tgtEl>
                                          <p:spTgt spid="10">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grpId="0" nodeType="clickEffect">
                                  <p:stCondLst>
                                    <p:cond delay="0"/>
                                  </p:stCondLst>
                                  <p:childTnLst>
                                    <p:set>
                                      <p:cBhvr>
                                        <p:cTn id="57" dur="1" fill="hold">
                                          <p:stCondLst>
                                            <p:cond delay="0"/>
                                          </p:stCondLst>
                                        </p:cTn>
                                        <p:tgtEl>
                                          <p:spTgt spid="10">
                                            <p:txEl>
                                              <p:pRg st="3" end="3"/>
                                            </p:txEl>
                                          </p:spTgt>
                                        </p:tgtEl>
                                        <p:attrNameLst>
                                          <p:attrName>style.visibility</p:attrName>
                                        </p:attrNameLst>
                                      </p:cBhvr>
                                      <p:to>
                                        <p:strVal val="visible"/>
                                      </p:to>
                                    </p:set>
                                    <p:anim calcmode="lin" valueType="num">
                                      <p:cBhvr additive="base">
                                        <p:cTn id="58" dur="500"/>
                                        <p:tgtEl>
                                          <p:spTgt spid="10">
                                            <p:txEl>
                                              <p:pRg st="3" end="3"/>
                                            </p:txEl>
                                          </p:spTgt>
                                        </p:tgtEl>
                                        <p:attrNameLst>
                                          <p:attrName>ppt_x</p:attrName>
                                        </p:attrNameLst>
                                      </p:cBhvr>
                                      <p:tavLst>
                                        <p:tav tm="0">
                                          <p:val>
                                            <p:strVal val="#ppt_x-#ppt_w*1.125000"/>
                                          </p:val>
                                        </p:tav>
                                        <p:tav tm="100000">
                                          <p:val>
                                            <p:strVal val="#ppt_x"/>
                                          </p:val>
                                        </p:tav>
                                      </p:tavLst>
                                    </p:anim>
                                    <p:animEffect transition="in" filter="wipe(right)">
                                      <p:cBhvr>
                                        <p:cTn id="59" dur="500"/>
                                        <p:tgtEl>
                                          <p:spTgt spid="10">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8" fill="hold" grpId="0" nodeType="clickEffect">
                                  <p:stCondLst>
                                    <p:cond delay="0"/>
                                  </p:stCondLst>
                                  <p:childTnLst>
                                    <p:set>
                                      <p:cBhvr>
                                        <p:cTn id="63" dur="1" fill="hold">
                                          <p:stCondLst>
                                            <p:cond delay="0"/>
                                          </p:stCondLst>
                                        </p:cTn>
                                        <p:tgtEl>
                                          <p:spTgt spid="10">
                                            <p:txEl>
                                              <p:pRg st="4" end="4"/>
                                            </p:txEl>
                                          </p:spTgt>
                                        </p:tgtEl>
                                        <p:attrNameLst>
                                          <p:attrName>style.visibility</p:attrName>
                                        </p:attrNameLst>
                                      </p:cBhvr>
                                      <p:to>
                                        <p:strVal val="visible"/>
                                      </p:to>
                                    </p:set>
                                    <p:anim calcmode="lin" valueType="num">
                                      <p:cBhvr additive="base">
                                        <p:cTn id="64" dur="500"/>
                                        <p:tgtEl>
                                          <p:spTgt spid="10">
                                            <p:txEl>
                                              <p:pRg st="4" end="4"/>
                                            </p:txEl>
                                          </p:spTgt>
                                        </p:tgtEl>
                                        <p:attrNameLst>
                                          <p:attrName>ppt_x</p:attrName>
                                        </p:attrNameLst>
                                      </p:cBhvr>
                                      <p:tavLst>
                                        <p:tav tm="0">
                                          <p:val>
                                            <p:strVal val="#ppt_x-#ppt_w*1.125000"/>
                                          </p:val>
                                        </p:tav>
                                        <p:tav tm="100000">
                                          <p:val>
                                            <p:strVal val="#ppt_x"/>
                                          </p:val>
                                        </p:tav>
                                      </p:tavLst>
                                    </p:anim>
                                    <p:animEffect transition="in" filter="wipe(right)">
                                      <p:cBhvr>
                                        <p:cTn id="65" dur="500"/>
                                        <p:tgtEl>
                                          <p:spTgt spid="10">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8" fill="hold" grpId="0" nodeType="clickEffect">
                                  <p:stCondLst>
                                    <p:cond delay="0"/>
                                  </p:stCondLst>
                                  <p:childTnLst>
                                    <p:set>
                                      <p:cBhvr>
                                        <p:cTn id="69" dur="1" fill="hold">
                                          <p:stCondLst>
                                            <p:cond delay="0"/>
                                          </p:stCondLst>
                                        </p:cTn>
                                        <p:tgtEl>
                                          <p:spTgt spid="10">
                                            <p:txEl>
                                              <p:pRg st="5" end="5"/>
                                            </p:txEl>
                                          </p:spTgt>
                                        </p:tgtEl>
                                        <p:attrNameLst>
                                          <p:attrName>style.visibility</p:attrName>
                                        </p:attrNameLst>
                                      </p:cBhvr>
                                      <p:to>
                                        <p:strVal val="visible"/>
                                      </p:to>
                                    </p:set>
                                    <p:anim calcmode="lin" valueType="num">
                                      <p:cBhvr additive="base">
                                        <p:cTn id="70" dur="500"/>
                                        <p:tgtEl>
                                          <p:spTgt spid="10">
                                            <p:txEl>
                                              <p:pRg st="5" end="5"/>
                                            </p:txEl>
                                          </p:spTgt>
                                        </p:tgtEl>
                                        <p:attrNameLst>
                                          <p:attrName>ppt_x</p:attrName>
                                        </p:attrNameLst>
                                      </p:cBhvr>
                                      <p:tavLst>
                                        <p:tav tm="0">
                                          <p:val>
                                            <p:strVal val="#ppt_x-#ppt_w*1.125000"/>
                                          </p:val>
                                        </p:tav>
                                        <p:tav tm="100000">
                                          <p:val>
                                            <p:strVal val="#ppt_x"/>
                                          </p:val>
                                        </p:tav>
                                      </p:tavLst>
                                    </p:anim>
                                    <p:animEffect transition="in" filter="wipe(right)">
                                      <p:cBhvr>
                                        <p:cTn id="71" dur="500"/>
                                        <p:tgtEl>
                                          <p:spTgt spid="10">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8" fill="hold" grpId="0" nodeType="clickEffect">
                                  <p:stCondLst>
                                    <p:cond delay="0"/>
                                  </p:stCondLst>
                                  <p:childTnLst>
                                    <p:set>
                                      <p:cBhvr>
                                        <p:cTn id="75" dur="1" fill="hold">
                                          <p:stCondLst>
                                            <p:cond delay="0"/>
                                          </p:stCondLst>
                                        </p:cTn>
                                        <p:tgtEl>
                                          <p:spTgt spid="10">
                                            <p:txEl>
                                              <p:pRg st="6" end="6"/>
                                            </p:txEl>
                                          </p:spTgt>
                                        </p:tgtEl>
                                        <p:attrNameLst>
                                          <p:attrName>style.visibility</p:attrName>
                                        </p:attrNameLst>
                                      </p:cBhvr>
                                      <p:to>
                                        <p:strVal val="visible"/>
                                      </p:to>
                                    </p:set>
                                    <p:anim calcmode="lin" valueType="num">
                                      <p:cBhvr additive="base">
                                        <p:cTn id="76" dur="500"/>
                                        <p:tgtEl>
                                          <p:spTgt spid="10">
                                            <p:txEl>
                                              <p:pRg st="6" end="6"/>
                                            </p:txEl>
                                          </p:spTgt>
                                        </p:tgtEl>
                                        <p:attrNameLst>
                                          <p:attrName>ppt_x</p:attrName>
                                        </p:attrNameLst>
                                      </p:cBhvr>
                                      <p:tavLst>
                                        <p:tav tm="0">
                                          <p:val>
                                            <p:strVal val="#ppt_x-#ppt_w*1.125000"/>
                                          </p:val>
                                        </p:tav>
                                        <p:tav tm="100000">
                                          <p:val>
                                            <p:strVal val="#ppt_x"/>
                                          </p:val>
                                        </p:tav>
                                      </p:tavLst>
                                    </p:anim>
                                    <p:animEffect transition="in" filter="wipe(right)">
                                      <p:cBhvr>
                                        <p:cTn id="77" dur="500"/>
                                        <p:tgtEl>
                                          <p:spTgt spid="10">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xit" presetSubtype="8" fill="hold" grpId="1" nodeType="clickEffect">
                                  <p:stCondLst>
                                    <p:cond delay="0"/>
                                  </p:stCondLst>
                                  <p:childTnLst>
                                    <p:anim calcmode="lin" valueType="num">
                                      <p:cBhvr additive="base">
                                        <p:cTn id="81" dur="500"/>
                                        <p:tgtEl>
                                          <p:spTgt spid="10">
                                            <p:txEl>
                                              <p:pRg st="0" end="0"/>
                                            </p:txEl>
                                          </p:spTgt>
                                        </p:tgtEl>
                                        <p:attrNameLst>
                                          <p:attrName>ppt_x</p:attrName>
                                        </p:attrNameLst>
                                      </p:cBhvr>
                                      <p:tavLst>
                                        <p:tav tm="0">
                                          <p:val>
                                            <p:strVal val="#ppt_x"/>
                                          </p:val>
                                        </p:tav>
                                        <p:tav tm="100000">
                                          <p:val>
                                            <p:strVal val="#ppt_x-#ppt_w*1.125000"/>
                                          </p:val>
                                        </p:tav>
                                      </p:tavLst>
                                    </p:anim>
                                    <p:animEffect transition="out" filter="wipe(left)">
                                      <p:cBhvr>
                                        <p:cTn id="82" dur="500"/>
                                        <p:tgtEl>
                                          <p:spTgt spid="10">
                                            <p:txEl>
                                              <p:pRg st="0" end="0"/>
                                            </p:txEl>
                                          </p:spTgt>
                                        </p:tgtEl>
                                      </p:cBhvr>
                                    </p:animEffect>
                                    <p:set>
                                      <p:cBhvr>
                                        <p:cTn id="83"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2" presetClass="exit" presetSubtype="8" fill="hold" grpId="1" nodeType="clickEffect">
                                  <p:stCondLst>
                                    <p:cond delay="0"/>
                                  </p:stCondLst>
                                  <p:childTnLst>
                                    <p:anim calcmode="lin" valueType="num">
                                      <p:cBhvr additive="base">
                                        <p:cTn id="87" dur="500"/>
                                        <p:tgtEl>
                                          <p:spTgt spid="10">
                                            <p:txEl>
                                              <p:pRg st="1" end="1"/>
                                            </p:txEl>
                                          </p:spTgt>
                                        </p:tgtEl>
                                        <p:attrNameLst>
                                          <p:attrName>ppt_x</p:attrName>
                                        </p:attrNameLst>
                                      </p:cBhvr>
                                      <p:tavLst>
                                        <p:tav tm="0">
                                          <p:val>
                                            <p:strVal val="#ppt_x"/>
                                          </p:val>
                                        </p:tav>
                                        <p:tav tm="100000">
                                          <p:val>
                                            <p:strVal val="#ppt_x-#ppt_w*1.125000"/>
                                          </p:val>
                                        </p:tav>
                                      </p:tavLst>
                                    </p:anim>
                                    <p:animEffect transition="out" filter="wipe(left)">
                                      <p:cBhvr>
                                        <p:cTn id="88" dur="500"/>
                                        <p:tgtEl>
                                          <p:spTgt spid="10">
                                            <p:txEl>
                                              <p:pRg st="1" end="1"/>
                                            </p:txEl>
                                          </p:spTgt>
                                        </p:tgtEl>
                                      </p:cBhvr>
                                    </p:animEffect>
                                    <p:set>
                                      <p:cBhvr>
                                        <p:cTn id="89" dur="1" fill="hold">
                                          <p:stCondLst>
                                            <p:cond delay="499"/>
                                          </p:stCondLst>
                                        </p:cTn>
                                        <p:tgtEl>
                                          <p:spTgt spid="10">
                                            <p:txEl>
                                              <p:pRg st="1" end="1"/>
                                            </p:txEl>
                                          </p:spTgt>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2" presetClass="exit" presetSubtype="8" fill="hold" grpId="1" nodeType="clickEffect">
                                  <p:stCondLst>
                                    <p:cond delay="0"/>
                                  </p:stCondLst>
                                  <p:childTnLst>
                                    <p:anim calcmode="lin" valueType="num">
                                      <p:cBhvr additive="base">
                                        <p:cTn id="93" dur="500"/>
                                        <p:tgtEl>
                                          <p:spTgt spid="10">
                                            <p:txEl>
                                              <p:pRg st="2" end="2"/>
                                            </p:txEl>
                                          </p:spTgt>
                                        </p:tgtEl>
                                        <p:attrNameLst>
                                          <p:attrName>ppt_x</p:attrName>
                                        </p:attrNameLst>
                                      </p:cBhvr>
                                      <p:tavLst>
                                        <p:tav tm="0">
                                          <p:val>
                                            <p:strVal val="#ppt_x"/>
                                          </p:val>
                                        </p:tav>
                                        <p:tav tm="100000">
                                          <p:val>
                                            <p:strVal val="#ppt_x-#ppt_w*1.125000"/>
                                          </p:val>
                                        </p:tav>
                                      </p:tavLst>
                                    </p:anim>
                                    <p:animEffect transition="out" filter="wipe(left)">
                                      <p:cBhvr>
                                        <p:cTn id="94" dur="500"/>
                                        <p:tgtEl>
                                          <p:spTgt spid="10">
                                            <p:txEl>
                                              <p:pRg st="2" end="2"/>
                                            </p:txEl>
                                          </p:spTgt>
                                        </p:tgtEl>
                                      </p:cBhvr>
                                    </p:animEffect>
                                    <p:set>
                                      <p:cBhvr>
                                        <p:cTn id="95" dur="1" fill="hold">
                                          <p:stCondLst>
                                            <p:cond delay="499"/>
                                          </p:stCondLst>
                                        </p:cTn>
                                        <p:tgtEl>
                                          <p:spTgt spid="10">
                                            <p:txEl>
                                              <p:pRg st="2" end="2"/>
                                            </p:txEl>
                                          </p:spTgt>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2" presetClass="exit" presetSubtype="8" fill="hold" grpId="1" nodeType="clickEffect">
                                  <p:stCondLst>
                                    <p:cond delay="0"/>
                                  </p:stCondLst>
                                  <p:childTnLst>
                                    <p:anim calcmode="lin" valueType="num">
                                      <p:cBhvr additive="base">
                                        <p:cTn id="99" dur="500"/>
                                        <p:tgtEl>
                                          <p:spTgt spid="10">
                                            <p:txEl>
                                              <p:pRg st="3" end="3"/>
                                            </p:txEl>
                                          </p:spTgt>
                                        </p:tgtEl>
                                        <p:attrNameLst>
                                          <p:attrName>ppt_x</p:attrName>
                                        </p:attrNameLst>
                                      </p:cBhvr>
                                      <p:tavLst>
                                        <p:tav tm="0">
                                          <p:val>
                                            <p:strVal val="#ppt_x"/>
                                          </p:val>
                                        </p:tav>
                                        <p:tav tm="100000">
                                          <p:val>
                                            <p:strVal val="#ppt_x-#ppt_w*1.125000"/>
                                          </p:val>
                                        </p:tav>
                                      </p:tavLst>
                                    </p:anim>
                                    <p:animEffect transition="out" filter="wipe(left)">
                                      <p:cBhvr>
                                        <p:cTn id="100" dur="500"/>
                                        <p:tgtEl>
                                          <p:spTgt spid="10">
                                            <p:txEl>
                                              <p:pRg st="3" end="3"/>
                                            </p:txEl>
                                          </p:spTgt>
                                        </p:tgtEl>
                                      </p:cBhvr>
                                    </p:animEffect>
                                    <p:set>
                                      <p:cBhvr>
                                        <p:cTn id="101" dur="1" fill="hold">
                                          <p:stCondLst>
                                            <p:cond delay="499"/>
                                          </p:stCondLst>
                                        </p:cTn>
                                        <p:tgtEl>
                                          <p:spTgt spid="10">
                                            <p:txEl>
                                              <p:pRg st="3" end="3"/>
                                            </p:txEl>
                                          </p:spTgt>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2" presetClass="exit" presetSubtype="8" fill="hold" grpId="1" nodeType="clickEffect">
                                  <p:stCondLst>
                                    <p:cond delay="0"/>
                                  </p:stCondLst>
                                  <p:childTnLst>
                                    <p:anim calcmode="lin" valueType="num">
                                      <p:cBhvr additive="base">
                                        <p:cTn id="105" dur="500"/>
                                        <p:tgtEl>
                                          <p:spTgt spid="10">
                                            <p:txEl>
                                              <p:pRg st="4" end="4"/>
                                            </p:txEl>
                                          </p:spTgt>
                                        </p:tgtEl>
                                        <p:attrNameLst>
                                          <p:attrName>ppt_x</p:attrName>
                                        </p:attrNameLst>
                                      </p:cBhvr>
                                      <p:tavLst>
                                        <p:tav tm="0">
                                          <p:val>
                                            <p:strVal val="#ppt_x"/>
                                          </p:val>
                                        </p:tav>
                                        <p:tav tm="100000">
                                          <p:val>
                                            <p:strVal val="#ppt_x-#ppt_w*1.125000"/>
                                          </p:val>
                                        </p:tav>
                                      </p:tavLst>
                                    </p:anim>
                                    <p:animEffect transition="out" filter="wipe(left)">
                                      <p:cBhvr>
                                        <p:cTn id="106" dur="500"/>
                                        <p:tgtEl>
                                          <p:spTgt spid="10">
                                            <p:txEl>
                                              <p:pRg st="4" end="4"/>
                                            </p:txEl>
                                          </p:spTgt>
                                        </p:tgtEl>
                                      </p:cBhvr>
                                    </p:animEffect>
                                    <p:set>
                                      <p:cBhvr>
                                        <p:cTn id="107" dur="1" fill="hold">
                                          <p:stCondLst>
                                            <p:cond delay="499"/>
                                          </p:stCondLst>
                                        </p:cTn>
                                        <p:tgtEl>
                                          <p:spTgt spid="10">
                                            <p:txEl>
                                              <p:pRg st="4" end="4"/>
                                            </p:txEl>
                                          </p:spTgt>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2" presetClass="exit" presetSubtype="8" fill="hold" grpId="1" nodeType="clickEffect">
                                  <p:stCondLst>
                                    <p:cond delay="0"/>
                                  </p:stCondLst>
                                  <p:childTnLst>
                                    <p:anim calcmode="lin" valueType="num">
                                      <p:cBhvr additive="base">
                                        <p:cTn id="111" dur="500"/>
                                        <p:tgtEl>
                                          <p:spTgt spid="10">
                                            <p:txEl>
                                              <p:pRg st="5" end="5"/>
                                            </p:txEl>
                                          </p:spTgt>
                                        </p:tgtEl>
                                        <p:attrNameLst>
                                          <p:attrName>ppt_x</p:attrName>
                                        </p:attrNameLst>
                                      </p:cBhvr>
                                      <p:tavLst>
                                        <p:tav tm="0">
                                          <p:val>
                                            <p:strVal val="#ppt_x"/>
                                          </p:val>
                                        </p:tav>
                                        <p:tav tm="100000">
                                          <p:val>
                                            <p:strVal val="#ppt_x-#ppt_w*1.125000"/>
                                          </p:val>
                                        </p:tav>
                                      </p:tavLst>
                                    </p:anim>
                                    <p:animEffect transition="out" filter="wipe(left)">
                                      <p:cBhvr>
                                        <p:cTn id="112" dur="500"/>
                                        <p:tgtEl>
                                          <p:spTgt spid="10">
                                            <p:txEl>
                                              <p:pRg st="5" end="5"/>
                                            </p:txEl>
                                          </p:spTgt>
                                        </p:tgtEl>
                                      </p:cBhvr>
                                    </p:animEffect>
                                    <p:set>
                                      <p:cBhvr>
                                        <p:cTn id="113" dur="1" fill="hold">
                                          <p:stCondLst>
                                            <p:cond delay="499"/>
                                          </p:stCondLst>
                                        </p:cTn>
                                        <p:tgtEl>
                                          <p:spTgt spid="10">
                                            <p:txEl>
                                              <p:pRg st="5" end="5"/>
                                            </p:txEl>
                                          </p:spTgt>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2" presetClass="exit" presetSubtype="8" fill="hold" grpId="1" nodeType="clickEffect">
                                  <p:stCondLst>
                                    <p:cond delay="0"/>
                                  </p:stCondLst>
                                  <p:childTnLst>
                                    <p:anim calcmode="lin" valueType="num">
                                      <p:cBhvr additive="base">
                                        <p:cTn id="117" dur="500"/>
                                        <p:tgtEl>
                                          <p:spTgt spid="10">
                                            <p:txEl>
                                              <p:pRg st="6" end="6"/>
                                            </p:txEl>
                                          </p:spTgt>
                                        </p:tgtEl>
                                        <p:attrNameLst>
                                          <p:attrName>ppt_x</p:attrName>
                                        </p:attrNameLst>
                                      </p:cBhvr>
                                      <p:tavLst>
                                        <p:tav tm="0">
                                          <p:val>
                                            <p:strVal val="#ppt_x"/>
                                          </p:val>
                                        </p:tav>
                                        <p:tav tm="100000">
                                          <p:val>
                                            <p:strVal val="#ppt_x-#ppt_w*1.125000"/>
                                          </p:val>
                                        </p:tav>
                                      </p:tavLst>
                                    </p:anim>
                                    <p:animEffect transition="out" filter="wipe(left)">
                                      <p:cBhvr>
                                        <p:cTn id="118" dur="500"/>
                                        <p:tgtEl>
                                          <p:spTgt spid="10">
                                            <p:txEl>
                                              <p:pRg st="6" end="6"/>
                                            </p:txEl>
                                          </p:spTgt>
                                        </p:tgtEl>
                                      </p:cBhvr>
                                    </p:animEffect>
                                    <p:set>
                                      <p:cBhvr>
                                        <p:cTn id="119" dur="1" fill="hold">
                                          <p:stCondLst>
                                            <p:cond delay="499"/>
                                          </p:stCondLst>
                                        </p:cTn>
                                        <p:tgtEl>
                                          <p:spTgt spid="10">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9" grpId="0" animBg="1"/>
      <p:bldP spid="30" grpId="0" animBg="1"/>
      <p:bldP spid="34" grpId="0" animBg="1"/>
      <p:bldP spid="10" grpId="0" uiExpand="1" build="p"/>
      <p:bldP spid="10" grpId="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3401144" y="731520"/>
            <a:ext cx="8377589" cy="2389985"/>
          </a:xfrm>
          <a:prstGeom prst="rect">
            <a:avLst/>
          </a:prstGeom>
        </p:spPr>
        <p:txBody>
          <a:bodyPr lIns="91425" tIns="91425" rIns="91425" bIns="91425" anchor="t" anchorCtr="0">
            <a:noAutofit/>
          </a:bodyPr>
          <a:lstStyle/>
          <a:p>
            <a:pPr marL="742950" indent="-742950">
              <a:spcAft>
                <a:spcPts val="1000"/>
              </a:spcAft>
              <a:buFont typeface="+mj-lt"/>
              <a:buAutoNum type="arabicPeriod"/>
            </a:pPr>
            <a:r>
              <a:rPr lang="en-PH" sz="3600" dirty="0">
                <a:solidFill>
                  <a:schemeClr val="tx1"/>
                </a:solidFill>
              </a:rPr>
              <a:t>Submit all outputs on time. </a:t>
            </a:r>
          </a:p>
          <a:p>
            <a:pPr marL="742950" indent="-742950">
              <a:spcAft>
                <a:spcPts val="1000"/>
              </a:spcAft>
              <a:buFont typeface="+mj-lt"/>
              <a:buAutoNum type="arabicPeriod"/>
            </a:pPr>
            <a:r>
              <a:rPr lang="en-PH" sz="3600" dirty="0">
                <a:solidFill>
                  <a:schemeClr val="tx1"/>
                </a:solidFill>
              </a:rPr>
              <a:t>Be prompt. Attend classes diligently.</a:t>
            </a:r>
          </a:p>
          <a:p>
            <a:pPr marL="742950" indent="-742950">
              <a:spcAft>
                <a:spcPts val="1000"/>
              </a:spcAft>
              <a:buFont typeface="+mj-lt"/>
              <a:buAutoNum type="arabicPeriod"/>
            </a:pPr>
            <a:r>
              <a:rPr lang="en-PH" sz="3600" dirty="0">
                <a:solidFill>
                  <a:schemeClr val="tx1"/>
                </a:solidFill>
              </a:rPr>
              <a:t>Build a positive, proactive attitude within the research team.</a:t>
            </a:r>
          </a:p>
          <a:p>
            <a:pPr marL="742950" indent="-742950">
              <a:spcAft>
                <a:spcPts val="1000"/>
              </a:spcAft>
              <a:buFont typeface="+mj-lt"/>
              <a:buAutoNum type="arabicPeriod"/>
            </a:pPr>
            <a:r>
              <a:rPr lang="en-PH" sz="3600" dirty="0">
                <a:solidFill>
                  <a:schemeClr val="tx1"/>
                </a:solidFill>
              </a:rPr>
              <a:t>Think of a prospective research adviser.</a:t>
            </a:r>
          </a:p>
        </p:txBody>
      </p:sp>
      <p:sp>
        <p:nvSpPr>
          <p:cNvPr id="22" name="Rectangle 21"/>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0" y="4435719"/>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PH"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Important Notes</a:t>
            </a:r>
            <a:endParaRPr lang="en"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endParaRPr>
          </a:p>
        </p:txBody>
      </p:sp>
      <p:sp>
        <p:nvSpPr>
          <p:cNvPr id="30" name="Rectangle 29"/>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62299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3"/>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strVal val="#ppt_w+.3"/>
                                          </p:val>
                                        </p:tav>
                                        <p:tav tm="100000">
                                          <p:val>
                                            <p:strVal val="#ppt_w"/>
                                          </p:val>
                                        </p:tav>
                                      </p:tavLst>
                                    </p:anim>
                                    <p:anim calcmode="lin" valueType="num">
                                      <p:cBhvr>
                                        <p:cTn id="13" dur="1000" fill="hold"/>
                                        <p:tgtEl>
                                          <p:spTgt spid="22"/>
                                        </p:tgtEl>
                                        <p:attrNameLst>
                                          <p:attrName>ppt_h</p:attrName>
                                        </p:attrNameLst>
                                      </p:cBhvr>
                                      <p:tavLst>
                                        <p:tav tm="0">
                                          <p:val>
                                            <p:strVal val="#ppt_h"/>
                                          </p:val>
                                        </p:tav>
                                        <p:tav tm="100000">
                                          <p:val>
                                            <p:strVal val="#ppt_h"/>
                                          </p:val>
                                        </p:tav>
                                      </p:tavLst>
                                    </p:anim>
                                    <p:animEffect transition="in" filter="fade">
                                      <p:cBhvr>
                                        <p:cTn id="14" dur="1000"/>
                                        <p:tgtEl>
                                          <p:spTgt spid="22"/>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strVal val="#ppt_w+.3"/>
                                          </p:val>
                                        </p:tav>
                                        <p:tav tm="100000">
                                          <p:val>
                                            <p:strVal val="#ppt_w"/>
                                          </p:val>
                                        </p:tav>
                                      </p:tavLst>
                                    </p:anim>
                                    <p:anim calcmode="lin" valueType="num">
                                      <p:cBhvr>
                                        <p:cTn id="18" dur="1000" fill="hold"/>
                                        <p:tgtEl>
                                          <p:spTgt spid="23"/>
                                        </p:tgtEl>
                                        <p:attrNameLst>
                                          <p:attrName>ppt_h</p:attrName>
                                        </p:attrNameLst>
                                      </p:cBhvr>
                                      <p:tavLst>
                                        <p:tav tm="0">
                                          <p:val>
                                            <p:strVal val="#ppt_h"/>
                                          </p:val>
                                        </p:tav>
                                        <p:tav tm="100000">
                                          <p:val>
                                            <p:strVal val="#ppt_h"/>
                                          </p:val>
                                        </p:tav>
                                      </p:tavLst>
                                    </p:anim>
                                    <p:animEffect transition="in" filter="fade">
                                      <p:cBhvr>
                                        <p:cTn id="19" dur="1000"/>
                                        <p:tgtEl>
                                          <p:spTgt spid="23"/>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strVal val="#ppt_w+.3"/>
                                          </p:val>
                                        </p:tav>
                                        <p:tav tm="100000">
                                          <p:val>
                                            <p:strVal val="#ppt_w"/>
                                          </p:val>
                                        </p:tav>
                                      </p:tavLst>
                                    </p:anim>
                                    <p:anim calcmode="lin" valueType="num">
                                      <p:cBhvr>
                                        <p:cTn id="23" dur="1000" fill="hold"/>
                                        <p:tgtEl>
                                          <p:spTgt spid="24"/>
                                        </p:tgtEl>
                                        <p:attrNameLst>
                                          <p:attrName>ppt_h</p:attrName>
                                        </p:attrNameLst>
                                      </p:cBhvr>
                                      <p:tavLst>
                                        <p:tav tm="0">
                                          <p:val>
                                            <p:strVal val="#ppt_h"/>
                                          </p:val>
                                        </p:tav>
                                        <p:tav tm="100000">
                                          <p:val>
                                            <p:strVal val="#ppt_h"/>
                                          </p:val>
                                        </p:tav>
                                      </p:tavLst>
                                    </p:anim>
                                    <p:animEffect transition="in" filter="fade">
                                      <p:cBhvr>
                                        <p:cTn id="24" dur="1000"/>
                                        <p:tgtEl>
                                          <p:spTgt spid="24"/>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p:tgtEl>
                                          <p:spTgt spid="29"/>
                                        </p:tgtEl>
                                        <p:attrNameLst>
                                          <p:attrName>ppt_x</p:attrName>
                                        </p:attrNameLst>
                                      </p:cBhvr>
                                      <p:tavLst>
                                        <p:tav tm="0">
                                          <p:val>
                                            <p:strVal val="#ppt_x-#ppt_w*1.125000"/>
                                          </p:val>
                                        </p:tav>
                                        <p:tav tm="100000">
                                          <p:val>
                                            <p:strVal val="#ppt_x"/>
                                          </p:val>
                                        </p:tav>
                                      </p:tavLst>
                                    </p:anim>
                                    <p:animEffect transition="in" filter="wipe(right)">
                                      <p:cBhvr>
                                        <p:cTn id="29" dur="500"/>
                                        <p:tgtEl>
                                          <p:spTgt spid="29"/>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right)">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12">
                                            <p:txEl>
                                              <p:pRg st="0" end="0"/>
                                            </p:txEl>
                                          </p:spTgt>
                                        </p:tgtEl>
                                        <p:attrNameLst>
                                          <p:attrName>style.visibility</p:attrName>
                                        </p:attrNameLst>
                                      </p:cBhvr>
                                      <p:to>
                                        <p:strVal val="visible"/>
                                      </p:to>
                                    </p:set>
                                    <p:anim calcmode="lin" valueType="num">
                                      <p:cBhvr additive="base">
                                        <p:cTn id="40" dur="500"/>
                                        <p:tgtEl>
                                          <p:spTgt spid="112">
                                            <p:txEl>
                                              <p:pRg st="0" end="0"/>
                                            </p:txEl>
                                          </p:spTgt>
                                        </p:tgtEl>
                                        <p:attrNameLst>
                                          <p:attrName>ppt_x</p:attrName>
                                        </p:attrNameLst>
                                      </p:cBhvr>
                                      <p:tavLst>
                                        <p:tav tm="0">
                                          <p:val>
                                            <p:strVal val="#ppt_x-#ppt_w*1.125000"/>
                                          </p:val>
                                        </p:tav>
                                        <p:tav tm="100000">
                                          <p:val>
                                            <p:strVal val="#ppt_x"/>
                                          </p:val>
                                        </p:tav>
                                      </p:tavLst>
                                    </p:anim>
                                    <p:animEffect transition="in" filter="wipe(right)">
                                      <p:cBhvr>
                                        <p:cTn id="41" dur="500"/>
                                        <p:tgtEl>
                                          <p:spTgt spid="11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112">
                                            <p:txEl>
                                              <p:pRg st="1" end="1"/>
                                            </p:txEl>
                                          </p:spTgt>
                                        </p:tgtEl>
                                        <p:attrNameLst>
                                          <p:attrName>style.visibility</p:attrName>
                                        </p:attrNameLst>
                                      </p:cBhvr>
                                      <p:to>
                                        <p:strVal val="visible"/>
                                      </p:to>
                                    </p:set>
                                    <p:anim calcmode="lin" valueType="num">
                                      <p:cBhvr additive="base">
                                        <p:cTn id="46" dur="500"/>
                                        <p:tgtEl>
                                          <p:spTgt spid="112">
                                            <p:txEl>
                                              <p:pRg st="1" end="1"/>
                                            </p:txEl>
                                          </p:spTgt>
                                        </p:tgtEl>
                                        <p:attrNameLst>
                                          <p:attrName>ppt_x</p:attrName>
                                        </p:attrNameLst>
                                      </p:cBhvr>
                                      <p:tavLst>
                                        <p:tav tm="0">
                                          <p:val>
                                            <p:strVal val="#ppt_x-#ppt_w*1.125000"/>
                                          </p:val>
                                        </p:tav>
                                        <p:tav tm="100000">
                                          <p:val>
                                            <p:strVal val="#ppt_x"/>
                                          </p:val>
                                        </p:tav>
                                      </p:tavLst>
                                    </p:anim>
                                    <p:animEffect transition="in" filter="wipe(right)">
                                      <p:cBhvr>
                                        <p:cTn id="47" dur="500"/>
                                        <p:tgtEl>
                                          <p:spTgt spid="11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112">
                                            <p:txEl>
                                              <p:pRg st="2" end="2"/>
                                            </p:txEl>
                                          </p:spTgt>
                                        </p:tgtEl>
                                        <p:attrNameLst>
                                          <p:attrName>style.visibility</p:attrName>
                                        </p:attrNameLst>
                                      </p:cBhvr>
                                      <p:to>
                                        <p:strVal val="visible"/>
                                      </p:to>
                                    </p:set>
                                    <p:anim calcmode="lin" valueType="num">
                                      <p:cBhvr additive="base">
                                        <p:cTn id="52" dur="500"/>
                                        <p:tgtEl>
                                          <p:spTgt spid="112">
                                            <p:txEl>
                                              <p:pRg st="2" end="2"/>
                                            </p:txEl>
                                          </p:spTgt>
                                        </p:tgtEl>
                                        <p:attrNameLst>
                                          <p:attrName>ppt_x</p:attrName>
                                        </p:attrNameLst>
                                      </p:cBhvr>
                                      <p:tavLst>
                                        <p:tav tm="0">
                                          <p:val>
                                            <p:strVal val="#ppt_x-#ppt_w*1.125000"/>
                                          </p:val>
                                        </p:tav>
                                        <p:tav tm="100000">
                                          <p:val>
                                            <p:strVal val="#ppt_x"/>
                                          </p:val>
                                        </p:tav>
                                      </p:tavLst>
                                    </p:anim>
                                    <p:animEffect transition="in" filter="wipe(right)">
                                      <p:cBhvr>
                                        <p:cTn id="53" dur="500"/>
                                        <p:tgtEl>
                                          <p:spTgt spid="112">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grpId="0" nodeType="clickEffect">
                                  <p:stCondLst>
                                    <p:cond delay="0"/>
                                  </p:stCondLst>
                                  <p:childTnLst>
                                    <p:set>
                                      <p:cBhvr>
                                        <p:cTn id="57" dur="1" fill="hold">
                                          <p:stCondLst>
                                            <p:cond delay="0"/>
                                          </p:stCondLst>
                                        </p:cTn>
                                        <p:tgtEl>
                                          <p:spTgt spid="112">
                                            <p:txEl>
                                              <p:pRg st="3" end="3"/>
                                            </p:txEl>
                                          </p:spTgt>
                                        </p:tgtEl>
                                        <p:attrNameLst>
                                          <p:attrName>style.visibility</p:attrName>
                                        </p:attrNameLst>
                                      </p:cBhvr>
                                      <p:to>
                                        <p:strVal val="visible"/>
                                      </p:to>
                                    </p:set>
                                    <p:anim calcmode="lin" valueType="num">
                                      <p:cBhvr additive="base">
                                        <p:cTn id="58" dur="500"/>
                                        <p:tgtEl>
                                          <p:spTgt spid="112">
                                            <p:txEl>
                                              <p:pRg st="3" end="3"/>
                                            </p:txEl>
                                          </p:spTgt>
                                        </p:tgtEl>
                                        <p:attrNameLst>
                                          <p:attrName>ppt_x</p:attrName>
                                        </p:attrNameLst>
                                      </p:cBhvr>
                                      <p:tavLst>
                                        <p:tav tm="0">
                                          <p:val>
                                            <p:strVal val="#ppt_x-#ppt_w*1.125000"/>
                                          </p:val>
                                        </p:tav>
                                        <p:tav tm="100000">
                                          <p:val>
                                            <p:strVal val="#ppt_x"/>
                                          </p:val>
                                        </p:tav>
                                      </p:tavLst>
                                    </p:anim>
                                    <p:animEffect transition="in" filter="wipe(right)">
                                      <p:cBhvr>
                                        <p:cTn id="59" dur="500"/>
                                        <p:tgtEl>
                                          <p:spTgt spid="112">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xit" presetSubtype="8" fill="hold" grpId="1" nodeType="clickEffect">
                                  <p:stCondLst>
                                    <p:cond delay="0"/>
                                  </p:stCondLst>
                                  <p:childTnLst>
                                    <p:anim calcmode="lin" valueType="num">
                                      <p:cBhvr additive="base">
                                        <p:cTn id="63" dur="500"/>
                                        <p:tgtEl>
                                          <p:spTgt spid="112">
                                            <p:txEl>
                                              <p:pRg st="0" end="0"/>
                                            </p:txEl>
                                          </p:spTgt>
                                        </p:tgtEl>
                                        <p:attrNameLst>
                                          <p:attrName>ppt_x</p:attrName>
                                        </p:attrNameLst>
                                      </p:cBhvr>
                                      <p:tavLst>
                                        <p:tav tm="0">
                                          <p:val>
                                            <p:strVal val="#ppt_x"/>
                                          </p:val>
                                        </p:tav>
                                        <p:tav tm="100000">
                                          <p:val>
                                            <p:strVal val="#ppt_x-#ppt_w*1.125000"/>
                                          </p:val>
                                        </p:tav>
                                      </p:tavLst>
                                    </p:anim>
                                    <p:animEffect transition="out" filter="wipe(left)">
                                      <p:cBhvr>
                                        <p:cTn id="64" dur="500"/>
                                        <p:tgtEl>
                                          <p:spTgt spid="112">
                                            <p:txEl>
                                              <p:pRg st="0" end="0"/>
                                            </p:txEl>
                                          </p:spTgt>
                                        </p:tgtEl>
                                      </p:cBhvr>
                                    </p:animEffect>
                                    <p:set>
                                      <p:cBhvr>
                                        <p:cTn id="65" dur="1" fill="hold">
                                          <p:stCondLst>
                                            <p:cond delay="499"/>
                                          </p:stCondLst>
                                        </p:cTn>
                                        <p:tgtEl>
                                          <p:spTgt spid="112">
                                            <p:txEl>
                                              <p:pRg st="0" end="0"/>
                                            </p:txEl>
                                          </p:spTgt>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2" presetClass="exit" presetSubtype="8" fill="hold" grpId="1" nodeType="clickEffect">
                                  <p:stCondLst>
                                    <p:cond delay="0"/>
                                  </p:stCondLst>
                                  <p:childTnLst>
                                    <p:anim calcmode="lin" valueType="num">
                                      <p:cBhvr additive="base">
                                        <p:cTn id="69" dur="500"/>
                                        <p:tgtEl>
                                          <p:spTgt spid="112">
                                            <p:txEl>
                                              <p:pRg st="1" end="1"/>
                                            </p:txEl>
                                          </p:spTgt>
                                        </p:tgtEl>
                                        <p:attrNameLst>
                                          <p:attrName>ppt_x</p:attrName>
                                        </p:attrNameLst>
                                      </p:cBhvr>
                                      <p:tavLst>
                                        <p:tav tm="0">
                                          <p:val>
                                            <p:strVal val="#ppt_x"/>
                                          </p:val>
                                        </p:tav>
                                        <p:tav tm="100000">
                                          <p:val>
                                            <p:strVal val="#ppt_x-#ppt_w*1.125000"/>
                                          </p:val>
                                        </p:tav>
                                      </p:tavLst>
                                    </p:anim>
                                    <p:animEffect transition="out" filter="wipe(left)">
                                      <p:cBhvr>
                                        <p:cTn id="70" dur="500"/>
                                        <p:tgtEl>
                                          <p:spTgt spid="112">
                                            <p:txEl>
                                              <p:pRg st="1" end="1"/>
                                            </p:txEl>
                                          </p:spTgt>
                                        </p:tgtEl>
                                      </p:cBhvr>
                                    </p:animEffect>
                                    <p:set>
                                      <p:cBhvr>
                                        <p:cTn id="71" dur="1" fill="hold">
                                          <p:stCondLst>
                                            <p:cond delay="499"/>
                                          </p:stCondLst>
                                        </p:cTn>
                                        <p:tgtEl>
                                          <p:spTgt spid="112">
                                            <p:txEl>
                                              <p:pRg st="1" end="1"/>
                                            </p:txEl>
                                          </p:spTgt>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2" presetClass="exit" presetSubtype="8" fill="hold" grpId="1" nodeType="clickEffect">
                                  <p:stCondLst>
                                    <p:cond delay="0"/>
                                  </p:stCondLst>
                                  <p:childTnLst>
                                    <p:anim calcmode="lin" valueType="num">
                                      <p:cBhvr additive="base">
                                        <p:cTn id="75" dur="500"/>
                                        <p:tgtEl>
                                          <p:spTgt spid="112">
                                            <p:txEl>
                                              <p:pRg st="2" end="2"/>
                                            </p:txEl>
                                          </p:spTgt>
                                        </p:tgtEl>
                                        <p:attrNameLst>
                                          <p:attrName>ppt_x</p:attrName>
                                        </p:attrNameLst>
                                      </p:cBhvr>
                                      <p:tavLst>
                                        <p:tav tm="0">
                                          <p:val>
                                            <p:strVal val="#ppt_x"/>
                                          </p:val>
                                        </p:tav>
                                        <p:tav tm="100000">
                                          <p:val>
                                            <p:strVal val="#ppt_x-#ppt_w*1.125000"/>
                                          </p:val>
                                        </p:tav>
                                      </p:tavLst>
                                    </p:anim>
                                    <p:animEffect transition="out" filter="wipe(left)">
                                      <p:cBhvr>
                                        <p:cTn id="76" dur="500"/>
                                        <p:tgtEl>
                                          <p:spTgt spid="112">
                                            <p:txEl>
                                              <p:pRg st="2" end="2"/>
                                            </p:txEl>
                                          </p:spTgt>
                                        </p:tgtEl>
                                      </p:cBhvr>
                                    </p:animEffect>
                                    <p:set>
                                      <p:cBhvr>
                                        <p:cTn id="77" dur="1" fill="hold">
                                          <p:stCondLst>
                                            <p:cond delay="499"/>
                                          </p:stCondLst>
                                        </p:cTn>
                                        <p:tgtEl>
                                          <p:spTgt spid="112">
                                            <p:txEl>
                                              <p:pRg st="2" end="2"/>
                                            </p:txEl>
                                          </p:spTgt>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2" presetClass="exit" presetSubtype="8" fill="hold" grpId="1" nodeType="clickEffect">
                                  <p:stCondLst>
                                    <p:cond delay="0"/>
                                  </p:stCondLst>
                                  <p:childTnLst>
                                    <p:anim calcmode="lin" valueType="num">
                                      <p:cBhvr additive="base">
                                        <p:cTn id="81" dur="500"/>
                                        <p:tgtEl>
                                          <p:spTgt spid="112">
                                            <p:txEl>
                                              <p:pRg st="3" end="3"/>
                                            </p:txEl>
                                          </p:spTgt>
                                        </p:tgtEl>
                                        <p:attrNameLst>
                                          <p:attrName>ppt_x</p:attrName>
                                        </p:attrNameLst>
                                      </p:cBhvr>
                                      <p:tavLst>
                                        <p:tav tm="0">
                                          <p:val>
                                            <p:strVal val="#ppt_x"/>
                                          </p:val>
                                        </p:tav>
                                        <p:tav tm="100000">
                                          <p:val>
                                            <p:strVal val="#ppt_x-#ppt_w*1.125000"/>
                                          </p:val>
                                        </p:tav>
                                      </p:tavLst>
                                    </p:anim>
                                    <p:animEffect transition="out" filter="wipe(left)">
                                      <p:cBhvr>
                                        <p:cTn id="82" dur="500"/>
                                        <p:tgtEl>
                                          <p:spTgt spid="112">
                                            <p:txEl>
                                              <p:pRg st="3" end="3"/>
                                            </p:txEl>
                                          </p:spTgt>
                                        </p:tgtEl>
                                      </p:cBhvr>
                                    </p:animEffect>
                                    <p:set>
                                      <p:cBhvr>
                                        <p:cTn id="83" dur="1" fill="hold">
                                          <p:stCondLst>
                                            <p:cond delay="499"/>
                                          </p:stCondLst>
                                        </p:cTn>
                                        <p:tgtEl>
                                          <p:spTgt spid="11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uiExpand="1" build="p"/>
      <p:bldP spid="112" grpId="1" uiExpand="1" build="p"/>
      <p:bldP spid="22" grpId="0" animBg="1"/>
      <p:bldP spid="23" grpId="0" animBg="1"/>
      <p:bldP spid="24" grpId="0" animBg="1"/>
      <p:bldP spid="25" grpId="0" animBg="1"/>
      <p:bldP spid="29" grpId="0" animBg="1"/>
      <p:bldP spid="30" grpId="0" animBg="1"/>
      <p:bldP spid="34" grpId="0" animBg="1"/>
    </p:bldLst>
  </p:timing>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DepEd2</Template>
  <TotalTime>12268</TotalTime>
  <Words>716</Words>
  <Application>Microsoft Office PowerPoint</Application>
  <PresentationFormat>Widescreen</PresentationFormat>
  <Paragraphs>87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Century Gothic</vt:lpstr>
      <vt:lpstr>Lato</vt:lpstr>
      <vt:lpstr>A.C.M.E. Secret Agent</vt:lpstr>
      <vt:lpstr>Raleway</vt:lpstr>
      <vt:lpstr>Arial</vt:lpstr>
      <vt:lpstr>Antonio template</vt:lpstr>
      <vt:lpstr>Inquiry, Investigation, and Immersion</vt:lpstr>
      <vt:lpstr>On the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STUDY</dc:title>
  <dc:creator>Von Christopher</dc:creator>
  <cp:lastModifiedBy>Von Christopher Chua</cp:lastModifiedBy>
  <cp:revision>320</cp:revision>
  <dcterms:modified xsi:type="dcterms:W3CDTF">2018-01-08T06:44:59Z</dcterms:modified>
</cp:coreProperties>
</file>