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2"/>
  </p:notesMasterIdLst>
  <p:sldIdLst>
    <p:sldId id="256" r:id="rId2"/>
    <p:sldId id="257" r:id="rId3"/>
    <p:sldId id="259" r:id="rId4"/>
    <p:sldId id="345" r:id="rId5"/>
    <p:sldId id="344" r:id="rId6"/>
    <p:sldId id="346" r:id="rId7"/>
    <p:sldId id="347" r:id="rId8"/>
    <p:sldId id="348" r:id="rId9"/>
    <p:sldId id="349" r:id="rId10"/>
    <p:sldId id="318" r:id="rId11"/>
  </p:sldIdLst>
  <p:sldSz cx="12192000" cy="6858000"/>
  <p:notesSz cx="6858000" cy="9144000"/>
  <p:embeddedFontLst>
    <p:embeddedFont>
      <p:font typeface="Lato" panose="020B0604020202020204" charset="0"/>
      <p:regular r:id="rId13"/>
      <p:bold r:id="rId14"/>
      <p:italic r:id="rId15"/>
      <p:boldItalic r:id="rId16"/>
    </p:embeddedFont>
    <p:embeddedFont>
      <p:font typeface="Raleway" panose="020B0503030101060003"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D63BC96F-8F19-466C-939E-990869C6507B}">
  <a:tblStyle styleId="{D63BC96F-8F19-466C-939E-990869C6507B}"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4" autoAdjust="0"/>
    <p:restoredTop sz="94280" autoAdjust="0"/>
  </p:normalViewPr>
  <p:slideViewPr>
    <p:cSldViewPr snapToGrid="0">
      <p:cViewPr>
        <p:scale>
          <a:sx n="75" d="100"/>
          <a:sy n="75" d="100"/>
        </p:scale>
        <p:origin x="4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Good morning.</a:t>
            </a:r>
          </a:p>
          <a:p>
            <a:pPr lvl="0">
              <a:spcBef>
                <a:spcPts val="0"/>
              </a:spcBef>
              <a:buNone/>
            </a:pPr>
            <a:endParaRPr lang="en-US" dirty="0"/>
          </a:p>
          <a:p>
            <a:pPr lvl="0">
              <a:spcBef>
                <a:spcPts val="0"/>
              </a:spcBef>
              <a:buNone/>
            </a:pPr>
            <a:r>
              <a:rPr lang="en-US" dirty="0"/>
              <a:t>T</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51665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87371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961901" y="3785246"/>
            <a:ext cx="6955599" cy="1546500"/>
          </a:xfrm>
          <a:prstGeom prst="rect">
            <a:avLst/>
          </a:prstGeom>
        </p:spPr>
        <p:txBody>
          <a:bodyPr lIns="91425" tIns="91425" rIns="91425" bIns="91425" anchor="t" anchorCtr="0"/>
          <a:lstStyle>
            <a:lvl1pPr lvl="0">
              <a:spcBef>
                <a:spcPts val="0"/>
              </a:spcBef>
              <a:buClr>
                <a:srgbClr val="2185C5"/>
              </a:buClr>
              <a:buSzPct val="100000"/>
              <a:defRPr sz="4800">
                <a:solidFill>
                  <a:srgbClr val="2185C5"/>
                </a:solidFill>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endParaRPr/>
          </a:p>
        </p:txBody>
      </p:sp>
      <p:sp>
        <p:nvSpPr>
          <p:cNvPr id="10" name="Shape 10"/>
          <p:cNvSpPr/>
          <p:nvPr/>
        </p:nvSpPr>
        <p:spPr>
          <a:xfrm>
            <a:off x="7917661" y="3377551"/>
            <a:ext cx="962400"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sz="1400"/>
          </a:p>
        </p:txBody>
      </p:sp>
      <p:sp>
        <p:nvSpPr>
          <p:cNvPr id="11" name="Shape 11"/>
          <p:cNvSpPr/>
          <p:nvPr/>
        </p:nvSpPr>
        <p:spPr>
          <a:xfrm>
            <a:off x="8879813" y="3377551"/>
            <a:ext cx="962400"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sz="1400"/>
          </a:p>
        </p:txBody>
      </p:sp>
      <p:sp>
        <p:nvSpPr>
          <p:cNvPr id="12" name="Shape 12"/>
          <p:cNvSpPr/>
          <p:nvPr/>
        </p:nvSpPr>
        <p:spPr>
          <a:xfrm>
            <a:off x="-1" y="3377551"/>
            <a:ext cx="962400"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sz="1400"/>
          </a:p>
        </p:txBody>
      </p:sp>
      <p:sp>
        <p:nvSpPr>
          <p:cNvPr id="13" name="Shape 13"/>
          <p:cNvSpPr/>
          <p:nvPr/>
        </p:nvSpPr>
        <p:spPr>
          <a:xfrm>
            <a:off x="961899" y="3377551"/>
            <a:ext cx="6955599"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sz="1400"/>
          </a:p>
        </p:txBody>
      </p:sp>
    </p:spTree>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4"/>
        <p:cNvGrpSpPr/>
        <p:nvPr/>
      </p:nvGrpSpPr>
      <p:grpSpPr>
        <a:xfrm>
          <a:off x="0" y="0"/>
          <a:ext cx="0" cy="0"/>
          <a:chOff x="0" y="0"/>
          <a:chExt cx="0" cy="0"/>
        </a:xfrm>
      </p:grpSpPr>
      <p:sp>
        <p:nvSpPr>
          <p:cNvPr id="15" name="Shape 15"/>
          <p:cNvSpPr/>
          <p:nvPr/>
        </p:nvSpPr>
        <p:spPr>
          <a:xfrm>
            <a:off x="0" y="0"/>
            <a:ext cx="12192000" cy="5323800"/>
          </a:xfrm>
          <a:prstGeom prst="rect">
            <a:avLst/>
          </a:prstGeom>
          <a:solidFill>
            <a:srgbClr val="2185C5"/>
          </a:solidFill>
          <a:ln>
            <a:noFill/>
          </a:ln>
        </p:spPr>
        <p:txBody>
          <a:bodyPr lIns="91425" tIns="91425" rIns="91425" bIns="91425" anchor="ctr" anchorCtr="0">
            <a:noAutofit/>
          </a:bodyPr>
          <a:lstStyle/>
          <a:p>
            <a:pPr lvl="0">
              <a:spcBef>
                <a:spcPts val="0"/>
              </a:spcBef>
              <a:buNone/>
            </a:pPr>
            <a:endParaRPr sz="1400"/>
          </a:p>
        </p:txBody>
      </p:sp>
      <p:sp>
        <p:nvSpPr>
          <p:cNvPr id="16" name="Shape 16"/>
          <p:cNvSpPr txBox="1">
            <a:spLocks noGrp="1"/>
          </p:cNvSpPr>
          <p:nvPr>
            <p:ph type="ctrTitle"/>
          </p:nvPr>
        </p:nvSpPr>
        <p:spPr>
          <a:xfrm>
            <a:off x="914400" y="2111123"/>
            <a:ext cx="10363200" cy="1546500"/>
          </a:xfrm>
          <a:prstGeom prst="rect">
            <a:avLst/>
          </a:prstGeom>
        </p:spPr>
        <p:txBody>
          <a:bodyPr lIns="91425" tIns="91425" rIns="91425" bIns="91425" anchor="b" anchorCtr="0"/>
          <a:lstStyle>
            <a:lvl1pPr lvl="0" algn="ctr" rtl="0">
              <a:spcBef>
                <a:spcPts val="0"/>
              </a:spcBef>
              <a:buClr>
                <a:srgbClr val="FFFFFF"/>
              </a:buClr>
              <a:buSzPct val="100000"/>
              <a:defRPr sz="4800">
                <a:solidFill>
                  <a:srgbClr val="FFFFFF"/>
                </a:solidFill>
              </a:defRPr>
            </a:lvl1pPr>
            <a:lvl2pPr lvl="1" algn="ctr" rtl="0">
              <a:spcBef>
                <a:spcPts val="0"/>
              </a:spcBef>
              <a:buClr>
                <a:srgbClr val="FFFFFF"/>
              </a:buClr>
              <a:buSzPct val="100000"/>
              <a:defRPr sz="4800">
                <a:solidFill>
                  <a:srgbClr val="FFFFFF"/>
                </a:solidFill>
              </a:defRPr>
            </a:lvl2pPr>
            <a:lvl3pPr lvl="2" algn="ctr" rtl="0">
              <a:spcBef>
                <a:spcPts val="0"/>
              </a:spcBef>
              <a:buClr>
                <a:srgbClr val="FFFFFF"/>
              </a:buClr>
              <a:buSzPct val="100000"/>
              <a:defRPr sz="4800">
                <a:solidFill>
                  <a:srgbClr val="FFFFFF"/>
                </a:solidFill>
              </a:defRPr>
            </a:lvl3pPr>
            <a:lvl4pPr lvl="3" algn="ctr" rtl="0">
              <a:spcBef>
                <a:spcPts val="0"/>
              </a:spcBef>
              <a:buClr>
                <a:srgbClr val="FFFFFF"/>
              </a:buClr>
              <a:buSzPct val="100000"/>
              <a:defRPr sz="4800">
                <a:solidFill>
                  <a:srgbClr val="FFFFFF"/>
                </a:solidFill>
              </a:defRPr>
            </a:lvl4pPr>
            <a:lvl5pPr lvl="4" algn="ctr" rtl="0">
              <a:spcBef>
                <a:spcPts val="0"/>
              </a:spcBef>
              <a:buClr>
                <a:srgbClr val="FFFFFF"/>
              </a:buClr>
              <a:buSzPct val="100000"/>
              <a:defRPr sz="4800">
                <a:solidFill>
                  <a:srgbClr val="FFFFFF"/>
                </a:solidFill>
              </a:defRPr>
            </a:lvl5pPr>
            <a:lvl6pPr lvl="5" algn="ctr" rtl="0">
              <a:spcBef>
                <a:spcPts val="0"/>
              </a:spcBef>
              <a:buClr>
                <a:srgbClr val="FFFFFF"/>
              </a:buClr>
              <a:buSzPct val="100000"/>
              <a:defRPr sz="4800">
                <a:solidFill>
                  <a:srgbClr val="FFFFFF"/>
                </a:solidFill>
              </a:defRPr>
            </a:lvl6pPr>
            <a:lvl7pPr lvl="6" algn="ctr" rtl="0">
              <a:spcBef>
                <a:spcPts val="0"/>
              </a:spcBef>
              <a:buClr>
                <a:srgbClr val="FFFFFF"/>
              </a:buClr>
              <a:buSzPct val="100000"/>
              <a:defRPr sz="4800">
                <a:solidFill>
                  <a:srgbClr val="FFFFFF"/>
                </a:solidFill>
              </a:defRPr>
            </a:lvl7pPr>
            <a:lvl8pPr lvl="7" algn="ctr" rtl="0">
              <a:spcBef>
                <a:spcPts val="0"/>
              </a:spcBef>
              <a:buClr>
                <a:srgbClr val="FFFFFF"/>
              </a:buClr>
              <a:buSzPct val="100000"/>
              <a:defRPr sz="4800">
                <a:solidFill>
                  <a:srgbClr val="FFFFFF"/>
                </a:solidFill>
              </a:defRPr>
            </a:lvl8pPr>
            <a:lvl9pPr lvl="8" algn="ctr" rtl="0">
              <a:spcBef>
                <a:spcPts val="0"/>
              </a:spcBef>
              <a:buClr>
                <a:srgbClr val="FFFFFF"/>
              </a:buClr>
              <a:buSzPct val="100000"/>
              <a:defRPr sz="4800">
                <a:solidFill>
                  <a:srgbClr val="FFFFFF"/>
                </a:solidFill>
              </a:defRPr>
            </a:lvl9pPr>
          </a:lstStyle>
          <a:p>
            <a:endParaRPr/>
          </a:p>
        </p:txBody>
      </p:sp>
      <p:sp>
        <p:nvSpPr>
          <p:cNvPr id="17" name="Shape 17"/>
          <p:cNvSpPr txBox="1">
            <a:spLocks noGrp="1"/>
          </p:cNvSpPr>
          <p:nvPr>
            <p:ph type="subTitle" idx="1"/>
          </p:nvPr>
        </p:nvSpPr>
        <p:spPr>
          <a:xfrm>
            <a:off x="914400" y="3786737"/>
            <a:ext cx="10363200" cy="1046400"/>
          </a:xfrm>
          <a:prstGeom prst="rect">
            <a:avLst/>
          </a:prstGeom>
        </p:spPr>
        <p:txBody>
          <a:bodyPr lIns="91425" tIns="91425" rIns="91425" bIns="91425" anchor="t" anchorCtr="0"/>
          <a:lstStyle>
            <a:lvl1pPr lvl="0" algn="ctr" rtl="0">
              <a:spcBef>
                <a:spcPts val="0"/>
              </a:spcBef>
              <a:buClr>
                <a:srgbClr val="FFFFFF"/>
              </a:buClr>
              <a:buSzPct val="100000"/>
              <a:buNone/>
              <a:defRPr sz="2400" b="1">
                <a:solidFill>
                  <a:srgbClr val="FFFFFF"/>
                </a:solidFill>
              </a:defRPr>
            </a:lvl1pPr>
            <a:lvl2pPr lvl="1" algn="ctr" rtl="0">
              <a:spcBef>
                <a:spcPts val="0"/>
              </a:spcBef>
              <a:buClr>
                <a:srgbClr val="FFFFFF"/>
              </a:buClr>
              <a:buNone/>
              <a:defRPr b="1">
                <a:solidFill>
                  <a:srgbClr val="FFFFFF"/>
                </a:solidFill>
              </a:defRPr>
            </a:lvl2pPr>
            <a:lvl3pPr lvl="2" algn="ctr" rtl="0">
              <a:spcBef>
                <a:spcPts val="0"/>
              </a:spcBef>
              <a:buClr>
                <a:srgbClr val="FFFFFF"/>
              </a:buClr>
              <a:buNone/>
              <a:defRPr b="1">
                <a:solidFill>
                  <a:srgbClr val="FFFFFF"/>
                </a:solidFill>
              </a:defRPr>
            </a:lvl3pPr>
            <a:lvl4pPr lvl="3" algn="ctr" rtl="0">
              <a:spcBef>
                <a:spcPts val="0"/>
              </a:spcBef>
              <a:buClr>
                <a:srgbClr val="FFFFFF"/>
              </a:buClr>
              <a:buSzPct val="100000"/>
              <a:buNone/>
              <a:defRPr sz="2400" b="1">
                <a:solidFill>
                  <a:srgbClr val="FFFFFF"/>
                </a:solidFill>
              </a:defRPr>
            </a:lvl4pPr>
            <a:lvl5pPr lvl="4" algn="ctr" rtl="0">
              <a:spcBef>
                <a:spcPts val="0"/>
              </a:spcBef>
              <a:buClr>
                <a:srgbClr val="FFFFFF"/>
              </a:buClr>
              <a:buSzPct val="100000"/>
              <a:buNone/>
              <a:defRPr sz="2400" b="1">
                <a:solidFill>
                  <a:srgbClr val="FFFFFF"/>
                </a:solidFill>
              </a:defRPr>
            </a:lvl5pPr>
            <a:lvl6pPr lvl="5" algn="ctr" rtl="0">
              <a:spcBef>
                <a:spcPts val="0"/>
              </a:spcBef>
              <a:buClr>
                <a:srgbClr val="FFFFFF"/>
              </a:buClr>
              <a:buSzPct val="100000"/>
              <a:buNone/>
              <a:defRPr sz="2400" b="1">
                <a:solidFill>
                  <a:srgbClr val="FFFFFF"/>
                </a:solidFill>
              </a:defRPr>
            </a:lvl6pPr>
            <a:lvl7pPr lvl="6" algn="ctr" rtl="0">
              <a:spcBef>
                <a:spcPts val="0"/>
              </a:spcBef>
              <a:buClr>
                <a:srgbClr val="FFFFFF"/>
              </a:buClr>
              <a:buSzPct val="100000"/>
              <a:buNone/>
              <a:defRPr sz="2400" b="1">
                <a:solidFill>
                  <a:srgbClr val="FFFFFF"/>
                </a:solidFill>
              </a:defRPr>
            </a:lvl7pPr>
            <a:lvl8pPr lvl="7" algn="ctr" rtl="0">
              <a:spcBef>
                <a:spcPts val="0"/>
              </a:spcBef>
              <a:buClr>
                <a:srgbClr val="FFFFFF"/>
              </a:buClr>
              <a:buSzPct val="100000"/>
              <a:buNone/>
              <a:defRPr sz="2400" b="1">
                <a:solidFill>
                  <a:srgbClr val="FFFFFF"/>
                </a:solidFill>
              </a:defRPr>
            </a:lvl8pPr>
            <a:lvl9pPr lvl="8" algn="ctr" rtl="0">
              <a:spcBef>
                <a:spcPts val="0"/>
              </a:spcBef>
              <a:buClr>
                <a:srgbClr val="FFFFFF"/>
              </a:buClr>
              <a:buSzPct val="100000"/>
              <a:buNone/>
              <a:defRPr sz="2400" b="1">
                <a:solidFill>
                  <a:srgbClr val="FFFFFF"/>
                </a:solidFill>
              </a:defRPr>
            </a:lvl9pPr>
          </a:lstStyle>
          <a:p>
            <a:endParaRPr/>
          </a:p>
        </p:txBody>
      </p:sp>
      <p:sp>
        <p:nvSpPr>
          <p:cNvPr id="18" name="Shape 18"/>
          <p:cNvSpPr/>
          <p:nvPr/>
        </p:nvSpPr>
        <p:spPr>
          <a:xfrm>
            <a:off x="4063604" y="5323801"/>
            <a:ext cx="4063600"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sz="1400"/>
          </a:p>
        </p:txBody>
      </p:sp>
      <p:sp>
        <p:nvSpPr>
          <p:cNvPr id="19" name="Shape 19"/>
          <p:cNvSpPr/>
          <p:nvPr/>
        </p:nvSpPr>
        <p:spPr>
          <a:xfrm>
            <a:off x="8128360" y="5323801"/>
            <a:ext cx="4063600"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sz="1400"/>
          </a:p>
        </p:txBody>
      </p:sp>
      <p:sp>
        <p:nvSpPr>
          <p:cNvPr id="20" name="Shape 20"/>
          <p:cNvSpPr/>
          <p:nvPr/>
        </p:nvSpPr>
        <p:spPr>
          <a:xfrm>
            <a:off x="1" y="5323801"/>
            <a:ext cx="4063600"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sz="1400"/>
          </a:p>
        </p:txBody>
      </p:sp>
    </p:spTree>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191600" y="274650"/>
            <a:ext cx="8616800" cy="11430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1191600" y="1831451"/>
            <a:ext cx="8616800" cy="4736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p:nvPr/>
        </p:nvSpPr>
        <p:spPr>
          <a:xfrm>
            <a:off x="9808489" y="6755101"/>
            <a:ext cx="1191599"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sz="1400"/>
          </a:p>
        </p:txBody>
      </p:sp>
      <p:sp>
        <p:nvSpPr>
          <p:cNvPr id="32" name="Shape 32"/>
          <p:cNvSpPr/>
          <p:nvPr/>
        </p:nvSpPr>
        <p:spPr>
          <a:xfrm>
            <a:off x="11000415" y="6755101"/>
            <a:ext cx="1191599"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sz="1400"/>
          </a:p>
        </p:txBody>
      </p:sp>
      <p:sp>
        <p:nvSpPr>
          <p:cNvPr id="33" name="Shape 33"/>
          <p:cNvSpPr/>
          <p:nvPr/>
        </p:nvSpPr>
        <p:spPr>
          <a:xfrm>
            <a:off x="1" y="6755101"/>
            <a:ext cx="1191599"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sz="1400"/>
          </a:p>
        </p:txBody>
      </p:sp>
      <p:sp>
        <p:nvSpPr>
          <p:cNvPr id="34" name="Shape 34"/>
          <p:cNvSpPr/>
          <p:nvPr/>
        </p:nvSpPr>
        <p:spPr>
          <a:xfrm>
            <a:off x="1191612" y="6755101"/>
            <a:ext cx="8616800"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sz="1400"/>
          </a:p>
        </p:txBody>
      </p:sp>
    </p:spTree>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191600" y="274650"/>
            <a:ext cx="8616800" cy="11430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body" idx="1"/>
          </p:nvPr>
        </p:nvSpPr>
        <p:spPr>
          <a:xfrm>
            <a:off x="1191500" y="1600200"/>
            <a:ext cx="4182400" cy="49677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8" name="Shape 38"/>
          <p:cNvSpPr txBox="1">
            <a:spLocks noGrp="1"/>
          </p:cNvSpPr>
          <p:nvPr>
            <p:ph type="body" idx="2"/>
          </p:nvPr>
        </p:nvSpPr>
        <p:spPr>
          <a:xfrm>
            <a:off x="5625940" y="1600200"/>
            <a:ext cx="4182400" cy="49677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9" name="Shape 39"/>
          <p:cNvSpPr/>
          <p:nvPr/>
        </p:nvSpPr>
        <p:spPr>
          <a:xfrm>
            <a:off x="9808489" y="6755101"/>
            <a:ext cx="1191599"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sz="1400"/>
          </a:p>
        </p:txBody>
      </p:sp>
      <p:sp>
        <p:nvSpPr>
          <p:cNvPr id="40" name="Shape 40"/>
          <p:cNvSpPr/>
          <p:nvPr/>
        </p:nvSpPr>
        <p:spPr>
          <a:xfrm>
            <a:off x="11000415" y="6755101"/>
            <a:ext cx="1191599"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sz="1400"/>
          </a:p>
        </p:txBody>
      </p:sp>
      <p:sp>
        <p:nvSpPr>
          <p:cNvPr id="41" name="Shape 41"/>
          <p:cNvSpPr/>
          <p:nvPr/>
        </p:nvSpPr>
        <p:spPr>
          <a:xfrm>
            <a:off x="1" y="6755101"/>
            <a:ext cx="1191599"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sz="1400"/>
          </a:p>
        </p:txBody>
      </p:sp>
      <p:sp>
        <p:nvSpPr>
          <p:cNvPr id="42" name="Shape 42"/>
          <p:cNvSpPr/>
          <p:nvPr/>
        </p:nvSpPr>
        <p:spPr>
          <a:xfrm>
            <a:off x="1191612" y="6755101"/>
            <a:ext cx="8616800"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sz="1400"/>
          </a:p>
        </p:txBody>
      </p:sp>
    </p:spTree>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91600" y="274650"/>
            <a:ext cx="8616800" cy="1143000"/>
          </a:xfrm>
          <a:prstGeom prst="rect">
            <a:avLst/>
          </a:prstGeom>
          <a:noFill/>
          <a:ln>
            <a:noFill/>
          </a:ln>
        </p:spPr>
        <p:txBody>
          <a:bodyPr lIns="91425" tIns="91425" rIns="91425" bIns="91425" anchor="b" anchorCtr="0"/>
          <a:lstStyle>
            <a:lvl1pPr lvl="0">
              <a:spcBef>
                <a:spcPts val="0"/>
              </a:spcBef>
              <a:buClr>
                <a:srgbClr val="97ABBC"/>
              </a:buClr>
              <a:buSzPct val="100000"/>
              <a:buFont typeface="Raleway"/>
              <a:buNone/>
              <a:defRPr sz="3600">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1191600" y="1831451"/>
            <a:ext cx="8616800" cy="4736399"/>
          </a:xfrm>
          <a:prstGeom prst="rect">
            <a:avLst/>
          </a:prstGeom>
          <a:noFill/>
          <a:ln>
            <a:noFill/>
          </a:ln>
        </p:spPr>
        <p:txBody>
          <a:bodyPr lIns="91425" tIns="91425" rIns="91425" bIns="91425" anchor="t" anchorCtr="0"/>
          <a:lstStyle>
            <a:lvl1pPr lvl="0">
              <a:spcBef>
                <a:spcPts val="600"/>
              </a:spcBef>
              <a:buClr>
                <a:srgbClr val="677480"/>
              </a:buClr>
              <a:buSzPct val="100000"/>
              <a:buFont typeface="Lato"/>
              <a:buChar char="▷"/>
              <a:defRPr sz="3000">
                <a:solidFill>
                  <a:srgbClr val="677480"/>
                </a:solidFill>
                <a:latin typeface="Lato"/>
                <a:ea typeface="Lato"/>
                <a:cs typeface="Lato"/>
                <a:sym typeface="Lato"/>
              </a:defRPr>
            </a:lvl1pPr>
            <a:lvl2pPr lvl="1">
              <a:spcBef>
                <a:spcPts val="480"/>
              </a:spcBef>
              <a:buClr>
                <a:srgbClr val="677480"/>
              </a:buClr>
              <a:buSzPct val="100000"/>
              <a:buFont typeface="Lato"/>
              <a:defRPr sz="2400">
                <a:solidFill>
                  <a:srgbClr val="677480"/>
                </a:solidFill>
                <a:latin typeface="Lato"/>
                <a:ea typeface="Lato"/>
                <a:cs typeface="Lato"/>
                <a:sym typeface="Lato"/>
              </a:defRPr>
            </a:lvl2pPr>
            <a:lvl3pPr lvl="2">
              <a:spcBef>
                <a:spcPts val="480"/>
              </a:spcBef>
              <a:buClr>
                <a:srgbClr val="677480"/>
              </a:buClr>
              <a:buSzPct val="100000"/>
              <a:buFont typeface="Lato"/>
              <a:defRPr sz="2400">
                <a:solidFill>
                  <a:srgbClr val="677480"/>
                </a:solidFill>
                <a:latin typeface="Lato"/>
                <a:ea typeface="Lato"/>
                <a:cs typeface="Lato"/>
                <a:sym typeface="Lato"/>
              </a:defRPr>
            </a:lvl3pPr>
            <a:lvl4pPr lvl="3">
              <a:spcBef>
                <a:spcPts val="360"/>
              </a:spcBef>
              <a:buClr>
                <a:srgbClr val="677480"/>
              </a:buClr>
              <a:buSzPct val="100000"/>
              <a:buFont typeface="Lato"/>
              <a:defRPr sz="1800">
                <a:solidFill>
                  <a:srgbClr val="677480"/>
                </a:solidFill>
                <a:latin typeface="Lato"/>
                <a:ea typeface="Lato"/>
                <a:cs typeface="Lato"/>
                <a:sym typeface="Lato"/>
              </a:defRPr>
            </a:lvl4pPr>
            <a:lvl5pPr lvl="4">
              <a:spcBef>
                <a:spcPts val="360"/>
              </a:spcBef>
              <a:buClr>
                <a:srgbClr val="677480"/>
              </a:buClr>
              <a:buSzPct val="100000"/>
              <a:buFont typeface="Lato"/>
              <a:defRPr sz="1800">
                <a:solidFill>
                  <a:srgbClr val="677480"/>
                </a:solidFill>
                <a:latin typeface="Lato"/>
                <a:ea typeface="Lato"/>
                <a:cs typeface="Lato"/>
                <a:sym typeface="Lato"/>
              </a:defRPr>
            </a:lvl5pPr>
            <a:lvl6pPr lvl="5">
              <a:spcBef>
                <a:spcPts val="360"/>
              </a:spcBef>
              <a:buClr>
                <a:srgbClr val="677480"/>
              </a:buClr>
              <a:buSzPct val="100000"/>
              <a:buFont typeface="Lato"/>
              <a:defRPr sz="1800">
                <a:solidFill>
                  <a:srgbClr val="677480"/>
                </a:solidFill>
                <a:latin typeface="Lato"/>
                <a:ea typeface="Lato"/>
                <a:cs typeface="Lato"/>
                <a:sym typeface="Lato"/>
              </a:defRPr>
            </a:lvl6pPr>
            <a:lvl7pPr lvl="6">
              <a:spcBef>
                <a:spcPts val="360"/>
              </a:spcBef>
              <a:buClr>
                <a:srgbClr val="677480"/>
              </a:buClr>
              <a:buSzPct val="100000"/>
              <a:buFont typeface="Lato"/>
              <a:defRPr sz="1800">
                <a:solidFill>
                  <a:srgbClr val="677480"/>
                </a:solidFill>
                <a:latin typeface="Lato"/>
                <a:ea typeface="Lato"/>
                <a:cs typeface="Lato"/>
                <a:sym typeface="Lato"/>
              </a:defRPr>
            </a:lvl7pPr>
            <a:lvl8pPr lvl="7">
              <a:spcBef>
                <a:spcPts val="360"/>
              </a:spcBef>
              <a:buClr>
                <a:srgbClr val="677480"/>
              </a:buClr>
              <a:buSzPct val="100000"/>
              <a:buFont typeface="Lato"/>
              <a:defRPr sz="1800">
                <a:solidFill>
                  <a:srgbClr val="677480"/>
                </a:solidFill>
                <a:latin typeface="Lato"/>
                <a:ea typeface="Lato"/>
                <a:cs typeface="Lato"/>
                <a:sym typeface="Lato"/>
              </a:defRPr>
            </a:lvl8pPr>
            <a:lvl9pPr lvl="8">
              <a:spcBef>
                <a:spcPts val="360"/>
              </a:spcBef>
              <a:buClr>
                <a:srgbClr val="677480"/>
              </a:buClr>
              <a:buSzPct val="100000"/>
              <a:buFont typeface="Lato"/>
              <a:defRPr sz="1800">
                <a:solidFill>
                  <a:srgbClr val="677480"/>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Lst>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870155" y="2502700"/>
            <a:ext cx="10903975" cy="1546500"/>
          </a:xfrm>
          <a:prstGeom prst="rect">
            <a:avLst/>
          </a:prstGeom>
        </p:spPr>
        <p:txBody>
          <a:bodyPr lIns="91425" tIns="91425" rIns="91425" bIns="91425" anchor="t" anchorCtr="0">
            <a:noAutofit/>
          </a:bodyPr>
          <a:lstStyle/>
          <a:p>
            <a:r>
              <a:rPr lang="en-PH" b="1" dirty="0">
                <a:ln w="0"/>
                <a:solidFill>
                  <a:srgbClr val="002060"/>
                </a:solidFill>
                <a:effectLst>
                  <a:outerShdw blurRad="38100" dist="19050" dir="2700000" algn="tl" rotWithShape="0">
                    <a:schemeClr val="dk1">
                      <a:alpha val="40000"/>
                    </a:schemeClr>
                  </a:outerShdw>
                </a:effectLst>
                <a:latin typeface="Raleway" panose="020B0503030101060003" pitchFamily="34" charset="0"/>
              </a:rPr>
              <a:t>INTRODUCTION TO RESEARCH</a:t>
            </a:r>
            <a:endParaRPr lang="en" b="1" dirty="0">
              <a:ln w="0"/>
              <a:solidFill>
                <a:srgbClr val="002060"/>
              </a:solidFill>
              <a:effectLst>
                <a:outerShdw blurRad="38100" dist="19050" dir="2700000" algn="tl" rotWithShape="0">
                  <a:schemeClr val="dk1">
                    <a:alpha val="40000"/>
                  </a:schemeClr>
                </a:outerShdw>
              </a:effectLst>
              <a:latin typeface="Raleway" panose="020B0503030101060003" pitchFamily="34" charset="0"/>
            </a:endParaRPr>
          </a:p>
        </p:txBody>
      </p:sp>
      <p:sp>
        <p:nvSpPr>
          <p:cNvPr id="3" name="Shape 78"/>
          <p:cNvSpPr txBox="1">
            <a:spLocks/>
          </p:cNvSpPr>
          <p:nvPr/>
        </p:nvSpPr>
        <p:spPr>
          <a:xfrm>
            <a:off x="973391" y="3482702"/>
            <a:ext cx="10576925" cy="87536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185C5"/>
              </a:buClr>
              <a:buSzPct val="100000"/>
              <a:buFont typeface="Raleway"/>
              <a:buNone/>
              <a:defRPr sz="4800" b="0" i="0" u="none" strike="noStrike" cap="none">
                <a:solidFill>
                  <a:srgbClr val="2185C5"/>
                </a:solidFill>
                <a:latin typeface="Raleway"/>
                <a:ea typeface="Raleway"/>
                <a:cs typeface="Raleway"/>
                <a:sym typeface="Raleway"/>
              </a:defRPr>
            </a:lvl1pPr>
            <a:lvl2pPr lvl="1">
              <a:spcBef>
                <a:spcPts val="0"/>
              </a:spcBef>
              <a:buClr>
                <a:srgbClr val="2185C5"/>
              </a:buClr>
              <a:buSzPct val="100000"/>
              <a:buFont typeface="Raleway"/>
              <a:buNone/>
              <a:defRPr sz="4800">
                <a:solidFill>
                  <a:srgbClr val="2185C5"/>
                </a:solidFill>
                <a:latin typeface="Raleway"/>
                <a:ea typeface="Raleway"/>
                <a:cs typeface="Raleway"/>
                <a:sym typeface="Raleway"/>
              </a:defRPr>
            </a:lvl2pPr>
            <a:lvl3pPr lvl="2">
              <a:spcBef>
                <a:spcPts val="0"/>
              </a:spcBef>
              <a:buClr>
                <a:srgbClr val="2185C5"/>
              </a:buClr>
              <a:buSzPct val="100000"/>
              <a:buFont typeface="Raleway"/>
              <a:buNone/>
              <a:defRPr sz="4800">
                <a:solidFill>
                  <a:srgbClr val="2185C5"/>
                </a:solidFill>
                <a:latin typeface="Raleway"/>
                <a:ea typeface="Raleway"/>
                <a:cs typeface="Raleway"/>
                <a:sym typeface="Raleway"/>
              </a:defRPr>
            </a:lvl3pPr>
            <a:lvl4pPr lvl="3">
              <a:spcBef>
                <a:spcPts val="0"/>
              </a:spcBef>
              <a:buClr>
                <a:srgbClr val="2185C5"/>
              </a:buClr>
              <a:buSzPct val="100000"/>
              <a:buFont typeface="Raleway"/>
              <a:buNone/>
              <a:defRPr sz="4800">
                <a:solidFill>
                  <a:srgbClr val="2185C5"/>
                </a:solidFill>
                <a:latin typeface="Raleway"/>
                <a:ea typeface="Raleway"/>
                <a:cs typeface="Raleway"/>
                <a:sym typeface="Raleway"/>
              </a:defRPr>
            </a:lvl4pPr>
            <a:lvl5pPr lvl="4">
              <a:spcBef>
                <a:spcPts val="0"/>
              </a:spcBef>
              <a:buClr>
                <a:srgbClr val="2185C5"/>
              </a:buClr>
              <a:buSzPct val="100000"/>
              <a:buFont typeface="Raleway"/>
              <a:buNone/>
              <a:defRPr sz="4800">
                <a:solidFill>
                  <a:srgbClr val="2185C5"/>
                </a:solidFill>
                <a:latin typeface="Raleway"/>
                <a:ea typeface="Raleway"/>
                <a:cs typeface="Raleway"/>
                <a:sym typeface="Raleway"/>
              </a:defRPr>
            </a:lvl5pPr>
            <a:lvl6pPr lvl="5">
              <a:spcBef>
                <a:spcPts val="0"/>
              </a:spcBef>
              <a:buClr>
                <a:srgbClr val="2185C5"/>
              </a:buClr>
              <a:buSzPct val="100000"/>
              <a:buFont typeface="Raleway"/>
              <a:buNone/>
              <a:defRPr sz="4800">
                <a:solidFill>
                  <a:srgbClr val="2185C5"/>
                </a:solidFill>
                <a:latin typeface="Raleway"/>
                <a:ea typeface="Raleway"/>
                <a:cs typeface="Raleway"/>
                <a:sym typeface="Raleway"/>
              </a:defRPr>
            </a:lvl6pPr>
            <a:lvl7pPr lvl="6">
              <a:spcBef>
                <a:spcPts val="0"/>
              </a:spcBef>
              <a:buClr>
                <a:srgbClr val="2185C5"/>
              </a:buClr>
              <a:buSzPct val="100000"/>
              <a:buFont typeface="Raleway"/>
              <a:buNone/>
              <a:defRPr sz="4800">
                <a:solidFill>
                  <a:srgbClr val="2185C5"/>
                </a:solidFill>
                <a:latin typeface="Raleway"/>
                <a:ea typeface="Raleway"/>
                <a:cs typeface="Raleway"/>
                <a:sym typeface="Raleway"/>
              </a:defRPr>
            </a:lvl7pPr>
            <a:lvl8pPr lvl="7">
              <a:spcBef>
                <a:spcPts val="0"/>
              </a:spcBef>
              <a:buClr>
                <a:srgbClr val="2185C5"/>
              </a:buClr>
              <a:buSzPct val="100000"/>
              <a:buFont typeface="Raleway"/>
              <a:buNone/>
              <a:defRPr sz="4800">
                <a:solidFill>
                  <a:srgbClr val="2185C5"/>
                </a:solidFill>
                <a:latin typeface="Raleway"/>
                <a:ea typeface="Raleway"/>
                <a:cs typeface="Raleway"/>
                <a:sym typeface="Raleway"/>
              </a:defRPr>
            </a:lvl8pPr>
            <a:lvl9pPr lvl="8">
              <a:spcBef>
                <a:spcPts val="0"/>
              </a:spcBef>
              <a:buClr>
                <a:srgbClr val="2185C5"/>
              </a:buClr>
              <a:buSzPct val="100000"/>
              <a:buFont typeface="Raleway"/>
              <a:buNone/>
              <a:defRPr sz="4800">
                <a:solidFill>
                  <a:srgbClr val="2185C5"/>
                </a:solidFill>
                <a:latin typeface="Raleway"/>
                <a:ea typeface="Raleway"/>
                <a:cs typeface="Raleway"/>
                <a:sym typeface="Raleway"/>
              </a:defRPr>
            </a:lvl9pPr>
          </a:lstStyle>
          <a:p>
            <a:r>
              <a:rPr lang="en-US" sz="3200" dirty="0">
                <a:ln w="0"/>
                <a:solidFill>
                  <a:srgbClr val="0070C0"/>
                </a:solidFill>
                <a:effectLst>
                  <a:outerShdw blurRad="38100" dist="19050" dir="2700000" algn="tl" rotWithShape="0">
                    <a:schemeClr val="dk1">
                      <a:alpha val="40000"/>
                    </a:schemeClr>
                  </a:outerShdw>
                </a:effectLst>
              </a:rPr>
              <a:t>Developing Appreciation for Research</a:t>
            </a:r>
            <a:endParaRPr lang="en" sz="3200" dirty="0">
              <a:ln w="0"/>
              <a:solidFill>
                <a:srgbClr val="0070C0"/>
              </a:solidFill>
              <a:effectLst>
                <a:outerShdw blurRad="38100" dist="19050" dir="2700000" algn="tl" rotWithShape="0">
                  <a:schemeClr val="dk1">
                    <a:alpha val="40000"/>
                  </a:schemeClr>
                </a:outerShdw>
              </a:effectLst>
            </a:endParaRPr>
          </a:p>
        </p:txBody>
      </p:sp>
      <p:sp>
        <p:nvSpPr>
          <p:cNvPr id="4" name="Shape 78"/>
          <p:cNvSpPr txBox="1">
            <a:spLocks/>
          </p:cNvSpPr>
          <p:nvPr/>
        </p:nvSpPr>
        <p:spPr>
          <a:xfrm>
            <a:off x="5608057" y="5631632"/>
            <a:ext cx="6166073" cy="54586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185C5"/>
              </a:buClr>
              <a:buSzPct val="100000"/>
              <a:buFont typeface="Raleway"/>
              <a:buNone/>
              <a:defRPr sz="4800" b="0" i="0" u="none" strike="noStrike" cap="none">
                <a:solidFill>
                  <a:srgbClr val="2185C5"/>
                </a:solidFill>
                <a:latin typeface="Raleway"/>
                <a:ea typeface="Raleway"/>
                <a:cs typeface="Raleway"/>
                <a:sym typeface="Raleway"/>
              </a:defRPr>
            </a:lvl1pPr>
            <a:lvl2pPr lvl="1">
              <a:spcBef>
                <a:spcPts val="0"/>
              </a:spcBef>
              <a:buClr>
                <a:srgbClr val="2185C5"/>
              </a:buClr>
              <a:buSzPct val="100000"/>
              <a:buFont typeface="Raleway"/>
              <a:buNone/>
              <a:defRPr sz="4800">
                <a:solidFill>
                  <a:srgbClr val="2185C5"/>
                </a:solidFill>
                <a:latin typeface="Raleway"/>
                <a:ea typeface="Raleway"/>
                <a:cs typeface="Raleway"/>
                <a:sym typeface="Raleway"/>
              </a:defRPr>
            </a:lvl2pPr>
            <a:lvl3pPr lvl="2">
              <a:spcBef>
                <a:spcPts val="0"/>
              </a:spcBef>
              <a:buClr>
                <a:srgbClr val="2185C5"/>
              </a:buClr>
              <a:buSzPct val="100000"/>
              <a:buFont typeface="Raleway"/>
              <a:buNone/>
              <a:defRPr sz="4800">
                <a:solidFill>
                  <a:srgbClr val="2185C5"/>
                </a:solidFill>
                <a:latin typeface="Raleway"/>
                <a:ea typeface="Raleway"/>
                <a:cs typeface="Raleway"/>
                <a:sym typeface="Raleway"/>
              </a:defRPr>
            </a:lvl3pPr>
            <a:lvl4pPr lvl="3">
              <a:spcBef>
                <a:spcPts val="0"/>
              </a:spcBef>
              <a:buClr>
                <a:srgbClr val="2185C5"/>
              </a:buClr>
              <a:buSzPct val="100000"/>
              <a:buFont typeface="Raleway"/>
              <a:buNone/>
              <a:defRPr sz="4800">
                <a:solidFill>
                  <a:srgbClr val="2185C5"/>
                </a:solidFill>
                <a:latin typeface="Raleway"/>
                <a:ea typeface="Raleway"/>
                <a:cs typeface="Raleway"/>
                <a:sym typeface="Raleway"/>
              </a:defRPr>
            </a:lvl4pPr>
            <a:lvl5pPr lvl="4">
              <a:spcBef>
                <a:spcPts val="0"/>
              </a:spcBef>
              <a:buClr>
                <a:srgbClr val="2185C5"/>
              </a:buClr>
              <a:buSzPct val="100000"/>
              <a:buFont typeface="Raleway"/>
              <a:buNone/>
              <a:defRPr sz="4800">
                <a:solidFill>
                  <a:srgbClr val="2185C5"/>
                </a:solidFill>
                <a:latin typeface="Raleway"/>
                <a:ea typeface="Raleway"/>
                <a:cs typeface="Raleway"/>
                <a:sym typeface="Raleway"/>
              </a:defRPr>
            </a:lvl5pPr>
            <a:lvl6pPr lvl="5">
              <a:spcBef>
                <a:spcPts val="0"/>
              </a:spcBef>
              <a:buClr>
                <a:srgbClr val="2185C5"/>
              </a:buClr>
              <a:buSzPct val="100000"/>
              <a:buFont typeface="Raleway"/>
              <a:buNone/>
              <a:defRPr sz="4800">
                <a:solidFill>
                  <a:srgbClr val="2185C5"/>
                </a:solidFill>
                <a:latin typeface="Raleway"/>
                <a:ea typeface="Raleway"/>
                <a:cs typeface="Raleway"/>
                <a:sym typeface="Raleway"/>
              </a:defRPr>
            </a:lvl6pPr>
            <a:lvl7pPr lvl="6">
              <a:spcBef>
                <a:spcPts val="0"/>
              </a:spcBef>
              <a:buClr>
                <a:srgbClr val="2185C5"/>
              </a:buClr>
              <a:buSzPct val="100000"/>
              <a:buFont typeface="Raleway"/>
              <a:buNone/>
              <a:defRPr sz="4800">
                <a:solidFill>
                  <a:srgbClr val="2185C5"/>
                </a:solidFill>
                <a:latin typeface="Raleway"/>
                <a:ea typeface="Raleway"/>
                <a:cs typeface="Raleway"/>
                <a:sym typeface="Raleway"/>
              </a:defRPr>
            </a:lvl7pPr>
            <a:lvl8pPr lvl="7">
              <a:spcBef>
                <a:spcPts val="0"/>
              </a:spcBef>
              <a:buClr>
                <a:srgbClr val="2185C5"/>
              </a:buClr>
              <a:buSzPct val="100000"/>
              <a:buFont typeface="Raleway"/>
              <a:buNone/>
              <a:defRPr sz="4800">
                <a:solidFill>
                  <a:srgbClr val="2185C5"/>
                </a:solidFill>
                <a:latin typeface="Raleway"/>
                <a:ea typeface="Raleway"/>
                <a:cs typeface="Raleway"/>
                <a:sym typeface="Raleway"/>
              </a:defRPr>
            </a:lvl8pPr>
            <a:lvl9pPr lvl="8">
              <a:spcBef>
                <a:spcPts val="0"/>
              </a:spcBef>
              <a:buClr>
                <a:srgbClr val="2185C5"/>
              </a:buClr>
              <a:buSzPct val="100000"/>
              <a:buFont typeface="Raleway"/>
              <a:buNone/>
              <a:defRPr sz="4800">
                <a:solidFill>
                  <a:srgbClr val="2185C5"/>
                </a:solidFill>
                <a:latin typeface="Raleway"/>
                <a:ea typeface="Raleway"/>
                <a:cs typeface="Raleway"/>
                <a:sym typeface="Raleway"/>
              </a:defRPr>
            </a:lvl9pPr>
          </a:lstStyle>
          <a:p>
            <a:pPr algn="r"/>
            <a:r>
              <a:rPr lang="en-US" sz="1800" b="1" dirty="0">
                <a:ln w="0"/>
                <a:solidFill>
                  <a:schemeClr val="tx1">
                    <a:lumMod val="65000"/>
                    <a:lumOff val="35000"/>
                  </a:schemeClr>
                </a:solidFill>
                <a:effectLst>
                  <a:outerShdw blurRad="38100" dist="19050" dir="2700000" algn="tl" rotWithShape="0">
                    <a:schemeClr val="dk1">
                      <a:alpha val="40000"/>
                    </a:schemeClr>
                  </a:outerShdw>
                </a:effectLst>
              </a:rPr>
              <a:t>VON CHRISTOPHER G. CHUA</a:t>
            </a:r>
          </a:p>
          <a:p>
            <a:pPr algn="r"/>
            <a:r>
              <a:rPr lang="en-US" sz="1800" b="1" dirty="0">
                <a:ln w="0"/>
                <a:solidFill>
                  <a:schemeClr val="tx1">
                    <a:lumMod val="65000"/>
                    <a:lumOff val="35000"/>
                  </a:schemeClr>
                </a:solidFill>
                <a:effectLst>
                  <a:outerShdw blurRad="38100" dist="19050" dir="2700000" algn="tl" rotWithShape="0">
                    <a:schemeClr val="dk1">
                      <a:alpha val="40000"/>
                    </a:schemeClr>
                  </a:outerShdw>
                </a:effectLst>
              </a:rPr>
              <a:t>von_Christopher_chua@dlsu.edu.ph</a:t>
            </a:r>
          </a:p>
        </p:txBody>
      </p:sp>
      <p:sp>
        <p:nvSpPr>
          <p:cNvPr id="5" name="Shape 78"/>
          <p:cNvSpPr txBox="1">
            <a:spLocks/>
          </p:cNvSpPr>
          <p:nvPr/>
        </p:nvSpPr>
        <p:spPr>
          <a:xfrm>
            <a:off x="921773" y="2229768"/>
            <a:ext cx="6591969" cy="54586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185C5"/>
              </a:buClr>
              <a:buSzPct val="100000"/>
              <a:buFont typeface="Raleway"/>
              <a:buNone/>
              <a:defRPr sz="4800" b="0" i="0" u="none" strike="noStrike" cap="none">
                <a:solidFill>
                  <a:srgbClr val="2185C5"/>
                </a:solidFill>
                <a:latin typeface="Raleway"/>
                <a:ea typeface="Raleway"/>
                <a:cs typeface="Raleway"/>
                <a:sym typeface="Raleway"/>
              </a:defRPr>
            </a:lvl1pPr>
            <a:lvl2pPr lvl="1">
              <a:spcBef>
                <a:spcPts val="0"/>
              </a:spcBef>
              <a:buClr>
                <a:srgbClr val="2185C5"/>
              </a:buClr>
              <a:buSzPct val="100000"/>
              <a:buFont typeface="Raleway"/>
              <a:buNone/>
              <a:defRPr sz="4800">
                <a:solidFill>
                  <a:srgbClr val="2185C5"/>
                </a:solidFill>
                <a:latin typeface="Raleway"/>
                <a:ea typeface="Raleway"/>
                <a:cs typeface="Raleway"/>
                <a:sym typeface="Raleway"/>
              </a:defRPr>
            </a:lvl2pPr>
            <a:lvl3pPr lvl="2">
              <a:spcBef>
                <a:spcPts val="0"/>
              </a:spcBef>
              <a:buClr>
                <a:srgbClr val="2185C5"/>
              </a:buClr>
              <a:buSzPct val="100000"/>
              <a:buFont typeface="Raleway"/>
              <a:buNone/>
              <a:defRPr sz="4800">
                <a:solidFill>
                  <a:srgbClr val="2185C5"/>
                </a:solidFill>
                <a:latin typeface="Raleway"/>
                <a:ea typeface="Raleway"/>
                <a:cs typeface="Raleway"/>
                <a:sym typeface="Raleway"/>
              </a:defRPr>
            </a:lvl3pPr>
            <a:lvl4pPr lvl="3">
              <a:spcBef>
                <a:spcPts val="0"/>
              </a:spcBef>
              <a:buClr>
                <a:srgbClr val="2185C5"/>
              </a:buClr>
              <a:buSzPct val="100000"/>
              <a:buFont typeface="Raleway"/>
              <a:buNone/>
              <a:defRPr sz="4800">
                <a:solidFill>
                  <a:srgbClr val="2185C5"/>
                </a:solidFill>
                <a:latin typeface="Raleway"/>
                <a:ea typeface="Raleway"/>
                <a:cs typeface="Raleway"/>
                <a:sym typeface="Raleway"/>
              </a:defRPr>
            </a:lvl4pPr>
            <a:lvl5pPr lvl="4">
              <a:spcBef>
                <a:spcPts val="0"/>
              </a:spcBef>
              <a:buClr>
                <a:srgbClr val="2185C5"/>
              </a:buClr>
              <a:buSzPct val="100000"/>
              <a:buFont typeface="Raleway"/>
              <a:buNone/>
              <a:defRPr sz="4800">
                <a:solidFill>
                  <a:srgbClr val="2185C5"/>
                </a:solidFill>
                <a:latin typeface="Raleway"/>
                <a:ea typeface="Raleway"/>
                <a:cs typeface="Raleway"/>
                <a:sym typeface="Raleway"/>
              </a:defRPr>
            </a:lvl5pPr>
            <a:lvl6pPr lvl="5">
              <a:spcBef>
                <a:spcPts val="0"/>
              </a:spcBef>
              <a:buClr>
                <a:srgbClr val="2185C5"/>
              </a:buClr>
              <a:buSzPct val="100000"/>
              <a:buFont typeface="Raleway"/>
              <a:buNone/>
              <a:defRPr sz="4800">
                <a:solidFill>
                  <a:srgbClr val="2185C5"/>
                </a:solidFill>
                <a:latin typeface="Raleway"/>
                <a:ea typeface="Raleway"/>
                <a:cs typeface="Raleway"/>
                <a:sym typeface="Raleway"/>
              </a:defRPr>
            </a:lvl6pPr>
            <a:lvl7pPr lvl="6">
              <a:spcBef>
                <a:spcPts val="0"/>
              </a:spcBef>
              <a:buClr>
                <a:srgbClr val="2185C5"/>
              </a:buClr>
              <a:buSzPct val="100000"/>
              <a:buFont typeface="Raleway"/>
              <a:buNone/>
              <a:defRPr sz="4800">
                <a:solidFill>
                  <a:srgbClr val="2185C5"/>
                </a:solidFill>
                <a:latin typeface="Raleway"/>
                <a:ea typeface="Raleway"/>
                <a:cs typeface="Raleway"/>
                <a:sym typeface="Raleway"/>
              </a:defRPr>
            </a:lvl7pPr>
            <a:lvl8pPr lvl="7">
              <a:spcBef>
                <a:spcPts val="0"/>
              </a:spcBef>
              <a:buClr>
                <a:srgbClr val="2185C5"/>
              </a:buClr>
              <a:buSzPct val="100000"/>
              <a:buFont typeface="Raleway"/>
              <a:buNone/>
              <a:defRPr sz="4800">
                <a:solidFill>
                  <a:srgbClr val="2185C5"/>
                </a:solidFill>
                <a:latin typeface="Raleway"/>
                <a:ea typeface="Raleway"/>
                <a:cs typeface="Raleway"/>
                <a:sym typeface="Raleway"/>
              </a:defRPr>
            </a:lvl8pPr>
            <a:lvl9pPr lvl="8">
              <a:spcBef>
                <a:spcPts val="0"/>
              </a:spcBef>
              <a:buClr>
                <a:srgbClr val="2185C5"/>
              </a:buClr>
              <a:buSzPct val="100000"/>
              <a:buFont typeface="Raleway"/>
              <a:buNone/>
              <a:defRPr sz="4800">
                <a:solidFill>
                  <a:srgbClr val="2185C5"/>
                </a:solidFill>
                <a:latin typeface="Raleway"/>
                <a:ea typeface="Raleway"/>
                <a:cs typeface="Raleway"/>
                <a:sym typeface="Raleway"/>
              </a:defRPr>
            </a:lvl9pPr>
          </a:lstStyle>
          <a:p>
            <a:r>
              <a:rPr lang="en-US" sz="2400" spc="300" dirty="0">
                <a:ln w="0"/>
                <a:solidFill>
                  <a:schemeClr val="bg1">
                    <a:lumMod val="65000"/>
                  </a:schemeClr>
                </a:solidFill>
                <a:effectLst>
                  <a:outerShdw blurRad="38100" dist="19050" dir="2700000" algn="tl" rotWithShape="0">
                    <a:schemeClr val="dk1">
                      <a:alpha val="40000"/>
                    </a:schemeClr>
                  </a:outerShdw>
                </a:effectLst>
                <a:latin typeface="Quicksand" panose="02000000000000000000" pitchFamily="50" charset="0"/>
              </a:rPr>
              <a:t>PRACTICAL RESEARCH 2</a:t>
            </a:r>
            <a:endParaRPr lang="en" sz="2400" spc="300" dirty="0">
              <a:ln w="0"/>
              <a:solidFill>
                <a:schemeClr val="bg1">
                  <a:lumMod val="65000"/>
                </a:schemeClr>
              </a:solidFill>
              <a:effectLst>
                <a:outerShdw blurRad="38100" dist="19050" dir="2700000" algn="tl" rotWithShape="0">
                  <a:schemeClr val="dk1">
                    <a:alpha val="40000"/>
                  </a:schemeClr>
                </a:outerShdw>
              </a:effectLst>
              <a:latin typeface="Quicksand" panose="02000000000000000000" pitchFamily="50" charset="0"/>
            </a:endParaRPr>
          </a:p>
        </p:txBody>
      </p:sp>
    </p:spTree>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4" name="What is research- - YouTube">
            <a:hlinkClick r:id="" action="ppaction://media"/>
            <a:extLst>
              <a:ext uri="{FF2B5EF4-FFF2-40B4-BE49-F238E27FC236}">
                <a16:creationId xmlns:a16="http://schemas.microsoft.com/office/drawing/2014/main" id="{465D8789-8D80-4100-8015-1FC5A068D39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84225" y="342901"/>
            <a:ext cx="10809061" cy="6075646"/>
          </a:xfrm>
          <a:prstGeom prst="rect">
            <a:avLst/>
          </a:prstGeom>
        </p:spPr>
      </p:pic>
    </p:spTree>
    <p:extLst>
      <p:ext uri="{BB962C8B-B14F-4D97-AF65-F5344CB8AC3E}">
        <p14:creationId xmlns:p14="http://schemas.microsoft.com/office/powerpoint/2010/main" val="610161428"/>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10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2" name="Rectangle 1"/>
          <p:cNvSpPr/>
          <p:nvPr/>
        </p:nvSpPr>
        <p:spPr>
          <a:xfrm>
            <a:off x="0" y="0"/>
            <a:ext cx="1238865" cy="1460090"/>
          </a:xfrm>
          <a:prstGeom prst="rect">
            <a:avLst/>
          </a:prstGeom>
          <a:gradFill flip="none" rotWithShape="1">
            <a:gsLst>
              <a:gs pos="0">
                <a:srgbClr val="7BE3F1">
                  <a:shade val="30000"/>
                  <a:satMod val="115000"/>
                </a:srgbClr>
              </a:gs>
              <a:gs pos="50000">
                <a:srgbClr val="7BE3F1">
                  <a:shade val="67500"/>
                  <a:satMod val="115000"/>
                </a:srgbClr>
              </a:gs>
              <a:gs pos="100000">
                <a:srgbClr val="7BE3F1">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1220651" y="0"/>
            <a:ext cx="8568812" cy="1460090"/>
          </a:xfrm>
          <a:prstGeom prst="rect">
            <a:avLst/>
          </a:prstGeom>
          <a:gradFill flip="none" rotWithShape="1">
            <a:gsLst>
              <a:gs pos="0">
                <a:srgbClr val="3299EE">
                  <a:shade val="30000"/>
                  <a:satMod val="115000"/>
                </a:srgbClr>
              </a:gs>
              <a:gs pos="50000">
                <a:srgbClr val="3299EE">
                  <a:shade val="67500"/>
                  <a:satMod val="115000"/>
                </a:srgbClr>
              </a:gs>
              <a:gs pos="100000">
                <a:srgbClr val="3299E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9789463" y="0"/>
            <a:ext cx="1240877" cy="1460090"/>
          </a:xfrm>
          <a:prstGeom prst="rect">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030340" y="0"/>
            <a:ext cx="1161660" cy="1460090"/>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Shape 83"/>
          <p:cNvSpPr txBox="1">
            <a:spLocks noGrp="1"/>
          </p:cNvSpPr>
          <p:nvPr>
            <p:ph type="title"/>
          </p:nvPr>
        </p:nvSpPr>
        <p:spPr>
          <a:xfrm>
            <a:off x="1220650" y="624579"/>
            <a:ext cx="7628100" cy="801649"/>
          </a:xfrm>
          <a:prstGeom prst="rect">
            <a:avLst/>
          </a:prstGeom>
        </p:spPr>
        <p:txBody>
          <a:bodyPr lIns="91425" tIns="91425" rIns="91425" bIns="91425" anchor="b" anchorCtr="0">
            <a:noAutofit/>
          </a:bodyPr>
          <a:lstStyle/>
          <a:p>
            <a:r>
              <a:rPr lang="en" sz="4000" b="1" dirty="0">
                <a:ln w="0"/>
                <a:solidFill>
                  <a:schemeClr val="tx1"/>
                </a:solidFill>
                <a:effectLst>
                  <a:outerShdw blurRad="38100" dist="19050" dir="2700000" algn="tl" rotWithShape="0">
                    <a:schemeClr val="dk1">
                      <a:alpha val="40000"/>
                    </a:schemeClr>
                  </a:outerShdw>
                </a:effectLst>
              </a:rPr>
              <a:t>Session Objectives</a:t>
            </a:r>
          </a:p>
        </p:txBody>
      </p:sp>
      <p:sp>
        <p:nvSpPr>
          <p:cNvPr id="84" name="Shape 84"/>
          <p:cNvSpPr txBox="1"/>
          <p:nvPr/>
        </p:nvSpPr>
        <p:spPr>
          <a:xfrm>
            <a:off x="1238865" y="1623104"/>
            <a:ext cx="9791475" cy="826499"/>
          </a:xfrm>
          <a:prstGeom prst="rect">
            <a:avLst/>
          </a:prstGeom>
          <a:noFill/>
          <a:ln>
            <a:noFill/>
          </a:ln>
        </p:spPr>
        <p:txBody>
          <a:bodyPr lIns="91425" tIns="91425" rIns="91425" bIns="91425" anchor="t" anchorCtr="0">
            <a:noAutofit/>
          </a:bodyPr>
          <a:lstStyle/>
          <a:p>
            <a:pPr>
              <a:spcBef>
                <a:spcPts val="600"/>
              </a:spcBef>
            </a:pPr>
            <a:r>
              <a:rPr lang="en" sz="3200" dirty="0">
                <a:solidFill>
                  <a:schemeClr val="tx1">
                    <a:lumMod val="75000"/>
                    <a:lumOff val="25000"/>
                  </a:schemeClr>
                </a:solidFill>
                <a:latin typeface="Lato"/>
                <a:ea typeface="Lato"/>
                <a:cs typeface="Lato"/>
                <a:sym typeface="Lato"/>
              </a:rPr>
              <a:t>In this fraction of the course on </a:t>
            </a:r>
            <a:r>
              <a:rPr lang="en-PH" sz="3200" dirty="0">
                <a:solidFill>
                  <a:schemeClr val="tx1">
                    <a:lumMod val="75000"/>
                    <a:lumOff val="25000"/>
                  </a:schemeClr>
                </a:solidFill>
                <a:latin typeface="Lato"/>
                <a:ea typeface="Lato"/>
                <a:cs typeface="Lato"/>
                <a:sym typeface="Lato"/>
              </a:rPr>
              <a:t>Practical Research 2</a:t>
            </a:r>
            <a:r>
              <a:rPr lang="en" sz="3200" dirty="0">
                <a:solidFill>
                  <a:schemeClr val="tx1">
                    <a:lumMod val="75000"/>
                    <a:lumOff val="25000"/>
                  </a:schemeClr>
                </a:solidFill>
                <a:latin typeface="Lato"/>
                <a:ea typeface="Lato"/>
                <a:cs typeface="Lato"/>
                <a:sym typeface="Lato"/>
              </a:rPr>
              <a:t>, </a:t>
            </a:r>
            <a:r>
              <a:rPr lang="en-PH" sz="3200" dirty="0">
                <a:solidFill>
                  <a:schemeClr val="tx1">
                    <a:lumMod val="75000"/>
                    <a:lumOff val="25000"/>
                  </a:schemeClr>
                </a:solidFill>
                <a:latin typeface="Lato"/>
                <a:ea typeface="Lato"/>
                <a:cs typeface="Lato"/>
                <a:sym typeface="Lato"/>
              </a:rPr>
              <a:t>SHS</a:t>
            </a:r>
            <a:r>
              <a:rPr lang="en" sz="3200" dirty="0">
                <a:solidFill>
                  <a:schemeClr val="tx1">
                    <a:lumMod val="75000"/>
                    <a:lumOff val="25000"/>
                  </a:schemeClr>
                </a:solidFill>
                <a:latin typeface="Lato"/>
                <a:ea typeface="Lato"/>
                <a:cs typeface="Lato"/>
                <a:sym typeface="Lato"/>
              </a:rPr>
              <a:t> students are expected to attain the following </a:t>
            </a:r>
            <a:r>
              <a:rPr lang="en-PH" sz="3200" dirty="0">
                <a:solidFill>
                  <a:schemeClr val="tx1">
                    <a:lumMod val="75000"/>
                    <a:lumOff val="25000"/>
                  </a:schemeClr>
                </a:solidFill>
                <a:latin typeface="Lato"/>
                <a:ea typeface="Lato"/>
                <a:cs typeface="Lato"/>
                <a:sym typeface="Lato"/>
              </a:rPr>
              <a:t>competencies</a:t>
            </a:r>
            <a:r>
              <a:rPr lang="en" sz="3200" dirty="0">
                <a:solidFill>
                  <a:schemeClr val="tx1">
                    <a:lumMod val="75000"/>
                    <a:lumOff val="25000"/>
                  </a:schemeClr>
                </a:solidFill>
                <a:latin typeface="Lato"/>
                <a:ea typeface="Lato"/>
                <a:cs typeface="Lato"/>
                <a:sym typeface="Lato"/>
              </a:rPr>
              <a:t>:</a:t>
            </a:r>
            <a:endParaRPr lang="en" sz="3200" b="1" dirty="0">
              <a:solidFill>
                <a:schemeClr val="tx1">
                  <a:lumMod val="75000"/>
                  <a:lumOff val="25000"/>
                </a:schemeClr>
              </a:solidFill>
              <a:latin typeface="Lato"/>
              <a:ea typeface="Lato"/>
              <a:cs typeface="Lato"/>
              <a:sym typeface="Lato"/>
            </a:endParaRPr>
          </a:p>
        </p:txBody>
      </p:sp>
      <p:sp>
        <p:nvSpPr>
          <p:cNvPr id="85" name="Shape 85"/>
          <p:cNvSpPr txBox="1"/>
          <p:nvPr/>
        </p:nvSpPr>
        <p:spPr>
          <a:xfrm>
            <a:off x="1220650" y="3180517"/>
            <a:ext cx="9809690" cy="2787435"/>
          </a:xfrm>
          <a:prstGeom prst="rect">
            <a:avLst/>
          </a:prstGeom>
          <a:noFill/>
          <a:ln>
            <a:noFill/>
          </a:ln>
        </p:spPr>
        <p:txBody>
          <a:bodyPr lIns="91425" tIns="91425" rIns="91425" bIns="91425" anchor="t" anchorCtr="0">
            <a:noAutofit/>
          </a:bodyPr>
          <a:lstStyle/>
          <a:p>
            <a:pPr marL="342900" indent="-342900">
              <a:spcBef>
                <a:spcPts val="600"/>
              </a:spcBef>
              <a:buFont typeface="+mj-lt"/>
              <a:buAutoNum type="arabicPeriod"/>
            </a:pPr>
            <a:r>
              <a:rPr lang="en-PH" sz="2800" dirty="0">
                <a:solidFill>
                  <a:schemeClr val="tx1">
                    <a:lumMod val="65000"/>
                    <a:lumOff val="35000"/>
                  </a:schemeClr>
                </a:solidFill>
                <a:latin typeface="Lato"/>
                <a:ea typeface="Lato"/>
                <a:cs typeface="Lato"/>
                <a:sym typeface="Lato"/>
              </a:rPr>
              <a:t>Explain the significance of conducting quantitative researches in  the context of a SHS student.</a:t>
            </a:r>
          </a:p>
          <a:p>
            <a:pPr marL="342900" indent="-342900">
              <a:spcBef>
                <a:spcPts val="600"/>
              </a:spcBef>
              <a:buFont typeface="+mj-lt"/>
              <a:buAutoNum type="arabicPeriod"/>
            </a:pPr>
            <a:r>
              <a:rPr lang="en-PH" sz="2800" dirty="0">
                <a:solidFill>
                  <a:schemeClr val="tx1">
                    <a:lumMod val="65000"/>
                    <a:lumOff val="35000"/>
                  </a:schemeClr>
                </a:solidFill>
                <a:latin typeface="Lato"/>
                <a:ea typeface="Lato"/>
                <a:cs typeface="Lato"/>
                <a:sym typeface="Lato"/>
              </a:rPr>
              <a:t>Define practical research by stating what it is not.</a:t>
            </a:r>
          </a:p>
          <a:p>
            <a:pPr marL="342900" indent="-342900">
              <a:spcBef>
                <a:spcPts val="600"/>
              </a:spcBef>
              <a:buFont typeface="+mj-lt"/>
              <a:buAutoNum type="arabicPeriod"/>
            </a:pPr>
            <a:r>
              <a:rPr lang="en-PH" sz="2800" dirty="0">
                <a:solidFill>
                  <a:schemeClr val="tx1">
                    <a:lumMod val="65000"/>
                    <a:lumOff val="35000"/>
                  </a:schemeClr>
                </a:solidFill>
                <a:latin typeface="Lato"/>
                <a:ea typeface="Lato"/>
                <a:cs typeface="Lato"/>
                <a:sym typeface="Lato"/>
              </a:rPr>
              <a:t>Explore different research opportunities in several areas of interest.</a:t>
            </a:r>
          </a:p>
        </p:txBody>
      </p:sp>
      <p:sp>
        <p:nvSpPr>
          <p:cNvPr id="87" name="Shape 87"/>
          <p:cNvSpPr txBox="1"/>
          <p:nvPr/>
        </p:nvSpPr>
        <p:spPr>
          <a:xfrm>
            <a:off x="1238865" y="5685332"/>
            <a:ext cx="9791475" cy="826499"/>
          </a:xfrm>
          <a:prstGeom prst="rect">
            <a:avLst/>
          </a:prstGeom>
          <a:noFill/>
          <a:ln>
            <a:noFill/>
          </a:ln>
        </p:spPr>
        <p:txBody>
          <a:bodyPr lIns="91425" tIns="91425" rIns="91425" bIns="91425" anchor="t" anchorCtr="0">
            <a:noAutofit/>
          </a:bodyPr>
          <a:lstStyle/>
          <a:p>
            <a:pPr lvl="0" algn="r" rtl="0">
              <a:buNone/>
            </a:pPr>
            <a:r>
              <a:rPr lang="en-US" sz="1800" dirty="0">
                <a:solidFill>
                  <a:schemeClr val="bg1">
                    <a:lumMod val="50000"/>
                  </a:schemeClr>
                </a:solidFill>
                <a:latin typeface="Lato"/>
                <a:ea typeface="Lato"/>
                <a:cs typeface="Lato"/>
                <a:sym typeface="Lato"/>
              </a:rPr>
              <a:t>This slideshow presentation will be made available through: </a:t>
            </a:r>
          </a:p>
          <a:p>
            <a:pPr lvl="0" algn="r" rtl="0">
              <a:buNone/>
            </a:pPr>
            <a:r>
              <a:rPr lang="en-US" sz="1800" i="1" u="sng" dirty="0">
                <a:solidFill>
                  <a:schemeClr val="accent3">
                    <a:lumMod val="75000"/>
                  </a:schemeClr>
                </a:solidFill>
                <a:latin typeface="Lato"/>
                <a:ea typeface="Lato"/>
                <a:cs typeface="Lato"/>
                <a:sym typeface="Lato"/>
              </a:rPr>
              <a:t>mathbychua.weebly.com</a:t>
            </a:r>
            <a:r>
              <a:rPr lang="en-US" sz="1800" dirty="0">
                <a:solidFill>
                  <a:schemeClr val="bg1">
                    <a:lumMod val="50000"/>
                  </a:schemeClr>
                </a:solidFill>
                <a:latin typeface="Lato"/>
                <a:ea typeface="Lato"/>
                <a:cs typeface="Lato"/>
                <a:sym typeface="Lato"/>
              </a:rPr>
              <a:t>.</a:t>
            </a:r>
          </a:p>
          <a:p>
            <a:pPr lvl="0" algn="r" rtl="0">
              <a:buNone/>
            </a:pPr>
            <a:r>
              <a:rPr lang="en-US" sz="1800" dirty="0">
                <a:solidFill>
                  <a:schemeClr val="bg1">
                    <a:lumMod val="50000"/>
                  </a:schemeClr>
                </a:solidFill>
                <a:latin typeface="Lato"/>
                <a:ea typeface="Lato"/>
                <a:cs typeface="Lato"/>
                <a:sym typeface="Lato"/>
              </a:rPr>
              <a:t>Download the document to use it as reference.</a:t>
            </a:r>
            <a:endParaRPr sz="1800" dirty="0">
              <a:solidFill>
                <a:schemeClr val="bg1">
                  <a:lumMod val="50000"/>
                </a:schemeClr>
              </a:solidFill>
              <a:latin typeface="Lato"/>
              <a:ea typeface="Lato"/>
              <a:cs typeface="Lato"/>
              <a:sym typeface="Lato"/>
            </a:endParaRPr>
          </a:p>
        </p:txBody>
      </p:sp>
      <p:sp>
        <p:nvSpPr>
          <p:cNvPr id="4" name="Rectangle 3"/>
          <p:cNvSpPr/>
          <p:nvPr/>
        </p:nvSpPr>
        <p:spPr>
          <a:xfrm>
            <a:off x="-18215" y="301396"/>
            <a:ext cx="12210215" cy="126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3"/>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ppt_w+.3"/>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Effect transition="in" filter="fade">
                                      <p:cBhvr>
                                        <p:cTn id="24" dur="1000"/>
                                        <p:tgtEl>
                                          <p:spTgt spid="10"/>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fade">
                                      <p:cBhvr>
                                        <p:cTn id="28" dur="1000"/>
                                        <p:tgtEl>
                                          <p:spTgt spid="83"/>
                                        </p:tgtEl>
                                      </p:cBhvr>
                                    </p:animEffect>
                                    <p:anim calcmode="lin" valueType="num">
                                      <p:cBhvr>
                                        <p:cTn id="29" dur="1000" fill="hold"/>
                                        <p:tgtEl>
                                          <p:spTgt spid="83"/>
                                        </p:tgtEl>
                                        <p:attrNameLst>
                                          <p:attrName>ppt_x</p:attrName>
                                        </p:attrNameLst>
                                      </p:cBhvr>
                                      <p:tavLst>
                                        <p:tav tm="0">
                                          <p:val>
                                            <p:strVal val="#ppt_x"/>
                                          </p:val>
                                        </p:tav>
                                        <p:tav tm="100000">
                                          <p:val>
                                            <p:strVal val="#ppt_x"/>
                                          </p:val>
                                        </p:tav>
                                      </p:tavLst>
                                    </p:anim>
                                    <p:anim calcmode="lin" valueType="num">
                                      <p:cBhvr>
                                        <p:cTn id="30"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additive="base">
                                        <p:cTn id="35" dur="500"/>
                                        <p:tgtEl>
                                          <p:spTgt spid="84"/>
                                        </p:tgtEl>
                                        <p:attrNameLst>
                                          <p:attrName>ppt_y</p:attrName>
                                        </p:attrNameLst>
                                      </p:cBhvr>
                                      <p:tavLst>
                                        <p:tav tm="0">
                                          <p:val>
                                            <p:strVal val="#ppt_y+#ppt_h*1.125000"/>
                                          </p:val>
                                        </p:tav>
                                        <p:tav tm="100000">
                                          <p:val>
                                            <p:strVal val="#ppt_y"/>
                                          </p:val>
                                        </p:tav>
                                      </p:tavLst>
                                    </p:anim>
                                    <p:animEffect transition="in" filter="wipe(up)">
                                      <p:cBhvr>
                                        <p:cTn id="36" dur="500"/>
                                        <p:tgtEl>
                                          <p:spTgt spid="8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85">
                                            <p:txEl>
                                              <p:pRg st="0" end="0"/>
                                            </p:txEl>
                                          </p:spTgt>
                                        </p:tgtEl>
                                        <p:attrNameLst>
                                          <p:attrName>style.visibility</p:attrName>
                                        </p:attrNameLst>
                                      </p:cBhvr>
                                      <p:to>
                                        <p:strVal val="visible"/>
                                      </p:to>
                                    </p:set>
                                    <p:anim calcmode="lin" valueType="num">
                                      <p:cBhvr additive="base">
                                        <p:cTn id="41" dur="500"/>
                                        <p:tgtEl>
                                          <p:spTgt spid="85">
                                            <p:txEl>
                                              <p:pRg st="0" end="0"/>
                                            </p:txEl>
                                          </p:spTgt>
                                        </p:tgtEl>
                                        <p:attrNameLst>
                                          <p:attrName>ppt_y</p:attrName>
                                        </p:attrNameLst>
                                      </p:cBhvr>
                                      <p:tavLst>
                                        <p:tav tm="0">
                                          <p:val>
                                            <p:strVal val="#ppt_y+#ppt_h*1.125000"/>
                                          </p:val>
                                        </p:tav>
                                        <p:tav tm="100000">
                                          <p:val>
                                            <p:strVal val="#ppt_y"/>
                                          </p:val>
                                        </p:tav>
                                      </p:tavLst>
                                    </p:anim>
                                    <p:animEffect transition="in" filter="wipe(up)">
                                      <p:cBhvr>
                                        <p:cTn id="42" dur="500"/>
                                        <p:tgtEl>
                                          <p:spTgt spid="8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85">
                                            <p:txEl>
                                              <p:pRg st="1" end="1"/>
                                            </p:txEl>
                                          </p:spTgt>
                                        </p:tgtEl>
                                        <p:attrNameLst>
                                          <p:attrName>style.visibility</p:attrName>
                                        </p:attrNameLst>
                                      </p:cBhvr>
                                      <p:to>
                                        <p:strVal val="visible"/>
                                      </p:to>
                                    </p:set>
                                    <p:anim calcmode="lin" valueType="num">
                                      <p:cBhvr additive="base">
                                        <p:cTn id="47" dur="500"/>
                                        <p:tgtEl>
                                          <p:spTgt spid="85">
                                            <p:txEl>
                                              <p:pRg st="1" end="1"/>
                                            </p:txEl>
                                          </p:spTgt>
                                        </p:tgtEl>
                                        <p:attrNameLst>
                                          <p:attrName>ppt_y</p:attrName>
                                        </p:attrNameLst>
                                      </p:cBhvr>
                                      <p:tavLst>
                                        <p:tav tm="0">
                                          <p:val>
                                            <p:strVal val="#ppt_y+#ppt_h*1.125000"/>
                                          </p:val>
                                        </p:tav>
                                        <p:tav tm="100000">
                                          <p:val>
                                            <p:strVal val="#ppt_y"/>
                                          </p:val>
                                        </p:tav>
                                      </p:tavLst>
                                    </p:anim>
                                    <p:animEffect transition="in" filter="wipe(up)">
                                      <p:cBhvr>
                                        <p:cTn id="48" dur="500"/>
                                        <p:tgtEl>
                                          <p:spTgt spid="85">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85">
                                            <p:txEl>
                                              <p:pRg st="2" end="2"/>
                                            </p:txEl>
                                          </p:spTgt>
                                        </p:tgtEl>
                                        <p:attrNameLst>
                                          <p:attrName>style.visibility</p:attrName>
                                        </p:attrNameLst>
                                      </p:cBhvr>
                                      <p:to>
                                        <p:strVal val="visible"/>
                                      </p:to>
                                    </p:set>
                                    <p:anim calcmode="lin" valueType="num">
                                      <p:cBhvr additive="base">
                                        <p:cTn id="53" dur="500"/>
                                        <p:tgtEl>
                                          <p:spTgt spid="85">
                                            <p:txEl>
                                              <p:pRg st="2" end="2"/>
                                            </p:txEl>
                                          </p:spTgt>
                                        </p:tgtEl>
                                        <p:attrNameLst>
                                          <p:attrName>ppt_y</p:attrName>
                                        </p:attrNameLst>
                                      </p:cBhvr>
                                      <p:tavLst>
                                        <p:tav tm="0">
                                          <p:val>
                                            <p:strVal val="#ppt_y+#ppt_h*1.125000"/>
                                          </p:val>
                                        </p:tav>
                                        <p:tav tm="100000">
                                          <p:val>
                                            <p:strVal val="#ppt_y"/>
                                          </p:val>
                                        </p:tav>
                                      </p:tavLst>
                                    </p:anim>
                                    <p:animEffect transition="in" filter="wipe(up)">
                                      <p:cBhvr>
                                        <p:cTn id="54" dur="500"/>
                                        <p:tgtEl>
                                          <p:spTgt spid="85">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7"/>
                                        </p:tgtEl>
                                        <p:attrNameLst>
                                          <p:attrName>style.visibility</p:attrName>
                                        </p:attrNameLst>
                                      </p:cBhvr>
                                      <p:to>
                                        <p:strVal val="visible"/>
                                      </p:to>
                                    </p:set>
                                    <p:animEffect transition="in" filter="fade">
                                      <p:cBhvr>
                                        <p:cTn id="59"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83" grpId="0"/>
      <p:bldP spid="84" grpId="0"/>
      <p:bldP spid="85" grpId="0" uiExpand="1" build="p"/>
      <p:bldP spid="8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232028" y="408214"/>
            <a:ext cx="7519470" cy="1059866"/>
          </a:xfrm>
          <a:prstGeom prst="rect">
            <a:avLst/>
          </a:prstGeom>
        </p:spPr>
        <p:txBody>
          <a:bodyPr lIns="91425" tIns="91425" rIns="91425" bIns="91425" anchor="b" anchorCtr="0">
            <a:noAutofit/>
          </a:bodyPr>
          <a:lstStyle/>
          <a:p>
            <a:r>
              <a:rPr lang="en-PH" b="1" dirty="0"/>
              <a:t>PRACTICAL RESEARCH 2</a:t>
            </a:r>
            <a:endParaRPr lang="en" b="1" dirty="0"/>
          </a:p>
        </p:txBody>
      </p:sp>
      <p:sp>
        <p:nvSpPr>
          <p:cNvPr id="101" name="Shape 101"/>
          <p:cNvSpPr txBox="1">
            <a:spLocks noGrp="1"/>
          </p:cNvSpPr>
          <p:nvPr>
            <p:ph type="subTitle" idx="1"/>
          </p:nvPr>
        </p:nvSpPr>
        <p:spPr>
          <a:xfrm>
            <a:off x="511627" y="1468079"/>
            <a:ext cx="11457215" cy="4116291"/>
          </a:xfrm>
          <a:prstGeom prst="rect">
            <a:avLst/>
          </a:prstGeom>
        </p:spPr>
        <p:txBody>
          <a:bodyPr lIns="91425" tIns="91425" rIns="91425" bIns="91425" anchor="t" anchorCtr="0">
            <a:noAutofit/>
          </a:bodyPr>
          <a:lstStyle/>
          <a:p>
            <a:pPr algn="l"/>
            <a:r>
              <a:rPr lang="en-US" dirty="0"/>
              <a:t>Course Description: </a:t>
            </a:r>
            <a:r>
              <a:rPr lang="en-PH" b="0" dirty="0"/>
              <a:t>The course aims to develop critical thinking and problem-solving skills through quantitative research.</a:t>
            </a:r>
          </a:p>
          <a:p>
            <a:pPr algn="l"/>
            <a:endParaRPr lang="en-PH" b="0" dirty="0"/>
          </a:p>
          <a:p>
            <a:pPr algn="l"/>
            <a:r>
              <a:rPr lang="en-PH" dirty="0"/>
              <a:t>Course Content:</a:t>
            </a:r>
          </a:p>
          <a:p>
            <a:pPr algn="l"/>
            <a:r>
              <a:rPr lang="en-PH" b="0" dirty="0"/>
              <a:t>The Nature of Inquiry and Research</a:t>
            </a:r>
          </a:p>
          <a:p>
            <a:pPr algn="l"/>
            <a:r>
              <a:rPr lang="en-PH" b="0" dirty="0"/>
              <a:t>Identifying the Inquiry and Stating the Problem</a:t>
            </a:r>
          </a:p>
          <a:p>
            <a:pPr algn="l"/>
            <a:r>
              <a:rPr lang="en-PH" b="0" dirty="0"/>
              <a:t>Learning From Others and Reviewing the Literature</a:t>
            </a:r>
          </a:p>
          <a:p>
            <a:pPr algn="l"/>
            <a:r>
              <a:rPr lang="en-PH" b="0" dirty="0"/>
              <a:t>Understanding Data and Ways to Systematically Collect Data</a:t>
            </a:r>
          </a:p>
          <a:p>
            <a:pPr algn="l"/>
            <a:r>
              <a:rPr lang="en-PH" b="0" dirty="0"/>
              <a:t>Reporting and Sharing Findings</a:t>
            </a:r>
          </a:p>
          <a:p>
            <a:pPr algn="l"/>
            <a:endParaRPr lang="en" b="0" dirty="0"/>
          </a:p>
        </p:txBody>
      </p:sp>
    </p:spTree>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ppt_y</p:attrName>
                                        </p:attrNameLst>
                                      </p:cBhvr>
                                      <p:tavLst>
                                        <p:tav tm="0">
                                          <p:val>
                                            <p:strVal val="#ppt_y+#ppt_h*1.125000"/>
                                          </p:val>
                                        </p:tav>
                                        <p:tav tm="100000">
                                          <p:val>
                                            <p:strVal val="#ppt_y"/>
                                          </p:val>
                                        </p:tav>
                                      </p:tavLst>
                                    </p:anim>
                                    <p:animEffect transition="in" filter="wipe(up)">
                                      <p:cBhvr>
                                        <p:cTn id="8" dur="500"/>
                                        <p:tgtEl>
                                          <p:spTgt spid="100"/>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01">
                                            <p:txEl>
                                              <p:pRg st="0" end="0"/>
                                            </p:txEl>
                                          </p:spTgt>
                                        </p:tgtEl>
                                        <p:attrNameLst>
                                          <p:attrName>style.visibility</p:attrName>
                                        </p:attrNameLst>
                                      </p:cBhvr>
                                      <p:to>
                                        <p:strVal val="visible"/>
                                      </p:to>
                                    </p:set>
                                    <p:anim calcmode="lin" valueType="num">
                                      <p:cBhvr additive="base">
                                        <p:cTn id="12" dur="500"/>
                                        <p:tgtEl>
                                          <p:spTgt spid="101">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10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01">
                                            <p:txEl>
                                              <p:pRg st="2" end="2"/>
                                            </p:txEl>
                                          </p:spTgt>
                                        </p:tgtEl>
                                        <p:attrNameLst>
                                          <p:attrName>style.visibility</p:attrName>
                                        </p:attrNameLst>
                                      </p:cBhvr>
                                      <p:to>
                                        <p:strVal val="visible"/>
                                      </p:to>
                                    </p:set>
                                    <p:anim calcmode="lin" valueType="num">
                                      <p:cBhvr additive="base">
                                        <p:cTn id="18" dur="500"/>
                                        <p:tgtEl>
                                          <p:spTgt spid="101">
                                            <p:txEl>
                                              <p:pRg st="2" end="2"/>
                                            </p:txEl>
                                          </p:spTgt>
                                        </p:tgtEl>
                                        <p:attrNameLst>
                                          <p:attrName>ppt_y</p:attrName>
                                        </p:attrNameLst>
                                      </p:cBhvr>
                                      <p:tavLst>
                                        <p:tav tm="0">
                                          <p:val>
                                            <p:strVal val="#ppt_y+#ppt_h*1.125000"/>
                                          </p:val>
                                        </p:tav>
                                        <p:tav tm="100000">
                                          <p:val>
                                            <p:strVal val="#ppt_y"/>
                                          </p:val>
                                        </p:tav>
                                      </p:tavLst>
                                    </p:anim>
                                    <p:animEffect transition="in" filter="wipe(up)">
                                      <p:cBhvr>
                                        <p:cTn id="19" dur="500"/>
                                        <p:tgtEl>
                                          <p:spTgt spid="10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01">
                                            <p:txEl>
                                              <p:pRg st="3" end="3"/>
                                            </p:txEl>
                                          </p:spTgt>
                                        </p:tgtEl>
                                        <p:attrNameLst>
                                          <p:attrName>style.visibility</p:attrName>
                                        </p:attrNameLst>
                                      </p:cBhvr>
                                      <p:to>
                                        <p:strVal val="visible"/>
                                      </p:to>
                                    </p:set>
                                    <p:anim calcmode="lin" valueType="num">
                                      <p:cBhvr additive="base">
                                        <p:cTn id="24" dur="500"/>
                                        <p:tgtEl>
                                          <p:spTgt spid="101">
                                            <p:txEl>
                                              <p:pRg st="3" end="3"/>
                                            </p:txEl>
                                          </p:spTgt>
                                        </p:tgtEl>
                                        <p:attrNameLst>
                                          <p:attrName>ppt_y</p:attrName>
                                        </p:attrNameLst>
                                      </p:cBhvr>
                                      <p:tavLst>
                                        <p:tav tm="0">
                                          <p:val>
                                            <p:strVal val="#ppt_y+#ppt_h*1.125000"/>
                                          </p:val>
                                        </p:tav>
                                        <p:tav tm="100000">
                                          <p:val>
                                            <p:strVal val="#ppt_y"/>
                                          </p:val>
                                        </p:tav>
                                      </p:tavLst>
                                    </p:anim>
                                    <p:animEffect transition="in" filter="wipe(up)">
                                      <p:cBhvr>
                                        <p:cTn id="25" dur="500"/>
                                        <p:tgtEl>
                                          <p:spTgt spid="10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01">
                                            <p:txEl>
                                              <p:pRg st="4" end="4"/>
                                            </p:txEl>
                                          </p:spTgt>
                                        </p:tgtEl>
                                        <p:attrNameLst>
                                          <p:attrName>style.visibility</p:attrName>
                                        </p:attrNameLst>
                                      </p:cBhvr>
                                      <p:to>
                                        <p:strVal val="visible"/>
                                      </p:to>
                                    </p:set>
                                    <p:anim calcmode="lin" valueType="num">
                                      <p:cBhvr additive="base">
                                        <p:cTn id="30" dur="500"/>
                                        <p:tgtEl>
                                          <p:spTgt spid="101">
                                            <p:txEl>
                                              <p:pRg st="4" end="4"/>
                                            </p:txEl>
                                          </p:spTgt>
                                        </p:tgtEl>
                                        <p:attrNameLst>
                                          <p:attrName>ppt_y</p:attrName>
                                        </p:attrNameLst>
                                      </p:cBhvr>
                                      <p:tavLst>
                                        <p:tav tm="0">
                                          <p:val>
                                            <p:strVal val="#ppt_y+#ppt_h*1.125000"/>
                                          </p:val>
                                        </p:tav>
                                        <p:tav tm="100000">
                                          <p:val>
                                            <p:strVal val="#ppt_y"/>
                                          </p:val>
                                        </p:tav>
                                      </p:tavLst>
                                    </p:anim>
                                    <p:animEffect transition="in" filter="wipe(up)">
                                      <p:cBhvr>
                                        <p:cTn id="31" dur="500"/>
                                        <p:tgtEl>
                                          <p:spTgt spid="10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101">
                                            <p:txEl>
                                              <p:pRg st="5" end="5"/>
                                            </p:txEl>
                                          </p:spTgt>
                                        </p:tgtEl>
                                        <p:attrNameLst>
                                          <p:attrName>style.visibility</p:attrName>
                                        </p:attrNameLst>
                                      </p:cBhvr>
                                      <p:to>
                                        <p:strVal val="visible"/>
                                      </p:to>
                                    </p:set>
                                    <p:anim calcmode="lin" valueType="num">
                                      <p:cBhvr additive="base">
                                        <p:cTn id="36" dur="500"/>
                                        <p:tgtEl>
                                          <p:spTgt spid="101">
                                            <p:txEl>
                                              <p:pRg st="5" end="5"/>
                                            </p:txEl>
                                          </p:spTgt>
                                        </p:tgtEl>
                                        <p:attrNameLst>
                                          <p:attrName>ppt_y</p:attrName>
                                        </p:attrNameLst>
                                      </p:cBhvr>
                                      <p:tavLst>
                                        <p:tav tm="0">
                                          <p:val>
                                            <p:strVal val="#ppt_y+#ppt_h*1.125000"/>
                                          </p:val>
                                        </p:tav>
                                        <p:tav tm="100000">
                                          <p:val>
                                            <p:strVal val="#ppt_y"/>
                                          </p:val>
                                        </p:tav>
                                      </p:tavLst>
                                    </p:anim>
                                    <p:animEffect transition="in" filter="wipe(up)">
                                      <p:cBhvr>
                                        <p:cTn id="37" dur="500"/>
                                        <p:tgtEl>
                                          <p:spTgt spid="10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01">
                                            <p:txEl>
                                              <p:pRg st="6" end="6"/>
                                            </p:txEl>
                                          </p:spTgt>
                                        </p:tgtEl>
                                        <p:attrNameLst>
                                          <p:attrName>style.visibility</p:attrName>
                                        </p:attrNameLst>
                                      </p:cBhvr>
                                      <p:to>
                                        <p:strVal val="visible"/>
                                      </p:to>
                                    </p:set>
                                    <p:anim calcmode="lin" valueType="num">
                                      <p:cBhvr additive="base">
                                        <p:cTn id="42" dur="500"/>
                                        <p:tgtEl>
                                          <p:spTgt spid="101">
                                            <p:txEl>
                                              <p:pRg st="6" end="6"/>
                                            </p:txEl>
                                          </p:spTgt>
                                        </p:tgtEl>
                                        <p:attrNameLst>
                                          <p:attrName>ppt_y</p:attrName>
                                        </p:attrNameLst>
                                      </p:cBhvr>
                                      <p:tavLst>
                                        <p:tav tm="0">
                                          <p:val>
                                            <p:strVal val="#ppt_y+#ppt_h*1.125000"/>
                                          </p:val>
                                        </p:tav>
                                        <p:tav tm="100000">
                                          <p:val>
                                            <p:strVal val="#ppt_y"/>
                                          </p:val>
                                        </p:tav>
                                      </p:tavLst>
                                    </p:anim>
                                    <p:animEffect transition="in" filter="wipe(up)">
                                      <p:cBhvr>
                                        <p:cTn id="43" dur="500"/>
                                        <p:tgtEl>
                                          <p:spTgt spid="101">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101">
                                            <p:txEl>
                                              <p:pRg st="7" end="7"/>
                                            </p:txEl>
                                          </p:spTgt>
                                        </p:tgtEl>
                                        <p:attrNameLst>
                                          <p:attrName>style.visibility</p:attrName>
                                        </p:attrNameLst>
                                      </p:cBhvr>
                                      <p:to>
                                        <p:strVal val="visible"/>
                                      </p:to>
                                    </p:set>
                                    <p:anim calcmode="lin" valueType="num">
                                      <p:cBhvr additive="base">
                                        <p:cTn id="48" dur="500"/>
                                        <p:tgtEl>
                                          <p:spTgt spid="101">
                                            <p:txEl>
                                              <p:pRg st="7" end="7"/>
                                            </p:txEl>
                                          </p:spTgt>
                                        </p:tgtEl>
                                        <p:attrNameLst>
                                          <p:attrName>ppt_y</p:attrName>
                                        </p:attrNameLst>
                                      </p:cBhvr>
                                      <p:tavLst>
                                        <p:tav tm="0">
                                          <p:val>
                                            <p:strVal val="#ppt_y+#ppt_h*1.125000"/>
                                          </p:val>
                                        </p:tav>
                                        <p:tav tm="100000">
                                          <p:val>
                                            <p:strVal val="#ppt_y"/>
                                          </p:val>
                                        </p:tav>
                                      </p:tavLst>
                                    </p:anim>
                                    <p:animEffect transition="in" filter="wipe(up)">
                                      <p:cBhvr>
                                        <p:cTn id="49" dur="500"/>
                                        <p:tgtEl>
                                          <p:spTgt spid="10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553452" y="1233055"/>
            <a:ext cx="11093115" cy="4855558"/>
          </a:xfrm>
          <a:prstGeom prst="rect">
            <a:avLst/>
          </a:prstGeom>
        </p:spPr>
        <p:txBody>
          <a:bodyPr lIns="91425" tIns="91425" rIns="91425" bIns="91425" anchor="t" anchorCtr="0">
            <a:noAutofit/>
          </a:bodyPr>
          <a:lstStyle/>
          <a:p>
            <a:pPr algn="ctr">
              <a:buNone/>
            </a:pPr>
            <a:r>
              <a:rPr lang="en-US" sz="2800" dirty="0">
                <a:solidFill>
                  <a:schemeClr val="tx1">
                    <a:lumMod val="65000"/>
                    <a:lumOff val="35000"/>
                  </a:schemeClr>
                </a:solidFill>
                <a:latin typeface="Lato" panose="020B0604020202020204" charset="0"/>
              </a:rPr>
              <a:t>Research is a scientific, experimental, or inductive manner of thinking (</a:t>
            </a:r>
            <a:r>
              <a:rPr lang="en-US" sz="2800" dirty="0" err="1">
                <a:solidFill>
                  <a:schemeClr val="tx1">
                    <a:lumMod val="65000"/>
                    <a:lumOff val="35000"/>
                  </a:schemeClr>
                </a:solidFill>
                <a:latin typeface="Lato" panose="020B0604020202020204" charset="0"/>
              </a:rPr>
              <a:t>Baraceros</a:t>
            </a:r>
            <a:r>
              <a:rPr lang="en-US" sz="2800" dirty="0">
                <a:solidFill>
                  <a:schemeClr val="tx1">
                    <a:lumMod val="65000"/>
                    <a:lumOff val="35000"/>
                  </a:schemeClr>
                </a:solidFill>
                <a:latin typeface="Lato" panose="020B0604020202020204" charset="0"/>
              </a:rPr>
              <a:t>, 2016).</a:t>
            </a:r>
          </a:p>
          <a:p>
            <a:pPr algn="ctr">
              <a:buNone/>
            </a:pPr>
            <a:endParaRPr lang="en-US" sz="2800" dirty="0">
              <a:solidFill>
                <a:schemeClr val="tx1">
                  <a:lumMod val="65000"/>
                  <a:lumOff val="35000"/>
                </a:schemeClr>
              </a:solidFill>
              <a:latin typeface="Lato" panose="020B0604020202020204" charset="0"/>
            </a:endParaRPr>
          </a:p>
          <a:p>
            <a:pPr algn="ctr">
              <a:buNone/>
            </a:pPr>
            <a:r>
              <a:rPr lang="en-US" sz="2800" dirty="0">
                <a:solidFill>
                  <a:schemeClr val="tx1">
                    <a:lumMod val="65000"/>
                    <a:lumOff val="35000"/>
                  </a:schemeClr>
                </a:solidFill>
                <a:latin typeface="Lato" panose="020B0604020202020204" charset="0"/>
              </a:rPr>
              <a:t>Research is a systematic process of collecting, analyzing, and interpreting information in order to increase our understanding of a phenomenon about which we are interested or concerned (</a:t>
            </a:r>
            <a:r>
              <a:rPr lang="en-US" sz="2800" dirty="0" err="1">
                <a:solidFill>
                  <a:schemeClr val="tx1">
                    <a:lumMod val="65000"/>
                    <a:lumOff val="35000"/>
                  </a:schemeClr>
                </a:solidFill>
                <a:latin typeface="Lato" panose="020B0604020202020204" charset="0"/>
              </a:rPr>
              <a:t>Leedy</a:t>
            </a:r>
            <a:r>
              <a:rPr lang="en-US" sz="2800" dirty="0">
                <a:solidFill>
                  <a:schemeClr val="tx1">
                    <a:lumMod val="65000"/>
                    <a:lumOff val="35000"/>
                  </a:schemeClr>
                </a:solidFill>
                <a:latin typeface="Lato" panose="020B0604020202020204" charset="0"/>
              </a:rPr>
              <a:t> &amp; Ormrod, 2013).</a:t>
            </a:r>
          </a:p>
          <a:p>
            <a:pPr algn="ctr">
              <a:buNone/>
            </a:pPr>
            <a:endParaRPr lang="en-US" sz="2800" dirty="0">
              <a:solidFill>
                <a:schemeClr val="tx1">
                  <a:lumMod val="65000"/>
                  <a:lumOff val="35000"/>
                </a:schemeClr>
              </a:solidFill>
              <a:latin typeface="Lato" panose="020B0604020202020204" charset="0"/>
            </a:endParaRPr>
          </a:p>
          <a:p>
            <a:pPr algn="ctr">
              <a:buNone/>
            </a:pPr>
            <a:r>
              <a:rPr lang="en-US" sz="2800" dirty="0">
                <a:solidFill>
                  <a:schemeClr val="tx1">
                    <a:lumMod val="65000"/>
                    <a:lumOff val="35000"/>
                  </a:schemeClr>
                </a:solidFill>
                <a:latin typeface="Lato" panose="020B0604020202020204" charset="0"/>
              </a:rPr>
              <a:t>Practical research aims to discover truths about topics that interests or affects the researcher(s) in order to improve.</a:t>
            </a:r>
          </a:p>
        </p:txBody>
      </p:sp>
      <p:cxnSp>
        <p:nvCxnSpPr>
          <p:cNvPr id="3" name="Straight Connector 2">
            <a:extLst>
              <a:ext uri="{FF2B5EF4-FFF2-40B4-BE49-F238E27FC236}">
                <a16:creationId xmlns:a16="http://schemas.microsoft.com/office/drawing/2014/main" id="{DE81996E-F745-499B-B0DE-09F9ABB1CFC4}"/>
              </a:ext>
            </a:extLst>
          </p:cNvPr>
          <p:cNvCxnSpPr>
            <a:cxnSpLocks/>
          </p:cNvCxnSpPr>
          <p:nvPr/>
        </p:nvCxnSpPr>
        <p:spPr>
          <a:xfrm>
            <a:off x="3481137" y="3015916"/>
            <a:ext cx="1716505" cy="0"/>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6" name="Straight Connector 5">
            <a:extLst>
              <a:ext uri="{FF2B5EF4-FFF2-40B4-BE49-F238E27FC236}">
                <a16:creationId xmlns:a16="http://schemas.microsoft.com/office/drawing/2014/main" id="{FC33C50F-E64A-4229-BDF1-D913B910F7B1}"/>
              </a:ext>
            </a:extLst>
          </p:cNvPr>
          <p:cNvCxnSpPr>
            <a:cxnSpLocks/>
          </p:cNvCxnSpPr>
          <p:nvPr/>
        </p:nvCxnSpPr>
        <p:spPr>
          <a:xfrm>
            <a:off x="6922169" y="3015916"/>
            <a:ext cx="3826042" cy="0"/>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8" name="Straight Connector 7">
            <a:extLst>
              <a:ext uri="{FF2B5EF4-FFF2-40B4-BE49-F238E27FC236}">
                <a16:creationId xmlns:a16="http://schemas.microsoft.com/office/drawing/2014/main" id="{7C6B0E43-E6A5-477C-89D5-BC1C087017EA}"/>
              </a:ext>
            </a:extLst>
          </p:cNvPr>
          <p:cNvCxnSpPr>
            <a:cxnSpLocks/>
          </p:cNvCxnSpPr>
          <p:nvPr/>
        </p:nvCxnSpPr>
        <p:spPr>
          <a:xfrm>
            <a:off x="906379" y="3457074"/>
            <a:ext cx="3745832" cy="0"/>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0" name="Straight Connector 9">
            <a:extLst>
              <a:ext uri="{FF2B5EF4-FFF2-40B4-BE49-F238E27FC236}">
                <a16:creationId xmlns:a16="http://schemas.microsoft.com/office/drawing/2014/main" id="{CC0D5D52-DA20-46C9-88E3-AC5F5660B261}"/>
              </a:ext>
            </a:extLst>
          </p:cNvPr>
          <p:cNvCxnSpPr>
            <a:cxnSpLocks/>
          </p:cNvCxnSpPr>
          <p:nvPr/>
        </p:nvCxnSpPr>
        <p:spPr>
          <a:xfrm>
            <a:off x="6063916" y="3481137"/>
            <a:ext cx="4555958" cy="0"/>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2C9208E3-7464-4177-A272-AA9F7D79F776}"/>
              </a:ext>
            </a:extLst>
          </p:cNvPr>
          <p:cNvCxnSpPr>
            <a:cxnSpLocks/>
          </p:cNvCxnSpPr>
          <p:nvPr/>
        </p:nvCxnSpPr>
        <p:spPr>
          <a:xfrm>
            <a:off x="6063916" y="3906252"/>
            <a:ext cx="3769895" cy="0"/>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759462308"/>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anim calcmode="lin" valueType="num">
                                      <p:cBhvr additive="base">
                                        <p:cTn id="7" dur="500"/>
                                        <p:tgtEl>
                                          <p:spTgt spid="11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1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2">
                                            <p:txEl>
                                              <p:pRg st="2" end="2"/>
                                            </p:txEl>
                                          </p:spTgt>
                                        </p:tgtEl>
                                        <p:attrNameLst>
                                          <p:attrName>style.visibility</p:attrName>
                                        </p:attrNameLst>
                                      </p:cBhvr>
                                      <p:to>
                                        <p:strVal val="visible"/>
                                      </p:to>
                                    </p:set>
                                    <p:anim calcmode="lin" valueType="num">
                                      <p:cBhvr additive="base">
                                        <p:cTn id="13" dur="500"/>
                                        <p:tgtEl>
                                          <p:spTgt spid="112">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1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2">
                                            <p:txEl>
                                              <p:pRg st="4" end="4"/>
                                            </p:txEl>
                                          </p:spTgt>
                                        </p:tgtEl>
                                        <p:attrNameLst>
                                          <p:attrName>style.visibility</p:attrName>
                                        </p:attrNameLst>
                                      </p:cBhvr>
                                      <p:to>
                                        <p:strVal val="visible"/>
                                      </p:to>
                                    </p:set>
                                    <p:anim calcmode="lin" valueType="num">
                                      <p:cBhvr additive="base">
                                        <p:cTn id="19" dur="500"/>
                                        <p:tgtEl>
                                          <p:spTgt spid="112">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53452" y="1010653"/>
            <a:ext cx="10732169"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hape 83"/>
          <p:cNvSpPr txBox="1">
            <a:spLocks noGrp="1"/>
          </p:cNvSpPr>
          <p:nvPr>
            <p:ph type="title"/>
          </p:nvPr>
        </p:nvSpPr>
        <p:spPr>
          <a:xfrm>
            <a:off x="553451" y="320205"/>
            <a:ext cx="10732169" cy="801649"/>
          </a:xfrm>
          <a:prstGeom prst="rect">
            <a:avLst/>
          </a:prstGeom>
        </p:spPr>
        <p:txBody>
          <a:bodyPr lIns="91425" tIns="91425" rIns="91425" bIns="91425" anchor="b" anchorCtr="0">
            <a:noAutofit/>
          </a:bodyPr>
          <a:lstStyle/>
          <a:p>
            <a:r>
              <a:rPr lang="en-PH" sz="4000" b="1" dirty="0">
                <a:ln w="0"/>
                <a:solidFill>
                  <a:schemeClr val="tx1"/>
                </a:solidFill>
                <a:effectLst>
                  <a:outerShdw blurRad="38100" dist="19050" dir="2700000" algn="tl" rotWithShape="0">
                    <a:schemeClr val="dk1">
                      <a:alpha val="40000"/>
                    </a:schemeClr>
                  </a:outerShdw>
                </a:effectLst>
              </a:rPr>
              <a:t>Is research relatable?</a:t>
            </a:r>
            <a:endParaRPr lang="en" sz="4000" b="1" dirty="0">
              <a:ln w="0"/>
              <a:solidFill>
                <a:schemeClr val="tx1"/>
              </a:solidFill>
              <a:effectLst>
                <a:outerShdw blurRad="38100" dist="19050" dir="2700000" algn="tl" rotWithShape="0">
                  <a:schemeClr val="dk1">
                    <a:alpha val="40000"/>
                  </a:schemeClr>
                </a:outerShdw>
              </a:effectLst>
            </a:endParaRPr>
          </a:p>
        </p:txBody>
      </p:sp>
      <p:sp>
        <p:nvSpPr>
          <p:cNvPr id="6" name="Shape 112"/>
          <p:cNvSpPr txBox="1">
            <a:spLocks noGrp="1"/>
          </p:cNvSpPr>
          <p:nvPr>
            <p:ph type="body" idx="1"/>
          </p:nvPr>
        </p:nvSpPr>
        <p:spPr>
          <a:xfrm>
            <a:off x="553453" y="1233055"/>
            <a:ext cx="11061031" cy="4855558"/>
          </a:xfrm>
          <a:prstGeom prst="rect">
            <a:avLst/>
          </a:prstGeom>
        </p:spPr>
        <p:txBody>
          <a:bodyPr lIns="91425" tIns="91425" rIns="91425" bIns="91425" anchor="t" anchorCtr="0">
            <a:noAutofit/>
          </a:bodyPr>
          <a:lstStyle/>
          <a:p>
            <a:pPr>
              <a:buNone/>
            </a:pPr>
            <a:r>
              <a:rPr lang="en-PH" sz="3200" b="1" dirty="0">
                <a:solidFill>
                  <a:schemeClr val="tx1">
                    <a:lumMod val="65000"/>
                    <a:lumOff val="35000"/>
                  </a:schemeClr>
                </a:solidFill>
                <a:latin typeface="Lato" panose="020B0604020202020204" charset="0"/>
              </a:rPr>
              <a:t>The Effects of Korean Drama on Students</a:t>
            </a:r>
          </a:p>
          <a:p>
            <a:pPr>
              <a:buNone/>
            </a:pPr>
            <a:endParaRPr lang="en-PH" sz="2000" dirty="0">
              <a:solidFill>
                <a:schemeClr val="tx1">
                  <a:lumMod val="65000"/>
                  <a:lumOff val="35000"/>
                </a:schemeClr>
              </a:solidFill>
              <a:latin typeface="Lato" panose="020B0604020202020204" charset="0"/>
            </a:endParaRPr>
          </a:p>
          <a:p>
            <a:pPr>
              <a:buNone/>
            </a:pPr>
            <a:r>
              <a:rPr lang="en-PH" sz="2800" dirty="0">
                <a:solidFill>
                  <a:schemeClr val="tx1">
                    <a:lumMod val="65000"/>
                    <a:lumOff val="35000"/>
                  </a:schemeClr>
                </a:solidFill>
                <a:latin typeface="Lato" panose="020B0604020202020204" charset="0"/>
              </a:rPr>
              <a:t>Majority of students who took part in the research do not consider their fanaticism with Korean drama to have affected their sleeping patterns. Also, the study shows the same students are financially responsible and are not even willing to buy products and franchises relative to this type of entertainment.</a:t>
            </a:r>
            <a:endParaRPr lang="en-US" sz="2800" b="1" dirty="0">
              <a:solidFill>
                <a:schemeClr val="tx1">
                  <a:lumMod val="65000"/>
                  <a:lumOff val="35000"/>
                </a:schemeClr>
              </a:solidFill>
              <a:latin typeface="Lato" panose="020B0604020202020204" charset="0"/>
            </a:endParaRPr>
          </a:p>
        </p:txBody>
      </p:sp>
    </p:spTree>
    <p:extLst>
      <p:ext uri="{BB962C8B-B14F-4D97-AF65-F5344CB8AC3E}">
        <p14:creationId xmlns:p14="http://schemas.microsoft.com/office/powerpoint/2010/main" val="1594903078"/>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additive="base">
                                        <p:cTn id="20"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53452" y="1010653"/>
            <a:ext cx="10732169"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hape 83"/>
          <p:cNvSpPr txBox="1">
            <a:spLocks noGrp="1"/>
          </p:cNvSpPr>
          <p:nvPr>
            <p:ph type="title"/>
          </p:nvPr>
        </p:nvSpPr>
        <p:spPr>
          <a:xfrm>
            <a:off x="553451" y="320205"/>
            <a:ext cx="10732169" cy="801649"/>
          </a:xfrm>
          <a:prstGeom prst="rect">
            <a:avLst/>
          </a:prstGeom>
        </p:spPr>
        <p:txBody>
          <a:bodyPr lIns="91425" tIns="91425" rIns="91425" bIns="91425" anchor="b" anchorCtr="0">
            <a:noAutofit/>
          </a:bodyPr>
          <a:lstStyle/>
          <a:p>
            <a:r>
              <a:rPr lang="en-PH" sz="4000" b="1" dirty="0">
                <a:ln w="0"/>
                <a:solidFill>
                  <a:schemeClr val="tx1"/>
                </a:solidFill>
                <a:effectLst>
                  <a:outerShdw blurRad="38100" dist="19050" dir="2700000" algn="tl" rotWithShape="0">
                    <a:schemeClr val="dk1">
                      <a:alpha val="40000"/>
                    </a:schemeClr>
                  </a:outerShdw>
                </a:effectLst>
              </a:rPr>
              <a:t>Is research relatable?</a:t>
            </a:r>
            <a:endParaRPr lang="en" sz="4000" b="1" dirty="0">
              <a:ln w="0"/>
              <a:solidFill>
                <a:schemeClr val="tx1"/>
              </a:solidFill>
              <a:effectLst>
                <a:outerShdw blurRad="38100" dist="19050" dir="2700000" algn="tl" rotWithShape="0">
                  <a:schemeClr val="dk1">
                    <a:alpha val="40000"/>
                  </a:schemeClr>
                </a:outerShdw>
              </a:effectLst>
            </a:endParaRPr>
          </a:p>
        </p:txBody>
      </p:sp>
      <p:sp>
        <p:nvSpPr>
          <p:cNvPr id="6" name="Shape 112"/>
          <p:cNvSpPr txBox="1">
            <a:spLocks noGrp="1"/>
          </p:cNvSpPr>
          <p:nvPr>
            <p:ph type="body" idx="1"/>
          </p:nvPr>
        </p:nvSpPr>
        <p:spPr>
          <a:xfrm>
            <a:off x="553453" y="1233055"/>
            <a:ext cx="11061031" cy="4855558"/>
          </a:xfrm>
          <a:prstGeom prst="rect">
            <a:avLst/>
          </a:prstGeom>
        </p:spPr>
        <p:txBody>
          <a:bodyPr lIns="91425" tIns="91425" rIns="91425" bIns="91425" anchor="t" anchorCtr="0">
            <a:noAutofit/>
          </a:bodyPr>
          <a:lstStyle/>
          <a:p>
            <a:pPr>
              <a:buNone/>
            </a:pPr>
            <a:r>
              <a:rPr lang="en-PH" sz="3200" b="1" dirty="0">
                <a:solidFill>
                  <a:schemeClr val="tx1">
                    <a:lumMod val="65000"/>
                    <a:lumOff val="35000"/>
                  </a:schemeClr>
                </a:solidFill>
                <a:latin typeface="Lato" panose="020B0604020202020204" charset="0"/>
              </a:rPr>
              <a:t>Today’s Teens: More Materialistic, Less Willing to Work</a:t>
            </a:r>
          </a:p>
          <a:p>
            <a:pPr>
              <a:buNone/>
            </a:pPr>
            <a:r>
              <a:rPr lang="en-PH" sz="2000" dirty="0">
                <a:solidFill>
                  <a:schemeClr val="tx1">
                    <a:lumMod val="65000"/>
                    <a:lumOff val="35000"/>
                  </a:schemeClr>
                </a:solidFill>
                <a:latin typeface="Lato" panose="020B0604020202020204" charset="0"/>
              </a:rPr>
              <a:t>Jean Twenge and Tim </a:t>
            </a:r>
            <a:r>
              <a:rPr lang="en-PH" sz="2000" dirty="0" err="1">
                <a:solidFill>
                  <a:schemeClr val="tx1">
                    <a:lumMod val="65000"/>
                    <a:lumOff val="35000"/>
                  </a:schemeClr>
                </a:solidFill>
                <a:latin typeface="Lato" panose="020B0604020202020204" charset="0"/>
              </a:rPr>
              <a:t>Kasser</a:t>
            </a:r>
            <a:r>
              <a:rPr lang="en-PH" sz="2000" dirty="0">
                <a:solidFill>
                  <a:schemeClr val="tx1">
                    <a:lumMod val="65000"/>
                    <a:lumOff val="35000"/>
                  </a:schemeClr>
                </a:solidFill>
                <a:latin typeface="Lato" panose="020B0604020202020204" charset="0"/>
              </a:rPr>
              <a:t>, San Diego State University (2007)</a:t>
            </a:r>
          </a:p>
          <a:p>
            <a:pPr>
              <a:buNone/>
            </a:pPr>
            <a:endParaRPr lang="en-US" sz="2800" b="1" dirty="0">
              <a:solidFill>
                <a:schemeClr val="tx1">
                  <a:lumMod val="65000"/>
                  <a:lumOff val="35000"/>
                </a:schemeClr>
              </a:solidFill>
              <a:latin typeface="Lato" panose="020B0604020202020204" charset="0"/>
            </a:endParaRPr>
          </a:p>
          <a:p>
            <a:pPr>
              <a:buNone/>
            </a:pPr>
            <a:r>
              <a:rPr lang="en-US" sz="2800" dirty="0">
                <a:solidFill>
                  <a:schemeClr val="tx1">
                    <a:lumMod val="65000"/>
                    <a:lumOff val="35000"/>
                  </a:schemeClr>
                </a:solidFill>
                <a:latin typeface="Lato" panose="020B0604020202020204" charset="0"/>
              </a:rPr>
              <a:t>“Compared to previous generations, recent high school graduates are more likely to want money and nice things, but less likely to say they’re willing to work hard to earn them”</a:t>
            </a:r>
          </a:p>
          <a:p>
            <a:pPr>
              <a:buNone/>
            </a:pPr>
            <a:endParaRPr lang="en-US" sz="2800" dirty="0">
              <a:solidFill>
                <a:schemeClr val="tx1">
                  <a:lumMod val="65000"/>
                  <a:lumOff val="35000"/>
                </a:schemeClr>
              </a:solidFill>
              <a:latin typeface="Lato" panose="020B0604020202020204" charset="0"/>
            </a:endParaRPr>
          </a:p>
          <a:p>
            <a:pPr>
              <a:buNone/>
            </a:pPr>
            <a:r>
              <a:rPr lang="en-US" sz="2400" dirty="0">
                <a:solidFill>
                  <a:schemeClr val="tx1">
                    <a:lumMod val="65000"/>
                    <a:lumOff val="35000"/>
                  </a:schemeClr>
                </a:solidFill>
                <a:latin typeface="Lato" panose="020B0604020202020204" charset="0"/>
              </a:rPr>
              <a:t>62 percent of student-teenagers from 2005-07 think it is important to have lots of money as compared to only 48 percent of the teenagers within 1976-78. </a:t>
            </a:r>
          </a:p>
          <a:p>
            <a:pPr>
              <a:buNone/>
            </a:pPr>
            <a:endParaRPr lang="en-US" sz="2400" dirty="0">
              <a:solidFill>
                <a:schemeClr val="tx1">
                  <a:lumMod val="65000"/>
                  <a:lumOff val="35000"/>
                </a:schemeClr>
              </a:solidFill>
              <a:latin typeface="Lato" panose="020B0604020202020204" charset="0"/>
            </a:endParaRPr>
          </a:p>
          <a:p>
            <a:pPr>
              <a:buNone/>
            </a:pPr>
            <a:r>
              <a:rPr lang="en-US" sz="2400" dirty="0">
                <a:solidFill>
                  <a:schemeClr val="tx1">
                    <a:lumMod val="65000"/>
                    <a:lumOff val="35000"/>
                  </a:schemeClr>
                </a:solidFill>
                <a:latin typeface="Lato" panose="020B0604020202020204" charset="0"/>
              </a:rPr>
              <a:t>39 percent of the group admitted that they are not willing to work compared to only 25 percent from the older group.</a:t>
            </a:r>
          </a:p>
        </p:txBody>
      </p:sp>
    </p:spTree>
    <p:extLst>
      <p:ext uri="{BB962C8B-B14F-4D97-AF65-F5344CB8AC3E}">
        <p14:creationId xmlns:p14="http://schemas.microsoft.com/office/powerpoint/2010/main" val="117402941"/>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additive="base">
                                        <p:cTn id="26"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additive="base">
                                        <p:cTn id="32" dur="500"/>
                                        <p:tgtEl>
                                          <p:spTgt spid="6">
                                            <p:txEl>
                                              <p:pRg st="5" end="5"/>
                                            </p:txEl>
                                          </p:spTgt>
                                        </p:tgtEl>
                                        <p:attrNameLst>
                                          <p:attrName>ppt_y</p:attrName>
                                        </p:attrNameLst>
                                      </p:cBhvr>
                                      <p:tavLst>
                                        <p:tav tm="0">
                                          <p:val>
                                            <p:strVal val="#ppt_y+#ppt_h*1.125000"/>
                                          </p:val>
                                        </p:tav>
                                        <p:tav tm="100000">
                                          <p:val>
                                            <p:strVal val="#ppt_y"/>
                                          </p:val>
                                        </p:tav>
                                      </p:tavLst>
                                    </p:anim>
                                    <p:animEffect transition="in" filter="wipe(up)">
                                      <p:cBhvr>
                                        <p:cTn id="33" dur="500"/>
                                        <p:tgtEl>
                                          <p:spTgt spid="6">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 calcmode="lin" valueType="num">
                                      <p:cBhvr additive="base">
                                        <p:cTn id="38" dur="500"/>
                                        <p:tgtEl>
                                          <p:spTgt spid="6">
                                            <p:txEl>
                                              <p:pRg st="7" end="7"/>
                                            </p:txEl>
                                          </p:spTgt>
                                        </p:tgtEl>
                                        <p:attrNameLst>
                                          <p:attrName>ppt_y</p:attrName>
                                        </p:attrNameLst>
                                      </p:cBhvr>
                                      <p:tavLst>
                                        <p:tav tm="0">
                                          <p:val>
                                            <p:strVal val="#ppt_y+#ppt_h*1.125000"/>
                                          </p:val>
                                        </p:tav>
                                        <p:tav tm="100000">
                                          <p:val>
                                            <p:strVal val="#ppt_y"/>
                                          </p:val>
                                        </p:tav>
                                      </p:tavLst>
                                    </p:anim>
                                    <p:animEffect transition="in" filter="wipe(up)">
                                      <p:cBhvr>
                                        <p:cTn id="39"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53452" y="1010653"/>
            <a:ext cx="10732169"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hape 83"/>
          <p:cNvSpPr txBox="1">
            <a:spLocks noGrp="1"/>
          </p:cNvSpPr>
          <p:nvPr>
            <p:ph type="title"/>
          </p:nvPr>
        </p:nvSpPr>
        <p:spPr>
          <a:xfrm>
            <a:off x="553451" y="320205"/>
            <a:ext cx="10732169" cy="801649"/>
          </a:xfrm>
          <a:prstGeom prst="rect">
            <a:avLst/>
          </a:prstGeom>
        </p:spPr>
        <p:txBody>
          <a:bodyPr lIns="91425" tIns="91425" rIns="91425" bIns="91425" anchor="b" anchorCtr="0">
            <a:noAutofit/>
          </a:bodyPr>
          <a:lstStyle/>
          <a:p>
            <a:r>
              <a:rPr lang="en-PH" sz="4000" b="1" dirty="0">
                <a:ln w="0"/>
                <a:solidFill>
                  <a:schemeClr val="tx1"/>
                </a:solidFill>
                <a:effectLst>
                  <a:outerShdw blurRad="38100" dist="19050" dir="2700000" algn="tl" rotWithShape="0">
                    <a:schemeClr val="dk1">
                      <a:alpha val="40000"/>
                    </a:schemeClr>
                  </a:outerShdw>
                </a:effectLst>
              </a:rPr>
              <a:t>Is research relatable?</a:t>
            </a:r>
            <a:endParaRPr lang="en" sz="4000" b="1" dirty="0">
              <a:ln w="0"/>
              <a:solidFill>
                <a:schemeClr val="tx1"/>
              </a:solidFill>
              <a:effectLst>
                <a:outerShdw blurRad="38100" dist="19050" dir="2700000" algn="tl" rotWithShape="0">
                  <a:schemeClr val="dk1">
                    <a:alpha val="40000"/>
                  </a:schemeClr>
                </a:outerShdw>
              </a:effectLst>
            </a:endParaRPr>
          </a:p>
        </p:txBody>
      </p:sp>
      <p:sp>
        <p:nvSpPr>
          <p:cNvPr id="6" name="Shape 112"/>
          <p:cNvSpPr txBox="1">
            <a:spLocks noGrp="1"/>
          </p:cNvSpPr>
          <p:nvPr>
            <p:ph type="body" idx="1"/>
          </p:nvPr>
        </p:nvSpPr>
        <p:spPr>
          <a:xfrm>
            <a:off x="553453" y="1233055"/>
            <a:ext cx="11061031" cy="4855558"/>
          </a:xfrm>
          <a:prstGeom prst="rect">
            <a:avLst/>
          </a:prstGeom>
        </p:spPr>
        <p:txBody>
          <a:bodyPr lIns="91425" tIns="91425" rIns="91425" bIns="91425" anchor="t" anchorCtr="0">
            <a:noAutofit/>
          </a:bodyPr>
          <a:lstStyle/>
          <a:p>
            <a:pPr>
              <a:buNone/>
            </a:pPr>
            <a:r>
              <a:rPr lang="en-PH" sz="3200" b="1" dirty="0">
                <a:solidFill>
                  <a:schemeClr val="tx1">
                    <a:lumMod val="65000"/>
                    <a:lumOff val="35000"/>
                  </a:schemeClr>
                </a:solidFill>
                <a:latin typeface="Lato" panose="020B0604020202020204" charset="0"/>
              </a:rPr>
              <a:t>Social Media Usage and Depression</a:t>
            </a:r>
          </a:p>
          <a:p>
            <a:pPr>
              <a:buNone/>
            </a:pPr>
            <a:r>
              <a:rPr lang="en-PH" sz="2000" dirty="0">
                <a:solidFill>
                  <a:schemeClr val="tx1">
                    <a:lumMod val="65000"/>
                    <a:lumOff val="35000"/>
                  </a:schemeClr>
                </a:solidFill>
                <a:latin typeface="Lato" panose="020B0604020202020204" charset="0"/>
              </a:rPr>
              <a:t>University of Pittsburgh, School of Medicine</a:t>
            </a:r>
          </a:p>
          <a:p>
            <a:pPr>
              <a:buNone/>
            </a:pPr>
            <a:endParaRPr lang="en-US" sz="2800" b="1" dirty="0">
              <a:solidFill>
                <a:schemeClr val="tx1">
                  <a:lumMod val="65000"/>
                  <a:lumOff val="35000"/>
                </a:schemeClr>
              </a:solidFill>
              <a:latin typeface="Lato" panose="020B0604020202020204" charset="0"/>
            </a:endParaRPr>
          </a:p>
          <a:p>
            <a:pPr>
              <a:buNone/>
            </a:pPr>
            <a:r>
              <a:rPr lang="en-US" sz="2800" dirty="0">
                <a:solidFill>
                  <a:schemeClr val="tx1">
                    <a:lumMod val="65000"/>
                    <a:lumOff val="35000"/>
                  </a:schemeClr>
                </a:solidFill>
                <a:latin typeface="Lato" panose="020B0604020202020204" charset="0"/>
              </a:rPr>
              <a:t>“The more time young adults use social media, the more likely they are depressed.”</a:t>
            </a:r>
          </a:p>
          <a:p>
            <a:pPr>
              <a:buNone/>
            </a:pPr>
            <a:endParaRPr lang="en-US" sz="2800" dirty="0">
              <a:solidFill>
                <a:schemeClr val="tx1">
                  <a:lumMod val="65000"/>
                  <a:lumOff val="35000"/>
                </a:schemeClr>
              </a:solidFill>
              <a:latin typeface="Lato" panose="020B0604020202020204" charset="0"/>
            </a:endParaRPr>
          </a:p>
          <a:p>
            <a:pPr>
              <a:buNone/>
            </a:pPr>
            <a:r>
              <a:rPr lang="en-US" sz="2800" dirty="0">
                <a:solidFill>
                  <a:schemeClr val="tx1">
                    <a:lumMod val="65000"/>
                    <a:lumOff val="35000"/>
                  </a:schemeClr>
                </a:solidFill>
                <a:latin typeface="Lato" panose="020B0604020202020204" charset="0"/>
              </a:rPr>
              <a:t>The 1,787 participants of the study used social media 61 minutes per day and visited various social media accounts 30 times per week. 25 percent of these participants were classified as having high indicators of depression. </a:t>
            </a:r>
            <a:endParaRPr lang="en-US" sz="2400" dirty="0">
              <a:solidFill>
                <a:schemeClr val="tx1">
                  <a:lumMod val="65000"/>
                  <a:lumOff val="35000"/>
                </a:schemeClr>
              </a:solidFill>
              <a:latin typeface="Lato" panose="020B0604020202020204" charset="0"/>
            </a:endParaRPr>
          </a:p>
        </p:txBody>
      </p:sp>
    </p:spTree>
    <p:extLst>
      <p:ext uri="{BB962C8B-B14F-4D97-AF65-F5344CB8AC3E}">
        <p14:creationId xmlns:p14="http://schemas.microsoft.com/office/powerpoint/2010/main" val="3489396046"/>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additive="base">
                                        <p:cTn id="26"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additive="base">
                                        <p:cTn id="32" dur="500"/>
                                        <p:tgtEl>
                                          <p:spTgt spid="6">
                                            <p:txEl>
                                              <p:pRg st="5" end="5"/>
                                            </p:txEl>
                                          </p:spTgt>
                                        </p:tgtEl>
                                        <p:attrNameLst>
                                          <p:attrName>ppt_y</p:attrName>
                                        </p:attrNameLst>
                                      </p:cBhvr>
                                      <p:tavLst>
                                        <p:tav tm="0">
                                          <p:val>
                                            <p:strVal val="#ppt_y+#ppt_h*1.125000"/>
                                          </p:val>
                                        </p:tav>
                                        <p:tav tm="100000">
                                          <p:val>
                                            <p:strVal val="#ppt_y"/>
                                          </p:val>
                                        </p:tav>
                                      </p:tavLst>
                                    </p:anim>
                                    <p:animEffect transition="in" filter="wipe(up)">
                                      <p:cBhvr>
                                        <p:cTn id="3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53452" y="1010653"/>
            <a:ext cx="10732169"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hape 83"/>
          <p:cNvSpPr txBox="1">
            <a:spLocks noGrp="1"/>
          </p:cNvSpPr>
          <p:nvPr>
            <p:ph type="title"/>
          </p:nvPr>
        </p:nvSpPr>
        <p:spPr>
          <a:xfrm>
            <a:off x="553451" y="320205"/>
            <a:ext cx="10732169" cy="801649"/>
          </a:xfrm>
          <a:prstGeom prst="rect">
            <a:avLst/>
          </a:prstGeom>
        </p:spPr>
        <p:txBody>
          <a:bodyPr lIns="91425" tIns="91425" rIns="91425" bIns="91425" anchor="b" anchorCtr="0">
            <a:noAutofit/>
          </a:bodyPr>
          <a:lstStyle/>
          <a:p>
            <a:r>
              <a:rPr lang="en-PH" sz="4000" b="1" dirty="0">
                <a:ln w="0"/>
                <a:solidFill>
                  <a:schemeClr val="tx1"/>
                </a:solidFill>
                <a:effectLst>
                  <a:outerShdw blurRad="38100" dist="19050" dir="2700000" algn="tl" rotWithShape="0">
                    <a:schemeClr val="dk1">
                      <a:alpha val="40000"/>
                    </a:schemeClr>
                  </a:outerShdw>
                </a:effectLst>
              </a:rPr>
              <a:t>Is research relatable?</a:t>
            </a:r>
            <a:endParaRPr lang="en" sz="4000" b="1" dirty="0">
              <a:ln w="0"/>
              <a:solidFill>
                <a:schemeClr val="tx1"/>
              </a:solidFill>
              <a:effectLst>
                <a:outerShdw blurRad="38100" dist="19050" dir="2700000" algn="tl" rotWithShape="0">
                  <a:schemeClr val="dk1">
                    <a:alpha val="40000"/>
                  </a:schemeClr>
                </a:outerShdw>
              </a:effectLst>
            </a:endParaRPr>
          </a:p>
        </p:txBody>
      </p:sp>
      <p:sp>
        <p:nvSpPr>
          <p:cNvPr id="6" name="Shape 112"/>
          <p:cNvSpPr txBox="1">
            <a:spLocks noGrp="1"/>
          </p:cNvSpPr>
          <p:nvPr>
            <p:ph type="body" idx="1"/>
          </p:nvPr>
        </p:nvSpPr>
        <p:spPr>
          <a:xfrm>
            <a:off x="553453" y="1233055"/>
            <a:ext cx="11061031" cy="4855558"/>
          </a:xfrm>
          <a:prstGeom prst="rect">
            <a:avLst/>
          </a:prstGeom>
        </p:spPr>
        <p:txBody>
          <a:bodyPr lIns="91425" tIns="91425" rIns="91425" bIns="91425" anchor="t" anchorCtr="0">
            <a:noAutofit/>
          </a:bodyPr>
          <a:lstStyle/>
          <a:p>
            <a:pPr>
              <a:buNone/>
            </a:pPr>
            <a:r>
              <a:rPr lang="en-PH" sz="3200" b="1" dirty="0">
                <a:solidFill>
                  <a:schemeClr val="tx1">
                    <a:lumMod val="65000"/>
                    <a:lumOff val="35000"/>
                  </a:schemeClr>
                </a:solidFill>
                <a:latin typeface="Lato" panose="020B0604020202020204" charset="0"/>
              </a:rPr>
              <a:t>Teens, Kindness and Cruelty on Social Network Sites</a:t>
            </a:r>
          </a:p>
          <a:p>
            <a:pPr>
              <a:buNone/>
            </a:pPr>
            <a:r>
              <a:rPr lang="en-PH" sz="2000" dirty="0">
                <a:solidFill>
                  <a:schemeClr val="tx1">
                    <a:lumMod val="65000"/>
                    <a:lumOff val="35000"/>
                  </a:schemeClr>
                </a:solidFill>
                <a:latin typeface="Lato" panose="020B0604020202020204" charset="0"/>
              </a:rPr>
              <a:t>Amanda Lenhart (2011)</a:t>
            </a:r>
          </a:p>
          <a:p>
            <a:pPr>
              <a:buNone/>
            </a:pPr>
            <a:endParaRPr lang="en-US" sz="2800" b="1" dirty="0">
              <a:solidFill>
                <a:schemeClr val="tx1">
                  <a:lumMod val="65000"/>
                  <a:lumOff val="35000"/>
                </a:schemeClr>
              </a:solidFill>
              <a:latin typeface="Lato" panose="020B0604020202020204" charset="0"/>
            </a:endParaRPr>
          </a:p>
          <a:p>
            <a:pPr>
              <a:buNone/>
            </a:pPr>
            <a:r>
              <a:rPr lang="en-US" sz="2800" dirty="0">
                <a:solidFill>
                  <a:schemeClr val="tx1">
                    <a:lumMod val="65000"/>
                    <a:lumOff val="35000"/>
                  </a:schemeClr>
                </a:solidFill>
                <a:latin typeface="Lato" panose="020B0604020202020204" charset="0"/>
              </a:rPr>
              <a:t>Despite the negative portrayal of adolescent social media usage by most news outlets, nearly 70% of over 800 teens surveyed said that they view people are “mostly kind” to one another online. 20% responded that their peers were “mostly unkind”, while the rest said “it depends.”</a:t>
            </a:r>
            <a:endParaRPr lang="en-US" sz="2400" dirty="0">
              <a:solidFill>
                <a:schemeClr val="tx1">
                  <a:lumMod val="65000"/>
                  <a:lumOff val="35000"/>
                </a:schemeClr>
              </a:solidFill>
              <a:latin typeface="Lato" panose="020B0604020202020204" charset="0"/>
            </a:endParaRPr>
          </a:p>
        </p:txBody>
      </p:sp>
    </p:spTree>
    <p:extLst>
      <p:ext uri="{BB962C8B-B14F-4D97-AF65-F5344CB8AC3E}">
        <p14:creationId xmlns:p14="http://schemas.microsoft.com/office/powerpoint/2010/main" val="1333762886"/>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additive="base">
                                        <p:cTn id="26"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553452" y="1010653"/>
            <a:ext cx="10732169"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hape 83"/>
          <p:cNvSpPr txBox="1">
            <a:spLocks noGrp="1"/>
          </p:cNvSpPr>
          <p:nvPr>
            <p:ph type="title"/>
          </p:nvPr>
        </p:nvSpPr>
        <p:spPr>
          <a:xfrm>
            <a:off x="553452" y="721030"/>
            <a:ext cx="10732169" cy="801649"/>
          </a:xfrm>
          <a:prstGeom prst="rect">
            <a:avLst/>
          </a:prstGeom>
        </p:spPr>
        <p:txBody>
          <a:bodyPr lIns="91425" tIns="91425" rIns="91425" bIns="91425" anchor="b" anchorCtr="0">
            <a:noAutofit/>
          </a:bodyPr>
          <a:lstStyle/>
          <a:p>
            <a:r>
              <a:rPr lang="en-PH" sz="4000" b="1" dirty="0">
                <a:ln w="0"/>
                <a:solidFill>
                  <a:schemeClr val="tx1"/>
                </a:solidFill>
                <a:effectLst>
                  <a:outerShdw blurRad="38100" dist="19050" dir="2700000" algn="tl" rotWithShape="0">
                    <a:schemeClr val="dk1">
                      <a:alpha val="40000"/>
                    </a:schemeClr>
                  </a:outerShdw>
                </a:effectLst>
              </a:rPr>
              <a:t>What research is </a:t>
            </a:r>
            <a:r>
              <a:rPr lang="en-PH" sz="4000" b="1" dirty="0">
                <a:ln w="0"/>
                <a:solidFill>
                  <a:srgbClr val="FF0000"/>
                </a:solidFill>
                <a:effectLst>
                  <a:outerShdw blurRad="38100" dist="19050" dir="2700000" algn="tl" rotWithShape="0">
                    <a:schemeClr val="dk1">
                      <a:alpha val="40000"/>
                    </a:schemeClr>
                  </a:outerShdw>
                </a:effectLst>
              </a:rPr>
              <a:t>NOT</a:t>
            </a:r>
            <a:r>
              <a:rPr lang="en-PH" sz="2800" dirty="0">
                <a:ln w="0"/>
                <a:solidFill>
                  <a:schemeClr val="tx1"/>
                </a:solidFill>
                <a:effectLst>
                  <a:outerShdw blurRad="38100" dist="19050" dir="2700000" algn="tl" rotWithShape="0">
                    <a:schemeClr val="dk1">
                      <a:alpha val="40000"/>
                    </a:schemeClr>
                  </a:outerShdw>
                </a:effectLst>
              </a:rPr>
              <a:t> </a:t>
            </a:r>
            <a:br>
              <a:rPr lang="en-PH" sz="2800" dirty="0">
                <a:ln w="0"/>
                <a:solidFill>
                  <a:schemeClr val="tx1"/>
                </a:solidFill>
                <a:effectLst>
                  <a:outerShdw blurRad="38100" dist="19050" dir="2700000" algn="tl" rotWithShape="0">
                    <a:schemeClr val="dk1">
                      <a:alpha val="40000"/>
                    </a:schemeClr>
                  </a:outerShdw>
                </a:effectLst>
              </a:rPr>
            </a:br>
            <a:r>
              <a:rPr lang="en-PH" sz="2800" dirty="0">
                <a:ln w="0"/>
                <a:solidFill>
                  <a:schemeClr val="tx1"/>
                </a:solidFill>
                <a:effectLst>
                  <a:outerShdw blurRad="38100" dist="19050" dir="2700000" algn="tl" rotWithShape="0">
                    <a:schemeClr val="dk1">
                      <a:alpha val="40000"/>
                    </a:schemeClr>
                  </a:outerShdw>
                </a:effectLst>
              </a:rPr>
              <a:t>(</a:t>
            </a:r>
            <a:r>
              <a:rPr lang="en-PH" sz="2800" dirty="0" err="1">
                <a:ln w="0"/>
                <a:solidFill>
                  <a:schemeClr val="tx1"/>
                </a:solidFill>
                <a:effectLst>
                  <a:outerShdw blurRad="38100" dist="19050" dir="2700000" algn="tl" rotWithShape="0">
                    <a:schemeClr val="dk1">
                      <a:alpha val="40000"/>
                    </a:schemeClr>
                  </a:outerShdw>
                </a:effectLst>
              </a:rPr>
              <a:t>Leedy</a:t>
            </a:r>
            <a:r>
              <a:rPr lang="en-PH" sz="2800" dirty="0">
                <a:ln w="0"/>
                <a:solidFill>
                  <a:schemeClr val="tx1"/>
                </a:solidFill>
                <a:effectLst>
                  <a:outerShdw blurRad="38100" dist="19050" dir="2700000" algn="tl" rotWithShape="0">
                    <a:schemeClr val="dk1">
                      <a:alpha val="40000"/>
                    </a:schemeClr>
                  </a:outerShdw>
                </a:effectLst>
              </a:rPr>
              <a:t> &amp; Ormrod, 2013)</a:t>
            </a:r>
            <a:endParaRPr lang="en" sz="4000" dirty="0">
              <a:ln w="0"/>
              <a:solidFill>
                <a:schemeClr val="tx1"/>
              </a:solidFill>
              <a:effectLst>
                <a:outerShdw blurRad="38100" dist="19050" dir="2700000" algn="tl" rotWithShape="0">
                  <a:schemeClr val="dk1">
                    <a:alpha val="40000"/>
                  </a:schemeClr>
                </a:outerShdw>
              </a:effectLst>
            </a:endParaRPr>
          </a:p>
        </p:txBody>
      </p:sp>
      <p:sp>
        <p:nvSpPr>
          <p:cNvPr id="6" name="Shape 112"/>
          <p:cNvSpPr txBox="1">
            <a:spLocks noGrp="1"/>
          </p:cNvSpPr>
          <p:nvPr>
            <p:ph type="body" idx="1"/>
          </p:nvPr>
        </p:nvSpPr>
        <p:spPr>
          <a:xfrm>
            <a:off x="553453" y="1737359"/>
            <a:ext cx="11061031" cy="4351253"/>
          </a:xfrm>
          <a:prstGeom prst="rect">
            <a:avLst/>
          </a:prstGeom>
        </p:spPr>
        <p:txBody>
          <a:bodyPr lIns="91425" tIns="91425" rIns="91425" bIns="91425" anchor="t" anchorCtr="0">
            <a:noAutofit/>
          </a:bodyPr>
          <a:lstStyle/>
          <a:p>
            <a:pPr marL="514350" indent="-514350">
              <a:spcAft>
                <a:spcPts val="1200"/>
              </a:spcAft>
              <a:buFont typeface="+mj-lt"/>
              <a:buAutoNum type="arabicPeriod"/>
            </a:pPr>
            <a:r>
              <a:rPr lang="en-US" sz="2800" dirty="0">
                <a:solidFill>
                  <a:schemeClr val="tx1">
                    <a:lumMod val="65000"/>
                    <a:lumOff val="35000"/>
                  </a:schemeClr>
                </a:solidFill>
                <a:latin typeface="Lato" panose="020B0604020202020204" charset="0"/>
              </a:rPr>
              <a:t>Research is not merely gathering information.</a:t>
            </a:r>
          </a:p>
          <a:p>
            <a:pPr marL="514350" indent="-514350">
              <a:spcAft>
                <a:spcPts val="1200"/>
              </a:spcAft>
              <a:buFont typeface="+mj-lt"/>
              <a:buAutoNum type="arabicPeriod"/>
            </a:pPr>
            <a:r>
              <a:rPr lang="en-US" sz="2800" dirty="0">
                <a:solidFill>
                  <a:schemeClr val="tx1">
                    <a:lumMod val="65000"/>
                    <a:lumOff val="35000"/>
                  </a:schemeClr>
                </a:solidFill>
                <a:latin typeface="Lato" panose="020B0604020202020204" charset="0"/>
              </a:rPr>
              <a:t>Research is not merely rummaging around for hard-to-locate information.</a:t>
            </a:r>
          </a:p>
          <a:p>
            <a:pPr marL="514350" indent="-514350">
              <a:spcAft>
                <a:spcPts val="1200"/>
              </a:spcAft>
              <a:buFont typeface="+mj-lt"/>
              <a:buAutoNum type="arabicPeriod"/>
            </a:pPr>
            <a:r>
              <a:rPr lang="en-US" sz="2800" dirty="0">
                <a:solidFill>
                  <a:schemeClr val="tx1">
                    <a:lumMod val="65000"/>
                    <a:lumOff val="35000"/>
                  </a:schemeClr>
                </a:solidFill>
                <a:latin typeface="Lato" panose="020B0604020202020204" charset="0"/>
              </a:rPr>
              <a:t>Research is not merely transporting facts from one location to another.</a:t>
            </a:r>
          </a:p>
        </p:txBody>
      </p:sp>
    </p:spTree>
    <p:extLst>
      <p:ext uri="{BB962C8B-B14F-4D97-AF65-F5344CB8AC3E}">
        <p14:creationId xmlns:p14="http://schemas.microsoft.com/office/powerpoint/2010/main" val="804285437"/>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theme/theme1.xml><?xml version="1.0" encoding="utf-8"?>
<a:theme xmlns:a="http://schemas.openxmlformats.org/drawingml/2006/main"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6578</TotalTime>
  <Words>594</Words>
  <Application>Microsoft Office PowerPoint</Application>
  <PresentationFormat>Widescreen</PresentationFormat>
  <Paragraphs>59</Paragraphs>
  <Slides>10</Slides>
  <Notes>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Lato</vt:lpstr>
      <vt:lpstr>Quicksand</vt:lpstr>
      <vt:lpstr>Arial</vt:lpstr>
      <vt:lpstr>Raleway</vt:lpstr>
      <vt:lpstr>Antonio template</vt:lpstr>
      <vt:lpstr>INTRODUCTION TO RESEARCH</vt:lpstr>
      <vt:lpstr>Session Objectives</vt:lpstr>
      <vt:lpstr>PRACTICAL RESEARCH 2</vt:lpstr>
      <vt:lpstr>PowerPoint Presentation</vt:lpstr>
      <vt:lpstr>Is research relatable?</vt:lpstr>
      <vt:lpstr>Is research relatable?</vt:lpstr>
      <vt:lpstr>Is research relatable?</vt:lpstr>
      <vt:lpstr>Is research relatable?</vt:lpstr>
      <vt:lpstr>What research is NOT  (Leedy &amp; Ormrod, 2013)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STUDY</dc:title>
  <dc:creator>Von Christopher</dc:creator>
  <cp:lastModifiedBy>Von Christopher Chua</cp:lastModifiedBy>
  <cp:revision>125</cp:revision>
  <dcterms:modified xsi:type="dcterms:W3CDTF">2017-09-15T04:36:38Z</dcterms:modified>
</cp:coreProperties>
</file>