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8" r:id="rId1"/>
  </p:sldMasterIdLst>
  <p:notesMasterIdLst>
    <p:notesMasterId r:id="rId18"/>
  </p:notesMasterIdLst>
  <p:sldIdLst>
    <p:sldId id="351" r:id="rId2"/>
    <p:sldId id="352" r:id="rId3"/>
    <p:sldId id="286" r:id="rId4"/>
    <p:sldId id="478" r:id="rId5"/>
    <p:sldId id="477" r:id="rId6"/>
    <p:sldId id="353" r:id="rId7"/>
    <p:sldId id="354" r:id="rId8"/>
    <p:sldId id="355" r:id="rId9"/>
    <p:sldId id="360" r:id="rId10"/>
    <p:sldId id="359" r:id="rId11"/>
    <p:sldId id="390" r:id="rId12"/>
    <p:sldId id="356" r:id="rId13"/>
    <p:sldId id="469" r:id="rId14"/>
    <p:sldId id="468" r:id="rId15"/>
    <p:sldId id="467" r:id="rId16"/>
    <p:sldId id="358" r:id="rId17"/>
  </p:sldIdLst>
  <p:sldSz cx="12192000" cy="6858000"/>
  <p:notesSz cx="6858000" cy="9144000"/>
  <p:embeddedFontLst>
    <p:embeddedFont>
      <p:font typeface="Century Gothic" panose="020B0502020202020204" pitchFamily="34" charset="0"/>
      <p:regular r:id="rId19"/>
      <p:bold r:id="rId20"/>
      <p:italic r:id="rId21"/>
      <p:boldItalic r:id="rId22"/>
    </p:embeddedFont>
    <p:embeddedFont>
      <p:font typeface="Lato" panose="020B0604020202020204" charset="0"/>
      <p:regular r:id="rId23"/>
      <p:bold r:id="rId24"/>
      <p:italic r:id="rId25"/>
      <p:boldItalic r:id="rId26"/>
    </p:embeddedFont>
    <p:embeddedFont>
      <p:font typeface="A.C.M.E. Secret Agent" panose="020B0604020202020204"/>
      <p:regular r:id="rId27"/>
      <p:bold r:id="rId28"/>
      <p:italic r:id="rId29"/>
    </p:embeddedFont>
    <p:embeddedFont>
      <p:font typeface="Raleway" panose="020B0503030101060003" pitchFamily="34" charset="0"/>
      <p:regular r:id="rId30"/>
      <p:bold r:id="rId31"/>
      <p:italic r:id="rId32"/>
      <p:boldItalic r:id="rId3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D5FF"/>
    <a:srgbClr val="00CC99"/>
    <a:srgbClr val="FF66CC"/>
    <a:srgbClr val="FF9900"/>
    <a:srgbClr val="FF99FF"/>
    <a:srgbClr val="FFCCCC"/>
    <a:srgbClr val="CCFF33"/>
    <a:srgbClr val="99FF33"/>
    <a:srgbClr val="669900"/>
    <a:srgbClr val="FF37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D63BC96F-8F19-466C-939E-990869C6507B}">
  <a:tblStyle styleId="{D63BC96F-8F19-466C-939E-990869C6507B}"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0" autoAdjust="0"/>
    <p:restoredTop sz="77086" autoAdjust="0"/>
  </p:normalViewPr>
  <p:slideViewPr>
    <p:cSldViewPr snapToGrid="0">
      <p:cViewPr varScale="1">
        <p:scale>
          <a:sx n="70" d="100"/>
          <a:sy n="70" d="100"/>
        </p:scale>
        <p:origin x="936"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font" Target="fonts/font8.fntdata"/><Relationship Id="rId21" Type="http://schemas.openxmlformats.org/officeDocument/2006/relationships/font" Target="fonts/font3.fntdata"/><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7.fntdata"/><Relationship Id="rId33" Type="http://schemas.openxmlformats.org/officeDocument/2006/relationships/font" Target="fonts/font15.fntdata"/><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29" Type="http://schemas.openxmlformats.org/officeDocument/2006/relationships/font" Target="fonts/font1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6.fntdata"/><Relationship Id="rId32" Type="http://schemas.openxmlformats.org/officeDocument/2006/relationships/font" Target="fonts/font14.fntdata"/><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28" Type="http://schemas.openxmlformats.org/officeDocument/2006/relationships/font" Target="fonts/font10.fntdata"/><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1.fntdata"/><Relationship Id="rId31" Type="http://schemas.openxmlformats.org/officeDocument/2006/relationships/font" Target="fonts/font1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font" Target="fonts/font9.fntdata"/><Relationship Id="rId30" Type="http://schemas.openxmlformats.org/officeDocument/2006/relationships/font" Target="fonts/font12.fntdata"/><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US" dirty="0"/>
              <a:t>Good morning.</a:t>
            </a:r>
          </a:p>
          <a:p>
            <a:pPr lvl="0">
              <a:spcBef>
                <a:spcPts val="0"/>
              </a:spcBef>
              <a:buNone/>
            </a:pPr>
            <a:endParaRPr lang="en-US" dirty="0"/>
          </a:p>
          <a:p>
            <a:pPr lvl="0">
              <a:spcBef>
                <a:spcPts val="0"/>
              </a:spcBef>
              <a:buNone/>
            </a:pPr>
            <a:r>
              <a:rPr lang="en-US" dirty="0"/>
              <a:t>T</a:t>
            </a:r>
            <a:endParaRPr dirty="0"/>
          </a:p>
        </p:txBody>
      </p:sp>
    </p:spTree>
    <p:extLst>
      <p:ext uri="{BB962C8B-B14F-4D97-AF65-F5344CB8AC3E}">
        <p14:creationId xmlns:p14="http://schemas.microsoft.com/office/powerpoint/2010/main" val="3923765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31900831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PH" sz="1100" i="1" dirty="0">
                <a:solidFill>
                  <a:schemeClr val="tx1"/>
                </a:solidFill>
              </a:rPr>
              <a:t>Nominal scale </a:t>
            </a:r>
            <a:r>
              <a:rPr lang="en-PH" sz="1100" dirty="0">
                <a:solidFill>
                  <a:schemeClr val="tx1"/>
                </a:solidFill>
              </a:rPr>
              <a:t>is characterized by data that consist of names, labels, or categories only.</a:t>
            </a:r>
          </a:p>
          <a:p>
            <a:pPr>
              <a:buNone/>
            </a:pPr>
            <a:endParaRPr lang="en-PH" sz="1100" dirty="0">
              <a:solidFill>
                <a:schemeClr val="tx1"/>
              </a:solidFill>
            </a:endParaRPr>
          </a:p>
          <a:p>
            <a:pPr>
              <a:buNone/>
            </a:pPr>
            <a:r>
              <a:rPr lang="en-PH" sz="1100" i="1" dirty="0">
                <a:solidFill>
                  <a:schemeClr val="tx1"/>
                </a:solidFill>
              </a:rPr>
              <a:t>Ordinal scale </a:t>
            </a:r>
            <a:r>
              <a:rPr lang="en-PH" sz="1100" dirty="0">
                <a:solidFill>
                  <a:schemeClr val="tx1"/>
                </a:solidFill>
              </a:rPr>
              <a:t>involves data that may be arranged in some order but differences between data values either cannot be determined or meaningless.</a:t>
            </a:r>
          </a:p>
          <a:p>
            <a:pPr>
              <a:buNone/>
            </a:pPr>
            <a:endParaRPr lang="en-PH" sz="1100" dirty="0">
              <a:solidFill>
                <a:schemeClr val="tx1"/>
              </a:solidFill>
            </a:endParaRPr>
          </a:p>
          <a:p>
            <a:pPr>
              <a:buNone/>
            </a:pPr>
            <a:r>
              <a:rPr lang="en-PH" sz="1100" i="1" dirty="0">
                <a:solidFill>
                  <a:schemeClr val="tx1"/>
                </a:solidFill>
              </a:rPr>
              <a:t>Interval scale </a:t>
            </a:r>
            <a:r>
              <a:rPr lang="en-PH" sz="1100" dirty="0">
                <a:solidFill>
                  <a:schemeClr val="tx1"/>
                </a:solidFill>
              </a:rPr>
              <a:t>is data for which we can determine meaningful amounts of differences between data. However there is no inherent zero starting point.</a:t>
            </a:r>
          </a:p>
          <a:p>
            <a:pPr>
              <a:buNone/>
            </a:pPr>
            <a:endParaRPr lang="en-PH" sz="1100" dirty="0">
              <a:solidFill>
                <a:schemeClr val="tx1"/>
              </a:solidFill>
            </a:endParaRPr>
          </a:p>
          <a:p>
            <a:pPr>
              <a:buNone/>
            </a:pPr>
            <a:r>
              <a:rPr lang="en-PH" sz="1100" i="1" dirty="0">
                <a:solidFill>
                  <a:schemeClr val="tx1"/>
                </a:solidFill>
              </a:rPr>
              <a:t>Ratio scale </a:t>
            </a:r>
            <a:r>
              <a:rPr lang="en-PH" sz="1100" dirty="0">
                <a:solidFill>
                  <a:schemeClr val="tx1"/>
                </a:solidFill>
              </a:rPr>
              <a:t>is the interval scale to include the inherent zero starting point. For these values, differences and ratios are both meaningful.</a:t>
            </a:r>
          </a:p>
        </p:txBody>
      </p:sp>
    </p:spTree>
    <p:extLst>
      <p:ext uri="{BB962C8B-B14F-4D97-AF65-F5344CB8AC3E}">
        <p14:creationId xmlns:p14="http://schemas.microsoft.com/office/powerpoint/2010/main" val="35395946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25403838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extLst>
      <p:ext uri="{BB962C8B-B14F-4D97-AF65-F5344CB8AC3E}">
        <p14:creationId xmlns:p14="http://schemas.microsoft.com/office/powerpoint/2010/main" val="42756231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r>
              <a:rPr lang="en-US" sz="1100" b="0" i="0" u="none" strike="noStrike" kern="1200" baseline="0" dirty="0">
                <a:solidFill>
                  <a:schemeClr val="tx1"/>
                </a:solidFill>
                <a:latin typeface="+mn-lt"/>
                <a:ea typeface="+mn-ea"/>
                <a:cs typeface="+mn-cs"/>
              </a:rPr>
              <a:t>An </a:t>
            </a:r>
            <a:r>
              <a:rPr lang="en-US" sz="1100" b="1" i="0" u="none" strike="noStrike" kern="1200" baseline="0" dirty="0">
                <a:solidFill>
                  <a:schemeClr val="tx1"/>
                </a:solidFill>
                <a:latin typeface="+mn-lt"/>
                <a:ea typeface="+mn-ea"/>
                <a:cs typeface="+mn-cs"/>
              </a:rPr>
              <a:t>explanatory </a:t>
            </a:r>
            <a:r>
              <a:rPr lang="en-PH" sz="1100" b="1" i="0" u="none" strike="noStrike" kern="1200" baseline="0" dirty="0">
                <a:solidFill>
                  <a:schemeClr val="tx1"/>
                </a:solidFill>
                <a:latin typeface="+mn-lt"/>
                <a:ea typeface="+mn-ea"/>
                <a:cs typeface="+mn-cs"/>
              </a:rPr>
              <a:t>research design </a:t>
            </a:r>
            <a:r>
              <a:rPr lang="en-PH" sz="1100" b="0" i="0" u="none" strike="noStrike" kern="1200" baseline="0" dirty="0">
                <a:solidFill>
                  <a:schemeClr val="tx1"/>
                </a:solidFill>
                <a:latin typeface="+mn-lt"/>
                <a:ea typeface="+mn-ea"/>
                <a:cs typeface="+mn-cs"/>
              </a:rPr>
              <a:t>is a correlational design in which the researcher is interested in the extent to which two variables (or more) co-vary, that is, where changes in one variable are reflected in changes in the other.</a:t>
            </a:r>
          </a:p>
          <a:p>
            <a:r>
              <a:rPr lang="en-PH" sz="1100" b="1" i="0" u="none" strike="noStrike" kern="1200" baseline="0" dirty="0">
                <a:solidFill>
                  <a:schemeClr val="tx1"/>
                </a:solidFill>
                <a:latin typeface="+mn-lt"/>
                <a:ea typeface="+mn-ea"/>
                <a:cs typeface="+mn-cs"/>
              </a:rPr>
              <a:t>prediction research design </a:t>
            </a:r>
            <a:r>
              <a:rPr lang="en-PH" sz="1100" b="0" i="0" u="none" strike="noStrike" kern="1200" baseline="0" dirty="0">
                <a:solidFill>
                  <a:schemeClr val="tx1"/>
                </a:solidFill>
                <a:latin typeface="+mn-lt"/>
                <a:ea typeface="+mn-ea"/>
                <a:cs typeface="+mn-cs"/>
              </a:rPr>
              <a:t>is to identify variables that will predict an outcome or criterion. In this form of research, the investigator identifies one or more</a:t>
            </a:r>
          </a:p>
          <a:p>
            <a:r>
              <a:rPr lang="en-PH" sz="1100" b="0" i="0" u="none" strike="noStrike" kern="1200" baseline="0" dirty="0">
                <a:solidFill>
                  <a:schemeClr val="tx1"/>
                </a:solidFill>
                <a:latin typeface="+mn-lt"/>
                <a:ea typeface="+mn-ea"/>
                <a:cs typeface="+mn-cs"/>
              </a:rPr>
              <a:t>predictor variable and a criterion (or outcome) variable. </a:t>
            </a:r>
          </a:p>
          <a:p>
            <a:endParaRPr lang="en-PH" sz="1100" b="0" i="0" u="none" strike="noStrike" kern="1200" baseline="0" dirty="0">
              <a:solidFill>
                <a:schemeClr val="tx1"/>
              </a:solidFill>
              <a:latin typeface="+mn-lt"/>
              <a:ea typeface="+mn-ea"/>
              <a:cs typeface="+mn-cs"/>
            </a:endParaRPr>
          </a:p>
          <a:p>
            <a:r>
              <a:rPr lang="en-PH" sz="1100" b="0" i="0" u="none" strike="noStrike" kern="1200" baseline="0" dirty="0">
                <a:solidFill>
                  <a:schemeClr val="tx1"/>
                </a:solidFill>
                <a:latin typeface="+mn-lt"/>
                <a:ea typeface="+mn-ea"/>
                <a:cs typeface="+mn-cs"/>
              </a:rPr>
              <a:t>A </a:t>
            </a:r>
            <a:r>
              <a:rPr lang="en-PH" sz="1100" b="1" i="0" u="none" strike="noStrike" kern="1200" baseline="0" dirty="0">
                <a:solidFill>
                  <a:schemeClr val="tx1"/>
                </a:solidFill>
                <a:latin typeface="+mn-lt"/>
                <a:ea typeface="+mn-ea"/>
                <a:cs typeface="+mn-cs"/>
              </a:rPr>
              <a:t>predictor variable </a:t>
            </a:r>
            <a:r>
              <a:rPr lang="en-PH" sz="1100" b="0" i="0" u="none" strike="noStrike" kern="1200" baseline="0" dirty="0">
                <a:solidFill>
                  <a:schemeClr val="tx1"/>
                </a:solidFill>
                <a:latin typeface="+mn-lt"/>
                <a:ea typeface="+mn-ea"/>
                <a:cs typeface="+mn-cs"/>
              </a:rPr>
              <a:t>is a variable used to make a forecast about an outcome in correlational research.</a:t>
            </a:r>
            <a:endParaRPr dirty="0"/>
          </a:p>
        </p:txBody>
      </p:sp>
    </p:spTree>
    <p:extLst>
      <p:ext uri="{BB962C8B-B14F-4D97-AF65-F5344CB8AC3E}">
        <p14:creationId xmlns:p14="http://schemas.microsoft.com/office/powerpoint/2010/main" val="18523139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r>
              <a:rPr lang="en-PH" sz="1100" b="0" i="0" u="none" strike="noStrike" kern="1200" baseline="0" dirty="0">
                <a:solidFill>
                  <a:schemeClr val="tx1"/>
                </a:solidFill>
                <a:latin typeface="+mn-lt"/>
                <a:ea typeface="+mn-ea"/>
                <a:cs typeface="+mn-cs"/>
              </a:rPr>
              <a:t>In an experimental study, researchers look at the effect(s) of at least one independent variable on one or more dependent variables.</a:t>
            </a:r>
          </a:p>
          <a:p>
            <a:endParaRPr lang="en-PH" sz="1100" b="0" i="0" u="none" strike="noStrike" kern="1200" baseline="0" dirty="0">
              <a:solidFill>
                <a:schemeClr val="tx1"/>
              </a:solidFill>
              <a:latin typeface="+mn-lt"/>
              <a:ea typeface="+mn-ea"/>
              <a:cs typeface="+mn-cs"/>
            </a:endParaRPr>
          </a:p>
          <a:p>
            <a:r>
              <a:rPr lang="en-PH" sz="1100" b="0" i="0" u="none" strike="noStrike" kern="1200" baseline="0" dirty="0">
                <a:solidFill>
                  <a:schemeClr val="tx1"/>
                </a:solidFill>
                <a:latin typeface="+mn-lt"/>
                <a:ea typeface="+mn-ea"/>
                <a:cs typeface="+mn-cs"/>
              </a:rPr>
              <a:t>The </a:t>
            </a:r>
            <a:r>
              <a:rPr lang="en-PH" sz="1100" b="1" i="0" u="none" strike="noStrike" kern="1200" baseline="0" dirty="0">
                <a:solidFill>
                  <a:schemeClr val="tx1"/>
                </a:solidFill>
                <a:latin typeface="+mn-lt"/>
                <a:ea typeface="+mn-ea"/>
                <a:cs typeface="+mn-cs"/>
              </a:rPr>
              <a:t>independent variable </a:t>
            </a:r>
            <a:r>
              <a:rPr lang="en-PH" sz="1100" b="0" i="0" u="none" strike="noStrike" kern="1200" baseline="0" dirty="0">
                <a:solidFill>
                  <a:schemeClr val="tx1"/>
                </a:solidFill>
                <a:latin typeface="+mn-lt"/>
                <a:ea typeface="+mn-ea"/>
                <a:cs typeface="+mn-cs"/>
              </a:rPr>
              <a:t>in experimental research is also frequently referred to as the </a:t>
            </a:r>
            <a:r>
              <a:rPr lang="en-PH" sz="1100" b="1" i="0" u="none" strike="noStrike" kern="1200" baseline="0" dirty="0">
                <a:solidFill>
                  <a:schemeClr val="tx1"/>
                </a:solidFill>
                <a:latin typeface="+mn-lt"/>
                <a:ea typeface="+mn-ea"/>
                <a:cs typeface="+mn-cs"/>
              </a:rPr>
              <a:t>experimental</a:t>
            </a:r>
            <a:r>
              <a:rPr lang="en-PH" sz="1100" b="0" i="0" u="none" strike="noStrike" kern="1200" baseline="0" dirty="0">
                <a:solidFill>
                  <a:schemeClr val="tx1"/>
                </a:solidFill>
                <a:latin typeface="+mn-lt"/>
                <a:ea typeface="+mn-ea"/>
                <a:cs typeface="+mn-cs"/>
              </a:rPr>
              <a:t>, or </a:t>
            </a:r>
            <a:r>
              <a:rPr lang="en-PH" sz="1100" b="1" i="0" u="none" strike="noStrike" kern="1200" baseline="0" dirty="0">
                <a:solidFill>
                  <a:schemeClr val="tx1"/>
                </a:solidFill>
                <a:latin typeface="+mn-lt"/>
                <a:ea typeface="+mn-ea"/>
                <a:cs typeface="+mn-cs"/>
              </a:rPr>
              <a:t>treatment</a:t>
            </a:r>
            <a:r>
              <a:rPr lang="en-PH" sz="1100" b="0" i="0" u="none" strike="noStrike" kern="1200" baseline="0" dirty="0">
                <a:solidFill>
                  <a:schemeClr val="tx1"/>
                </a:solidFill>
                <a:latin typeface="+mn-lt"/>
                <a:ea typeface="+mn-ea"/>
                <a:cs typeface="+mn-cs"/>
              </a:rPr>
              <a:t>, </a:t>
            </a:r>
            <a:r>
              <a:rPr lang="en-PH" sz="1100" b="1" i="0" u="none" strike="noStrike" kern="1200" baseline="0" dirty="0">
                <a:solidFill>
                  <a:schemeClr val="tx1"/>
                </a:solidFill>
                <a:latin typeface="+mn-lt"/>
                <a:ea typeface="+mn-ea"/>
                <a:cs typeface="+mn-cs"/>
              </a:rPr>
              <a:t>variable</a:t>
            </a:r>
            <a:r>
              <a:rPr lang="en-PH" sz="1100" b="0" i="0" u="none" strike="noStrike" kern="1200" baseline="0" dirty="0">
                <a:solidFill>
                  <a:schemeClr val="tx1"/>
                </a:solidFill>
                <a:latin typeface="+mn-lt"/>
                <a:ea typeface="+mn-ea"/>
                <a:cs typeface="+mn-cs"/>
              </a:rPr>
              <a:t>. The </a:t>
            </a:r>
            <a:r>
              <a:rPr lang="en-PH" sz="1100" b="1" i="0" u="none" strike="noStrike" kern="1200" baseline="0" dirty="0">
                <a:solidFill>
                  <a:schemeClr val="tx1"/>
                </a:solidFill>
                <a:latin typeface="+mn-lt"/>
                <a:ea typeface="+mn-ea"/>
                <a:cs typeface="+mn-cs"/>
              </a:rPr>
              <a:t>dependent variable</a:t>
            </a:r>
            <a:r>
              <a:rPr lang="en-PH" sz="1100" b="0" i="0" u="none" strike="noStrike" kern="1200" baseline="0" dirty="0">
                <a:solidFill>
                  <a:schemeClr val="tx1"/>
                </a:solidFill>
                <a:latin typeface="+mn-lt"/>
                <a:ea typeface="+mn-ea"/>
                <a:cs typeface="+mn-cs"/>
              </a:rPr>
              <a:t>, also known as the </a:t>
            </a:r>
            <a:r>
              <a:rPr lang="en-PH" sz="1100" b="1" i="0" u="none" strike="noStrike" kern="1200" baseline="0" dirty="0">
                <a:solidFill>
                  <a:schemeClr val="tx1"/>
                </a:solidFill>
                <a:latin typeface="+mn-lt"/>
                <a:ea typeface="+mn-ea"/>
                <a:cs typeface="+mn-cs"/>
              </a:rPr>
              <a:t>criterion</a:t>
            </a:r>
            <a:r>
              <a:rPr lang="en-PH" sz="1100" b="0" i="0" u="none" strike="noStrike" kern="1200" baseline="0" dirty="0">
                <a:solidFill>
                  <a:schemeClr val="tx1"/>
                </a:solidFill>
                <a:latin typeface="+mn-lt"/>
                <a:ea typeface="+mn-ea"/>
                <a:cs typeface="+mn-cs"/>
              </a:rPr>
              <a:t>, or </a:t>
            </a:r>
            <a:r>
              <a:rPr lang="en-PH" sz="1100" b="1" i="0" u="none" strike="noStrike" kern="1200" baseline="0" dirty="0">
                <a:solidFill>
                  <a:schemeClr val="tx1"/>
                </a:solidFill>
                <a:latin typeface="+mn-lt"/>
                <a:ea typeface="+mn-ea"/>
                <a:cs typeface="+mn-cs"/>
              </a:rPr>
              <a:t>outcome</a:t>
            </a:r>
            <a:r>
              <a:rPr lang="en-PH" sz="1100" b="0" i="0" u="none" strike="noStrike" kern="1200" baseline="0" dirty="0">
                <a:solidFill>
                  <a:schemeClr val="tx1"/>
                </a:solidFill>
                <a:latin typeface="+mn-lt"/>
                <a:ea typeface="+mn-ea"/>
                <a:cs typeface="+mn-cs"/>
              </a:rPr>
              <a:t>, </a:t>
            </a:r>
            <a:r>
              <a:rPr lang="en-PH" sz="1100" b="1" i="0" u="none" strike="noStrike" kern="1200" baseline="0" dirty="0">
                <a:solidFill>
                  <a:schemeClr val="tx1"/>
                </a:solidFill>
                <a:latin typeface="+mn-lt"/>
                <a:ea typeface="+mn-ea"/>
                <a:cs typeface="+mn-cs"/>
              </a:rPr>
              <a:t>variable</a:t>
            </a:r>
            <a:r>
              <a:rPr lang="en-PH" sz="1100" b="0" i="0" u="none" strike="noStrike" kern="1200" baseline="0" dirty="0">
                <a:solidFill>
                  <a:schemeClr val="tx1"/>
                </a:solidFill>
                <a:latin typeface="+mn-lt"/>
                <a:ea typeface="+mn-ea"/>
                <a:cs typeface="+mn-cs"/>
              </a:rPr>
              <a:t>, refers to the results or outcomes of the study.</a:t>
            </a:r>
          </a:p>
          <a:p>
            <a:pPr>
              <a:buNone/>
            </a:pPr>
            <a:endParaRPr lang="en-PH" sz="1100" dirty="0">
              <a:solidFill>
                <a:schemeClr val="tx1"/>
              </a:solidFill>
            </a:endParaRPr>
          </a:p>
          <a:p>
            <a:pPr>
              <a:buNone/>
            </a:pPr>
            <a:r>
              <a:rPr lang="en-PH" sz="1100" dirty="0">
                <a:solidFill>
                  <a:schemeClr val="tx1"/>
                </a:solidFill>
              </a:rPr>
              <a:t>True experiments, the researcher randomly assigns participants to different conditions of the experimental variable.</a:t>
            </a:r>
          </a:p>
          <a:p>
            <a:pPr>
              <a:buNone/>
            </a:pPr>
            <a:endParaRPr lang="en-PH" sz="1100" dirty="0">
              <a:solidFill>
                <a:schemeClr val="tx1"/>
              </a:solidFill>
            </a:endParaRPr>
          </a:p>
          <a:p>
            <a:pPr>
              <a:buNone/>
            </a:pPr>
            <a:r>
              <a:rPr lang="en-PH" sz="1100" dirty="0">
                <a:solidFill>
                  <a:schemeClr val="tx1"/>
                </a:solidFill>
              </a:rPr>
              <a:t>Quasi-experiments include assignment, but not random assignment of participants to groups.</a:t>
            </a:r>
          </a:p>
          <a:p>
            <a:pPr>
              <a:buNone/>
            </a:pPr>
            <a:endParaRPr lang="en-PH" sz="1100" dirty="0">
              <a:solidFill>
                <a:schemeClr val="tx1"/>
              </a:solidFill>
            </a:endParaRPr>
          </a:p>
          <a:p>
            <a:r>
              <a:rPr lang="en-PH" sz="1100" b="1" i="0" u="none" strike="noStrike" kern="1200" baseline="0" dirty="0">
                <a:solidFill>
                  <a:schemeClr val="tx1"/>
                </a:solidFill>
                <a:latin typeface="+mn-lt"/>
                <a:ea typeface="+mn-ea"/>
                <a:cs typeface="+mn-cs"/>
              </a:rPr>
              <a:t>Factorial designs </a:t>
            </a:r>
            <a:r>
              <a:rPr lang="en-PH" sz="1100" b="0" i="0" u="none" strike="noStrike" kern="1200" baseline="0" dirty="0">
                <a:solidFill>
                  <a:schemeClr val="tx1"/>
                </a:solidFill>
                <a:latin typeface="+mn-lt"/>
                <a:ea typeface="+mn-ea"/>
                <a:cs typeface="+mn-cs"/>
              </a:rPr>
              <a:t>represent a modification of the between group design in which the researcher studies two or more categorical, independent variables, each examined at two or more levels (Vogt, 2005)</a:t>
            </a:r>
            <a:endParaRPr lang="en-PH" sz="1100" dirty="0">
              <a:solidFill>
                <a:schemeClr val="tx1"/>
              </a:solidFill>
            </a:endParaRPr>
          </a:p>
          <a:p>
            <a:endParaRPr lang="en-PH" dirty="0"/>
          </a:p>
          <a:p>
            <a:r>
              <a:rPr lang="en-PH" dirty="0"/>
              <a:t>A time series design consists of studying one group, over time, with multiple pretest and posttest measures or observations made by the researcher.</a:t>
            </a:r>
          </a:p>
        </p:txBody>
      </p:sp>
    </p:spTree>
    <p:extLst>
      <p:ext uri="{BB962C8B-B14F-4D97-AF65-F5344CB8AC3E}">
        <p14:creationId xmlns:p14="http://schemas.microsoft.com/office/powerpoint/2010/main" val="1373526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228600" lvl="0" indent="-228600">
              <a:spcBef>
                <a:spcPts val="0"/>
              </a:spcBef>
              <a:buAutoNum type="arabicParenBoth"/>
            </a:pPr>
            <a:r>
              <a:rPr lang="en-US" dirty="0"/>
              <a:t>Correlational</a:t>
            </a:r>
          </a:p>
          <a:p>
            <a:pPr marL="228600" lvl="0" indent="-228600">
              <a:spcBef>
                <a:spcPts val="0"/>
              </a:spcBef>
              <a:buAutoNum type="arabicParenBoth"/>
            </a:pPr>
            <a:r>
              <a:rPr lang="en-US" dirty="0"/>
              <a:t>Descriptive</a:t>
            </a:r>
          </a:p>
          <a:p>
            <a:pPr marL="228600" lvl="0" indent="-228600">
              <a:spcBef>
                <a:spcPts val="0"/>
              </a:spcBef>
              <a:buAutoNum type="arabicParenBoth"/>
            </a:pPr>
            <a:r>
              <a:rPr lang="en-US" dirty="0"/>
              <a:t>Experimental</a:t>
            </a:r>
            <a:r>
              <a:rPr lang="en-US" baseline="0" dirty="0"/>
              <a:t> (True)</a:t>
            </a:r>
          </a:p>
          <a:p>
            <a:pPr marL="228600" lvl="0" indent="-228600">
              <a:spcBef>
                <a:spcPts val="0"/>
              </a:spcBef>
              <a:buAutoNum type="arabicParenBoth"/>
            </a:pPr>
            <a:r>
              <a:rPr lang="en-US" baseline="0" dirty="0"/>
              <a:t>Descriptive</a:t>
            </a:r>
          </a:p>
          <a:p>
            <a:pPr marL="228600" lvl="0" indent="-228600">
              <a:spcBef>
                <a:spcPts val="0"/>
              </a:spcBef>
              <a:buAutoNum type="arabicParenBoth"/>
            </a:pPr>
            <a:r>
              <a:rPr lang="en-US" baseline="0" dirty="0"/>
              <a:t>Descriptive</a:t>
            </a:r>
          </a:p>
          <a:p>
            <a:pPr marL="228600" lvl="0" indent="-228600">
              <a:spcBef>
                <a:spcPts val="0"/>
              </a:spcBef>
              <a:buAutoNum type="arabicParenBoth"/>
            </a:pPr>
            <a:endParaRPr dirty="0"/>
          </a:p>
        </p:txBody>
      </p:sp>
    </p:spTree>
    <p:extLst>
      <p:ext uri="{BB962C8B-B14F-4D97-AF65-F5344CB8AC3E}">
        <p14:creationId xmlns:p14="http://schemas.microsoft.com/office/powerpoint/2010/main" val="1938750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33803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lang="en-US" baseline="0" dirty="0"/>
          </a:p>
        </p:txBody>
      </p:sp>
    </p:spTree>
    <p:extLst>
      <p:ext uri="{BB962C8B-B14F-4D97-AF65-F5344CB8AC3E}">
        <p14:creationId xmlns:p14="http://schemas.microsoft.com/office/powerpoint/2010/main" val="2723759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lang="en-US" baseline="0" dirty="0"/>
          </a:p>
        </p:txBody>
      </p:sp>
    </p:spTree>
    <p:extLst>
      <p:ext uri="{BB962C8B-B14F-4D97-AF65-F5344CB8AC3E}">
        <p14:creationId xmlns:p14="http://schemas.microsoft.com/office/powerpoint/2010/main" val="124718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US" baseline="0" dirty="0"/>
              <a:t>If you are to describe research by a single word, what word would best describe it?</a:t>
            </a:r>
          </a:p>
          <a:p>
            <a:pPr lvl="0">
              <a:spcBef>
                <a:spcPts val="0"/>
              </a:spcBef>
              <a:buNone/>
            </a:pPr>
            <a:endParaRPr lang="en-US" baseline="0" dirty="0"/>
          </a:p>
          <a:p>
            <a:r>
              <a:rPr lang="en-PH" sz="1100" b="0" i="1" u="none" strike="noStrike" kern="1200" baseline="0" dirty="0">
                <a:solidFill>
                  <a:schemeClr val="tx1"/>
                </a:solidFill>
                <a:latin typeface="+mn-lt"/>
                <a:ea typeface="+mn-ea"/>
                <a:cs typeface="+mn-cs"/>
              </a:rPr>
              <a:t>Research is a process in which you engage in a small set of </a:t>
            </a:r>
            <a:r>
              <a:rPr lang="en-US" sz="1100" b="0" i="1" u="none" strike="noStrike" kern="1200" baseline="0" dirty="0">
                <a:solidFill>
                  <a:schemeClr val="tx1"/>
                </a:solidFill>
                <a:latin typeface="+mn-lt"/>
                <a:ea typeface="+mn-ea"/>
                <a:cs typeface="+mn-cs"/>
              </a:rPr>
              <a:t>logical steps.</a:t>
            </a:r>
          </a:p>
          <a:p>
            <a:endParaRPr lang="en-US" sz="1100" b="0" i="1" u="none" strike="noStrike" kern="1200" baseline="0" dirty="0">
              <a:solidFill>
                <a:schemeClr val="tx1"/>
              </a:solidFill>
              <a:latin typeface="+mn-lt"/>
              <a:ea typeface="+mn-ea"/>
              <a:cs typeface="+mn-cs"/>
            </a:endParaRPr>
          </a:p>
          <a:p>
            <a:r>
              <a:rPr lang="en-PH" sz="1100" b="1" i="0" u="none" strike="noStrike" kern="1200" baseline="0" dirty="0">
                <a:solidFill>
                  <a:schemeClr val="tx1"/>
                </a:solidFill>
                <a:latin typeface="+mn-lt"/>
                <a:ea typeface="+mn-ea"/>
                <a:cs typeface="+mn-cs"/>
              </a:rPr>
              <a:t>Research </a:t>
            </a:r>
            <a:r>
              <a:rPr lang="en-PH" sz="1100" b="0" i="0" u="none" strike="noStrike" kern="1200" baseline="0" dirty="0">
                <a:solidFill>
                  <a:schemeClr val="tx1"/>
                </a:solidFill>
                <a:latin typeface="+mn-lt"/>
                <a:ea typeface="+mn-ea"/>
                <a:cs typeface="+mn-cs"/>
              </a:rPr>
              <a:t>is a process of steps used to collect and analyze information to increase our understanding of a topic or issue.</a:t>
            </a:r>
            <a:endParaRPr lang="en-US" baseline="0" dirty="0"/>
          </a:p>
        </p:txBody>
      </p:sp>
    </p:spTree>
    <p:extLst>
      <p:ext uri="{BB962C8B-B14F-4D97-AF65-F5344CB8AC3E}">
        <p14:creationId xmlns:p14="http://schemas.microsoft.com/office/powerpoint/2010/main" val="10612078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PH" sz="1100" b="1" dirty="0">
                <a:solidFill>
                  <a:schemeClr val="tx1"/>
                </a:solidFill>
              </a:rPr>
              <a:t>Provides data for better understanding of real-life concerns and issues</a:t>
            </a:r>
            <a:r>
              <a:rPr lang="en-PH" sz="1100" dirty="0">
                <a:solidFill>
                  <a:schemeClr val="tx1"/>
                </a:solidFill>
              </a:rPr>
              <a:t>, individual or group. U</a:t>
            </a:r>
            <a:r>
              <a:rPr lang="en-PH" sz="1100" b="0" i="0" u="none" strike="noStrike" kern="1200" baseline="0" dirty="0">
                <a:solidFill>
                  <a:schemeClr val="tx1"/>
                </a:solidFill>
                <a:latin typeface="+mn-lt"/>
                <a:ea typeface="+mn-ea"/>
                <a:cs typeface="+mn-cs"/>
              </a:rPr>
              <a:t>ndertake research to contribute to existing information about issues.</a:t>
            </a:r>
          </a:p>
          <a:p>
            <a:r>
              <a:rPr lang="en-US" sz="1100" b="0" i="0" u="none" strike="noStrike" kern="1200" baseline="0" dirty="0">
                <a:solidFill>
                  <a:schemeClr val="tx1"/>
                </a:solidFill>
                <a:latin typeface="+mn-lt"/>
                <a:ea typeface="+mn-ea"/>
                <a:cs typeface="+mn-cs"/>
              </a:rPr>
              <a:t>Through research we develop </a:t>
            </a:r>
            <a:r>
              <a:rPr lang="en-PH" sz="1100" b="0" i="0" u="none" strike="noStrike" kern="1200" baseline="0" dirty="0">
                <a:solidFill>
                  <a:schemeClr val="tx1"/>
                </a:solidFill>
                <a:latin typeface="+mn-lt"/>
                <a:ea typeface="+mn-ea"/>
                <a:cs typeface="+mn-cs"/>
              </a:rPr>
              <a:t>results that help to answer questions, and as we accumulate these results, we gain a deeper understanding of the problems. In this way, researchers are much like bricklayers who build a wall brick by brick, continually adding to the wall and, in the process, creating </a:t>
            </a:r>
            <a:r>
              <a:rPr lang="en-US" sz="1100" b="0" i="0" u="none" strike="noStrike" kern="1200" baseline="0" dirty="0">
                <a:solidFill>
                  <a:schemeClr val="tx1"/>
                </a:solidFill>
                <a:latin typeface="+mn-lt"/>
                <a:ea typeface="+mn-ea"/>
                <a:cs typeface="+mn-cs"/>
              </a:rPr>
              <a:t>a stronger structure.</a:t>
            </a:r>
          </a:p>
          <a:p>
            <a:endParaRPr lang="en-US" sz="1100" b="0" i="0" u="none" strike="noStrike" kern="1200" baseline="0" dirty="0">
              <a:solidFill>
                <a:schemeClr val="tx1"/>
              </a:solidFill>
              <a:latin typeface="+mn-lt"/>
              <a:ea typeface="+mn-ea"/>
              <a:cs typeface="+mn-cs"/>
            </a:endParaRPr>
          </a:p>
          <a:p>
            <a:r>
              <a:rPr lang="en-US" sz="1100" b="1" i="0" u="none" strike="noStrike" kern="1200" baseline="0" dirty="0">
                <a:solidFill>
                  <a:schemeClr val="tx1"/>
                </a:solidFill>
                <a:latin typeface="+mn-lt"/>
                <a:ea typeface="+mn-ea"/>
                <a:cs typeface="+mn-cs"/>
              </a:rPr>
              <a:t>When we encourage our students to immerse themselves in researches that seek to understand how they learn and what factors contribute to learning, we give them the opportunity to improve their study habits and their appreciation for improving themselves through education.</a:t>
            </a:r>
          </a:p>
          <a:p>
            <a:endParaRPr lang="en-US" sz="1100" b="0" i="0" u="none" strike="noStrike" kern="1200" baseline="0" dirty="0">
              <a:solidFill>
                <a:schemeClr val="tx1"/>
              </a:solidFill>
              <a:latin typeface="+mn-lt"/>
              <a:ea typeface="+mn-ea"/>
              <a:cs typeface="+mn-cs"/>
            </a:endParaRPr>
          </a:p>
          <a:p>
            <a:r>
              <a:rPr lang="en-US" sz="1100" b="1" i="0" u="none" strike="noStrike" kern="1200" baseline="0" dirty="0">
                <a:solidFill>
                  <a:schemeClr val="tx1"/>
                </a:solidFill>
                <a:latin typeface="+mn-lt"/>
                <a:ea typeface="+mn-ea"/>
                <a:cs typeface="+mn-cs"/>
              </a:rPr>
              <a:t>Research has the ability to change the way we do things. </a:t>
            </a:r>
            <a:r>
              <a:rPr lang="en-US" sz="1100" b="0" i="0" u="none" strike="noStrike" kern="1200" baseline="0" dirty="0">
                <a:solidFill>
                  <a:schemeClr val="tx1"/>
                </a:solidFill>
                <a:latin typeface="+mn-lt"/>
                <a:ea typeface="+mn-ea"/>
                <a:cs typeface="+mn-cs"/>
              </a:rPr>
              <a:t>The researches that your students will be doing can be used to review existing school policies or even generate new ones. </a:t>
            </a:r>
            <a:r>
              <a:rPr lang="en-PH" sz="1100" dirty="0">
                <a:solidFill>
                  <a:schemeClr val="tx1"/>
                </a:solidFill>
              </a:rPr>
              <a:t>Makes recommendations to improve existing situations or realities.</a:t>
            </a:r>
          </a:p>
          <a:p>
            <a:endParaRPr lang="en-PH" sz="1100" dirty="0">
              <a:solidFill>
                <a:schemeClr val="tx1"/>
              </a:solidFill>
            </a:endParaRPr>
          </a:p>
          <a:p>
            <a:r>
              <a:rPr lang="en-PH" sz="1100" b="1" dirty="0">
                <a:solidFill>
                  <a:schemeClr val="tx1"/>
                </a:solidFill>
              </a:rPr>
              <a:t>Students must understand that the conduct of research takes time.</a:t>
            </a:r>
          </a:p>
          <a:p>
            <a:pPr lvl="0">
              <a:spcBef>
                <a:spcPts val="0"/>
              </a:spcBef>
              <a:buNone/>
            </a:pPr>
            <a:endParaRPr dirty="0"/>
          </a:p>
        </p:txBody>
      </p:sp>
    </p:spTree>
    <p:extLst>
      <p:ext uri="{BB962C8B-B14F-4D97-AF65-F5344CB8AC3E}">
        <p14:creationId xmlns:p14="http://schemas.microsoft.com/office/powerpoint/2010/main" val="10007182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r>
              <a:rPr lang="en-PH" sz="1100" b="0" i="0" u="none" strike="noStrike" kern="1200" baseline="0" dirty="0">
                <a:solidFill>
                  <a:schemeClr val="tx1"/>
                </a:solidFill>
                <a:latin typeface="+mn-lt"/>
                <a:ea typeface="+mn-ea"/>
                <a:cs typeface="+mn-cs"/>
              </a:rPr>
              <a:t>Quantitative researchers usually base their work on the belief that </a:t>
            </a:r>
            <a:r>
              <a:rPr lang="en-PH" sz="1100" b="1" i="0" u="none" strike="noStrike" kern="1200" baseline="0" dirty="0">
                <a:solidFill>
                  <a:schemeClr val="tx1"/>
                </a:solidFill>
                <a:latin typeface="+mn-lt"/>
                <a:ea typeface="+mn-ea"/>
                <a:cs typeface="+mn-cs"/>
              </a:rPr>
              <a:t>facts and feelings can be separated, that the world is a </a:t>
            </a:r>
            <a:r>
              <a:rPr lang="en-PH" sz="1100" b="1" i="1" u="none" strike="noStrike" kern="1200" baseline="0" dirty="0">
                <a:solidFill>
                  <a:schemeClr val="tx1"/>
                </a:solidFill>
                <a:latin typeface="+mn-lt"/>
                <a:ea typeface="+mn-ea"/>
                <a:cs typeface="+mn-cs"/>
              </a:rPr>
              <a:t>single reality </a:t>
            </a:r>
            <a:r>
              <a:rPr lang="en-PH" sz="1100" b="1" i="0" u="none" strike="noStrike" kern="1200" baseline="0" dirty="0">
                <a:solidFill>
                  <a:schemeClr val="tx1"/>
                </a:solidFill>
                <a:latin typeface="+mn-lt"/>
                <a:ea typeface="+mn-ea"/>
                <a:cs typeface="+mn-cs"/>
              </a:rPr>
              <a:t>made up of facts that can be</a:t>
            </a:r>
          </a:p>
          <a:p>
            <a:r>
              <a:rPr lang="en-PH" sz="1100" b="1" i="0" u="none" strike="noStrike" kern="1200" baseline="0" dirty="0">
                <a:solidFill>
                  <a:schemeClr val="tx1"/>
                </a:solidFill>
                <a:latin typeface="+mn-lt"/>
                <a:ea typeface="+mn-ea"/>
                <a:cs typeface="+mn-cs"/>
              </a:rPr>
              <a:t>discovered. </a:t>
            </a:r>
            <a:r>
              <a:rPr lang="en-PH" sz="1100" b="0" i="0" u="none" strike="noStrike" kern="1200" baseline="0" dirty="0">
                <a:solidFill>
                  <a:schemeClr val="tx1"/>
                </a:solidFill>
                <a:latin typeface="+mn-lt"/>
                <a:ea typeface="+mn-ea"/>
                <a:cs typeface="+mn-cs"/>
              </a:rPr>
              <a:t>Qualitative researchers, on the other hand, assume that </a:t>
            </a:r>
            <a:r>
              <a:rPr lang="en-PH" sz="1100" b="1" i="0" u="none" strike="noStrike" kern="1200" baseline="0" dirty="0">
                <a:solidFill>
                  <a:schemeClr val="tx1"/>
                </a:solidFill>
                <a:latin typeface="+mn-lt"/>
                <a:ea typeface="+mn-ea"/>
                <a:cs typeface="+mn-cs"/>
              </a:rPr>
              <a:t>the world is made up of </a:t>
            </a:r>
            <a:r>
              <a:rPr lang="en-PH" sz="1100" b="1" i="1" u="none" strike="noStrike" kern="1200" baseline="0" dirty="0">
                <a:solidFill>
                  <a:schemeClr val="tx1"/>
                </a:solidFill>
                <a:latin typeface="+mn-lt"/>
                <a:ea typeface="+mn-ea"/>
                <a:cs typeface="+mn-cs"/>
              </a:rPr>
              <a:t>multiple realities, </a:t>
            </a:r>
            <a:r>
              <a:rPr lang="en-PH" sz="1100" b="1" i="0" u="none" strike="noStrike" kern="1200" baseline="0" dirty="0">
                <a:solidFill>
                  <a:schemeClr val="tx1"/>
                </a:solidFill>
                <a:latin typeface="+mn-lt"/>
                <a:ea typeface="+mn-ea"/>
                <a:cs typeface="+mn-cs"/>
              </a:rPr>
              <a:t>socially constructed by different individual views of the</a:t>
            </a:r>
          </a:p>
          <a:p>
            <a:r>
              <a:rPr lang="en-US" sz="1100" b="1" i="0" u="none" strike="noStrike" kern="1200" baseline="0" dirty="0">
                <a:solidFill>
                  <a:schemeClr val="tx1"/>
                </a:solidFill>
                <a:latin typeface="+mn-lt"/>
                <a:ea typeface="+mn-ea"/>
                <a:cs typeface="+mn-cs"/>
              </a:rPr>
              <a:t>same situation.</a:t>
            </a:r>
          </a:p>
          <a:p>
            <a:endParaRPr lang="en-US" sz="1100" b="0" i="0" u="none" strike="noStrike" kern="1200" baseline="0" dirty="0">
              <a:solidFill>
                <a:schemeClr val="tx1"/>
              </a:solidFill>
              <a:latin typeface="+mn-lt"/>
              <a:ea typeface="+mn-ea"/>
              <a:cs typeface="+mn-cs"/>
            </a:endParaRPr>
          </a:p>
          <a:p>
            <a:r>
              <a:rPr lang="en-US" sz="1100" b="0" i="0" u="none" strike="noStrike" kern="1200" baseline="0" dirty="0">
                <a:solidFill>
                  <a:schemeClr val="tx1"/>
                </a:solidFill>
                <a:latin typeface="+mn-lt"/>
                <a:ea typeface="+mn-ea"/>
                <a:cs typeface="+mn-cs"/>
              </a:rPr>
              <a:t>The purpose of quantitative research is basically to [READ].</a:t>
            </a:r>
          </a:p>
          <a:p>
            <a:endParaRPr lang="en-US" sz="1100" b="0" i="0" u="none" strike="noStrike" kern="1200" baseline="0" dirty="0">
              <a:solidFill>
                <a:schemeClr val="tx1"/>
              </a:solidFill>
              <a:latin typeface="+mn-lt"/>
              <a:ea typeface="+mn-ea"/>
              <a:cs typeface="+mn-cs"/>
            </a:endParaRPr>
          </a:p>
          <a:p>
            <a:r>
              <a:rPr lang="en-PH" sz="1100" b="0" i="0" u="none" strike="noStrike" kern="1200" baseline="0" dirty="0">
                <a:solidFill>
                  <a:schemeClr val="tx1"/>
                </a:solidFill>
                <a:latin typeface="+mn-lt"/>
                <a:ea typeface="+mn-ea"/>
                <a:cs typeface="+mn-cs"/>
              </a:rPr>
              <a:t>Quantitative research has </a:t>
            </a:r>
            <a:r>
              <a:rPr lang="en-PH" sz="1100" b="1" i="0" u="none" strike="noStrike" kern="1200" baseline="0" dirty="0">
                <a:solidFill>
                  <a:schemeClr val="tx1"/>
                </a:solidFill>
                <a:latin typeface="+mn-lt"/>
                <a:ea typeface="+mn-ea"/>
                <a:cs typeface="+mn-cs"/>
              </a:rPr>
              <a:t>established widely agreed on general formulations of steps </a:t>
            </a:r>
            <a:r>
              <a:rPr lang="en-PH" sz="1100" b="0" i="0" u="none" strike="noStrike" kern="1200" baseline="0" dirty="0">
                <a:solidFill>
                  <a:schemeClr val="tx1"/>
                </a:solidFill>
                <a:latin typeface="+mn-lt"/>
                <a:ea typeface="+mn-ea"/>
                <a:cs typeface="+mn-cs"/>
              </a:rPr>
              <a:t>that guide researchers </a:t>
            </a:r>
            <a:r>
              <a:rPr lang="en-US" sz="1100" b="0" i="0" u="none" strike="noStrike" kern="1200" baseline="0" dirty="0">
                <a:solidFill>
                  <a:schemeClr val="tx1"/>
                </a:solidFill>
                <a:latin typeface="+mn-lt"/>
                <a:ea typeface="+mn-ea"/>
                <a:cs typeface="+mn-cs"/>
              </a:rPr>
              <a:t>in their work.</a:t>
            </a:r>
            <a:r>
              <a:rPr lang="en-PH" sz="1100" b="0" i="0" u="none" strike="noStrike" kern="1200" baseline="0" dirty="0">
                <a:solidFill>
                  <a:schemeClr val="tx1"/>
                </a:solidFill>
                <a:latin typeface="+mn-lt"/>
                <a:ea typeface="+mn-ea"/>
                <a:cs typeface="+mn-cs"/>
              </a:rPr>
              <a:t> Qualitative researchers have a </a:t>
            </a:r>
            <a:r>
              <a:rPr lang="en-PH" sz="1100" b="1" i="0" u="none" strike="noStrike" kern="1200" baseline="0" dirty="0">
                <a:solidFill>
                  <a:schemeClr val="tx1"/>
                </a:solidFill>
                <a:latin typeface="+mn-lt"/>
                <a:ea typeface="+mn-ea"/>
                <a:cs typeface="+mn-cs"/>
              </a:rPr>
              <a:t>much greater flexibility in both the strategies and techniques </a:t>
            </a:r>
            <a:r>
              <a:rPr lang="en-PH" sz="1100" b="0" i="0" u="none" strike="noStrike" kern="1200" baseline="0" dirty="0">
                <a:solidFill>
                  <a:schemeClr val="tx1"/>
                </a:solidFill>
                <a:latin typeface="+mn-lt"/>
                <a:ea typeface="+mn-ea"/>
                <a:cs typeface="+mn-cs"/>
              </a:rPr>
              <a:t>they use and the overall research process itself.</a:t>
            </a:r>
          </a:p>
          <a:p>
            <a:endParaRPr lang="en-PH" sz="1100" b="0" i="0" u="none" strike="noStrike" kern="1200" baseline="0" dirty="0">
              <a:solidFill>
                <a:schemeClr val="tx1"/>
              </a:solidFill>
              <a:latin typeface="+mn-lt"/>
              <a:ea typeface="+mn-ea"/>
              <a:cs typeface="+mn-cs"/>
            </a:endParaRPr>
          </a:p>
          <a:p>
            <a:r>
              <a:rPr lang="en-US" sz="1100" b="0" i="0" u="none" strike="noStrike" kern="1200" baseline="0" dirty="0">
                <a:solidFill>
                  <a:schemeClr val="tx1"/>
                </a:solidFill>
                <a:latin typeface="+mn-lt"/>
                <a:ea typeface="+mn-ea"/>
                <a:cs typeface="+mn-cs"/>
              </a:rPr>
              <a:t>The ideal researcher role in quantitative research </a:t>
            </a:r>
            <a:r>
              <a:rPr lang="en-PH" sz="1100" b="0" i="0" u="none" strike="noStrike" kern="1200" baseline="0" dirty="0">
                <a:solidFill>
                  <a:schemeClr val="tx1"/>
                </a:solidFill>
                <a:latin typeface="+mn-lt"/>
                <a:ea typeface="+mn-ea"/>
                <a:cs typeface="+mn-cs"/>
              </a:rPr>
              <a:t>is that of a </a:t>
            </a:r>
            <a:r>
              <a:rPr lang="en-PH" sz="1100" b="0" i="1" u="none" strike="noStrike" kern="1200" baseline="0" dirty="0">
                <a:solidFill>
                  <a:schemeClr val="tx1"/>
                </a:solidFill>
                <a:latin typeface="+mn-lt"/>
                <a:ea typeface="+mn-ea"/>
                <a:cs typeface="+mn-cs"/>
              </a:rPr>
              <a:t>detached </a:t>
            </a:r>
            <a:r>
              <a:rPr lang="en-PH" sz="1100" b="0" i="0" u="none" strike="noStrike" kern="1200" baseline="0" dirty="0">
                <a:solidFill>
                  <a:schemeClr val="tx1"/>
                </a:solidFill>
                <a:latin typeface="+mn-lt"/>
                <a:ea typeface="+mn-ea"/>
                <a:cs typeface="+mn-cs"/>
              </a:rPr>
              <a:t>observer, whereas qualitative researchers tend to become </a:t>
            </a:r>
            <a:r>
              <a:rPr lang="en-PH" sz="1100" b="0" i="1" u="none" strike="noStrike" kern="1200" baseline="0" dirty="0">
                <a:solidFill>
                  <a:schemeClr val="tx1"/>
                </a:solidFill>
                <a:latin typeface="+mn-lt"/>
                <a:ea typeface="+mn-ea"/>
                <a:cs typeface="+mn-cs"/>
              </a:rPr>
              <a:t>immersed </a:t>
            </a:r>
            <a:r>
              <a:rPr lang="en-PH" sz="1100" b="0" i="0" u="none" strike="noStrike" kern="1200" baseline="0" dirty="0">
                <a:solidFill>
                  <a:schemeClr val="tx1"/>
                </a:solidFill>
                <a:latin typeface="+mn-lt"/>
                <a:ea typeface="+mn-ea"/>
                <a:cs typeface="+mn-cs"/>
              </a:rPr>
              <a:t>in the situations in which they do their research.</a:t>
            </a:r>
          </a:p>
          <a:p>
            <a:endParaRPr lang="en-PH" sz="1100" b="0" i="0" u="none" strike="noStrike" kern="1200" baseline="0" dirty="0">
              <a:solidFill>
                <a:schemeClr val="tx1"/>
              </a:solidFill>
              <a:latin typeface="+mn-lt"/>
              <a:ea typeface="+mn-ea"/>
              <a:cs typeface="+mn-cs"/>
            </a:endParaRPr>
          </a:p>
          <a:p>
            <a:r>
              <a:rPr lang="en-PH" sz="1100" b="0" i="0" u="none" strike="noStrike" kern="1200" baseline="0" dirty="0">
                <a:solidFill>
                  <a:schemeClr val="tx1"/>
                </a:solidFill>
                <a:latin typeface="+mn-lt"/>
                <a:ea typeface="+mn-ea"/>
                <a:cs typeface="+mn-cs"/>
              </a:rPr>
              <a:t>quantitative researchers want to </a:t>
            </a:r>
            <a:r>
              <a:rPr lang="en-PH" sz="1100" b="1" i="0" u="none" strike="noStrike" kern="1200" baseline="0" dirty="0">
                <a:solidFill>
                  <a:schemeClr val="tx1"/>
                </a:solidFill>
                <a:latin typeface="+mn-lt"/>
                <a:ea typeface="+mn-ea"/>
                <a:cs typeface="+mn-cs"/>
              </a:rPr>
              <a:t>establish generalizations that transcend</a:t>
            </a:r>
            <a:r>
              <a:rPr lang="en-PH" sz="1100" b="0" i="0" u="none" strike="noStrike" kern="1200" baseline="0" dirty="0">
                <a:solidFill>
                  <a:schemeClr val="tx1"/>
                </a:solidFill>
                <a:latin typeface="+mn-lt"/>
                <a:ea typeface="+mn-ea"/>
                <a:cs typeface="+mn-cs"/>
              </a:rPr>
              <a:t> the immediate situation or particular setting. Qualitative researchers, on the other hand, often </a:t>
            </a:r>
            <a:r>
              <a:rPr lang="en-PH" sz="1100" b="1" i="0" u="none" strike="noStrike" kern="1200" baseline="0" dirty="0">
                <a:solidFill>
                  <a:schemeClr val="tx1"/>
                </a:solidFill>
                <a:latin typeface="+mn-lt"/>
                <a:ea typeface="+mn-ea"/>
                <a:cs typeface="+mn-cs"/>
              </a:rPr>
              <a:t>do not even try to generalize beyond the particular situation, but may leave it to the reader to </a:t>
            </a:r>
            <a:r>
              <a:rPr lang="en-US" sz="1100" b="1" i="0" u="none" strike="noStrike" kern="1200" baseline="0" dirty="0">
                <a:solidFill>
                  <a:schemeClr val="tx1"/>
                </a:solidFill>
                <a:latin typeface="+mn-lt"/>
                <a:ea typeface="+mn-ea"/>
                <a:cs typeface="+mn-cs"/>
              </a:rPr>
              <a:t>assess applicability</a:t>
            </a:r>
            <a:r>
              <a:rPr lang="en-US" sz="1100" b="0" i="0" u="none" strike="noStrike" kern="1200" baseline="0" dirty="0">
                <a:solidFill>
                  <a:schemeClr val="tx1"/>
                </a:solidFill>
                <a:latin typeface="+mn-lt"/>
                <a:ea typeface="+mn-ea"/>
                <a:cs typeface="+mn-cs"/>
              </a:rPr>
              <a:t>.</a:t>
            </a:r>
            <a:endParaRPr dirty="0"/>
          </a:p>
        </p:txBody>
      </p:sp>
    </p:spTree>
    <p:extLst>
      <p:ext uri="{BB962C8B-B14F-4D97-AF65-F5344CB8AC3E}">
        <p14:creationId xmlns:p14="http://schemas.microsoft.com/office/powerpoint/2010/main" val="38035941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US" dirty="0"/>
              <a:t>The objectivity QNR</a:t>
            </a:r>
            <a:r>
              <a:rPr lang="en-US" baseline="0" dirty="0"/>
              <a:t> is almost guaranteed because it seeks answers to questions supported by the analysis of quantitative data. Numbers are precise and bias-proof.</a:t>
            </a:r>
          </a:p>
          <a:p>
            <a:pPr lvl="0">
              <a:spcBef>
                <a:spcPts val="0"/>
              </a:spcBef>
              <a:buNone/>
            </a:pPr>
            <a:endParaRPr lang="en-US" baseline="0" dirty="0"/>
          </a:p>
          <a:p>
            <a:pPr lvl="0">
              <a:spcBef>
                <a:spcPts val="0"/>
              </a:spcBef>
              <a:buNone/>
            </a:pPr>
            <a:r>
              <a:rPr lang="en-US" baseline="0" dirty="0"/>
              <a:t>In relation to that, in QNR, we are in control of the level of significance. We can account for the possibility for error.</a:t>
            </a:r>
          </a:p>
          <a:p>
            <a:pPr lvl="0">
              <a:spcBef>
                <a:spcPts val="0"/>
              </a:spcBef>
              <a:buNone/>
            </a:pPr>
            <a:endParaRPr lang="en-US" baseline="0" dirty="0"/>
          </a:p>
          <a:p>
            <a:pPr lvl="0">
              <a:spcBef>
                <a:spcPts val="0"/>
              </a:spcBef>
              <a:buNone/>
            </a:pPr>
            <a:r>
              <a:rPr lang="en-US" baseline="0" dirty="0"/>
              <a:t>Nonprobability sampling is often employed and we can decide how accurate we want our results to be by limiting our samples.</a:t>
            </a:r>
          </a:p>
          <a:p>
            <a:pPr lvl="0">
              <a:spcBef>
                <a:spcPts val="0"/>
              </a:spcBef>
              <a:buNone/>
            </a:pPr>
            <a:endParaRPr lang="en-US" baseline="0" dirty="0"/>
          </a:p>
          <a:p>
            <a:pPr lvl="0">
              <a:spcBef>
                <a:spcPts val="0"/>
              </a:spcBef>
              <a:buNone/>
            </a:pPr>
            <a:r>
              <a:rPr lang="en-US" baseline="0" dirty="0"/>
              <a:t>Numbers will not be able to explain everything. Sometimes the data that we get only scratches the surface and qualitative data will be needed to make meaning out of the numbers.</a:t>
            </a:r>
          </a:p>
          <a:p>
            <a:pPr lvl="0">
              <a:spcBef>
                <a:spcPts val="0"/>
              </a:spcBef>
              <a:buNone/>
            </a:pPr>
            <a:endParaRPr lang="en-US" baseline="0" dirty="0"/>
          </a:p>
          <a:p>
            <a:pPr lvl="0">
              <a:spcBef>
                <a:spcPts val="0"/>
              </a:spcBef>
              <a:buNone/>
            </a:pPr>
            <a:r>
              <a:rPr lang="en-US" baseline="0" dirty="0"/>
              <a:t>Error can occur due to sampling, the instrument, and how the tool is administered.</a:t>
            </a:r>
          </a:p>
          <a:p>
            <a:pPr lvl="0">
              <a:spcBef>
                <a:spcPts val="0"/>
              </a:spcBef>
              <a:buNone/>
            </a:pPr>
            <a:endParaRPr lang="en-US" baseline="0" dirty="0"/>
          </a:p>
          <a:p>
            <a:pPr lvl="0">
              <a:spcBef>
                <a:spcPts val="0"/>
              </a:spcBef>
              <a:buNone/>
            </a:pPr>
            <a:r>
              <a:rPr lang="en-US" baseline="0" dirty="0"/>
              <a:t>QNR tends to start with assumptions that it will need to validate. Because of this, results are restricted to whether the data reject or do not reject that assumption.</a:t>
            </a:r>
          </a:p>
        </p:txBody>
      </p:sp>
    </p:spTree>
    <p:extLst>
      <p:ext uri="{BB962C8B-B14F-4D97-AF65-F5344CB8AC3E}">
        <p14:creationId xmlns:p14="http://schemas.microsoft.com/office/powerpoint/2010/main" val="10198756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PH" dirty="0"/>
              <a:t>Quantitative variables are those whose values are numerical. Qualitative variables are those whose values are categories, characteristics, qualities.</a:t>
            </a:r>
          </a:p>
          <a:p>
            <a:pPr lvl="0">
              <a:spcBef>
                <a:spcPts val="0"/>
              </a:spcBef>
              <a:buNone/>
            </a:pPr>
            <a:endParaRPr lang="en-PH" dirty="0"/>
          </a:p>
          <a:p>
            <a:pPr lvl="0">
              <a:spcBef>
                <a:spcPts val="0"/>
              </a:spcBef>
              <a:buNone/>
            </a:pPr>
            <a:r>
              <a:rPr lang="en-PH" dirty="0"/>
              <a:t>Continuous variables are quantitative and have infinitely many values even over a limited range. </a:t>
            </a:r>
            <a:r>
              <a:rPr lang="en-PH" dirty="0" err="1"/>
              <a:t>Dicrete</a:t>
            </a:r>
            <a:r>
              <a:rPr lang="en-PH" dirty="0"/>
              <a:t> variables have limited number of values, </a:t>
            </a:r>
          </a:p>
          <a:p>
            <a:pPr lvl="0">
              <a:spcBef>
                <a:spcPts val="0"/>
              </a:spcBef>
              <a:buNone/>
            </a:pPr>
            <a:endParaRPr dirty="0"/>
          </a:p>
        </p:txBody>
      </p:sp>
    </p:spTree>
    <p:extLst>
      <p:ext uri="{BB962C8B-B14F-4D97-AF65-F5344CB8AC3E}">
        <p14:creationId xmlns:p14="http://schemas.microsoft.com/office/powerpoint/2010/main" val="4268961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961901" y="3785246"/>
            <a:ext cx="6955599" cy="1546500"/>
          </a:xfrm>
          <a:prstGeom prst="rect">
            <a:avLst/>
          </a:prstGeom>
        </p:spPr>
        <p:txBody>
          <a:bodyPr lIns="91425" tIns="91425" rIns="91425" bIns="91425" anchor="t" anchorCtr="0"/>
          <a:lstStyle>
            <a:lvl1pPr lvl="0">
              <a:spcBef>
                <a:spcPts val="0"/>
              </a:spcBef>
              <a:buClr>
                <a:srgbClr val="2185C5"/>
              </a:buClr>
              <a:buSzPct val="100000"/>
              <a:defRPr sz="4800">
                <a:solidFill>
                  <a:srgbClr val="2185C5"/>
                </a:solidFill>
              </a:defRPr>
            </a:lvl1pPr>
            <a:lvl2pPr lvl="1">
              <a:spcBef>
                <a:spcPts val="0"/>
              </a:spcBef>
              <a:buClr>
                <a:srgbClr val="2185C5"/>
              </a:buClr>
              <a:buSzPct val="100000"/>
              <a:defRPr sz="4800">
                <a:solidFill>
                  <a:srgbClr val="2185C5"/>
                </a:solidFill>
              </a:defRPr>
            </a:lvl2pPr>
            <a:lvl3pPr lvl="2">
              <a:spcBef>
                <a:spcPts val="0"/>
              </a:spcBef>
              <a:buClr>
                <a:srgbClr val="2185C5"/>
              </a:buClr>
              <a:buSzPct val="100000"/>
              <a:defRPr sz="4800">
                <a:solidFill>
                  <a:srgbClr val="2185C5"/>
                </a:solidFill>
              </a:defRPr>
            </a:lvl3pPr>
            <a:lvl4pPr lvl="3">
              <a:spcBef>
                <a:spcPts val="0"/>
              </a:spcBef>
              <a:buClr>
                <a:srgbClr val="2185C5"/>
              </a:buClr>
              <a:buSzPct val="100000"/>
              <a:defRPr sz="4800">
                <a:solidFill>
                  <a:srgbClr val="2185C5"/>
                </a:solidFill>
              </a:defRPr>
            </a:lvl4pPr>
            <a:lvl5pPr lvl="4">
              <a:spcBef>
                <a:spcPts val="0"/>
              </a:spcBef>
              <a:buClr>
                <a:srgbClr val="2185C5"/>
              </a:buClr>
              <a:buSzPct val="100000"/>
              <a:defRPr sz="4800">
                <a:solidFill>
                  <a:srgbClr val="2185C5"/>
                </a:solidFill>
              </a:defRPr>
            </a:lvl5pPr>
            <a:lvl6pPr lvl="5">
              <a:spcBef>
                <a:spcPts val="0"/>
              </a:spcBef>
              <a:buClr>
                <a:srgbClr val="2185C5"/>
              </a:buClr>
              <a:buSzPct val="100000"/>
              <a:defRPr sz="4800">
                <a:solidFill>
                  <a:srgbClr val="2185C5"/>
                </a:solidFill>
              </a:defRPr>
            </a:lvl6pPr>
            <a:lvl7pPr lvl="6">
              <a:spcBef>
                <a:spcPts val="0"/>
              </a:spcBef>
              <a:buClr>
                <a:srgbClr val="2185C5"/>
              </a:buClr>
              <a:buSzPct val="100000"/>
              <a:defRPr sz="4800">
                <a:solidFill>
                  <a:srgbClr val="2185C5"/>
                </a:solidFill>
              </a:defRPr>
            </a:lvl7pPr>
            <a:lvl8pPr lvl="7">
              <a:spcBef>
                <a:spcPts val="0"/>
              </a:spcBef>
              <a:buClr>
                <a:srgbClr val="2185C5"/>
              </a:buClr>
              <a:buSzPct val="100000"/>
              <a:defRPr sz="4800">
                <a:solidFill>
                  <a:srgbClr val="2185C5"/>
                </a:solidFill>
              </a:defRPr>
            </a:lvl8pPr>
            <a:lvl9pPr lvl="8">
              <a:spcBef>
                <a:spcPts val="0"/>
              </a:spcBef>
              <a:buClr>
                <a:srgbClr val="2185C5"/>
              </a:buClr>
              <a:buSzPct val="100000"/>
              <a:defRPr sz="4800">
                <a:solidFill>
                  <a:srgbClr val="2185C5"/>
                </a:solidFill>
              </a:defRPr>
            </a:lvl9pPr>
          </a:lstStyle>
          <a:p>
            <a:endParaRPr/>
          </a:p>
        </p:txBody>
      </p:sp>
      <p:sp>
        <p:nvSpPr>
          <p:cNvPr id="10" name="Shape 10"/>
          <p:cNvSpPr/>
          <p:nvPr/>
        </p:nvSpPr>
        <p:spPr>
          <a:xfrm>
            <a:off x="7917661" y="3377551"/>
            <a:ext cx="962400" cy="102899"/>
          </a:xfrm>
          <a:prstGeom prst="rect">
            <a:avLst/>
          </a:prstGeom>
          <a:solidFill>
            <a:srgbClr val="FF9715"/>
          </a:solidFill>
          <a:ln>
            <a:noFill/>
          </a:ln>
        </p:spPr>
        <p:txBody>
          <a:bodyPr lIns="91425" tIns="91425" rIns="91425" bIns="91425" anchor="ctr" anchorCtr="0">
            <a:noAutofit/>
          </a:bodyPr>
          <a:lstStyle/>
          <a:p>
            <a:pPr lvl="0">
              <a:spcBef>
                <a:spcPts val="0"/>
              </a:spcBef>
              <a:buNone/>
            </a:pPr>
            <a:endParaRPr sz="1400"/>
          </a:p>
        </p:txBody>
      </p:sp>
      <p:sp>
        <p:nvSpPr>
          <p:cNvPr id="11" name="Shape 11"/>
          <p:cNvSpPr/>
          <p:nvPr/>
        </p:nvSpPr>
        <p:spPr>
          <a:xfrm>
            <a:off x="8879813" y="3377551"/>
            <a:ext cx="962400" cy="102899"/>
          </a:xfrm>
          <a:prstGeom prst="rect">
            <a:avLst/>
          </a:prstGeom>
          <a:solidFill>
            <a:srgbClr val="F20253"/>
          </a:solidFill>
          <a:ln>
            <a:noFill/>
          </a:ln>
        </p:spPr>
        <p:txBody>
          <a:bodyPr lIns="91425" tIns="91425" rIns="91425" bIns="91425" anchor="ctr" anchorCtr="0">
            <a:noAutofit/>
          </a:bodyPr>
          <a:lstStyle/>
          <a:p>
            <a:pPr lvl="0">
              <a:spcBef>
                <a:spcPts val="0"/>
              </a:spcBef>
              <a:buNone/>
            </a:pPr>
            <a:endParaRPr sz="1400"/>
          </a:p>
        </p:txBody>
      </p:sp>
      <p:sp>
        <p:nvSpPr>
          <p:cNvPr id="12" name="Shape 12"/>
          <p:cNvSpPr/>
          <p:nvPr/>
        </p:nvSpPr>
        <p:spPr>
          <a:xfrm>
            <a:off x="-1" y="3377551"/>
            <a:ext cx="962400" cy="102899"/>
          </a:xfrm>
          <a:prstGeom prst="rect">
            <a:avLst/>
          </a:prstGeom>
          <a:solidFill>
            <a:srgbClr val="7ECEFD"/>
          </a:solidFill>
          <a:ln>
            <a:noFill/>
          </a:ln>
        </p:spPr>
        <p:txBody>
          <a:bodyPr lIns="91425" tIns="91425" rIns="91425" bIns="91425" anchor="ctr" anchorCtr="0">
            <a:noAutofit/>
          </a:bodyPr>
          <a:lstStyle/>
          <a:p>
            <a:pPr lvl="0">
              <a:spcBef>
                <a:spcPts val="0"/>
              </a:spcBef>
              <a:buNone/>
            </a:pPr>
            <a:endParaRPr sz="1400"/>
          </a:p>
        </p:txBody>
      </p:sp>
      <p:sp>
        <p:nvSpPr>
          <p:cNvPr id="13" name="Shape 13"/>
          <p:cNvSpPr/>
          <p:nvPr/>
        </p:nvSpPr>
        <p:spPr>
          <a:xfrm>
            <a:off x="961899" y="3377551"/>
            <a:ext cx="6955599" cy="102899"/>
          </a:xfrm>
          <a:prstGeom prst="rect">
            <a:avLst/>
          </a:prstGeom>
          <a:solidFill>
            <a:srgbClr val="2185C5"/>
          </a:solidFill>
          <a:ln>
            <a:noFill/>
          </a:ln>
        </p:spPr>
        <p:txBody>
          <a:bodyPr lIns="91425" tIns="91425" rIns="91425" bIns="91425" anchor="ctr" anchorCtr="0">
            <a:noAutofit/>
          </a:bodyPr>
          <a:lstStyle/>
          <a:p>
            <a:pPr lvl="0">
              <a:spcBef>
                <a:spcPts val="0"/>
              </a:spcBef>
              <a:buNone/>
            </a:pPr>
            <a:endParaRPr sz="1400"/>
          </a:p>
        </p:txBody>
      </p:sp>
    </p:spTree>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cSld name="Subtitle">
    <p:spTree>
      <p:nvGrpSpPr>
        <p:cNvPr id="1" name="Shape 14"/>
        <p:cNvGrpSpPr/>
        <p:nvPr/>
      </p:nvGrpSpPr>
      <p:grpSpPr>
        <a:xfrm>
          <a:off x="0" y="0"/>
          <a:ext cx="0" cy="0"/>
          <a:chOff x="0" y="0"/>
          <a:chExt cx="0" cy="0"/>
        </a:xfrm>
      </p:grpSpPr>
      <p:sp>
        <p:nvSpPr>
          <p:cNvPr id="15" name="Shape 15"/>
          <p:cNvSpPr/>
          <p:nvPr/>
        </p:nvSpPr>
        <p:spPr>
          <a:xfrm>
            <a:off x="0" y="0"/>
            <a:ext cx="12192000" cy="5323800"/>
          </a:xfrm>
          <a:prstGeom prst="rect">
            <a:avLst/>
          </a:prstGeom>
          <a:solidFill>
            <a:srgbClr val="2185C5"/>
          </a:solidFill>
          <a:ln>
            <a:noFill/>
          </a:ln>
        </p:spPr>
        <p:txBody>
          <a:bodyPr lIns="91425" tIns="91425" rIns="91425" bIns="91425" anchor="ctr" anchorCtr="0">
            <a:noAutofit/>
          </a:bodyPr>
          <a:lstStyle/>
          <a:p>
            <a:pPr lvl="0">
              <a:spcBef>
                <a:spcPts val="0"/>
              </a:spcBef>
              <a:buNone/>
            </a:pPr>
            <a:endParaRPr sz="1400"/>
          </a:p>
        </p:txBody>
      </p:sp>
      <p:sp>
        <p:nvSpPr>
          <p:cNvPr id="16" name="Shape 16"/>
          <p:cNvSpPr txBox="1">
            <a:spLocks noGrp="1"/>
          </p:cNvSpPr>
          <p:nvPr>
            <p:ph type="ctrTitle"/>
          </p:nvPr>
        </p:nvSpPr>
        <p:spPr>
          <a:xfrm>
            <a:off x="914400" y="2111123"/>
            <a:ext cx="10363200" cy="1546500"/>
          </a:xfrm>
          <a:prstGeom prst="rect">
            <a:avLst/>
          </a:prstGeom>
        </p:spPr>
        <p:txBody>
          <a:bodyPr lIns="91425" tIns="91425" rIns="91425" bIns="91425" anchor="b" anchorCtr="0"/>
          <a:lstStyle>
            <a:lvl1pPr lvl="0" algn="ctr" rtl="0">
              <a:spcBef>
                <a:spcPts val="0"/>
              </a:spcBef>
              <a:buClr>
                <a:srgbClr val="FFFFFF"/>
              </a:buClr>
              <a:buSzPct val="100000"/>
              <a:defRPr sz="4800">
                <a:solidFill>
                  <a:srgbClr val="FFFFFF"/>
                </a:solidFill>
              </a:defRPr>
            </a:lvl1pPr>
            <a:lvl2pPr lvl="1" algn="ctr" rtl="0">
              <a:spcBef>
                <a:spcPts val="0"/>
              </a:spcBef>
              <a:buClr>
                <a:srgbClr val="FFFFFF"/>
              </a:buClr>
              <a:buSzPct val="100000"/>
              <a:defRPr sz="4800">
                <a:solidFill>
                  <a:srgbClr val="FFFFFF"/>
                </a:solidFill>
              </a:defRPr>
            </a:lvl2pPr>
            <a:lvl3pPr lvl="2" algn="ctr" rtl="0">
              <a:spcBef>
                <a:spcPts val="0"/>
              </a:spcBef>
              <a:buClr>
                <a:srgbClr val="FFFFFF"/>
              </a:buClr>
              <a:buSzPct val="100000"/>
              <a:defRPr sz="4800">
                <a:solidFill>
                  <a:srgbClr val="FFFFFF"/>
                </a:solidFill>
              </a:defRPr>
            </a:lvl3pPr>
            <a:lvl4pPr lvl="3" algn="ctr" rtl="0">
              <a:spcBef>
                <a:spcPts val="0"/>
              </a:spcBef>
              <a:buClr>
                <a:srgbClr val="FFFFFF"/>
              </a:buClr>
              <a:buSzPct val="100000"/>
              <a:defRPr sz="4800">
                <a:solidFill>
                  <a:srgbClr val="FFFFFF"/>
                </a:solidFill>
              </a:defRPr>
            </a:lvl4pPr>
            <a:lvl5pPr lvl="4" algn="ctr" rtl="0">
              <a:spcBef>
                <a:spcPts val="0"/>
              </a:spcBef>
              <a:buClr>
                <a:srgbClr val="FFFFFF"/>
              </a:buClr>
              <a:buSzPct val="100000"/>
              <a:defRPr sz="4800">
                <a:solidFill>
                  <a:srgbClr val="FFFFFF"/>
                </a:solidFill>
              </a:defRPr>
            </a:lvl5pPr>
            <a:lvl6pPr lvl="5" algn="ctr" rtl="0">
              <a:spcBef>
                <a:spcPts val="0"/>
              </a:spcBef>
              <a:buClr>
                <a:srgbClr val="FFFFFF"/>
              </a:buClr>
              <a:buSzPct val="100000"/>
              <a:defRPr sz="4800">
                <a:solidFill>
                  <a:srgbClr val="FFFFFF"/>
                </a:solidFill>
              </a:defRPr>
            </a:lvl6pPr>
            <a:lvl7pPr lvl="6" algn="ctr" rtl="0">
              <a:spcBef>
                <a:spcPts val="0"/>
              </a:spcBef>
              <a:buClr>
                <a:srgbClr val="FFFFFF"/>
              </a:buClr>
              <a:buSzPct val="100000"/>
              <a:defRPr sz="4800">
                <a:solidFill>
                  <a:srgbClr val="FFFFFF"/>
                </a:solidFill>
              </a:defRPr>
            </a:lvl7pPr>
            <a:lvl8pPr lvl="7" algn="ctr" rtl="0">
              <a:spcBef>
                <a:spcPts val="0"/>
              </a:spcBef>
              <a:buClr>
                <a:srgbClr val="FFFFFF"/>
              </a:buClr>
              <a:buSzPct val="100000"/>
              <a:defRPr sz="4800">
                <a:solidFill>
                  <a:srgbClr val="FFFFFF"/>
                </a:solidFill>
              </a:defRPr>
            </a:lvl8pPr>
            <a:lvl9pPr lvl="8" algn="ctr" rtl="0">
              <a:spcBef>
                <a:spcPts val="0"/>
              </a:spcBef>
              <a:buClr>
                <a:srgbClr val="FFFFFF"/>
              </a:buClr>
              <a:buSzPct val="100000"/>
              <a:defRPr sz="4800">
                <a:solidFill>
                  <a:srgbClr val="FFFFFF"/>
                </a:solidFill>
              </a:defRPr>
            </a:lvl9pPr>
          </a:lstStyle>
          <a:p>
            <a:endParaRPr/>
          </a:p>
        </p:txBody>
      </p:sp>
      <p:sp>
        <p:nvSpPr>
          <p:cNvPr id="17" name="Shape 17"/>
          <p:cNvSpPr txBox="1">
            <a:spLocks noGrp="1"/>
          </p:cNvSpPr>
          <p:nvPr>
            <p:ph type="subTitle" idx="1"/>
          </p:nvPr>
        </p:nvSpPr>
        <p:spPr>
          <a:xfrm>
            <a:off x="914400" y="3786737"/>
            <a:ext cx="10363200" cy="1046400"/>
          </a:xfrm>
          <a:prstGeom prst="rect">
            <a:avLst/>
          </a:prstGeom>
        </p:spPr>
        <p:txBody>
          <a:bodyPr lIns="91425" tIns="91425" rIns="91425" bIns="91425" anchor="t" anchorCtr="0"/>
          <a:lstStyle>
            <a:lvl1pPr lvl="0" algn="ctr" rtl="0">
              <a:spcBef>
                <a:spcPts val="0"/>
              </a:spcBef>
              <a:buClr>
                <a:srgbClr val="FFFFFF"/>
              </a:buClr>
              <a:buSzPct val="100000"/>
              <a:buNone/>
              <a:defRPr sz="2400" b="1">
                <a:solidFill>
                  <a:srgbClr val="FFFFFF"/>
                </a:solidFill>
              </a:defRPr>
            </a:lvl1pPr>
            <a:lvl2pPr lvl="1" algn="ctr" rtl="0">
              <a:spcBef>
                <a:spcPts val="0"/>
              </a:spcBef>
              <a:buClr>
                <a:srgbClr val="FFFFFF"/>
              </a:buClr>
              <a:buNone/>
              <a:defRPr b="1">
                <a:solidFill>
                  <a:srgbClr val="FFFFFF"/>
                </a:solidFill>
              </a:defRPr>
            </a:lvl2pPr>
            <a:lvl3pPr lvl="2" algn="ctr" rtl="0">
              <a:spcBef>
                <a:spcPts val="0"/>
              </a:spcBef>
              <a:buClr>
                <a:srgbClr val="FFFFFF"/>
              </a:buClr>
              <a:buNone/>
              <a:defRPr b="1">
                <a:solidFill>
                  <a:srgbClr val="FFFFFF"/>
                </a:solidFill>
              </a:defRPr>
            </a:lvl3pPr>
            <a:lvl4pPr lvl="3" algn="ctr" rtl="0">
              <a:spcBef>
                <a:spcPts val="0"/>
              </a:spcBef>
              <a:buClr>
                <a:srgbClr val="FFFFFF"/>
              </a:buClr>
              <a:buSzPct val="100000"/>
              <a:buNone/>
              <a:defRPr sz="2400" b="1">
                <a:solidFill>
                  <a:srgbClr val="FFFFFF"/>
                </a:solidFill>
              </a:defRPr>
            </a:lvl4pPr>
            <a:lvl5pPr lvl="4" algn="ctr" rtl="0">
              <a:spcBef>
                <a:spcPts val="0"/>
              </a:spcBef>
              <a:buClr>
                <a:srgbClr val="FFFFFF"/>
              </a:buClr>
              <a:buSzPct val="100000"/>
              <a:buNone/>
              <a:defRPr sz="2400" b="1">
                <a:solidFill>
                  <a:srgbClr val="FFFFFF"/>
                </a:solidFill>
              </a:defRPr>
            </a:lvl5pPr>
            <a:lvl6pPr lvl="5" algn="ctr" rtl="0">
              <a:spcBef>
                <a:spcPts val="0"/>
              </a:spcBef>
              <a:buClr>
                <a:srgbClr val="FFFFFF"/>
              </a:buClr>
              <a:buSzPct val="100000"/>
              <a:buNone/>
              <a:defRPr sz="2400" b="1">
                <a:solidFill>
                  <a:srgbClr val="FFFFFF"/>
                </a:solidFill>
              </a:defRPr>
            </a:lvl6pPr>
            <a:lvl7pPr lvl="6" algn="ctr" rtl="0">
              <a:spcBef>
                <a:spcPts val="0"/>
              </a:spcBef>
              <a:buClr>
                <a:srgbClr val="FFFFFF"/>
              </a:buClr>
              <a:buSzPct val="100000"/>
              <a:buNone/>
              <a:defRPr sz="2400" b="1">
                <a:solidFill>
                  <a:srgbClr val="FFFFFF"/>
                </a:solidFill>
              </a:defRPr>
            </a:lvl7pPr>
            <a:lvl8pPr lvl="7" algn="ctr" rtl="0">
              <a:spcBef>
                <a:spcPts val="0"/>
              </a:spcBef>
              <a:buClr>
                <a:srgbClr val="FFFFFF"/>
              </a:buClr>
              <a:buSzPct val="100000"/>
              <a:buNone/>
              <a:defRPr sz="2400" b="1">
                <a:solidFill>
                  <a:srgbClr val="FFFFFF"/>
                </a:solidFill>
              </a:defRPr>
            </a:lvl8pPr>
            <a:lvl9pPr lvl="8" algn="ctr" rtl="0">
              <a:spcBef>
                <a:spcPts val="0"/>
              </a:spcBef>
              <a:buClr>
                <a:srgbClr val="FFFFFF"/>
              </a:buClr>
              <a:buSzPct val="100000"/>
              <a:buNone/>
              <a:defRPr sz="2400" b="1">
                <a:solidFill>
                  <a:srgbClr val="FFFFFF"/>
                </a:solidFill>
              </a:defRPr>
            </a:lvl9pPr>
          </a:lstStyle>
          <a:p>
            <a:endParaRPr/>
          </a:p>
        </p:txBody>
      </p:sp>
      <p:sp>
        <p:nvSpPr>
          <p:cNvPr id="18" name="Shape 18"/>
          <p:cNvSpPr/>
          <p:nvPr/>
        </p:nvSpPr>
        <p:spPr>
          <a:xfrm>
            <a:off x="4063604" y="5323801"/>
            <a:ext cx="4063600" cy="102899"/>
          </a:xfrm>
          <a:prstGeom prst="rect">
            <a:avLst/>
          </a:prstGeom>
          <a:solidFill>
            <a:srgbClr val="FF9715"/>
          </a:solidFill>
          <a:ln>
            <a:noFill/>
          </a:ln>
        </p:spPr>
        <p:txBody>
          <a:bodyPr lIns="91425" tIns="91425" rIns="91425" bIns="91425" anchor="ctr" anchorCtr="0">
            <a:noAutofit/>
          </a:bodyPr>
          <a:lstStyle/>
          <a:p>
            <a:pPr lvl="0">
              <a:spcBef>
                <a:spcPts val="0"/>
              </a:spcBef>
              <a:buNone/>
            </a:pPr>
            <a:endParaRPr sz="1400"/>
          </a:p>
        </p:txBody>
      </p:sp>
      <p:sp>
        <p:nvSpPr>
          <p:cNvPr id="19" name="Shape 19"/>
          <p:cNvSpPr/>
          <p:nvPr/>
        </p:nvSpPr>
        <p:spPr>
          <a:xfrm>
            <a:off x="8128360" y="5323801"/>
            <a:ext cx="4063600" cy="102899"/>
          </a:xfrm>
          <a:prstGeom prst="rect">
            <a:avLst/>
          </a:prstGeom>
          <a:solidFill>
            <a:srgbClr val="F20253"/>
          </a:solidFill>
          <a:ln>
            <a:noFill/>
          </a:ln>
        </p:spPr>
        <p:txBody>
          <a:bodyPr lIns="91425" tIns="91425" rIns="91425" bIns="91425" anchor="ctr" anchorCtr="0">
            <a:noAutofit/>
          </a:bodyPr>
          <a:lstStyle/>
          <a:p>
            <a:pPr lvl="0">
              <a:spcBef>
                <a:spcPts val="0"/>
              </a:spcBef>
              <a:buNone/>
            </a:pPr>
            <a:endParaRPr sz="1400"/>
          </a:p>
        </p:txBody>
      </p:sp>
      <p:sp>
        <p:nvSpPr>
          <p:cNvPr id="20" name="Shape 20"/>
          <p:cNvSpPr/>
          <p:nvPr/>
        </p:nvSpPr>
        <p:spPr>
          <a:xfrm>
            <a:off x="1" y="5323801"/>
            <a:ext cx="4063600" cy="102899"/>
          </a:xfrm>
          <a:prstGeom prst="rect">
            <a:avLst/>
          </a:prstGeom>
          <a:solidFill>
            <a:srgbClr val="7ECEFD"/>
          </a:solidFill>
          <a:ln>
            <a:noFill/>
          </a:ln>
        </p:spPr>
        <p:txBody>
          <a:bodyPr lIns="91425" tIns="91425" rIns="91425" bIns="91425" anchor="ctr" anchorCtr="0">
            <a:noAutofit/>
          </a:bodyPr>
          <a:lstStyle/>
          <a:p>
            <a:pPr lvl="0">
              <a:spcBef>
                <a:spcPts val="0"/>
              </a:spcBef>
              <a:buNone/>
            </a:pPr>
            <a:endParaRPr sz="1400"/>
          </a:p>
        </p:txBody>
      </p:sp>
    </p:spTree>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191600" y="274650"/>
            <a:ext cx="8616800" cy="11430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txBox="1">
            <a:spLocks noGrp="1"/>
          </p:cNvSpPr>
          <p:nvPr>
            <p:ph type="body" idx="1"/>
          </p:nvPr>
        </p:nvSpPr>
        <p:spPr>
          <a:xfrm>
            <a:off x="1191600" y="1831451"/>
            <a:ext cx="8616800" cy="47363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1" name="Shape 31"/>
          <p:cNvSpPr/>
          <p:nvPr/>
        </p:nvSpPr>
        <p:spPr>
          <a:xfrm>
            <a:off x="9808489" y="6755101"/>
            <a:ext cx="1191599" cy="102899"/>
          </a:xfrm>
          <a:prstGeom prst="rect">
            <a:avLst/>
          </a:prstGeom>
          <a:solidFill>
            <a:srgbClr val="FF9715"/>
          </a:solidFill>
          <a:ln>
            <a:noFill/>
          </a:ln>
        </p:spPr>
        <p:txBody>
          <a:bodyPr lIns="91425" tIns="91425" rIns="91425" bIns="91425" anchor="ctr" anchorCtr="0">
            <a:noAutofit/>
          </a:bodyPr>
          <a:lstStyle/>
          <a:p>
            <a:pPr lvl="0">
              <a:spcBef>
                <a:spcPts val="0"/>
              </a:spcBef>
              <a:buNone/>
            </a:pPr>
            <a:endParaRPr sz="1400"/>
          </a:p>
        </p:txBody>
      </p:sp>
      <p:sp>
        <p:nvSpPr>
          <p:cNvPr id="32" name="Shape 32"/>
          <p:cNvSpPr/>
          <p:nvPr/>
        </p:nvSpPr>
        <p:spPr>
          <a:xfrm>
            <a:off x="11000415" y="6755101"/>
            <a:ext cx="1191599" cy="102899"/>
          </a:xfrm>
          <a:prstGeom prst="rect">
            <a:avLst/>
          </a:prstGeom>
          <a:solidFill>
            <a:srgbClr val="F20253"/>
          </a:solidFill>
          <a:ln>
            <a:noFill/>
          </a:ln>
        </p:spPr>
        <p:txBody>
          <a:bodyPr lIns="91425" tIns="91425" rIns="91425" bIns="91425" anchor="ctr" anchorCtr="0">
            <a:noAutofit/>
          </a:bodyPr>
          <a:lstStyle/>
          <a:p>
            <a:pPr lvl="0">
              <a:spcBef>
                <a:spcPts val="0"/>
              </a:spcBef>
              <a:buNone/>
            </a:pPr>
            <a:endParaRPr sz="1400"/>
          </a:p>
        </p:txBody>
      </p:sp>
      <p:sp>
        <p:nvSpPr>
          <p:cNvPr id="33" name="Shape 33"/>
          <p:cNvSpPr/>
          <p:nvPr/>
        </p:nvSpPr>
        <p:spPr>
          <a:xfrm>
            <a:off x="1" y="6755101"/>
            <a:ext cx="1191599" cy="102899"/>
          </a:xfrm>
          <a:prstGeom prst="rect">
            <a:avLst/>
          </a:prstGeom>
          <a:solidFill>
            <a:srgbClr val="7ECEFD"/>
          </a:solidFill>
          <a:ln>
            <a:noFill/>
          </a:ln>
        </p:spPr>
        <p:txBody>
          <a:bodyPr lIns="91425" tIns="91425" rIns="91425" bIns="91425" anchor="ctr" anchorCtr="0">
            <a:noAutofit/>
          </a:bodyPr>
          <a:lstStyle/>
          <a:p>
            <a:pPr lvl="0">
              <a:spcBef>
                <a:spcPts val="0"/>
              </a:spcBef>
              <a:buNone/>
            </a:pPr>
            <a:endParaRPr sz="1400"/>
          </a:p>
        </p:txBody>
      </p:sp>
      <p:sp>
        <p:nvSpPr>
          <p:cNvPr id="34" name="Shape 34"/>
          <p:cNvSpPr/>
          <p:nvPr/>
        </p:nvSpPr>
        <p:spPr>
          <a:xfrm>
            <a:off x="1191612" y="6755101"/>
            <a:ext cx="8616800" cy="102899"/>
          </a:xfrm>
          <a:prstGeom prst="rect">
            <a:avLst/>
          </a:prstGeom>
          <a:solidFill>
            <a:srgbClr val="2185C5"/>
          </a:solidFill>
          <a:ln>
            <a:noFill/>
          </a:ln>
        </p:spPr>
        <p:txBody>
          <a:bodyPr lIns="91425" tIns="91425" rIns="91425" bIns="91425" anchor="ctr" anchorCtr="0">
            <a:noAutofit/>
          </a:bodyPr>
          <a:lstStyle/>
          <a:p>
            <a:pPr lvl="0">
              <a:spcBef>
                <a:spcPts val="0"/>
              </a:spcBef>
              <a:buNone/>
            </a:pPr>
            <a:endParaRPr sz="1400"/>
          </a:p>
        </p:txBody>
      </p:sp>
    </p:spTree>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191600" y="274650"/>
            <a:ext cx="8616800" cy="1143000"/>
          </a:xfrm>
          <a:prstGeom prst="rect">
            <a:avLst/>
          </a:prstGeom>
          <a:noFill/>
          <a:ln>
            <a:noFill/>
          </a:ln>
        </p:spPr>
        <p:txBody>
          <a:bodyPr lIns="91425" tIns="91425" rIns="91425" bIns="91425" anchor="b" anchorCtr="0"/>
          <a:lstStyle>
            <a:lvl1pPr lvl="0">
              <a:spcBef>
                <a:spcPts val="0"/>
              </a:spcBef>
              <a:buClr>
                <a:srgbClr val="97ABBC"/>
              </a:buClr>
              <a:buSzPct val="100000"/>
              <a:buFont typeface="Raleway"/>
              <a:buNone/>
              <a:defRPr sz="3600">
                <a:solidFill>
                  <a:srgbClr val="97ABBC"/>
                </a:solidFill>
                <a:latin typeface="Raleway"/>
                <a:ea typeface="Raleway"/>
                <a:cs typeface="Raleway"/>
                <a:sym typeface="Raleway"/>
              </a:defRPr>
            </a:lvl1pPr>
            <a:lvl2pPr lvl="1">
              <a:spcBef>
                <a:spcPts val="0"/>
              </a:spcBef>
              <a:buClr>
                <a:srgbClr val="97ABBC"/>
              </a:buClr>
              <a:buSzPct val="100000"/>
              <a:buFont typeface="Raleway"/>
              <a:buNone/>
              <a:defRPr sz="3600">
                <a:solidFill>
                  <a:srgbClr val="97ABBC"/>
                </a:solidFill>
                <a:latin typeface="Raleway"/>
                <a:ea typeface="Raleway"/>
                <a:cs typeface="Raleway"/>
                <a:sym typeface="Raleway"/>
              </a:defRPr>
            </a:lvl2pPr>
            <a:lvl3pPr lvl="2">
              <a:spcBef>
                <a:spcPts val="0"/>
              </a:spcBef>
              <a:buClr>
                <a:srgbClr val="97ABBC"/>
              </a:buClr>
              <a:buSzPct val="100000"/>
              <a:buFont typeface="Raleway"/>
              <a:buNone/>
              <a:defRPr sz="3600">
                <a:solidFill>
                  <a:srgbClr val="97ABBC"/>
                </a:solidFill>
                <a:latin typeface="Raleway"/>
                <a:ea typeface="Raleway"/>
                <a:cs typeface="Raleway"/>
                <a:sym typeface="Raleway"/>
              </a:defRPr>
            </a:lvl3pPr>
            <a:lvl4pPr lvl="3">
              <a:spcBef>
                <a:spcPts val="0"/>
              </a:spcBef>
              <a:buClr>
                <a:srgbClr val="97ABBC"/>
              </a:buClr>
              <a:buSzPct val="100000"/>
              <a:buFont typeface="Raleway"/>
              <a:buNone/>
              <a:defRPr sz="3600">
                <a:solidFill>
                  <a:srgbClr val="97ABBC"/>
                </a:solidFill>
                <a:latin typeface="Raleway"/>
                <a:ea typeface="Raleway"/>
                <a:cs typeface="Raleway"/>
                <a:sym typeface="Raleway"/>
              </a:defRPr>
            </a:lvl4pPr>
            <a:lvl5pPr lvl="4">
              <a:spcBef>
                <a:spcPts val="0"/>
              </a:spcBef>
              <a:buClr>
                <a:srgbClr val="97ABBC"/>
              </a:buClr>
              <a:buSzPct val="100000"/>
              <a:buFont typeface="Raleway"/>
              <a:buNone/>
              <a:defRPr sz="3600">
                <a:solidFill>
                  <a:srgbClr val="97ABBC"/>
                </a:solidFill>
                <a:latin typeface="Raleway"/>
                <a:ea typeface="Raleway"/>
                <a:cs typeface="Raleway"/>
                <a:sym typeface="Raleway"/>
              </a:defRPr>
            </a:lvl5pPr>
            <a:lvl6pPr lvl="5">
              <a:spcBef>
                <a:spcPts val="0"/>
              </a:spcBef>
              <a:buClr>
                <a:srgbClr val="97ABBC"/>
              </a:buClr>
              <a:buSzPct val="100000"/>
              <a:buFont typeface="Raleway"/>
              <a:buNone/>
              <a:defRPr sz="3600">
                <a:solidFill>
                  <a:srgbClr val="97ABBC"/>
                </a:solidFill>
                <a:latin typeface="Raleway"/>
                <a:ea typeface="Raleway"/>
                <a:cs typeface="Raleway"/>
                <a:sym typeface="Raleway"/>
              </a:defRPr>
            </a:lvl6pPr>
            <a:lvl7pPr lvl="6">
              <a:spcBef>
                <a:spcPts val="0"/>
              </a:spcBef>
              <a:buClr>
                <a:srgbClr val="97ABBC"/>
              </a:buClr>
              <a:buSzPct val="100000"/>
              <a:buFont typeface="Raleway"/>
              <a:buNone/>
              <a:defRPr sz="3600">
                <a:solidFill>
                  <a:srgbClr val="97ABBC"/>
                </a:solidFill>
                <a:latin typeface="Raleway"/>
                <a:ea typeface="Raleway"/>
                <a:cs typeface="Raleway"/>
                <a:sym typeface="Raleway"/>
              </a:defRPr>
            </a:lvl7pPr>
            <a:lvl8pPr lvl="7">
              <a:spcBef>
                <a:spcPts val="0"/>
              </a:spcBef>
              <a:buClr>
                <a:srgbClr val="97ABBC"/>
              </a:buClr>
              <a:buSzPct val="100000"/>
              <a:buFont typeface="Raleway"/>
              <a:buNone/>
              <a:defRPr sz="3600">
                <a:solidFill>
                  <a:srgbClr val="97ABBC"/>
                </a:solidFill>
                <a:latin typeface="Raleway"/>
                <a:ea typeface="Raleway"/>
                <a:cs typeface="Raleway"/>
                <a:sym typeface="Raleway"/>
              </a:defRPr>
            </a:lvl8pPr>
            <a:lvl9pPr lvl="8">
              <a:spcBef>
                <a:spcPts val="0"/>
              </a:spcBef>
              <a:buClr>
                <a:srgbClr val="97ABBC"/>
              </a:buClr>
              <a:buSzPct val="100000"/>
              <a:buFont typeface="Raleway"/>
              <a:buNone/>
              <a:defRPr sz="3600">
                <a:solidFill>
                  <a:srgbClr val="97ABBC"/>
                </a:solidFill>
                <a:latin typeface="Raleway"/>
                <a:ea typeface="Raleway"/>
                <a:cs typeface="Raleway"/>
                <a:sym typeface="Raleway"/>
              </a:defRPr>
            </a:lvl9pPr>
          </a:lstStyle>
          <a:p>
            <a:endParaRPr/>
          </a:p>
        </p:txBody>
      </p:sp>
      <p:sp>
        <p:nvSpPr>
          <p:cNvPr id="7" name="Shape 7"/>
          <p:cNvSpPr txBox="1">
            <a:spLocks noGrp="1"/>
          </p:cNvSpPr>
          <p:nvPr>
            <p:ph type="body" idx="1"/>
          </p:nvPr>
        </p:nvSpPr>
        <p:spPr>
          <a:xfrm>
            <a:off x="1191600" y="1831451"/>
            <a:ext cx="8616800" cy="4736399"/>
          </a:xfrm>
          <a:prstGeom prst="rect">
            <a:avLst/>
          </a:prstGeom>
          <a:noFill/>
          <a:ln>
            <a:noFill/>
          </a:ln>
        </p:spPr>
        <p:txBody>
          <a:bodyPr lIns="91425" tIns="91425" rIns="91425" bIns="91425" anchor="t" anchorCtr="0"/>
          <a:lstStyle>
            <a:lvl1pPr lvl="0">
              <a:spcBef>
                <a:spcPts val="600"/>
              </a:spcBef>
              <a:buClr>
                <a:srgbClr val="677480"/>
              </a:buClr>
              <a:buSzPct val="100000"/>
              <a:buFont typeface="Lato"/>
              <a:buChar char="▷"/>
              <a:defRPr sz="3000">
                <a:solidFill>
                  <a:srgbClr val="677480"/>
                </a:solidFill>
                <a:latin typeface="Lato"/>
                <a:ea typeface="Lato"/>
                <a:cs typeface="Lato"/>
                <a:sym typeface="Lato"/>
              </a:defRPr>
            </a:lvl1pPr>
            <a:lvl2pPr lvl="1">
              <a:spcBef>
                <a:spcPts val="480"/>
              </a:spcBef>
              <a:buClr>
                <a:srgbClr val="677480"/>
              </a:buClr>
              <a:buSzPct val="100000"/>
              <a:buFont typeface="Lato"/>
              <a:defRPr sz="2400">
                <a:solidFill>
                  <a:srgbClr val="677480"/>
                </a:solidFill>
                <a:latin typeface="Lato"/>
                <a:ea typeface="Lato"/>
                <a:cs typeface="Lato"/>
                <a:sym typeface="Lato"/>
              </a:defRPr>
            </a:lvl2pPr>
            <a:lvl3pPr lvl="2">
              <a:spcBef>
                <a:spcPts val="480"/>
              </a:spcBef>
              <a:buClr>
                <a:srgbClr val="677480"/>
              </a:buClr>
              <a:buSzPct val="100000"/>
              <a:buFont typeface="Lato"/>
              <a:defRPr sz="2400">
                <a:solidFill>
                  <a:srgbClr val="677480"/>
                </a:solidFill>
                <a:latin typeface="Lato"/>
                <a:ea typeface="Lato"/>
                <a:cs typeface="Lato"/>
                <a:sym typeface="Lato"/>
              </a:defRPr>
            </a:lvl3pPr>
            <a:lvl4pPr lvl="3">
              <a:spcBef>
                <a:spcPts val="360"/>
              </a:spcBef>
              <a:buClr>
                <a:srgbClr val="677480"/>
              </a:buClr>
              <a:buSzPct val="100000"/>
              <a:buFont typeface="Lato"/>
              <a:defRPr sz="1800">
                <a:solidFill>
                  <a:srgbClr val="677480"/>
                </a:solidFill>
                <a:latin typeface="Lato"/>
                <a:ea typeface="Lato"/>
                <a:cs typeface="Lato"/>
                <a:sym typeface="Lato"/>
              </a:defRPr>
            </a:lvl4pPr>
            <a:lvl5pPr lvl="4">
              <a:spcBef>
                <a:spcPts val="360"/>
              </a:spcBef>
              <a:buClr>
                <a:srgbClr val="677480"/>
              </a:buClr>
              <a:buSzPct val="100000"/>
              <a:buFont typeface="Lato"/>
              <a:defRPr sz="1800">
                <a:solidFill>
                  <a:srgbClr val="677480"/>
                </a:solidFill>
                <a:latin typeface="Lato"/>
                <a:ea typeface="Lato"/>
                <a:cs typeface="Lato"/>
                <a:sym typeface="Lato"/>
              </a:defRPr>
            </a:lvl5pPr>
            <a:lvl6pPr lvl="5">
              <a:spcBef>
                <a:spcPts val="360"/>
              </a:spcBef>
              <a:buClr>
                <a:srgbClr val="677480"/>
              </a:buClr>
              <a:buSzPct val="100000"/>
              <a:buFont typeface="Lato"/>
              <a:defRPr sz="1800">
                <a:solidFill>
                  <a:srgbClr val="677480"/>
                </a:solidFill>
                <a:latin typeface="Lato"/>
                <a:ea typeface="Lato"/>
                <a:cs typeface="Lato"/>
                <a:sym typeface="Lato"/>
              </a:defRPr>
            </a:lvl6pPr>
            <a:lvl7pPr lvl="6">
              <a:spcBef>
                <a:spcPts val="360"/>
              </a:spcBef>
              <a:buClr>
                <a:srgbClr val="677480"/>
              </a:buClr>
              <a:buSzPct val="100000"/>
              <a:buFont typeface="Lato"/>
              <a:defRPr sz="1800">
                <a:solidFill>
                  <a:srgbClr val="677480"/>
                </a:solidFill>
                <a:latin typeface="Lato"/>
                <a:ea typeface="Lato"/>
                <a:cs typeface="Lato"/>
                <a:sym typeface="Lato"/>
              </a:defRPr>
            </a:lvl7pPr>
            <a:lvl8pPr lvl="7">
              <a:spcBef>
                <a:spcPts val="360"/>
              </a:spcBef>
              <a:buClr>
                <a:srgbClr val="677480"/>
              </a:buClr>
              <a:buSzPct val="100000"/>
              <a:buFont typeface="Lato"/>
              <a:defRPr sz="1800">
                <a:solidFill>
                  <a:srgbClr val="677480"/>
                </a:solidFill>
                <a:latin typeface="Lato"/>
                <a:ea typeface="Lato"/>
                <a:cs typeface="Lato"/>
                <a:sym typeface="Lato"/>
              </a:defRPr>
            </a:lvl8pPr>
            <a:lvl9pPr lvl="8">
              <a:spcBef>
                <a:spcPts val="360"/>
              </a:spcBef>
              <a:buClr>
                <a:srgbClr val="677480"/>
              </a:buClr>
              <a:buSzPct val="100000"/>
              <a:buFont typeface="Lato"/>
              <a:defRPr sz="1800">
                <a:solidFill>
                  <a:srgbClr val="677480"/>
                </a:solidFill>
                <a:latin typeface="Lato"/>
                <a:ea typeface="Lato"/>
                <a:cs typeface="Lato"/>
                <a:sym typeface="Lat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Lst>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ctrTitle"/>
          </p:nvPr>
        </p:nvSpPr>
        <p:spPr>
          <a:xfrm>
            <a:off x="870155" y="2639166"/>
            <a:ext cx="10903975" cy="843536"/>
          </a:xfrm>
          <a:prstGeom prst="rect">
            <a:avLst/>
          </a:prstGeom>
        </p:spPr>
        <p:txBody>
          <a:bodyPr lIns="91425" tIns="91425" rIns="91425" bIns="91425" anchor="t" anchorCtr="0">
            <a:noAutofit/>
          </a:bodyPr>
          <a:lstStyle/>
          <a:p>
            <a:r>
              <a:rPr lang="en" sz="4400" b="1" spc="300" dirty="0">
                <a:ln w="0"/>
                <a:solidFill>
                  <a:srgbClr val="002060"/>
                </a:solidFill>
                <a:effectLst>
                  <a:outerShdw blurRad="38100" dist="19050" dir="2700000" algn="tl" rotWithShape="0">
                    <a:schemeClr val="dk1">
                      <a:alpha val="40000"/>
                    </a:schemeClr>
                  </a:outerShdw>
                </a:effectLst>
              </a:rPr>
              <a:t>The Nature of Inquiry and Research</a:t>
            </a:r>
            <a:endParaRPr lang="en" sz="4400" b="1" dirty="0">
              <a:ln w="0"/>
              <a:solidFill>
                <a:srgbClr val="002060"/>
              </a:solidFill>
              <a:effectLst>
                <a:outerShdw blurRad="38100" dist="19050" dir="2700000" algn="tl" rotWithShape="0">
                  <a:schemeClr val="dk1">
                    <a:alpha val="40000"/>
                  </a:schemeClr>
                </a:outerShdw>
              </a:effectLst>
            </a:endParaRPr>
          </a:p>
        </p:txBody>
      </p:sp>
      <p:sp>
        <p:nvSpPr>
          <p:cNvPr id="5" name="Shape 78"/>
          <p:cNvSpPr txBox="1">
            <a:spLocks/>
          </p:cNvSpPr>
          <p:nvPr/>
        </p:nvSpPr>
        <p:spPr>
          <a:xfrm>
            <a:off x="921773" y="2229768"/>
            <a:ext cx="6591969" cy="545863"/>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2185C5"/>
              </a:buClr>
              <a:buSzPct val="100000"/>
              <a:buFont typeface="Raleway"/>
              <a:buNone/>
              <a:defRPr sz="4800" b="0" i="0" u="none" strike="noStrike" cap="none">
                <a:solidFill>
                  <a:srgbClr val="2185C5"/>
                </a:solidFill>
                <a:latin typeface="Raleway"/>
                <a:ea typeface="Raleway"/>
                <a:cs typeface="Raleway"/>
                <a:sym typeface="Raleway"/>
              </a:defRPr>
            </a:lvl1pPr>
            <a:lvl2pPr lvl="1">
              <a:spcBef>
                <a:spcPts val="0"/>
              </a:spcBef>
              <a:buClr>
                <a:srgbClr val="2185C5"/>
              </a:buClr>
              <a:buSzPct val="100000"/>
              <a:buFont typeface="Raleway"/>
              <a:buNone/>
              <a:defRPr sz="4800">
                <a:solidFill>
                  <a:srgbClr val="2185C5"/>
                </a:solidFill>
                <a:latin typeface="Raleway"/>
                <a:ea typeface="Raleway"/>
                <a:cs typeface="Raleway"/>
                <a:sym typeface="Raleway"/>
              </a:defRPr>
            </a:lvl2pPr>
            <a:lvl3pPr lvl="2">
              <a:spcBef>
                <a:spcPts val="0"/>
              </a:spcBef>
              <a:buClr>
                <a:srgbClr val="2185C5"/>
              </a:buClr>
              <a:buSzPct val="100000"/>
              <a:buFont typeface="Raleway"/>
              <a:buNone/>
              <a:defRPr sz="4800">
                <a:solidFill>
                  <a:srgbClr val="2185C5"/>
                </a:solidFill>
                <a:latin typeface="Raleway"/>
                <a:ea typeface="Raleway"/>
                <a:cs typeface="Raleway"/>
                <a:sym typeface="Raleway"/>
              </a:defRPr>
            </a:lvl3pPr>
            <a:lvl4pPr lvl="3">
              <a:spcBef>
                <a:spcPts val="0"/>
              </a:spcBef>
              <a:buClr>
                <a:srgbClr val="2185C5"/>
              </a:buClr>
              <a:buSzPct val="100000"/>
              <a:buFont typeface="Raleway"/>
              <a:buNone/>
              <a:defRPr sz="4800">
                <a:solidFill>
                  <a:srgbClr val="2185C5"/>
                </a:solidFill>
                <a:latin typeface="Raleway"/>
                <a:ea typeface="Raleway"/>
                <a:cs typeface="Raleway"/>
                <a:sym typeface="Raleway"/>
              </a:defRPr>
            </a:lvl4pPr>
            <a:lvl5pPr lvl="4">
              <a:spcBef>
                <a:spcPts val="0"/>
              </a:spcBef>
              <a:buClr>
                <a:srgbClr val="2185C5"/>
              </a:buClr>
              <a:buSzPct val="100000"/>
              <a:buFont typeface="Raleway"/>
              <a:buNone/>
              <a:defRPr sz="4800">
                <a:solidFill>
                  <a:srgbClr val="2185C5"/>
                </a:solidFill>
                <a:latin typeface="Raleway"/>
                <a:ea typeface="Raleway"/>
                <a:cs typeface="Raleway"/>
                <a:sym typeface="Raleway"/>
              </a:defRPr>
            </a:lvl5pPr>
            <a:lvl6pPr lvl="5">
              <a:spcBef>
                <a:spcPts val="0"/>
              </a:spcBef>
              <a:buClr>
                <a:srgbClr val="2185C5"/>
              </a:buClr>
              <a:buSzPct val="100000"/>
              <a:buFont typeface="Raleway"/>
              <a:buNone/>
              <a:defRPr sz="4800">
                <a:solidFill>
                  <a:srgbClr val="2185C5"/>
                </a:solidFill>
                <a:latin typeface="Raleway"/>
                <a:ea typeface="Raleway"/>
                <a:cs typeface="Raleway"/>
                <a:sym typeface="Raleway"/>
              </a:defRPr>
            </a:lvl6pPr>
            <a:lvl7pPr lvl="6">
              <a:spcBef>
                <a:spcPts val="0"/>
              </a:spcBef>
              <a:buClr>
                <a:srgbClr val="2185C5"/>
              </a:buClr>
              <a:buSzPct val="100000"/>
              <a:buFont typeface="Raleway"/>
              <a:buNone/>
              <a:defRPr sz="4800">
                <a:solidFill>
                  <a:srgbClr val="2185C5"/>
                </a:solidFill>
                <a:latin typeface="Raleway"/>
                <a:ea typeface="Raleway"/>
                <a:cs typeface="Raleway"/>
                <a:sym typeface="Raleway"/>
              </a:defRPr>
            </a:lvl7pPr>
            <a:lvl8pPr lvl="7">
              <a:spcBef>
                <a:spcPts val="0"/>
              </a:spcBef>
              <a:buClr>
                <a:srgbClr val="2185C5"/>
              </a:buClr>
              <a:buSzPct val="100000"/>
              <a:buFont typeface="Raleway"/>
              <a:buNone/>
              <a:defRPr sz="4800">
                <a:solidFill>
                  <a:srgbClr val="2185C5"/>
                </a:solidFill>
                <a:latin typeface="Raleway"/>
                <a:ea typeface="Raleway"/>
                <a:cs typeface="Raleway"/>
                <a:sym typeface="Raleway"/>
              </a:defRPr>
            </a:lvl8pPr>
            <a:lvl9pPr lvl="8">
              <a:spcBef>
                <a:spcPts val="0"/>
              </a:spcBef>
              <a:buClr>
                <a:srgbClr val="2185C5"/>
              </a:buClr>
              <a:buSzPct val="100000"/>
              <a:buFont typeface="Raleway"/>
              <a:buNone/>
              <a:defRPr sz="4800">
                <a:solidFill>
                  <a:srgbClr val="2185C5"/>
                </a:solidFill>
                <a:latin typeface="Raleway"/>
                <a:ea typeface="Raleway"/>
                <a:cs typeface="Raleway"/>
                <a:sym typeface="Raleway"/>
              </a:defRPr>
            </a:lvl9pPr>
          </a:lstStyle>
          <a:p>
            <a:r>
              <a:rPr lang="en-PH" sz="2400" spc="300" dirty="0">
                <a:ln w="0"/>
                <a:solidFill>
                  <a:schemeClr val="bg1">
                    <a:lumMod val="65000"/>
                  </a:schemeClr>
                </a:solidFill>
                <a:effectLst>
                  <a:outerShdw blurRad="38100" dist="19050" dir="2700000" algn="tl" rotWithShape="0">
                    <a:schemeClr val="dk1">
                      <a:alpha val="40000"/>
                    </a:schemeClr>
                  </a:outerShdw>
                </a:effectLst>
                <a:latin typeface="Lato" panose="020B0604020202020204" charset="0"/>
              </a:rPr>
              <a:t>Practical Research 2:</a:t>
            </a:r>
          </a:p>
        </p:txBody>
      </p:sp>
      <p:sp>
        <p:nvSpPr>
          <p:cNvPr id="6" name="Shape 78">
            <a:extLst>
              <a:ext uri="{FF2B5EF4-FFF2-40B4-BE49-F238E27FC236}">
                <a16:creationId xmlns:a16="http://schemas.microsoft.com/office/drawing/2014/main" id="{DC273E54-F973-44CE-A91D-6565D60FC0DF}"/>
              </a:ext>
            </a:extLst>
          </p:cNvPr>
          <p:cNvSpPr txBox="1">
            <a:spLocks/>
          </p:cNvSpPr>
          <p:nvPr/>
        </p:nvSpPr>
        <p:spPr>
          <a:xfrm>
            <a:off x="7425284" y="5006599"/>
            <a:ext cx="4068378" cy="865421"/>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2185C5"/>
              </a:buClr>
              <a:buSzPct val="100000"/>
              <a:buFont typeface="Raleway"/>
              <a:buNone/>
              <a:defRPr sz="4800" b="0" i="0" u="none" strike="noStrike" cap="none">
                <a:solidFill>
                  <a:srgbClr val="2185C5"/>
                </a:solidFill>
                <a:latin typeface="Raleway"/>
                <a:ea typeface="Raleway"/>
                <a:cs typeface="Raleway"/>
                <a:sym typeface="Raleway"/>
              </a:defRPr>
            </a:lvl1pPr>
            <a:lvl2pPr lvl="1">
              <a:spcBef>
                <a:spcPts val="0"/>
              </a:spcBef>
              <a:buClr>
                <a:srgbClr val="2185C5"/>
              </a:buClr>
              <a:buSzPct val="100000"/>
              <a:buFont typeface="Raleway"/>
              <a:buNone/>
              <a:defRPr sz="4800">
                <a:solidFill>
                  <a:srgbClr val="2185C5"/>
                </a:solidFill>
                <a:latin typeface="Raleway"/>
                <a:ea typeface="Raleway"/>
                <a:cs typeface="Raleway"/>
                <a:sym typeface="Raleway"/>
              </a:defRPr>
            </a:lvl2pPr>
            <a:lvl3pPr lvl="2">
              <a:spcBef>
                <a:spcPts val="0"/>
              </a:spcBef>
              <a:buClr>
                <a:srgbClr val="2185C5"/>
              </a:buClr>
              <a:buSzPct val="100000"/>
              <a:buFont typeface="Raleway"/>
              <a:buNone/>
              <a:defRPr sz="4800">
                <a:solidFill>
                  <a:srgbClr val="2185C5"/>
                </a:solidFill>
                <a:latin typeface="Raleway"/>
                <a:ea typeface="Raleway"/>
                <a:cs typeface="Raleway"/>
                <a:sym typeface="Raleway"/>
              </a:defRPr>
            </a:lvl3pPr>
            <a:lvl4pPr lvl="3">
              <a:spcBef>
                <a:spcPts val="0"/>
              </a:spcBef>
              <a:buClr>
                <a:srgbClr val="2185C5"/>
              </a:buClr>
              <a:buSzPct val="100000"/>
              <a:buFont typeface="Raleway"/>
              <a:buNone/>
              <a:defRPr sz="4800">
                <a:solidFill>
                  <a:srgbClr val="2185C5"/>
                </a:solidFill>
                <a:latin typeface="Raleway"/>
                <a:ea typeface="Raleway"/>
                <a:cs typeface="Raleway"/>
                <a:sym typeface="Raleway"/>
              </a:defRPr>
            </a:lvl4pPr>
            <a:lvl5pPr lvl="4">
              <a:spcBef>
                <a:spcPts val="0"/>
              </a:spcBef>
              <a:buClr>
                <a:srgbClr val="2185C5"/>
              </a:buClr>
              <a:buSzPct val="100000"/>
              <a:buFont typeface="Raleway"/>
              <a:buNone/>
              <a:defRPr sz="4800">
                <a:solidFill>
                  <a:srgbClr val="2185C5"/>
                </a:solidFill>
                <a:latin typeface="Raleway"/>
                <a:ea typeface="Raleway"/>
                <a:cs typeface="Raleway"/>
                <a:sym typeface="Raleway"/>
              </a:defRPr>
            </a:lvl5pPr>
            <a:lvl6pPr lvl="5">
              <a:spcBef>
                <a:spcPts val="0"/>
              </a:spcBef>
              <a:buClr>
                <a:srgbClr val="2185C5"/>
              </a:buClr>
              <a:buSzPct val="100000"/>
              <a:buFont typeface="Raleway"/>
              <a:buNone/>
              <a:defRPr sz="4800">
                <a:solidFill>
                  <a:srgbClr val="2185C5"/>
                </a:solidFill>
                <a:latin typeface="Raleway"/>
                <a:ea typeface="Raleway"/>
                <a:cs typeface="Raleway"/>
                <a:sym typeface="Raleway"/>
              </a:defRPr>
            </a:lvl6pPr>
            <a:lvl7pPr lvl="6">
              <a:spcBef>
                <a:spcPts val="0"/>
              </a:spcBef>
              <a:buClr>
                <a:srgbClr val="2185C5"/>
              </a:buClr>
              <a:buSzPct val="100000"/>
              <a:buFont typeface="Raleway"/>
              <a:buNone/>
              <a:defRPr sz="4800">
                <a:solidFill>
                  <a:srgbClr val="2185C5"/>
                </a:solidFill>
                <a:latin typeface="Raleway"/>
                <a:ea typeface="Raleway"/>
                <a:cs typeface="Raleway"/>
                <a:sym typeface="Raleway"/>
              </a:defRPr>
            </a:lvl7pPr>
            <a:lvl8pPr lvl="7">
              <a:spcBef>
                <a:spcPts val="0"/>
              </a:spcBef>
              <a:buClr>
                <a:srgbClr val="2185C5"/>
              </a:buClr>
              <a:buSzPct val="100000"/>
              <a:buFont typeface="Raleway"/>
              <a:buNone/>
              <a:defRPr sz="4800">
                <a:solidFill>
                  <a:srgbClr val="2185C5"/>
                </a:solidFill>
                <a:latin typeface="Raleway"/>
                <a:ea typeface="Raleway"/>
                <a:cs typeface="Raleway"/>
                <a:sym typeface="Raleway"/>
              </a:defRPr>
            </a:lvl8pPr>
            <a:lvl9pPr lvl="8">
              <a:spcBef>
                <a:spcPts val="0"/>
              </a:spcBef>
              <a:buClr>
                <a:srgbClr val="2185C5"/>
              </a:buClr>
              <a:buSzPct val="100000"/>
              <a:buFont typeface="Raleway"/>
              <a:buNone/>
              <a:defRPr sz="4800">
                <a:solidFill>
                  <a:srgbClr val="2185C5"/>
                </a:solidFill>
                <a:latin typeface="Raleway"/>
                <a:ea typeface="Raleway"/>
                <a:cs typeface="Raleway"/>
                <a:sym typeface="Raleway"/>
              </a:defRPr>
            </a:lvl9pPr>
          </a:lstStyle>
          <a:p>
            <a:pPr algn="ctr"/>
            <a:r>
              <a:rPr lang="en-US" sz="1800" b="1" dirty="0">
                <a:ln w="0"/>
                <a:solidFill>
                  <a:schemeClr val="tx1">
                    <a:lumMod val="65000"/>
                    <a:lumOff val="35000"/>
                  </a:schemeClr>
                </a:solidFill>
                <a:effectLst>
                  <a:outerShdw blurRad="38100" dist="19050" dir="2700000" algn="tl" rotWithShape="0">
                    <a:schemeClr val="dk1">
                      <a:alpha val="40000"/>
                    </a:schemeClr>
                  </a:outerShdw>
                </a:effectLst>
              </a:rPr>
              <a:t>VON CHRISTOPHER G. CHUA</a:t>
            </a:r>
          </a:p>
          <a:p>
            <a:pPr algn="ctr"/>
            <a:r>
              <a:rPr lang="en-US" sz="1800" dirty="0">
                <a:ln w="0"/>
                <a:solidFill>
                  <a:schemeClr val="tx1">
                    <a:lumMod val="50000"/>
                    <a:lumOff val="50000"/>
                  </a:schemeClr>
                </a:solidFill>
                <a:effectLst>
                  <a:outerShdw blurRad="38100" dist="19050" dir="2700000" algn="tl" rotWithShape="0">
                    <a:schemeClr val="dk1">
                      <a:alpha val="40000"/>
                    </a:schemeClr>
                  </a:outerShdw>
                </a:effectLst>
              </a:rPr>
              <a:t>von_christopher_chua@dlsu.edu.ph</a:t>
            </a:r>
          </a:p>
        </p:txBody>
      </p:sp>
    </p:spTree>
    <p:extLst>
      <p:ext uri="{BB962C8B-B14F-4D97-AF65-F5344CB8AC3E}">
        <p14:creationId xmlns:p14="http://schemas.microsoft.com/office/powerpoint/2010/main" val="2869259539"/>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78"/>
                                        </p:tgtEl>
                                        <p:attrNameLst>
                                          <p:attrName>style.visibility</p:attrName>
                                        </p:attrNameLst>
                                      </p:cBhvr>
                                      <p:to>
                                        <p:strVal val="visible"/>
                                      </p:to>
                                    </p:set>
                                    <p:animEffect transition="in" filter="fade">
                                      <p:cBhvr>
                                        <p:cTn id="11" dur="1000"/>
                                        <p:tgtEl>
                                          <p:spTgt spid="78"/>
                                        </p:tgtEl>
                                      </p:cBhvr>
                                    </p:animEffect>
                                    <p:anim calcmode="lin" valueType="num">
                                      <p:cBhvr>
                                        <p:cTn id="12" dur="1000" fill="hold"/>
                                        <p:tgtEl>
                                          <p:spTgt spid="78"/>
                                        </p:tgtEl>
                                        <p:attrNameLst>
                                          <p:attrName>ppt_x</p:attrName>
                                        </p:attrNameLst>
                                      </p:cBhvr>
                                      <p:tavLst>
                                        <p:tav tm="0">
                                          <p:val>
                                            <p:strVal val="#ppt_x"/>
                                          </p:val>
                                        </p:tav>
                                        <p:tav tm="100000">
                                          <p:val>
                                            <p:strVal val="#ppt_x"/>
                                          </p:val>
                                        </p:tav>
                                      </p:tavLst>
                                    </p:anim>
                                    <p:anim calcmode="lin" valueType="num">
                                      <p:cBhvr>
                                        <p:cTn id="13" dur="1000" fill="hold"/>
                                        <p:tgtEl>
                                          <p:spTgt spid="78"/>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10" presetClass="entr" presetSubtype="0"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ctrTitle"/>
          </p:nvPr>
        </p:nvSpPr>
        <p:spPr>
          <a:xfrm>
            <a:off x="284011" y="1350138"/>
            <a:ext cx="5523665" cy="932133"/>
          </a:xfrm>
          <a:prstGeom prst="rect">
            <a:avLst/>
          </a:prstGeom>
        </p:spPr>
        <p:txBody>
          <a:bodyPr lIns="91425" tIns="91425" rIns="91425" bIns="91425" anchor="b" anchorCtr="0">
            <a:noAutofit/>
          </a:bodyPr>
          <a:lstStyle/>
          <a:p>
            <a:pPr algn="l"/>
            <a:r>
              <a:rPr lang="en" b="1" dirty="0"/>
              <a:t>Which goes where?</a:t>
            </a:r>
          </a:p>
        </p:txBody>
      </p:sp>
      <p:sp>
        <p:nvSpPr>
          <p:cNvPr id="101" name="Shape 101"/>
          <p:cNvSpPr txBox="1">
            <a:spLocks noGrp="1"/>
          </p:cNvSpPr>
          <p:nvPr>
            <p:ph type="subTitle" idx="1"/>
          </p:nvPr>
        </p:nvSpPr>
        <p:spPr>
          <a:xfrm>
            <a:off x="358153" y="379253"/>
            <a:ext cx="4166373" cy="713074"/>
          </a:xfrm>
          <a:prstGeom prst="rect">
            <a:avLst/>
          </a:prstGeom>
        </p:spPr>
        <p:txBody>
          <a:bodyPr lIns="91425" tIns="91425" rIns="91425" bIns="91425" anchor="t" anchorCtr="0">
            <a:noAutofit/>
          </a:bodyPr>
          <a:lstStyle/>
          <a:p>
            <a:pPr algn="l"/>
            <a:r>
              <a:rPr lang="en-US" b="0" dirty="0"/>
              <a:t>ACTIVITY TWO</a:t>
            </a:r>
            <a:endParaRPr lang="en" b="0" dirty="0"/>
          </a:p>
        </p:txBody>
      </p:sp>
      <p:sp>
        <p:nvSpPr>
          <p:cNvPr id="5" name="Shape 101"/>
          <p:cNvSpPr txBox="1">
            <a:spLocks/>
          </p:cNvSpPr>
          <p:nvPr/>
        </p:nvSpPr>
        <p:spPr>
          <a:xfrm>
            <a:off x="6912306" y="251410"/>
            <a:ext cx="5049034" cy="5082433"/>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FFFFFF"/>
              </a:buClr>
              <a:buSzPct val="100000"/>
              <a:buFont typeface="Lato"/>
              <a:buNone/>
              <a:defRPr sz="2400" b="1" i="0" u="none" strike="noStrike" cap="none">
                <a:solidFill>
                  <a:srgbClr val="FFFFFF"/>
                </a:solidFill>
                <a:latin typeface="Lato"/>
                <a:ea typeface="Lato"/>
                <a:cs typeface="Lato"/>
                <a:sym typeface="Lato"/>
              </a:defRPr>
            </a:lvl1pPr>
            <a:lvl2pPr marR="0" lvl="1" algn="ctr" rtl="0">
              <a:lnSpc>
                <a:spcPct val="100000"/>
              </a:lnSpc>
              <a:spcBef>
                <a:spcPts val="0"/>
              </a:spcBef>
              <a:spcAft>
                <a:spcPts val="0"/>
              </a:spcAft>
              <a:buClr>
                <a:srgbClr val="FFFFFF"/>
              </a:buClr>
              <a:buSzPct val="100000"/>
              <a:buFont typeface="Lato"/>
              <a:buNone/>
              <a:defRPr sz="2400" b="1" i="0" u="none" strike="noStrike" cap="none">
                <a:solidFill>
                  <a:srgbClr val="FFFFFF"/>
                </a:solidFill>
                <a:latin typeface="Lato"/>
                <a:ea typeface="Lato"/>
                <a:cs typeface="Lato"/>
                <a:sym typeface="Lato"/>
              </a:defRPr>
            </a:lvl2pPr>
            <a:lvl3pPr marR="0" lvl="2" algn="ctr" rtl="0">
              <a:lnSpc>
                <a:spcPct val="100000"/>
              </a:lnSpc>
              <a:spcBef>
                <a:spcPts val="0"/>
              </a:spcBef>
              <a:spcAft>
                <a:spcPts val="0"/>
              </a:spcAft>
              <a:buClr>
                <a:srgbClr val="FFFFFF"/>
              </a:buClr>
              <a:buSzPct val="100000"/>
              <a:buFont typeface="Lato"/>
              <a:buNone/>
              <a:defRPr sz="2400" b="1" i="0" u="none" strike="noStrike" cap="none">
                <a:solidFill>
                  <a:srgbClr val="FFFFFF"/>
                </a:solidFill>
                <a:latin typeface="Lato"/>
                <a:ea typeface="Lato"/>
                <a:cs typeface="Lato"/>
                <a:sym typeface="Lato"/>
              </a:defRPr>
            </a:lvl3pPr>
            <a:lvl4pPr marR="0" lvl="3" algn="ctr" rtl="0">
              <a:lnSpc>
                <a:spcPct val="100000"/>
              </a:lnSpc>
              <a:spcBef>
                <a:spcPts val="0"/>
              </a:spcBef>
              <a:spcAft>
                <a:spcPts val="0"/>
              </a:spcAft>
              <a:buClr>
                <a:srgbClr val="FFFFFF"/>
              </a:buClr>
              <a:buSzPct val="100000"/>
              <a:buFont typeface="Lato"/>
              <a:buNone/>
              <a:defRPr sz="2400" b="1" i="0" u="none" strike="noStrike" cap="none">
                <a:solidFill>
                  <a:srgbClr val="FFFFFF"/>
                </a:solidFill>
                <a:latin typeface="Lato"/>
                <a:ea typeface="Lato"/>
                <a:cs typeface="Lato"/>
                <a:sym typeface="Lato"/>
              </a:defRPr>
            </a:lvl4pPr>
            <a:lvl5pPr marR="0" lvl="4" algn="ctr" rtl="0">
              <a:lnSpc>
                <a:spcPct val="100000"/>
              </a:lnSpc>
              <a:spcBef>
                <a:spcPts val="0"/>
              </a:spcBef>
              <a:spcAft>
                <a:spcPts val="0"/>
              </a:spcAft>
              <a:buClr>
                <a:srgbClr val="FFFFFF"/>
              </a:buClr>
              <a:buSzPct val="100000"/>
              <a:buFont typeface="Lato"/>
              <a:buNone/>
              <a:defRPr sz="2400" b="1" i="0" u="none" strike="noStrike" cap="none">
                <a:solidFill>
                  <a:srgbClr val="FFFFFF"/>
                </a:solidFill>
                <a:latin typeface="Lato"/>
                <a:ea typeface="Lato"/>
                <a:cs typeface="Lato"/>
                <a:sym typeface="Lato"/>
              </a:defRPr>
            </a:lvl5pPr>
            <a:lvl6pPr marR="0" lvl="5" algn="ctr" rtl="0">
              <a:lnSpc>
                <a:spcPct val="100000"/>
              </a:lnSpc>
              <a:spcBef>
                <a:spcPts val="0"/>
              </a:spcBef>
              <a:spcAft>
                <a:spcPts val="0"/>
              </a:spcAft>
              <a:buClr>
                <a:srgbClr val="FFFFFF"/>
              </a:buClr>
              <a:buSzPct val="100000"/>
              <a:buFont typeface="Lato"/>
              <a:buNone/>
              <a:defRPr sz="2400" b="1" i="0" u="none" strike="noStrike" cap="none">
                <a:solidFill>
                  <a:srgbClr val="FFFFFF"/>
                </a:solidFill>
                <a:latin typeface="Lato"/>
                <a:ea typeface="Lato"/>
                <a:cs typeface="Lato"/>
                <a:sym typeface="Lato"/>
              </a:defRPr>
            </a:lvl6pPr>
            <a:lvl7pPr marR="0" lvl="6" algn="ctr" rtl="0">
              <a:lnSpc>
                <a:spcPct val="100000"/>
              </a:lnSpc>
              <a:spcBef>
                <a:spcPts val="0"/>
              </a:spcBef>
              <a:spcAft>
                <a:spcPts val="0"/>
              </a:spcAft>
              <a:buClr>
                <a:srgbClr val="FFFFFF"/>
              </a:buClr>
              <a:buSzPct val="100000"/>
              <a:buFont typeface="Lato"/>
              <a:buNone/>
              <a:defRPr sz="2400" b="1" i="0" u="none" strike="noStrike" cap="none">
                <a:solidFill>
                  <a:srgbClr val="FFFFFF"/>
                </a:solidFill>
                <a:latin typeface="Lato"/>
                <a:ea typeface="Lato"/>
                <a:cs typeface="Lato"/>
                <a:sym typeface="Lato"/>
              </a:defRPr>
            </a:lvl7pPr>
            <a:lvl8pPr marR="0" lvl="7" algn="ctr" rtl="0">
              <a:lnSpc>
                <a:spcPct val="100000"/>
              </a:lnSpc>
              <a:spcBef>
                <a:spcPts val="0"/>
              </a:spcBef>
              <a:spcAft>
                <a:spcPts val="0"/>
              </a:spcAft>
              <a:buClr>
                <a:srgbClr val="FFFFFF"/>
              </a:buClr>
              <a:buSzPct val="100000"/>
              <a:buFont typeface="Lato"/>
              <a:buNone/>
              <a:defRPr sz="2400" b="1" i="0" u="none" strike="noStrike" cap="none">
                <a:solidFill>
                  <a:srgbClr val="FFFFFF"/>
                </a:solidFill>
                <a:latin typeface="Lato"/>
                <a:ea typeface="Lato"/>
                <a:cs typeface="Lato"/>
                <a:sym typeface="Lato"/>
              </a:defRPr>
            </a:lvl8pPr>
            <a:lvl9pPr marR="0" lvl="8" algn="ctr" rtl="0">
              <a:lnSpc>
                <a:spcPct val="100000"/>
              </a:lnSpc>
              <a:spcBef>
                <a:spcPts val="0"/>
              </a:spcBef>
              <a:spcAft>
                <a:spcPts val="0"/>
              </a:spcAft>
              <a:buClr>
                <a:srgbClr val="FFFFFF"/>
              </a:buClr>
              <a:buSzPct val="100000"/>
              <a:buFont typeface="Lato"/>
              <a:buNone/>
              <a:defRPr sz="2400" b="1" i="0" u="none" strike="noStrike" cap="none">
                <a:solidFill>
                  <a:srgbClr val="FFFFFF"/>
                </a:solidFill>
                <a:latin typeface="Lato"/>
                <a:ea typeface="Lato"/>
                <a:cs typeface="Lato"/>
                <a:sym typeface="Lato"/>
              </a:defRPr>
            </a:lvl9pPr>
          </a:lstStyle>
          <a:p>
            <a:pPr marL="457200" indent="-457200" algn="l">
              <a:spcAft>
                <a:spcPts val="600"/>
              </a:spcAft>
              <a:buFont typeface="Arial" panose="020B0604020202020204" pitchFamily="34" charset="0"/>
              <a:buChar char="•"/>
            </a:pPr>
            <a:r>
              <a:rPr lang="en-PH" b="0" dirty="0"/>
              <a:t>Daily Allowance</a:t>
            </a:r>
          </a:p>
          <a:p>
            <a:pPr marL="457200" indent="-457200" algn="l">
              <a:spcAft>
                <a:spcPts val="600"/>
              </a:spcAft>
              <a:buFont typeface="Arial" panose="020B0604020202020204" pitchFamily="34" charset="0"/>
              <a:buChar char="•"/>
            </a:pPr>
            <a:r>
              <a:rPr lang="en-PH" b="0" dirty="0"/>
              <a:t>Availability of Internet Connection</a:t>
            </a:r>
          </a:p>
          <a:p>
            <a:pPr marL="457200" indent="-457200" algn="l">
              <a:spcAft>
                <a:spcPts val="600"/>
              </a:spcAft>
              <a:buFont typeface="Arial" panose="020B0604020202020204" pitchFamily="34" charset="0"/>
              <a:buChar char="•"/>
            </a:pPr>
            <a:r>
              <a:rPr lang="en-PH" b="0" dirty="0"/>
              <a:t>Time </a:t>
            </a:r>
          </a:p>
          <a:p>
            <a:pPr marL="457200" indent="-457200" algn="l">
              <a:spcAft>
                <a:spcPts val="600"/>
              </a:spcAft>
              <a:buFont typeface="Arial" panose="020B0604020202020204" pitchFamily="34" charset="0"/>
              <a:buChar char="•"/>
            </a:pPr>
            <a:r>
              <a:rPr lang="en-PH" b="0" dirty="0"/>
              <a:t>Temperature</a:t>
            </a:r>
          </a:p>
          <a:p>
            <a:pPr marL="457200" indent="-457200" algn="l">
              <a:spcAft>
                <a:spcPts val="600"/>
              </a:spcAft>
              <a:buFont typeface="Arial" panose="020B0604020202020204" pitchFamily="34" charset="0"/>
              <a:buChar char="•"/>
            </a:pPr>
            <a:r>
              <a:rPr lang="en-PH" b="0" dirty="0"/>
              <a:t>Test Score</a:t>
            </a:r>
          </a:p>
          <a:p>
            <a:pPr marL="457200" indent="-457200" algn="l">
              <a:spcAft>
                <a:spcPts val="600"/>
              </a:spcAft>
              <a:buFont typeface="Arial" panose="020B0604020202020204" pitchFamily="34" charset="0"/>
              <a:buChar char="•"/>
            </a:pPr>
            <a:r>
              <a:rPr lang="en-PH" b="0" dirty="0"/>
              <a:t>Position in Student Government</a:t>
            </a:r>
          </a:p>
          <a:p>
            <a:pPr marL="457200" indent="-457200" algn="l">
              <a:spcAft>
                <a:spcPts val="600"/>
              </a:spcAft>
              <a:buFont typeface="Arial" panose="020B0604020202020204" pitchFamily="34" charset="0"/>
              <a:buChar char="•"/>
            </a:pPr>
            <a:r>
              <a:rPr lang="en-PH" b="0" dirty="0"/>
              <a:t>Cellphone Brand</a:t>
            </a:r>
          </a:p>
          <a:p>
            <a:pPr marL="457200" indent="-457200" algn="l">
              <a:spcAft>
                <a:spcPts val="600"/>
              </a:spcAft>
              <a:buFont typeface="Arial" panose="020B0604020202020204" pitchFamily="34" charset="0"/>
              <a:buChar char="•"/>
            </a:pPr>
            <a:r>
              <a:rPr lang="en-PH" b="0" dirty="0"/>
              <a:t>Height </a:t>
            </a:r>
          </a:p>
          <a:p>
            <a:pPr marL="457200" indent="-457200" algn="l">
              <a:spcAft>
                <a:spcPts val="600"/>
              </a:spcAft>
              <a:buFont typeface="Arial" panose="020B0604020202020204" pitchFamily="34" charset="0"/>
              <a:buChar char="•"/>
            </a:pPr>
            <a:r>
              <a:rPr lang="en-PH" b="0" dirty="0"/>
              <a:t>Cellphone number    </a:t>
            </a:r>
          </a:p>
          <a:p>
            <a:pPr marL="457200" indent="-457200" algn="l">
              <a:spcAft>
                <a:spcPts val="600"/>
              </a:spcAft>
              <a:buFont typeface="Arial" panose="020B0604020202020204" pitchFamily="34" charset="0"/>
              <a:buChar char="•"/>
            </a:pPr>
            <a:r>
              <a:rPr lang="en-PH" b="0" dirty="0"/>
              <a:t>Class rank in the honor roll</a:t>
            </a:r>
          </a:p>
        </p:txBody>
      </p:sp>
      <p:sp>
        <p:nvSpPr>
          <p:cNvPr id="9" name="Rectangle 8"/>
          <p:cNvSpPr/>
          <p:nvPr/>
        </p:nvSpPr>
        <p:spPr>
          <a:xfrm>
            <a:off x="617838" y="2282271"/>
            <a:ext cx="2026508" cy="259478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2707106" y="2282271"/>
            <a:ext cx="2026508" cy="259478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809706" y="2282271"/>
            <a:ext cx="2026508" cy="2594784"/>
          </a:xfrm>
          <a:prstGeom prst="rect">
            <a:avLst/>
          </a:prstGeom>
          <a:solidFill>
            <a:srgbClr val="5D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581158" y="2282271"/>
            <a:ext cx="2063187" cy="510356"/>
          </a:xfrm>
          <a:prstGeom prst="rect">
            <a:avLst/>
          </a:prstGeom>
          <a:solidFill>
            <a:schemeClr val="bg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AGE</a:t>
            </a:r>
          </a:p>
        </p:txBody>
      </p:sp>
      <p:sp>
        <p:nvSpPr>
          <p:cNvPr id="25" name="Rectangle 24"/>
          <p:cNvSpPr/>
          <p:nvPr/>
        </p:nvSpPr>
        <p:spPr>
          <a:xfrm>
            <a:off x="2683759" y="2282271"/>
            <a:ext cx="2063187" cy="510356"/>
          </a:xfrm>
          <a:prstGeom prst="rect">
            <a:avLst/>
          </a:prstGeom>
          <a:solidFill>
            <a:schemeClr val="bg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GRADE LEVEL</a:t>
            </a:r>
          </a:p>
        </p:txBody>
      </p:sp>
      <p:sp>
        <p:nvSpPr>
          <p:cNvPr id="26" name="Rectangle 25"/>
          <p:cNvSpPr/>
          <p:nvPr/>
        </p:nvSpPr>
        <p:spPr>
          <a:xfrm>
            <a:off x="4812762" y="2282271"/>
            <a:ext cx="2063187" cy="510356"/>
          </a:xfrm>
          <a:prstGeom prst="rect">
            <a:avLst/>
          </a:prstGeom>
          <a:solidFill>
            <a:schemeClr val="bg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GENDER</a:t>
            </a:r>
          </a:p>
        </p:txBody>
      </p:sp>
      <p:sp>
        <p:nvSpPr>
          <p:cNvPr id="27" name="Shape 101"/>
          <p:cNvSpPr txBox="1">
            <a:spLocks/>
          </p:cNvSpPr>
          <p:nvPr/>
        </p:nvSpPr>
        <p:spPr>
          <a:xfrm>
            <a:off x="620440" y="5623819"/>
            <a:ext cx="11069052" cy="713074"/>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FFFFFF"/>
              </a:buClr>
              <a:buSzPct val="100000"/>
              <a:buFont typeface="Lato"/>
              <a:buNone/>
              <a:defRPr sz="2400" b="1" i="0" u="none" strike="noStrike" cap="none">
                <a:solidFill>
                  <a:srgbClr val="FFFFFF"/>
                </a:solidFill>
                <a:latin typeface="Lato"/>
                <a:ea typeface="Lato"/>
                <a:cs typeface="Lato"/>
                <a:sym typeface="Lato"/>
              </a:defRPr>
            </a:lvl1pPr>
            <a:lvl2pPr marR="0" lvl="1" algn="ctr" rtl="0">
              <a:lnSpc>
                <a:spcPct val="100000"/>
              </a:lnSpc>
              <a:spcBef>
                <a:spcPts val="0"/>
              </a:spcBef>
              <a:spcAft>
                <a:spcPts val="0"/>
              </a:spcAft>
              <a:buClr>
                <a:srgbClr val="FFFFFF"/>
              </a:buClr>
              <a:buSzPct val="100000"/>
              <a:buFont typeface="Lato"/>
              <a:buNone/>
              <a:defRPr sz="2400" b="1" i="0" u="none" strike="noStrike" cap="none">
                <a:solidFill>
                  <a:srgbClr val="FFFFFF"/>
                </a:solidFill>
                <a:latin typeface="Lato"/>
                <a:ea typeface="Lato"/>
                <a:cs typeface="Lato"/>
                <a:sym typeface="Lato"/>
              </a:defRPr>
            </a:lvl2pPr>
            <a:lvl3pPr marR="0" lvl="2" algn="ctr" rtl="0">
              <a:lnSpc>
                <a:spcPct val="100000"/>
              </a:lnSpc>
              <a:spcBef>
                <a:spcPts val="0"/>
              </a:spcBef>
              <a:spcAft>
                <a:spcPts val="0"/>
              </a:spcAft>
              <a:buClr>
                <a:srgbClr val="FFFFFF"/>
              </a:buClr>
              <a:buSzPct val="100000"/>
              <a:buFont typeface="Lato"/>
              <a:buNone/>
              <a:defRPr sz="2400" b="1" i="0" u="none" strike="noStrike" cap="none">
                <a:solidFill>
                  <a:srgbClr val="FFFFFF"/>
                </a:solidFill>
                <a:latin typeface="Lato"/>
                <a:ea typeface="Lato"/>
                <a:cs typeface="Lato"/>
                <a:sym typeface="Lato"/>
              </a:defRPr>
            </a:lvl3pPr>
            <a:lvl4pPr marR="0" lvl="3" algn="ctr" rtl="0">
              <a:lnSpc>
                <a:spcPct val="100000"/>
              </a:lnSpc>
              <a:spcBef>
                <a:spcPts val="0"/>
              </a:spcBef>
              <a:spcAft>
                <a:spcPts val="0"/>
              </a:spcAft>
              <a:buClr>
                <a:srgbClr val="FFFFFF"/>
              </a:buClr>
              <a:buSzPct val="100000"/>
              <a:buFont typeface="Lato"/>
              <a:buNone/>
              <a:defRPr sz="2400" b="1" i="0" u="none" strike="noStrike" cap="none">
                <a:solidFill>
                  <a:srgbClr val="FFFFFF"/>
                </a:solidFill>
                <a:latin typeface="Lato"/>
                <a:ea typeface="Lato"/>
                <a:cs typeface="Lato"/>
                <a:sym typeface="Lato"/>
              </a:defRPr>
            </a:lvl4pPr>
            <a:lvl5pPr marR="0" lvl="4" algn="ctr" rtl="0">
              <a:lnSpc>
                <a:spcPct val="100000"/>
              </a:lnSpc>
              <a:spcBef>
                <a:spcPts val="0"/>
              </a:spcBef>
              <a:spcAft>
                <a:spcPts val="0"/>
              </a:spcAft>
              <a:buClr>
                <a:srgbClr val="FFFFFF"/>
              </a:buClr>
              <a:buSzPct val="100000"/>
              <a:buFont typeface="Lato"/>
              <a:buNone/>
              <a:defRPr sz="2400" b="1" i="0" u="none" strike="noStrike" cap="none">
                <a:solidFill>
                  <a:srgbClr val="FFFFFF"/>
                </a:solidFill>
                <a:latin typeface="Lato"/>
                <a:ea typeface="Lato"/>
                <a:cs typeface="Lato"/>
                <a:sym typeface="Lato"/>
              </a:defRPr>
            </a:lvl5pPr>
            <a:lvl6pPr marR="0" lvl="5" algn="ctr" rtl="0">
              <a:lnSpc>
                <a:spcPct val="100000"/>
              </a:lnSpc>
              <a:spcBef>
                <a:spcPts val="0"/>
              </a:spcBef>
              <a:spcAft>
                <a:spcPts val="0"/>
              </a:spcAft>
              <a:buClr>
                <a:srgbClr val="FFFFFF"/>
              </a:buClr>
              <a:buSzPct val="100000"/>
              <a:buFont typeface="Lato"/>
              <a:buNone/>
              <a:defRPr sz="2400" b="1" i="0" u="none" strike="noStrike" cap="none">
                <a:solidFill>
                  <a:srgbClr val="FFFFFF"/>
                </a:solidFill>
                <a:latin typeface="Lato"/>
                <a:ea typeface="Lato"/>
                <a:cs typeface="Lato"/>
                <a:sym typeface="Lato"/>
              </a:defRPr>
            </a:lvl6pPr>
            <a:lvl7pPr marR="0" lvl="6" algn="ctr" rtl="0">
              <a:lnSpc>
                <a:spcPct val="100000"/>
              </a:lnSpc>
              <a:spcBef>
                <a:spcPts val="0"/>
              </a:spcBef>
              <a:spcAft>
                <a:spcPts val="0"/>
              </a:spcAft>
              <a:buClr>
                <a:srgbClr val="FFFFFF"/>
              </a:buClr>
              <a:buSzPct val="100000"/>
              <a:buFont typeface="Lato"/>
              <a:buNone/>
              <a:defRPr sz="2400" b="1" i="0" u="none" strike="noStrike" cap="none">
                <a:solidFill>
                  <a:srgbClr val="FFFFFF"/>
                </a:solidFill>
                <a:latin typeface="Lato"/>
                <a:ea typeface="Lato"/>
                <a:cs typeface="Lato"/>
                <a:sym typeface="Lato"/>
              </a:defRPr>
            </a:lvl7pPr>
            <a:lvl8pPr marR="0" lvl="7" algn="ctr" rtl="0">
              <a:lnSpc>
                <a:spcPct val="100000"/>
              </a:lnSpc>
              <a:spcBef>
                <a:spcPts val="0"/>
              </a:spcBef>
              <a:spcAft>
                <a:spcPts val="0"/>
              </a:spcAft>
              <a:buClr>
                <a:srgbClr val="FFFFFF"/>
              </a:buClr>
              <a:buSzPct val="100000"/>
              <a:buFont typeface="Lato"/>
              <a:buNone/>
              <a:defRPr sz="2400" b="1" i="0" u="none" strike="noStrike" cap="none">
                <a:solidFill>
                  <a:srgbClr val="FFFFFF"/>
                </a:solidFill>
                <a:latin typeface="Lato"/>
                <a:ea typeface="Lato"/>
                <a:cs typeface="Lato"/>
                <a:sym typeface="Lato"/>
              </a:defRPr>
            </a:lvl8pPr>
            <a:lvl9pPr marR="0" lvl="8" algn="ctr" rtl="0">
              <a:lnSpc>
                <a:spcPct val="100000"/>
              </a:lnSpc>
              <a:spcBef>
                <a:spcPts val="0"/>
              </a:spcBef>
              <a:spcAft>
                <a:spcPts val="0"/>
              </a:spcAft>
              <a:buClr>
                <a:srgbClr val="FFFFFF"/>
              </a:buClr>
              <a:buSzPct val="100000"/>
              <a:buFont typeface="Lato"/>
              <a:buNone/>
              <a:defRPr sz="2400" b="1" i="0" u="none" strike="noStrike" cap="none">
                <a:solidFill>
                  <a:srgbClr val="FFFFFF"/>
                </a:solidFill>
                <a:latin typeface="Lato"/>
                <a:ea typeface="Lato"/>
                <a:cs typeface="Lato"/>
                <a:sym typeface="Lato"/>
              </a:defRPr>
            </a:lvl9pPr>
          </a:lstStyle>
          <a:p>
            <a:r>
              <a:rPr lang="en-US" sz="2800" dirty="0">
                <a:solidFill>
                  <a:schemeClr val="tx1"/>
                </a:solidFill>
              </a:rPr>
              <a:t>Classify the variables at the right based on their “likelihood” to the three others in the color-coded columns.</a:t>
            </a:r>
            <a:endParaRPr lang="en" sz="2800" b="0" dirty="0">
              <a:solidFill>
                <a:schemeClr val="tx1"/>
              </a:solidFill>
            </a:endParaRPr>
          </a:p>
        </p:txBody>
      </p:sp>
    </p:spTree>
    <p:extLst>
      <p:ext uri="{BB962C8B-B14F-4D97-AF65-F5344CB8AC3E}">
        <p14:creationId xmlns:p14="http://schemas.microsoft.com/office/powerpoint/2010/main" val="2112780175"/>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01">
                                            <p:txEl>
                                              <p:pRg st="0" end="0"/>
                                            </p:txEl>
                                          </p:spTgt>
                                        </p:tgtEl>
                                        <p:attrNameLst>
                                          <p:attrName>style.visibility</p:attrName>
                                        </p:attrNameLst>
                                      </p:cBhvr>
                                      <p:to>
                                        <p:strVal val="visible"/>
                                      </p:to>
                                    </p:set>
                                    <p:anim calcmode="lin" valueType="num">
                                      <p:cBhvr additive="base">
                                        <p:cTn id="7" dur="500"/>
                                        <p:tgtEl>
                                          <p:spTgt spid="101">
                                            <p:txEl>
                                              <p:pRg st="0" end="0"/>
                                            </p:txEl>
                                          </p:spTgt>
                                        </p:tgtEl>
                                        <p:attrNameLst>
                                          <p:attrName>ppt_y</p:attrName>
                                        </p:attrNameLst>
                                      </p:cBhvr>
                                      <p:tavLst>
                                        <p:tav tm="0">
                                          <p:val>
                                            <p:strVal val="#ppt_y-#ppt_h*1.125000"/>
                                          </p:val>
                                        </p:tav>
                                        <p:tav tm="100000">
                                          <p:val>
                                            <p:strVal val="#ppt_y"/>
                                          </p:val>
                                        </p:tav>
                                      </p:tavLst>
                                    </p:anim>
                                    <p:animEffect transition="in" filter="wipe(down)">
                                      <p:cBhvr>
                                        <p:cTn id="8" dur="500"/>
                                        <p:tgtEl>
                                          <p:spTgt spid="101">
                                            <p:txEl>
                                              <p:pRg st="0" end="0"/>
                                            </p:txEl>
                                          </p:spTgt>
                                        </p:tgtEl>
                                      </p:cBhvr>
                                    </p:animEffect>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100"/>
                                        </p:tgtEl>
                                        <p:attrNameLst>
                                          <p:attrName>style.visibility</p:attrName>
                                        </p:attrNameLst>
                                      </p:cBhvr>
                                      <p:to>
                                        <p:strVal val="visible"/>
                                      </p:to>
                                    </p:set>
                                    <p:anim calcmode="lin" valueType="num">
                                      <p:cBhvr additive="base">
                                        <p:cTn id="12" dur="500"/>
                                        <p:tgtEl>
                                          <p:spTgt spid="100"/>
                                        </p:tgtEl>
                                        <p:attrNameLst>
                                          <p:attrName>ppt_y</p:attrName>
                                        </p:attrNameLst>
                                      </p:cBhvr>
                                      <p:tavLst>
                                        <p:tav tm="0">
                                          <p:val>
                                            <p:strVal val="#ppt_y+#ppt_h*1.125000"/>
                                          </p:val>
                                        </p:tav>
                                        <p:tav tm="100000">
                                          <p:val>
                                            <p:strVal val="#ppt_y"/>
                                          </p:val>
                                        </p:tav>
                                      </p:tavLst>
                                    </p:anim>
                                    <p:animEffect transition="in" filter="wipe(up)">
                                      <p:cBhvr>
                                        <p:cTn id="13" dur="500"/>
                                        <p:tgtEl>
                                          <p:spTgt spid="100"/>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1" fill="hold" grpId="0" nodeType="clickEffect">
                                  <p:stCondLst>
                                    <p:cond delay="0"/>
                                  </p:stCondLst>
                                  <p:childTnLst>
                                    <p:set>
                                      <p:cBhvr>
                                        <p:cTn id="17" dur="1" fill="hold">
                                          <p:stCondLst>
                                            <p:cond delay="0"/>
                                          </p:stCondLst>
                                        </p:cTn>
                                        <p:tgtEl>
                                          <p:spTgt spid="27">
                                            <p:txEl>
                                              <p:pRg st="0" end="0"/>
                                            </p:txEl>
                                          </p:spTgt>
                                        </p:tgtEl>
                                        <p:attrNameLst>
                                          <p:attrName>style.visibility</p:attrName>
                                        </p:attrNameLst>
                                      </p:cBhvr>
                                      <p:to>
                                        <p:strVal val="visible"/>
                                      </p:to>
                                    </p:set>
                                    <p:anim calcmode="lin" valueType="num">
                                      <p:cBhvr additive="base">
                                        <p:cTn id="18" dur="500"/>
                                        <p:tgtEl>
                                          <p:spTgt spid="27">
                                            <p:txEl>
                                              <p:pRg st="0" end="0"/>
                                            </p:txEl>
                                          </p:spTgt>
                                        </p:tgtEl>
                                        <p:attrNameLst>
                                          <p:attrName>ppt_y</p:attrName>
                                        </p:attrNameLst>
                                      </p:cBhvr>
                                      <p:tavLst>
                                        <p:tav tm="0">
                                          <p:val>
                                            <p:strVal val="#ppt_y-#ppt_h*1.125000"/>
                                          </p:val>
                                        </p:tav>
                                        <p:tav tm="100000">
                                          <p:val>
                                            <p:strVal val="#ppt_y"/>
                                          </p:val>
                                        </p:tav>
                                      </p:tavLst>
                                    </p:anim>
                                    <p:animEffect transition="in" filter="wipe(down)">
                                      <p:cBhvr>
                                        <p:cTn id="19" dur="500"/>
                                        <p:tgtEl>
                                          <p:spTgt spid="27">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8" fill="hold" grpId="0" nodeType="click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500"/>
                                        <p:tgtEl>
                                          <p:spTgt spid="5">
                                            <p:txEl>
                                              <p:pRg st="0" end="0"/>
                                            </p:txEl>
                                          </p:spTgt>
                                        </p:tgtEl>
                                        <p:attrNameLst>
                                          <p:attrName>ppt_x</p:attrName>
                                        </p:attrNameLst>
                                      </p:cBhvr>
                                      <p:tavLst>
                                        <p:tav tm="0">
                                          <p:val>
                                            <p:strVal val="#ppt_x-#ppt_w*1.125000"/>
                                          </p:val>
                                        </p:tav>
                                        <p:tav tm="100000">
                                          <p:val>
                                            <p:strVal val="#ppt_x"/>
                                          </p:val>
                                        </p:tav>
                                      </p:tavLst>
                                    </p:anim>
                                    <p:animEffect transition="in" filter="wipe(right)">
                                      <p:cBhvr>
                                        <p:cTn id="25" dur="500"/>
                                        <p:tgtEl>
                                          <p:spTgt spid="5">
                                            <p:txEl>
                                              <p:pRg st="0" end="0"/>
                                            </p:txEl>
                                          </p:spTgt>
                                        </p:tgtEl>
                                      </p:cBhvr>
                                    </p:animEffect>
                                  </p:childTnLst>
                                </p:cTn>
                              </p:par>
                            </p:childTnLst>
                          </p:cTn>
                        </p:par>
                        <p:par>
                          <p:cTn id="26" fill="hold">
                            <p:stCondLst>
                              <p:cond delay="500"/>
                            </p:stCondLst>
                            <p:childTnLst>
                              <p:par>
                                <p:cTn id="27" presetID="12" presetClass="entr" presetSubtype="8" fill="hold" grpId="0" nodeType="after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 calcmode="lin" valueType="num">
                                      <p:cBhvr additive="base">
                                        <p:cTn id="29" dur="500"/>
                                        <p:tgtEl>
                                          <p:spTgt spid="5">
                                            <p:txEl>
                                              <p:pRg st="1" end="1"/>
                                            </p:txEl>
                                          </p:spTgt>
                                        </p:tgtEl>
                                        <p:attrNameLst>
                                          <p:attrName>ppt_x</p:attrName>
                                        </p:attrNameLst>
                                      </p:cBhvr>
                                      <p:tavLst>
                                        <p:tav tm="0">
                                          <p:val>
                                            <p:strVal val="#ppt_x-#ppt_w*1.125000"/>
                                          </p:val>
                                        </p:tav>
                                        <p:tav tm="100000">
                                          <p:val>
                                            <p:strVal val="#ppt_x"/>
                                          </p:val>
                                        </p:tav>
                                      </p:tavLst>
                                    </p:anim>
                                    <p:animEffect transition="in" filter="wipe(right)">
                                      <p:cBhvr>
                                        <p:cTn id="30" dur="500"/>
                                        <p:tgtEl>
                                          <p:spTgt spid="5">
                                            <p:txEl>
                                              <p:pRg st="1" end="1"/>
                                            </p:txEl>
                                          </p:spTgt>
                                        </p:tgtEl>
                                      </p:cBhvr>
                                    </p:animEffect>
                                  </p:childTnLst>
                                </p:cTn>
                              </p:par>
                            </p:childTnLst>
                          </p:cTn>
                        </p:par>
                        <p:par>
                          <p:cTn id="31" fill="hold">
                            <p:stCondLst>
                              <p:cond delay="1000"/>
                            </p:stCondLst>
                            <p:childTnLst>
                              <p:par>
                                <p:cTn id="32" presetID="12" presetClass="entr" presetSubtype="8" fill="hold" grpId="0" nodeType="afterEffect">
                                  <p:stCondLst>
                                    <p:cond delay="0"/>
                                  </p:stCondLst>
                                  <p:childTnLst>
                                    <p:set>
                                      <p:cBhvr>
                                        <p:cTn id="33" dur="1" fill="hold">
                                          <p:stCondLst>
                                            <p:cond delay="0"/>
                                          </p:stCondLst>
                                        </p:cTn>
                                        <p:tgtEl>
                                          <p:spTgt spid="5">
                                            <p:txEl>
                                              <p:pRg st="2" end="2"/>
                                            </p:txEl>
                                          </p:spTgt>
                                        </p:tgtEl>
                                        <p:attrNameLst>
                                          <p:attrName>style.visibility</p:attrName>
                                        </p:attrNameLst>
                                      </p:cBhvr>
                                      <p:to>
                                        <p:strVal val="visible"/>
                                      </p:to>
                                    </p:set>
                                    <p:anim calcmode="lin" valueType="num">
                                      <p:cBhvr additive="base">
                                        <p:cTn id="34" dur="500"/>
                                        <p:tgtEl>
                                          <p:spTgt spid="5">
                                            <p:txEl>
                                              <p:pRg st="2" end="2"/>
                                            </p:txEl>
                                          </p:spTgt>
                                        </p:tgtEl>
                                        <p:attrNameLst>
                                          <p:attrName>ppt_x</p:attrName>
                                        </p:attrNameLst>
                                      </p:cBhvr>
                                      <p:tavLst>
                                        <p:tav tm="0">
                                          <p:val>
                                            <p:strVal val="#ppt_x-#ppt_w*1.125000"/>
                                          </p:val>
                                        </p:tav>
                                        <p:tav tm="100000">
                                          <p:val>
                                            <p:strVal val="#ppt_x"/>
                                          </p:val>
                                        </p:tav>
                                      </p:tavLst>
                                    </p:anim>
                                    <p:animEffect transition="in" filter="wipe(right)">
                                      <p:cBhvr>
                                        <p:cTn id="35" dur="500"/>
                                        <p:tgtEl>
                                          <p:spTgt spid="5">
                                            <p:txEl>
                                              <p:pRg st="2" end="2"/>
                                            </p:txEl>
                                          </p:spTgt>
                                        </p:tgtEl>
                                      </p:cBhvr>
                                    </p:animEffect>
                                  </p:childTnLst>
                                </p:cTn>
                              </p:par>
                            </p:childTnLst>
                          </p:cTn>
                        </p:par>
                        <p:par>
                          <p:cTn id="36" fill="hold">
                            <p:stCondLst>
                              <p:cond delay="1500"/>
                            </p:stCondLst>
                            <p:childTnLst>
                              <p:par>
                                <p:cTn id="37" presetID="12" presetClass="entr" presetSubtype="8" fill="hold" grpId="0" nodeType="afterEffect">
                                  <p:stCondLst>
                                    <p:cond delay="0"/>
                                  </p:stCondLst>
                                  <p:childTnLst>
                                    <p:set>
                                      <p:cBhvr>
                                        <p:cTn id="38" dur="1" fill="hold">
                                          <p:stCondLst>
                                            <p:cond delay="0"/>
                                          </p:stCondLst>
                                        </p:cTn>
                                        <p:tgtEl>
                                          <p:spTgt spid="5">
                                            <p:txEl>
                                              <p:pRg st="3" end="3"/>
                                            </p:txEl>
                                          </p:spTgt>
                                        </p:tgtEl>
                                        <p:attrNameLst>
                                          <p:attrName>style.visibility</p:attrName>
                                        </p:attrNameLst>
                                      </p:cBhvr>
                                      <p:to>
                                        <p:strVal val="visible"/>
                                      </p:to>
                                    </p:set>
                                    <p:anim calcmode="lin" valueType="num">
                                      <p:cBhvr additive="base">
                                        <p:cTn id="39" dur="500"/>
                                        <p:tgtEl>
                                          <p:spTgt spid="5">
                                            <p:txEl>
                                              <p:pRg st="3" end="3"/>
                                            </p:txEl>
                                          </p:spTgt>
                                        </p:tgtEl>
                                        <p:attrNameLst>
                                          <p:attrName>ppt_x</p:attrName>
                                        </p:attrNameLst>
                                      </p:cBhvr>
                                      <p:tavLst>
                                        <p:tav tm="0">
                                          <p:val>
                                            <p:strVal val="#ppt_x-#ppt_w*1.125000"/>
                                          </p:val>
                                        </p:tav>
                                        <p:tav tm="100000">
                                          <p:val>
                                            <p:strVal val="#ppt_x"/>
                                          </p:val>
                                        </p:tav>
                                      </p:tavLst>
                                    </p:anim>
                                    <p:animEffect transition="in" filter="wipe(right)">
                                      <p:cBhvr>
                                        <p:cTn id="40" dur="500"/>
                                        <p:tgtEl>
                                          <p:spTgt spid="5">
                                            <p:txEl>
                                              <p:pRg st="3" end="3"/>
                                            </p:txEl>
                                          </p:spTgt>
                                        </p:tgtEl>
                                      </p:cBhvr>
                                    </p:animEffect>
                                  </p:childTnLst>
                                </p:cTn>
                              </p:par>
                            </p:childTnLst>
                          </p:cTn>
                        </p:par>
                        <p:par>
                          <p:cTn id="41" fill="hold">
                            <p:stCondLst>
                              <p:cond delay="2000"/>
                            </p:stCondLst>
                            <p:childTnLst>
                              <p:par>
                                <p:cTn id="42" presetID="12" presetClass="entr" presetSubtype="8" fill="hold" grpId="0" nodeType="afterEffect">
                                  <p:stCondLst>
                                    <p:cond delay="0"/>
                                  </p:stCondLst>
                                  <p:childTnLst>
                                    <p:set>
                                      <p:cBhvr>
                                        <p:cTn id="43" dur="1" fill="hold">
                                          <p:stCondLst>
                                            <p:cond delay="0"/>
                                          </p:stCondLst>
                                        </p:cTn>
                                        <p:tgtEl>
                                          <p:spTgt spid="5">
                                            <p:txEl>
                                              <p:pRg st="4" end="4"/>
                                            </p:txEl>
                                          </p:spTgt>
                                        </p:tgtEl>
                                        <p:attrNameLst>
                                          <p:attrName>style.visibility</p:attrName>
                                        </p:attrNameLst>
                                      </p:cBhvr>
                                      <p:to>
                                        <p:strVal val="visible"/>
                                      </p:to>
                                    </p:set>
                                    <p:anim calcmode="lin" valueType="num">
                                      <p:cBhvr additive="base">
                                        <p:cTn id="44" dur="500"/>
                                        <p:tgtEl>
                                          <p:spTgt spid="5">
                                            <p:txEl>
                                              <p:pRg st="4" end="4"/>
                                            </p:txEl>
                                          </p:spTgt>
                                        </p:tgtEl>
                                        <p:attrNameLst>
                                          <p:attrName>ppt_x</p:attrName>
                                        </p:attrNameLst>
                                      </p:cBhvr>
                                      <p:tavLst>
                                        <p:tav tm="0">
                                          <p:val>
                                            <p:strVal val="#ppt_x-#ppt_w*1.125000"/>
                                          </p:val>
                                        </p:tav>
                                        <p:tav tm="100000">
                                          <p:val>
                                            <p:strVal val="#ppt_x"/>
                                          </p:val>
                                        </p:tav>
                                      </p:tavLst>
                                    </p:anim>
                                    <p:animEffect transition="in" filter="wipe(right)">
                                      <p:cBhvr>
                                        <p:cTn id="45" dur="500"/>
                                        <p:tgtEl>
                                          <p:spTgt spid="5">
                                            <p:txEl>
                                              <p:pRg st="4" end="4"/>
                                            </p:txEl>
                                          </p:spTgt>
                                        </p:tgtEl>
                                      </p:cBhvr>
                                    </p:animEffect>
                                  </p:childTnLst>
                                </p:cTn>
                              </p:par>
                            </p:childTnLst>
                          </p:cTn>
                        </p:par>
                        <p:par>
                          <p:cTn id="46" fill="hold">
                            <p:stCondLst>
                              <p:cond delay="2500"/>
                            </p:stCondLst>
                            <p:childTnLst>
                              <p:par>
                                <p:cTn id="47" presetID="12" presetClass="entr" presetSubtype="8" fill="hold" grpId="0" nodeType="afterEffect">
                                  <p:stCondLst>
                                    <p:cond delay="0"/>
                                  </p:stCondLst>
                                  <p:childTnLst>
                                    <p:set>
                                      <p:cBhvr>
                                        <p:cTn id="48" dur="1" fill="hold">
                                          <p:stCondLst>
                                            <p:cond delay="0"/>
                                          </p:stCondLst>
                                        </p:cTn>
                                        <p:tgtEl>
                                          <p:spTgt spid="5">
                                            <p:txEl>
                                              <p:pRg st="5" end="5"/>
                                            </p:txEl>
                                          </p:spTgt>
                                        </p:tgtEl>
                                        <p:attrNameLst>
                                          <p:attrName>style.visibility</p:attrName>
                                        </p:attrNameLst>
                                      </p:cBhvr>
                                      <p:to>
                                        <p:strVal val="visible"/>
                                      </p:to>
                                    </p:set>
                                    <p:anim calcmode="lin" valueType="num">
                                      <p:cBhvr additive="base">
                                        <p:cTn id="49" dur="500"/>
                                        <p:tgtEl>
                                          <p:spTgt spid="5">
                                            <p:txEl>
                                              <p:pRg st="5" end="5"/>
                                            </p:txEl>
                                          </p:spTgt>
                                        </p:tgtEl>
                                        <p:attrNameLst>
                                          <p:attrName>ppt_x</p:attrName>
                                        </p:attrNameLst>
                                      </p:cBhvr>
                                      <p:tavLst>
                                        <p:tav tm="0">
                                          <p:val>
                                            <p:strVal val="#ppt_x-#ppt_w*1.125000"/>
                                          </p:val>
                                        </p:tav>
                                        <p:tav tm="100000">
                                          <p:val>
                                            <p:strVal val="#ppt_x"/>
                                          </p:val>
                                        </p:tav>
                                      </p:tavLst>
                                    </p:anim>
                                    <p:animEffect transition="in" filter="wipe(right)">
                                      <p:cBhvr>
                                        <p:cTn id="50" dur="500"/>
                                        <p:tgtEl>
                                          <p:spTgt spid="5">
                                            <p:txEl>
                                              <p:pRg st="5" end="5"/>
                                            </p:txEl>
                                          </p:spTgt>
                                        </p:tgtEl>
                                      </p:cBhvr>
                                    </p:animEffect>
                                  </p:childTnLst>
                                </p:cTn>
                              </p:par>
                            </p:childTnLst>
                          </p:cTn>
                        </p:par>
                        <p:par>
                          <p:cTn id="51" fill="hold">
                            <p:stCondLst>
                              <p:cond delay="3000"/>
                            </p:stCondLst>
                            <p:childTnLst>
                              <p:par>
                                <p:cTn id="52" presetID="12" presetClass="entr" presetSubtype="8" fill="hold" grpId="0" nodeType="afterEffect">
                                  <p:stCondLst>
                                    <p:cond delay="0"/>
                                  </p:stCondLst>
                                  <p:childTnLst>
                                    <p:set>
                                      <p:cBhvr>
                                        <p:cTn id="53" dur="1" fill="hold">
                                          <p:stCondLst>
                                            <p:cond delay="0"/>
                                          </p:stCondLst>
                                        </p:cTn>
                                        <p:tgtEl>
                                          <p:spTgt spid="5">
                                            <p:txEl>
                                              <p:pRg st="6" end="6"/>
                                            </p:txEl>
                                          </p:spTgt>
                                        </p:tgtEl>
                                        <p:attrNameLst>
                                          <p:attrName>style.visibility</p:attrName>
                                        </p:attrNameLst>
                                      </p:cBhvr>
                                      <p:to>
                                        <p:strVal val="visible"/>
                                      </p:to>
                                    </p:set>
                                    <p:anim calcmode="lin" valueType="num">
                                      <p:cBhvr additive="base">
                                        <p:cTn id="54" dur="500"/>
                                        <p:tgtEl>
                                          <p:spTgt spid="5">
                                            <p:txEl>
                                              <p:pRg st="6" end="6"/>
                                            </p:txEl>
                                          </p:spTgt>
                                        </p:tgtEl>
                                        <p:attrNameLst>
                                          <p:attrName>ppt_x</p:attrName>
                                        </p:attrNameLst>
                                      </p:cBhvr>
                                      <p:tavLst>
                                        <p:tav tm="0">
                                          <p:val>
                                            <p:strVal val="#ppt_x-#ppt_w*1.125000"/>
                                          </p:val>
                                        </p:tav>
                                        <p:tav tm="100000">
                                          <p:val>
                                            <p:strVal val="#ppt_x"/>
                                          </p:val>
                                        </p:tav>
                                      </p:tavLst>
                                    </p:anim>
                                    <p:animEffect transition="in" filter="wipe(right)">
                                      <p:cBhvr>
                                        <p:cTn id="55" dur="500"/>
                                        <p:tgtEl>
                                          <p:spTgt spid="5">
                                            <p:txEl>
                                              <p:pRg st="6" end="6"/>
                                            </p:txEl>
                                          </p:spTgt>
                                        </p:tgtEl>
                                      </p:cBhvr>
                                    </p:animEffect>
                                  </p:childTnLst>
                                </p:cTn>
                              </p:par>
                            </p:childTnLst>
                          </p:cTn>
                        </p:par>
                        <p:par>
                          <p:cTn id="56" fill="hold">
                            <p:stCondLst>
                              <p:cond delay="3500"/>
                            </p:stCondLst>
                            <p:childTnLst>
                              <p:par>
                                <p:cTn id="57" presetID="12" presetClass="entr" presetSubtype="8" fill="hold" grpId="0" nodeType="afterEffect">
                                  <p:stCondLst>
                                    <p:cond delay="0"/>
                                  </p:stCondLst>
                                  <p:childTnLst>
                                    <p:set>
                                      <p:cBhvr>
                                        <p:cTn id="58" dur="1" fill="hold">
                                          <p:stCondLst>
                                            <p:cond delay="0"/>
                                          </p:stCondLst>
                                        </p:cTn>
                                        <p:tgtEl>
                                          <p:spTgt spid="5">
                                            <p:txEl>
                                              <p:pRg st="7" end="7"/>
                                            </p:txEl>
                                          </p:spTgt>
                                        </p:tgtEl>
                                        <p:attrNameLst>
                                          <p:attrName>style.visibility</p:attrName>
                                        </p:attrNameLst>
                                      </p:cBhvr>
                                      <p:to>
                                        <p:strVal val="visible"/>
                                      </p:to>
                                    </p:set>
                                    <p:anim calcmode="lin" valueType="num">
                                      <p:cBhvr additive="base">
                                        <p:cTn id="59" dur="500"/>
                                        <p:tgtEl>
                                          <p:spTgt spid="5">
                                            <p:txEl>
                                              <p:pRg st="7" end="7"/>
                                            </p:txEl>
                                          </p:spTgt>
                                        </p:tgtEl>
                                        <p:attrNameLst>
                                          <p:attrName>ppt_x</p:attrName>
                                        </p:attrNameLst>
                                      </p:cBhvr>
                                      <p:tavLst>
                                        <p:tav tm="0">
                                          <p:val>
                                            <p:strVal val="#ppt_x-#ppt_w*1.125000"/>
                                          </p:val>
                                        </p:tav>
                                        <p:tav tm="100000">
                                          <p:val>
                                            <p:strVal val="#ppt_x"/>
                                          </p:val>
                                        </p:tav>
                                      </p:tavLst>
                                    </p:anim>
                                    <p:animEffect transition="in" filter="wipe(right)">
                                      <p:cBhvr>
                                        <p:cTn id="60" dur="500"/>
                                        <p:tgtEl>
                                          <p:spTgt spid="5">
                                            <p:txEl>
                                              <p:pRg st="7" end="7"/>
                                            </p:txEl>
                                          </p:spTgt>
                                        </p:tgtEl>
                                      </p:cBhvr>
                                    </p:animEffect>
                                  </p:childTnLst>
                                </p:cTn>
                              </p:par>
                            </p:childTnLst>
                          </p:cTn>
                        </p:par>
                        <p:par>
                          <p:cTn id="61" fill="hold">
                            <p:stCondLst>
                              <p:cond delay="4000"/>
                            </p:stCondLst>
                            <p:childTnLst>
                              <p:par>
                                <p:cTn id="62" presetID="12" presetClass="entr" presetSubtype="8" fill="hold" grpId="0" nodeType="afterEffect">
                                  <p:stCondLst>
                                    <p:cond delay="0"/>
                                  </p:stCondLst>
                                  <p:childTnLst>
                                    <p:set>
                                      <p:cBhvr>
                                        <p:cTn id="63" dur="1" fill="hold">
                                          <p:stCondLst>
                                            <p:cond delay="0"/>
                                          </p:stCondLst>
                                        </p:cTn>
                                        <p:tgtEl>
                                          <p:spTgt spid="5">
                                            <p:txEl>
                                              <p:pRg st="8" end="8"/>
                                            </p:txEl>
                                          </p:spTgt>
                                        </p:tgtEl>
                                        <p:attrNameLst>
                                          <p:attrName>style.visibility</p:attrName>
                                        </p:attrNameLst>
                                      </p:cBhvr>
                                      <p:to>
                                        <p:strVal val="visible"/>
                                      </p:to>
                                    </p:set>
                                    <p:anim calcmode="lin" valueType="num">
                                      <p:cBhvr additive="base">
                                        <p:cTn id="64" dur="500"/>
                                        <p:tgtEl>
                                          <p:spTgt spid="5">
                                            <p:txEl>
                                              <p:pRg st="8" end="8"/>
                                            </p:txEl>
                                          </p:spTgt>
                                        </p:tgtEl>
                                        <p:attrNameLst>
                                          <p:attrName>ppt_x</p:attrName>
                                        </p:attrNameLst>
                                      </p:cBhvr>
                                      <p:tavLst>
                                        <p:tav tm="0">
                                          <p:val>
                                            <p:strVal val="#ppt_x-#ppt_w*1.125000"/>
                                          </p:val>
                                        </p:tav>
                                        <p:tav tm="100000">
                                          <p:val>
                                            <p:strVal val="#ppt_x"/>
                                          </p:val>
                                        </p:tav>
                                      </p:tavLst>
                                    </p:anim>
                                    <p:animEffect transition="in" filter="wipe(right)">
                                      <p:cBhvr>
                                        <p:cTn id="65" dur="500"/>
                                        <p:tgtEl>
                                          <p:spTgt spid="5">
                                            <p:txEl>
                                              <p:pRg st="8" end="8"/>
                                            </p:txEl>
                                          </p:spTgt>
                                        </p:tgtEl>
                                      </p:cBhvr>
                                    </p:animEffect>
                                  </p:childTnLst>
                                </p:cTn>
                              </p:par>
                            </p:childTnLst>
                          </p:cTn>
                        </p:par>
                        <p:par>
                          <p:cTn id="66" fill="hold">
                            <p:stCondLst>
                              <p:cond delay="4500"/>
                            </p:stCondLst>
                            <p:childTnLst>
                              <p:par>
                                <p:cTn id="67" presetID="12" presetClass="entr" presetSubtype="8" fill="hold" grpId="0" nodeType="afterEffect">
                                  <p:stCondLst>
                                    <p:cond delay="0"/>
                                  </p:stCondLst>
                                  <p:childTnLst>
                                    <p:set>
                                      <p:cBhvr>
                                        <p:cTn id="68" dur="1" fill="hold">
                                          <p:stCondLst>
                                            <p:cond delay="0"/>
                                          </p:stCondLst>
                                        </p:cTn>
                                        <p:tgtEl>
                                          <p:spTgt spid="5">
                                            <p:txEl>
                                              <p:pRg st="9" end="9"/>
                                            </p:txEl>
                                          </p:spTgt>
                                        </p:tgtEl>
                                        <p:attrNameLst>
                                          <p:attrName>style.visibility</p:attrName>
                                        </p:attrNameLst>
                                      </p:cBhvr>
                                      <p:to>
                                        <p:strVal val="visible"/>
                                      </p:to>
                                    </p:set>
                                    <p:anim calcmode="lin" valueType="num">
                                      <p:cBhvr additive="base">
                                        <p:cTn id="69" dur="500"/>
                                        <p:tgtEl>
                                          <p:spTgt spid="5">
                                            <p:txEl>
                                              <p:pRg st="9" end="9"/>
                                            </p:txEl>
                                          </p:spTgt>
                                        </p:tgtEl>
                                        <p:attrNameLst>
                                          <p:attrName>ppt_x</p:attrName>
                                        </p:attrNameLst>
                                      </p:cBhvr>
                                      <p:tavLst>
                                        <p:tav tm="0">
                                          <p:val>
                                            <p:strVal val="#ppt_x-#ppt_w*1.125000"/>
                                          </p:val>
                                        </p:tav>
                                        <p:tav tm="100000">
                                          <p:val>
                                            <p:strVal val="#ppt_x"/>
                                          </p:val>
                                        </p:tav>
                                      </p:tavLst>
                                    </p:anim>
                                    <p:animEffect transition="in" filter="wipe(right)">
                                      <p:cBhvr>
                                        <p:cTn id="70" dur="500"/>
                                        <p:tgtEl>
                                          <p:spTgt spid="5">
                                            <p:txEl>
                                              <p:pRg st="9" end="9"/>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53" presetClass="entr" presetSubtype="16" fill="hold" grpId="0" nodeType="clickEffect">
                                  <p:stCondLst>
                                    <p:cond delay="0"/>
                                  </p:stCondLst>
                                  <p:childTnLst>
                                    <p:set>
                                      <p:cBhvr>
                                        <p:cTn id="74" dur="1" fill="hold">
                                          <p:stCondLst>
                                            <p:cond delay="0"/>
                                          </p:stCondLst>
                                        </p:cTn>
                                        <p:tgtEl>
                                          <p:spTgt spid="9"/>
                                        </p:tgtEl>
                                        <p:attrNameLst>
                                          <p:attrName>style.visibility</p:attrName>
                                        </p:attrNameLst>
                                      </p:cBhvr>
                                      <p:to>
                                        <p:strVal val="visible"/>
                                      </p:to>
                                    </p:set>
                                    <p:anim calcmode="lin" valueType="num">
                                      <p:cBhvr>
                                        <p:cTn id="75" dur="500" fill="hold"/>
                                        <p:tgtEl>
                                          <p:spTgt spid="9"/>
                                        </p:tgtEl>
                                        <p:attrNameLst>
                                          <p:attrName>ppt_w</p:attrName>
                                        </p:attrNameLst>
                                      </p:cBhvr>
                                      <p:tavLst>
                                        <p:tav tm="0">
                                          <p:val>
                                            <p:fltVal val="0"/>
                                          </p:val>
                                        </p:tav>
                                        <p:tav tm="100000">
                                          <p:val>
                                            <p:strVal val="#ppt_w"/>
                                          </p:val>
                                        </p:tav>
                                      </p:tavLst>
                                    </p:anim>
                                    <p:anim calcmode="lin" valueType="num">
                                      <p:cBhvr>
                                        <p:cTn id="76" dur="500" fill="hold"/>
                                        <p:tgtEl>
                                          <p:spTgt spid="9"/>
                                        </p:tgtEl>
                                        <p:attrNameLst>
                                          <p:attrName>ppt_h</p:attrName>
                                        </p:attrNameLst>
                                      </p:cBhvr>
                                      <p:tavLst>
                                        <p:tav tm="0">
                                          <p:val>
                                            <p:fltVal val="0"/>
                                          </p:val>
                                        </p:tav>
                                        <p:tav tm="100000">
                                          <p:val>
                                            <p:strVal val="#ppt_h"/>
                                          </p:val>
                                        </p:tav>
                                      </p:tavLst>
                                    </p:anim>
                                    <p:animEffect transition="in" filter="fade">
                                      <p:cBhvr>
                                        <p:cTn id="77" dur="500"/>
                                        <p:tgtEl>
                                          <p:spTgt spid="9"/>
                                        </p:tgtEl>
                                      </p:cBhvr>
                                    </p:animEffect>
                                  </p:childTnLst>
                                </p:cTn>
                              </p:par>
                              <p:par>
                                <p:cTn id="78" presetID="53" presetClass="entr" presetSubtype="16" fill="hold" grpId="0" nodeType="withEffect">
                                  <p:stCondLst>
                                    <p:cond delay="0"/>
                                  </p:stCondLst>
                                  <p:childTnLst>
                                    <p:set>
                                      <p:cBhvr>
                                        <p:cTn id="79" dur="1" fill="hold">
                                          <p:stCondLst>
                                            <p:cond delay="0"/>
                                          </p:stCondLst>
                                        </p:cTn>
                                        <p:tgtEl>
                                          <p:spTgt spid="22"/>
                                        </p:tgtEl>
                                        <p:attrNameLst>
                                          <p:attrName>style.visibility</p:attrName>
                                        </p:attrNameLst>
                                      </p:cBhvr>
                                      <p:to>
                                        <p:strVal val="visible"/>
                                      </p:to>
                                    </p:set>
                                    <p:anim calcmode="lin" valueType="num">
                                      <p:cBhvr>
                                        <p:cTn id="80" dur="500" fill="hold"/>
                                        <p:tgtEl>
                                          <p:spTgt spid="22"/>
                                        </p:tgtEl>
                                        <p:attrNameLst>
                                          <p:attrName>ppt_w</p:attrName>
                                        </p:attrNameLst>
                                      </p:cBhvr>
                                      <p:tavLst>
                                        <p:tav tm="0">
                                          <p:val>
                                            <p:fltVal val="0"/>
                                          </p:val>
                                        </p:tav>
                                        <p:tav tm="100000">
                                          <p:val>
                                            <p:strVal val="#ppt_w"/>
                                          </p:val>
                                        </p:tav>
                                      </p:tavLst>
                                    </p:anim>
                                    <p:anim calcmode="lin" valueType="num">
                                      <p:cBhvr>
                                        <p:cTn id="81" dur="500" fill="hold"/>
                                        <p:tgtEl>
                                          <p:spTgt spid="22"/>
                                        </p:tgtEl>
                                        <p:attrNameLst>
                                          <p:attrName>ppt_h</p:attrName>
                                        </p:attrNameLst>
                                      </p:cBhvr>
                                      <p:tavLst>
                                        <p:tav tm="0">
                                          <p:val>
                                            <p:fltVal val="0"/>
                                          </p:val>
                                        </p:tav>
                                        <p:tav tm="100000">
                                          <p:val>
                                            <p:strVal val="#ppt_h"/>
                                          </p:val>
                                        </p:tav>
                                      </p:tavLst>
                                    </p:anim>
                                    <p:animEffect transition="in" filter="fade">
                                      <p:cBhvr>
                                        <p:cTn id="82" dur="500"/>
                                        <p:tgtEl>
                                          <p:spTgt spid="22"/>
                                        </p:tgtEl>
                                      </p:cBhvr>
                                    </p:animEffect>
                                  </p:childTnLst>
                                </p:cTn>
                              </p:par>
                              <p:par>
                                <p:cTn id="83" presetID="53" presetClass="entr" presetSubtype="16" fill="hold" grpId="0" nodeType="withEffect">
                                  <p:stCondLst>
                                    <p:cond delay="0"/>
                                  </p:stCondLst>
                                  <p:childTnLst>
                                    <p:set>
                                      <p:cBhvr>
                                        <p:cTn id="84" dur="1" fill="hold">
                                          <p:stCondLst>
                                            <p:cond delay="0"/>
                                          </p:stCondLst>
                                        </p:cTn>
                                        <p:tgtEl>
                                          <p:spTgt spid="23"/>
                                        </p:tgtEl>
                                        <p:attrNameLst>
                                          <p:attrName>style.visibility</p:attrName>
                                        </p:attrNameLst>
                                      </p:cBhvr>
                                      <p:to>
                                        <p:strVal val="visible"/>
                                      </p:to>
                                    </p:set>
                                    <p:anim calcmode="lin" valueType="num">
                                      <p:cBhvr>
                                        <p:cTn id="85" dur="500" fill="hold"/>
                                        <p:tgtEl>
                                          <p:spTgt spid="23"/>
                                        </p:tgtEl>
                                        <p:attrNameLst>
                                          <p:attrName>ppt_w</p:attrName>
                                        </p:attrNameLst>
                                      </p:cBhvr>
                                      <p:tavLst>
                                        <p:tav tm="0">
                                          <p:val>
                                            <p:fltVal val="0"/>
                                          </p:val>
                                        </p:tav>
                                        <p:tav tm="100000">
                                          <p:val>
                                            <p:strVal val="#ppt_w"/>
                                          </p:val>
                                        </p:tav>
                                      </p:tavLst>
                                    </p:anim>
                                    <p:anim calcmode="lin" valueType="num">
                                      <p:cBhvr>
                                        <p:cTn id="86" dur="500" fill="hold"/>
                                        <p:tgtEl>
                                          <p:spTgt spid="23"/>
                                        </p:tgtEl>
                                        <p:attrNameLst>
                                          <p:attrName>ppt_h</p:attrName>
                                        </p:attrNameLst>
                                      </p:cBhvr>
                                      <p:tavLst>
                                        <p:tav tm="0">
                                          <p:val>
                                            <p:fltVal val="0"/>
                                          </p:val>
                                        </p:tav>
                                        <p:tav tm="100000">
                                          <p:val>
                                            <p:strVal val="#ppt_h"/>
                                          </p:val>
                                        </p:tav>
                                      </p:tavLst>
                                    </p:anim>
                                    <p:animEffect transition="in" filter="fade">
                                      <p:cBhvr>
                                        <p:cTn id="87" dur="500"/>
                                        <p:tgtEl>
                                          <p:spTgt spid="23"/>
                                        </p:tgtEl>
                                      </p:cBhvr>
                                    </p:animEffect>
                                  </p:childTnLst>
                                </p:cTn>
                              </p:par>
                            </p:childTnLst>
                          </p:cTn>
                        </p:par>
                        <p:par>
                          <p:cTn id="88" fill="hold">
                            <p:stCondLst>
                              <p:cond delay="500"/>
                            </p:stCondLst>
                            <p:childTnLst>
                              <p:par>
                                <p:cTn id="89" presetID="22" presetClass="entr" presetSubtype="1" fill="hold" grpId="0" nodeType="afterEffect">
                                  <p:stCondLst>
                                    <p:cond delay="0"/>
                                  </p:stCondLst>
                                  <p:childTnLst>
                                    <p:set>
                                      <p:cBhvr>
                                        <p:cTn id="90" dur="1" fill="hold">
                                          <p:stCondLst>
                                            <p:cond delay="0"/>
                                          </p:stCondLst>
                                        </p:cTn>
                                        <p:tgtEl>
                                          <p:spTgt spid="20"/>
                                        </p:tgtEl>
                                        <p:attrNameLst>
                                          <p:attrName>style.visibility</p:attrName>
                                        </p:attrNameLst>
                                      </p:cBhvr>
                                      <p:to>
                                        <p:strVal val="visible"/>
                                      </p:to>
                                    </p:set>
                                    <p:animEffect transition="in" filter="wipe(up)">
                                      <p:cBhvr>
                                        <p:cTn id="91" dur="500"/>
                                        <p:tgtEl>
                                          <p:spTgt spid="20"/>
                                        </p:tgtEl>
                                      </p:cBhvr>
                                    </p:animEffect>
                                  </p:childTnLst>
                                </p:cTn>
                              </p:par>
                              <p:par>
                                <p:cTn id="92" presetID="22" presetClass="entr" presetSubtype="1" fill="hold" grpId="0" nodeType="withEffect">
                                  <p:stCondLst>
                                    <p:cond delay="0"/>
                                  </p:stCondLst>
                                  <p:childTnLst>
                                    <p:set>
                                      <p:cBhvr>
                                        <p:cTn id="93" dur="1" fill="hold">
                                          <p:stCondLst>
                                            <p:cond delay="0"/>
                                          </p:stCondLst>
                                        </p:cTn>
                                        <p:tgtEl>
                                          <p:spTgt spid="25"/>
                                        </p:tgtEl>
                                        <p:attrNameLst>
                                          <p:attrName>style.visibility</p:attrName>
                                        </p:attrNameLst>
                                      </p:cBhvr>
                                      <p:to>
                                        <p:strVal val="visible"/>
                                      </p:to>
                                    </p:set>
                                    <p:animEffect transition="in" filter="wipe(up)">
                                      <p:cBhvr>
                                        <p:cTn id="94" dur="500"/>
                                        <p:tgtEl>
                                          <p:spTgt spid="25"/>
                                        </p:tgtEl>
                                      </p:cBhvr>
                                    </p:animEffect>
                                  </p:childTnLst>
                                </p:cTn>
                              </p:par>
                              <p:par>
                                <p:cTn id="95" presetID="22" presetClass="entr" presetSubtype="1" fill="hold" grpId="0" nodeType="withEffect">
                                  <p:stCondLst>
                                    <p:cond delay="0"/>
                                  </p:stCondLst>
                                  <p:childTnLst>
                                    <p:set>
                                      <p:cBhvr>
                                        <p:cTn id="96" dur="1" fill="hold">
                                          <p:stCondLst>
                                            <p:cond delay="0"/>
                                          </p:stCondLst>
                                        </p:cTn>
                                        <p:tgtEl>
                                          <p:spTgt spid="26"/>
                                        </p:tgtEl>
                                        <p:attrNameLst>
                                          <p:attrName>style.visibility</p:attrName>
                                        </p:attrNameLst>
                                      </p:cBhvr>
                                      <p:to>
                                        <p:strVal val="visible"/>
                                      </p:to>
                                    </p:set>
                                    <p:animEffect transition="in" filter="wipe(up)">
                                      <p:cBhvr>
                                        <p:cTn id="9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101" grpId="0" build="p"/>
      <p:bldP spid="5" grpId="0" uiExpand="1" build="p"/>
      <p:bldP spid="9" grpId="0" animBg="1"/>
      <p:bldP spid="22" grpId="0" animBg="1"/>
      <p:bldP spid="23" grpId="0" animBg="1"/>
      <p:bldP spid="20" grpId="0" animBg="1"/>
      <p:bldP spid="25" grpId="0" animBg="1"/>
      <p:bldP spid="26" grpId="0" animBg="1"/>
      <p:bldP spid="2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3" name="Rectangle 2"/>
          <p:cNvSpPr/>
          <p:nvPr/>
        </p:nvSpPr>
        <p:spPr>
          <a:xfrm>
            <a:off x="2931867" y="5924054"/>
            <a:ext cx="2286000" cy="56841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tx1"/>
                </a:solidFill>
              </a:rPr>
              <a:t>IDENTITY</a:t>
            </a:r>
          </a:p>
        </p:txBody>
      </p:sp>
      <p:sp>
        <p:nvSpPr>
          <p:cNvPr id="14" name="Rectangle 13"/>
          <p:cNvSpPr/>
          <p:nvPr/>
        </p:nvSpPr>
        <p:spPr>
          <a:xfrm>
            <a:off x="5217867" y="5924054"/>
            <a:ext cx="2286000" cy="56841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tx1"/>
                </a:solidFill>
              </a:rPr>
              <a:t>MAGNITUDE</a:t>
            </a:r>
          </a:p>
        </p:txBody>
      </p:sp>
      <p:sp>
        <p:nvSpPr>
          <p:cNvPr id="18" name="Rectangle 17"/>
          <p:cNvSpPr/>
          <p:nvPr/>
        </p:nvSpPr>
        <p:spPr>
          <a:xfrm>
            <a:off x="7503867" y="5924054"/>
            <a:ext cx="2286000" cy="568411"/>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tx1"/>
                </a:solidFill>
              </a:rPr>
              <a:t>EQUAL INTERVALS</a:t>
            </a:r>
          </a:p>
        </p:txBody>
      </p:sp>
      <p:sp>
        <p:nvSpPr>
          <p:cNvPr id="20" name="Rectangle 19"/>
          <p:cNvSpPr/>
          <p:nvPr/>
        </p:nvSpPr>
        <p:spPr>
          <a:xfrm>
            <a:off x="9789867" y="5924054"/>
            <a:ext cx="2286000" cy="568411"/>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tx1"/>
                </a:solidFill>
              </a:rPr>
              <a:t>ABSOLUTE ZERO</a:t>
            </a:r>
          </a:p>
        </p:txBody>
      </p:sp>
      <p:sp>
        <p:nvSpPr>
          <p:cNvPr id="21" name="Shape 101"/>
          <p:cNvSpPr txBox="1">
            <a:spLocks/>
          </p:cNvSpPr>
          <p:nvPr/>
        </p:nvSpPr>
        <p:spPr>
          <a:xfrm>
            <a:off x="3401144" y="795717"/>
            <a:ext cx="8327030" cy="1119412"/>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677480"/>
              </a:buClr>
              <a:buSzPct val="100000"/>
              <a:buFont typeface="Lato"/>
              <a:buChar char="▷"/>
              <a:defRPr sz="3000" b="0" i="0" u="none" strike="noStrike" cap="none">
                <a:solidFill>
                  <a:srgbClr val="677480"/>
                </a:solidFill>
                <a:latin typeface="Lato"/>
                <a:ea typeface="Lato"/>
                <a:cs typeface="Lato"/>
                <a:sym typeface="Lato"/>
              </a:defRPr>
            </a:lvl1pPr>
            <a:lvl2pPr marR="0" lvl="1"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2pPr>
            <a:lvl3pPr marR="0" lvl="2"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3pPr>
            <a:lvl4pPr marR="0" lvl="3"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4pPr>
            <a:lvl5pPr marR="0" lvl="4"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5pPr>
            <a:lvl6pPr marR="0" lvl="5"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6pPr>
            <a:lvl7pPr marR="0" lvl="6"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7pPr>
            <a:lvl8pPr marR="0" lvl="7"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8pPr>
            <a:lvl9pPr marR="0" lvl="8"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9pPr>
          </a:lstStyle>
          <a:p>
            <a:pPr>
              <a:buNone/>
            </a:pPr>
            <a:r>
              <a:rPr lang="en-PH" sz="2800" dirty="0">
                <a:solidFill>
                  <a:schemeClr val="tx1"/>
                </a:solidFill>
              </a:rPr>
              <a:t>A variable varies and has values. The values of variables under study are the research data.</a:t>
            </a:r>
          </a:p>
          <a:p>
            <a:pPr>
              <a:buNone/>
            </a:pPr>
            <a:endParaRPr lang="en-PH" sz="2800" dirty="0">
              <a:latin typeface="Arial" panose="020B0604020202020204" pitchFamily="34" charset="0"/>
              <a:cs typeface="Arial" panose="020B0604020202020204" pitchFamily="34" charset="0"/>
            </a:endParaRPr>
          </a:p>
          <a:p>
            <a:pPr>
              <a:buNone/>
            </a:pPr>
            <a:r>
              <a:rPr lang="en-PH" sz="2800" dirty="0">
                <a:latin typeface="Arial" panose="020B0604020202020204" pitchFamily="34" charset="0"/>
                <a:cs typeface="Arial" panose="020B0604020202020204" pitchFamily="34" charset="0"/>
              </a:rPr>
              <a:t>Are these variables? chair, shape of table, tweet, shirt style.</a:t>
            </a:r>
          </a:p>
        </p:txBody>
      </p:sp>
      <p:sp>
        <p:nvSpPr>
          <p:cNvPr id="22" name="Rectangle 21"/>
          <p:cNvSpPr/>
          <p:nvPr/>
        </p:nvSpPr>
        <p:spPr>
          <a:xfrm>
            <a:off x="2931867" y="5369032"/>
            <a:ext cx="9144000" cy="420126"/>
          </a:xfrm>
          <a:prstGeom prst="rect">
            <a:avLst/>
          </a:prstGeom>
          <a:gradFill flip="none" rotWithShape="1">
            <a:gsLst>
              <a:gs pos="67000">
                <a:srgbClr val="FFFF00"/>
              </a:gs>
              <a:gs pos="33000">
                <a:srgbClr val="FFC000"/>
              </a:gs>
              <a:gs pos="100000">
                <a:srgbClr val="92D050"/>
              </a:gs>
              <a:gs pos="0">
                <a:srgbClr val="FF00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RATIO</a:t>
            </a:r>
          </a:p>
        </p:txBody>
      </p:sp>
      <p:sp>
        <p:nvSpPr>
          <p:cNvPr id="23" name="Rectangle 22"/>
          <p:cNvSpPr/>
          <p:nvPr/>
        </p:nvSpPr>
        <p:spPr>
          <a:xfrm>
            <a:off x="2931867" y="5370915"/>
            <a:ext cx="6858000" cy="420126"/>
          </a:xfrm>
          <a:prstGeom prst="rect">
            <a:avLst/>
          </a:prstGeom>
          <a:gradFill flip="none" rotWithShape="1">
            <a:gsLst>
              <a:gs pos="100000">
                <a:srgbClr val="FFFF00"/>
              </a:gs>
              <a:gs pos="50000">
                <a:srgbClr val="FFC000"/>
              </a:gs>
              <a:gs pos="0">
                <a:srgbClr val="FF00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INTERVAL</a:t>
            </a:r>
          </a:p>
        </p:txBody>
      </p:sp>
      <p:sp>
        <p:nvSpPr>
          <p:cNvPr id="24" name="Rectangle 23"/>
          <p:cNvSpPr/>
          <p:nvPr/>
        </p:nvSpPr>
        <p:spPr>
          <a:xfrm>
            <a:off x="2931867" y="5360078"/>
            <a:ext cx="4572000" cy="420126"/>
          </a:xfrm>
          <a:prstGeom prst="rect">
            <a:avLst/>
          </a:prstGeom>
          <a:gradFill flip="none" rotWithShape="1">
            <a:gsLst>
              <a:gs pos="100000">
                <a:srgbClr val="FFC000"/>
              </a:gs>
              <a:gs pos="0">
                <a:srgbClr val="FF00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ORDINAL</a:t>
            </a:r>
          </a:p>
        </p:txBody>
      </p:sp>
      <p:sp>
        <p:nvSpPr>
          <p:cNvPr id="25" name="Rectangle 24"/>
          <p:cNvSpPr/>
          <p:nvPr/>
        </p:nvSpPr>
        <p:spPr>
          <a:xfrm>
            <a:off x="2931867" y="5368662"/>
            <a:ext cx="2286000" cy="42012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NOMINAL</a:t>
            </a:r>
          </a:p>
        </p:txBody>
      </p:sp>
      <p:cxnSp>
        <p:nvCxnSpPr>
          <p:cNvPr id="5" name="Straight Connector 4"/>
          <p:cNvCxnSpPr/>
          <p:nvPr/>
        </p:nvCxnSpPr>
        <p:spPr>
          <a:xfrm>
            <a:off x="2724628" y="5828972"/>
            <a:ext cx="9668739" cy="0"/>
          </a:xfrm>
          <a:prstGeom prst="line">
            <a:avLst/>
          </a:prstGeom>
        </p:spPr>
        <p:style>
          <a:lnRef idx="1">
            <a:schemeClr val="dk1"/>
          </a:lnRef>
          <a:fillRef idx="0">
            <a:schemeClr val="dk1"/>
          </a:fillRef>
          <a:effectRef idx="0">
            <a:schemeClr val="dk1"/>
          </a:effectRef>
          <a:fontRef idx="minor">
            <a:schemeClr val="tx1"/>
          </a:fontRef>
        </p:style>
      </p:cxnSp>
      <p:sp>
        <p:nvSpPr>
          <p:cNvPr id="26" name="Shape 100"/>
          <p:cNvSpPr txBox="1">
            <a:spLocks/>
          </p:cNvSpPr>
          <p:nvPr/>
        </p:nvSpPr>
        <p:spPr>
          <a:xfrm>
            <a:off x="6875670" y="2991966"/>
            <a:ext cx="4659476" cy="932133"/>
          </a:xfrm>
          <a:prstGeom prst="rect">
            <a:avLst/>
          </a:prstGeom>
          <a:noFill/>
          <a:ln>
            <a:noFill/>
          </a:ln>
        </p:spPr>
        <p:txBody>
          <a:bodyPr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97ABBC"/>
              </a:buClr>
              <a:buSzPct val="100000"/>
              <a:buFont typeface="Raleway"/>
              <a:buNone/>
              <a:defRPr sz="3600" b="0" i="0" u="none" strike="noStrike" cap="none">
                <a:solidFill>
                  <a:srgbClr val="97ABBC"/>
                </a:solidFill>
                <a:latin typeface="Raleway"/>
                <a:ea typeface="Raleway"/>
                <a:cs typeface="Raleway"/>
                <a:sym typeface="Raleway"/>
              </a:defRPr>
            </a:lvl1pPr>
            <a:lvl2pPr lvl="1">
              <a:spcBef>
                <a:spcPts val="0"/>
              </a:spcBef>
              <a:buClr>
                <a:srgbClr val="97ABBC"/>
              </a:buClr>
              <a:buSzPct val="100000"/>
              <a:buFont typeface="Raleway"/>
              <a:buNone/>
              <a:defRPr sz="3600">
                <a:solidFill>
                  <a:srgbClr val="97ABBC"/>
                </a:solidFill>
                <a:latin typeface="Raleway"/>
                <a:ea typeface="Raleway"/>
                <a:cs typeface="Raleway"/>
                <a:sym typeface="Raleway"/>
              </a:defRPr>
            </a:lvl2pPr>
            <a:lvl3pPr lvl="2">
              <a:spcBef>
                <a:spcPts val="0"/>
              </a:spcBef>
              <a:buClr>
                <a:srgbClr val="97ABBC"/>
              </a:buClr>
              <a:buSzPct val="100000"/>
              <a:buFont typeface="Raleway"/>
              <a:buNone/>
              <a:defRPr sz="3600">
                <a:solidFill>
                  <a:srgbClr val="97ABBC"/>
                </a:solidFill>
                <a:latin typeface="Raleway"/>
                <a:ea typeface="Raleway"/>
                <a:cs typeface="Raleway"/>
                <a:sym typeface="Raleway"/>
              </a:defRPr>
            </a:lvl3pPr>
            <a:lvl4pPr lvl="3">
              <a:spcBef>
                <a:spcPts val="0"/>
              </a:spcBef>
              <a:buClr>
                <a:srgbClr val="97ABBC"/>
              </a:buClr>
              <a:buSzPct val="100000"/>
              <a:buFont typeface="Raleway"/>
              <a:buNone/>
              <a:defRPr sz="3600">
                <a:solidFill>
                  <a:srgbClr val="97ABBC"/>
                </a:solidFill>
                <a:latin typeface="Raleway"/>
                <a:ea typeface="Raleway"/>
                <a:cs typeface="Raleway"/>
                <a:sym typeface="Raleway"/>
              </a:defRPr>
            </a:lvl4pPr>
            <a:lvl5pPr lvl="4">
              <a:spcBef>
                <a:spcPts val="0"/>
              </a:spcBef>
              <a:buClr>
                <a:srgbClr val="97ABBC"/>
              </a:buClr>
              <a:buSzPct val="100000"/>
              <a:buFont typeface="Raleway"/>
              <a:buNone/>
              <a:defRPr sz="3600">
                <a:solidFill>
                  <a:srgbClr val="97ABBC"/>
                </a:solidFill>
                <a:latin typeface="Raleway"/>
                <a:ea typeface="Raleway"/>
                <a:cs typeface="Raleway"/>
                <a:sym typeface="Raleway"/>
              </a:defRPr>
            </a:lvl5pPr>
            <a:lvl6pPr lvl="5">
              <a:spcBef>
                <a:spcPts val="0"/>
              </a:spcBef>
              <a:buClr>
                <a:srgbClr val="97ABBC"/>
              </a:buClr>
              <a:buSzPct val="100000"/>
              <a:buFont typeface="Raleway"/>
              <a:buNone/>
              <a:defRPr sz="3600">
                <a:solidFill>
                  <a:srgbClr val="97ABBC"/>
                </a:solidFill>
                <a:latin typeface="Raleway"/>
                <a:ea typeface="Raleway"/>
                <a:cs typeface="Raleway"/>
                <a:sym typeface="Raleway"/>
              </a:defRPr>
            </a:lvl6pPr>
            <a:lvl7pPr lvl="6">
              <a:spcBef>
                <a:spcPts val="0"/>
              </a:spcBef>
              <a:buClr>
                <a:srgbClr val="97ABBC"/>
              </a:buClr>
              <a:buSzPct val="100000"/>
              <a:buFont typeface="Raleway"/>
              <a:buNone/>
              <a:defRPr sz="3600">
                <a:solidFill>
                  <a:srgbClr val="97ABBC"/>
                </a:solidFill>
                <a:latin typeface="Raleway"/>
                <a:ea typeface="Raleway"/>
                <a:cs typeface="Raleway"/>
                <a:sym typeface="Raleway"/>
              </a:defRPr>
            </a:lvl7pPr>
            <a:lvl8pPr lvl="7">
              <a:spcBef>
                <a:spcPts val="0"/>
              </a:spcBef>
              <a:buClr>
                <a:srgbClr val="97ABBC"/>
              </a:buClr>
              <a:buSzPct val="100000"/>
              <a:buFont typeface="Raleway"/>
              <a:buNone/>
              <a:defRPr sz="3600">
                <a:solidFill>
                  <a:srgbClr val="97ABBC"/>
                </a:solidFill>
                <a:latin typeface="Raleway"/>
                <a:ea typeface="Raleway"/>
                <a:cs typeface="Raleway"/>
                <a:sym typeface="Raleway"/>
              </a:defRPr>
            </a:lvl8pPr>
            <a:lvl9pPr lvl="8">
              <a:spcBef>
                <a:spcPts val="0"/>
              </a:spcBef>
              <a:buClr>
                <a:srgbClr val="97ABBC"/>
              </a:buClr>
              <a:buSzPct val="100000"/>
              <a:buFont typeface="Raleway"/>
              <a:buNone/>
              <a:defRPr sz="3600">
                <a:solidFill>
                  <a:srgbClr val="97ABBC"/>
                </a:solidFill>
                <a:latin typeface="Raleway"/>
                <a:ea typeface="Raleway"/>
                <a:cs typeface="Raleway"/>
                <a:sym typeface="Raleway"/>
              </a:defRPr>
            </a:lvl9pPr>
          </a:lstStyle>
          <a:p>
            <a:pPr algn="r"/>
            <a:r>
              <a:rPr lang="en-US" sz="2400" b="1" dirty="0">
                <a:solidFill>
                  <a:srgbClr val="0070C0"/>
                </a:solidFill>
              </a:rPr>
              <a:t>Classifying Variables according to Scales of Measure</a:t>
            </a:r>
            <a:endParaRPr lang="en" sz="2400" b="1" dirty="0">
              <a:solidFill>
                <a:srgbClr val="0070C0"/>
              </a:solidFill>
            </a:endParaRPr>
          </a:p>
        </p:txBody>
      </p:sp>
      <p:sp>
        <p:nvSpPr>
          <p:cNvPr id="15" name="Rectangle 14"/>
          <p:cNvSpPr/>
          <p:nvPr/>
        </p:nvSpPr>
        <p:spPr>
          <a:xfrm>
            <a:off x="464513" y="0"/>
            <a:ext cx="1522549" cy="6858000"/>
          </a:xfrm>
          <a:prstGeom prst="rect">
            <a:avLst/>
          </a:prstGeom>
          <a:gradFill flip="none" rotWithShape="1">
            <a:gsLst>
              <a:gs pos="0">
                <a:srgbClr val="3299EE">
                  <a:shade val="30000"/>
                  <a:satMod val="115000"/>
                </a:srgbClr>
              </a:gs>
              <a:gs pos="50000">
                <a:srgbClr val="3299EE">
                  <a:shade val="67500"/>
                  <a:satMod val="115000"/>
                </a:srgbClr>
              </a:gs>
              <a:gs pos="100000">
                <a:srgbClr val="3299EE">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Rectangle 15"/>
          <p:cNvSpPr/>
          <p:nvPr/>
        </p:nvSpPr>
        <p:spPr>
          <a:xfrm>
            <a:off x="1987062" y="0"/>
            <a:ext cx="464513" cy="6858000"/>
          </a:xfrm>
          <a:prstGeom prst="rect">
            <a:avLst/>
          </a:prstGeom>
          <a:gradFill flip="none" rotWithShape="1">
            <a:gsLst>
              <a:gs pos="0">
                <a:srgbClr val="FF9933">
                  <a:shade val="30000"/>
                  <a:satMod val="115000"/>
                </a:srgbClr>
              </a:gs>
              <a:gs pos="50000">
                <a:srgbClr val="FF9933">
                  <a:shade val="67500"/>
                  <a:satMod val="115000"/>
                </a:srgbClr>
              </a:gs>
              <a:gs pos="100000">
                <a:srgbClr val="FF9933">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7" name="Rectangle 16"/>
          <p:cNvSpPr/>
          <p:nvPr/>
        </p:nvSpPr>
        <p:spPr>
          <a:xfrm>
            <a:off x="2451575" y="0"/>
            <a:ext cx="485056" cy="6858000"/>
          </a:xfrm>
          <a:prstGeom prst="rect">
            <a:avLst/>
          </a:prstGeom>
          <a:gradFill flip="none" rotWithShape="1">
            <a:gsLst>
              <a:gs pos="0">
                <a:srgbClr val="FF0066">
                  <a:shade val="30000"/>
                  <a:satMod val="115000"/>
                </a:srgbClr>
              </a:gs>
              <a:gs pos="50000">
                <a:srgbClr val="FF0066">
                  <a:shade val="67500"/>
                  <a:satMod val="115000"/>
                </a:srgbClr>
              </a:gs>
              <a:gs pos="100000">
                <a:srgbClr val="FF0066">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Rectangle 18"/>
          <p:cNvSpPr/>
          <p:nvPr/>
        </p:nvSpPr>
        <p:spPr>
          <a:xfrm>
            <a:off x="0" y="0"/>
            <a:ext cx="464513" cy="6858000"/>
          </a:xfrm>
          <a:prstGeom prst="rect">
            <a:avLst/>
          </a:prstGeom>
          <a:gradFill flip="none" rotWithShape="1">
            <a:gsLst>
              <a:gs pos="0">
                <a:srgbClr val="7BE3F1">
                  <a:shade val="30000"/>
                  <a:satMod val="115000"/>
                </a:srgbClr>
              </a:gs>
              <a:gs pos="50000">
                <a:srgbClr val="7BE3F1">
                  <a:shade val="67500"/>
                  <a:satMod val="115000"/>
                </a:srgbClr>
              </a:gs>
              <a:gs pos="100000">
                <a:srgbClr val="7BE3F1">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7" name="Rectangle 26"/>
          <p:cNvSpPr/>
          <p:nvPr/>
        </p:nvSpPr>
        <p:spPr>
          <a:xfrm>
            <a:off x="0" y="4436051"/>
            <a:ext cx="2936631" cy="19694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r>
              <a:rPr lang="en" sz="4000" b="1" dirty="0">
                <a:ln w="0"/>
                <a:solidFill>
                  <a:srgbClr val="000000"/>
                </a:solidFill>
                <a:effectLst>
                  <a:outerShdw blurRad="38100" dist="19050" dir="2700000" algn="tl" rotWithShape="0">
                    <a:srgbClr val="000000">
                      <a:alpha val="40000"/>
                    </a:srgbClr>
                  </a:outerShdw>
                </a:effectLst>
                <a:latin typeface="Raleway" panose="020B0403030101060003" pitchFamily="34" charset="0"/>
                <a:cs typeface="Arial"/>
              </a:rPr>
              <a:t>Variables</a:t>
            </a:r>
          </a:p>
        </p:txBody>
      </p:sp>
      <p:sp>
        <p:nvSpPr>
          <p:cNvPr id="28" name="Rectangle 27"/>
          <p:cNvSpPr/>
          <p:nvPr/>
        </p:nvSpPr>
        <p:spPr>
          <a:xfrm>
            <a:off x="0" y="4202723"/>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0" y="6515100"/>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99818782"/>
      </p:ext>
    </p:extLst>
  </p:cSld>
  <p:clrMapOvr>
    <a:masterClrMapping/>
  </p:clrMapOvr>
  <mc:AlternateContent xmlns:mc="http://schemas.openxmlformats.org/markup-compatibility/2006" xmlns:p14="http://schemas.microsoft.com/office/powerpoint/2010/main">
    <mc:Choice Requires="p14">
      <p:transition spd="slow" p14:dur="1300" advClick="0">
        <p14:pan dir="d"/>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p:tgtEl>
                                          <p:spTgt spid="26"/>
                                        </p:tgtEl>
                                        <p:attrNameLst>
                                          <p:attrName>ppt_x</p:attrName>
                                        </p:attrNameLst>
                                      </p:cBhvr>
                                      <p:tavLst>
                                        <p:tav tm="0">
                                          <p:val>
                                            <p:strVal val="#ppt_x+#ppt_w*1.125000"/>
                                          </p:val>
                                        </p:tav>
                                        <p:tav tm="100000">
                                          <p:val>
                                            <p:strVal val="#ppt_x"/>
                                          </p:val>
                                        </p:tav>
                                      </p:tavLst>
                                    </p:anim>
                                    <p:animEffect transition="in" filter="wipe(left)">
                                      <p:cBhvr>
                                        <p:cTn id="8" dur="500"/>
                                        <p:tgtEl>
                                          <p:spTgt spid="26"/>
                                        </p:tgtEl>
                                      </p:cBhvr>
                                    </p:animEffect>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left)">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wipe(left)">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left)">
                                      <p:cBhvr>
                                        <p:cTn id="23" dur="5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wipe(left)">
                                      <p:cBhvr>
                                        <p:cTn id="28" dur="500"/>
                                        <p:tgtEl>
                                          <p:spTgt spid="20"/>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37"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barn(outVertical)">
                                      <p:cBhvr>
                                        <p:cTn id="33" dur="5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wipe(left)">
                                      <p:cBhvr>
                                        <p:cTn id="38" dur="500"/>
                                        <p:tgtEl>
                                          <p:spTgt spid="25"/>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path" presetSubtype="0" accel="50000" decel="50000" fill="hold" grpId="1" nodeType="clickEffect">
                                  <p:stCondLst>
                                    <p:cond delay="0"/>
                                  </p:stCondLst>
                                  <p:childTnLst>
                                    <p:animMotion origin="layout" path="M -4.79167E-6 4.07407E-6 L -4.79167E-6 -0.20162 " pathEditMode="relative" rAng="0" ptsTypes="AA">
                                      <p:cBhvr>
                                        <p:cTn id="42" dur="2000" fill="hold"/>
                                        <p:tgtEl>
                                          <p:spTgt spid="25"/>
                                        </p:tgtEl>
                                        <p:attrNameLst>
                                          <p:attrName>ppt_x</p:attrName>
                                          <p:attrName>ppt_y</p:attrName>
                                        </p:attrNameLst>
                                      </p:cBhvr>
                                      <p:rCtr x="0" y="-10093"/>
                                    </p:animMotion>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wipe(left)">
                                      <p:cBhvr>
                                        <p:cTn id="47" dur="500"/>
                                        <p:tgtEl>
                                          <p:spTgt spid="24"/>
                                        </p:tgtEl>
                                      </p:cBhvr>
                                    </p:animEffect>
                                  </p:childTnLst>
                                </p:cTn>
                              </p:par>
                            </p:childTnLst>
                          </p:cTn>
                        </p:par>
                      </p:childTnLst>
                    </p:cTn>
                  </p:par>
                  <p:par>
                    <p:cTn id="48" fill="hold">
                      <p:stCondLst>
                        <p:cond delay="indefinite"/>
                      </p:stCondLst>
                      <p:childTnLst>
                        <p:par>
                          <p:cTn id="49" fill="hold">
                            <p:stCondLst>
                              <p:cond delay="0"/>
                            </p:stCondLst>
                            <p:childTnLst>
                              <p:par>
                                <p:cTn id="50" presetID="42" presetClass="path" presetSubtype="0" accel="50000" decel="50000" fill="hold" grpId="1" nodeType="clickEffect">
                                  <p:stCondLst>
                                    <p:cond delay="0"/>
                                  </p:stCondLst>
                                  <p:childTnLst>
                                    <p:animMotion origin="layout" path="M -4.79167E-6 2.96296E-6 L -4.79167E-6 -0.13241 " pathEditMode="relative" rAng="0" ptsTypes="AA">
                                      <p:cBhvr>
                                        <p:cTn id="51" dur="2000" fill="hold"/>
                                        <p:tgtEl>
                                          <p:spTgt spid="24"/>
                                        </p:tgtEl>
                                        <p:attrNameLst>
                                          <p:attrName>ppt_x</p:attrName>
                                          <p:attrName>ppt_y</p:attrName>
                                        </p:attrNameLst>
                                      </p:cBhvr>
                                      <p:rCtr x="0" y="-6620"/>
                                    </p:animMotion>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wipe(left)">
                                      <p:cBhvr>
                                        <p:cTn id="56" dur="500"/>
                                        <p:tgtEl>
                                          <p:spTgt spid="23"/>
                                        </p:tgtEl>
                                      </p:cBhvr>
                                    </p:animEffect>
                                  </p:childTnLst>
                                </p:cTn>
                              </p:par>
                            </p:childTnLst>
                          </p:cTn>
                        </p:par>
                      </p:childTnLst>
                    </p:cTn>
                  </p:par>
                  <p:par>
                    <p:cTn id="57" fill="hold">
                      <p:stCondLst>
                        <p:cond delay="indefinite"/>
                      </p:stCondLst>
                      <p:childTnLst>
                        <p:par>
                          <p:cTn id="58" fill="hold">
                            <p:stCondLst>
                              <p:cond delay="0"/>
                            </p:stCondLst>
                            <p:childTnLst>
                              <p:par>
                                <p:cTn id="59" presetID="42" presetClass="path" presetSubtype="0" accel="50000" decel="50000" fill="hold" grpId="1" nodeType="clickEffect">
                                  <p:stCondLst>
                                    <p:cond delay="0"/>
                                  </p:stCondLst>
                                  <p:childTnLst>
                                    <p:animMotion origin="layout" path="M -4.79167E-6 2.59259E-6 L -4.79167E-6 -0.06875 " pathEditMode="relative" rAng="0" ptsTypes="AA">
                                      <p:cBhvr>
                                        <p:cTn id="60" dur="2000" fill="hold"/>
                                        <p:tgtEl>
                                          <p:spTgt spid="23"/>
                                        </p:tgtEl>
                                        <p:attrNameLst>
                                          <p:attrName>ppt_x</p:attrName>
                                          <p:attrName>ppt_y</p:attrName>
                                        </p:attrNameLst>
                                      </p:cBhvr>
                                      <p:rCtr x="0" y="-3449"/>
                                    </p:animMotion>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grpId="0" nodeType="clickEffect">
                                  <p:stCondLst>
                                    <p:cond delay="0"/>
                                  </p:stCondLst>
                                  <p:childTnLst>
                                    <p:set>
                                      <p:cBhvr>
                                        <p:cTn id="64" dur="1" fill="hold">
                                          <p:stCondLst>
                                            <p:cond delay="0"/>
                                          </p:stCondLst>
                                        </p:cTn>
                                        <p:tgtEl>
                                          <p:spTgt spid="22"/>
                                        </p:tgtEl>
                                        <p:attrNameLst>
                                          <p:attrName>style.visibility</p:attrName>
                                        </p:attrNameLst>
                                      </p:cBhvr>
                                      <p:to>
                                        <p:strVal val="visible"/>
                                      </p:to>
                                    </p:set>
                                    <p:animEffect transition="in" filter="wipe(left)">
                                      <p:cBhvr>
                                        <p:cTn id="6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4" grpId="0" animBg="1"/>
      <p:bldP spid="18" grpId="0" animBg="1"/>
      <p:bldP spid="20" grpId="0" animBg="1"/>
      <p:bldP spid="22" grpId="0" animBg="1"/>
      <p:bldP spid="23" grpId="0" animBg="1"/>
      <p:bldP spid="23" grpId="1" animBg="1"/>
      <p:bldP spid="24" grpId="0" animBg="1"/>
      <p:bldP spid="24" grpId="1" animBg="1"/>
      <p:bldP spid="25" grpId="0" animBg="1"/>
      <p:bldP spid="25" grpId="1" animBg="1"/>
      <p:bldP spid="2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7" name="Shape 100"/>
          <p:cNvSpPr txBox="1">
            <a:spLocks/>
          </p:cNvSpPr>
          <p:nvPr/>
        </p:nvSpPr>
        <p:spPr>
          <a:xfrm>
            <a:off x="686364" y="400417"/>
            <a:ext cx="7001251" cy="932133"/>
          </a:xfrm>
          <a:prstGeom prst="rect">
            <a:avLst/>
          </a:prstGeom>
          <a:noFill/>
          <a:ln>
            <a:noFill/>
          </a:ln>
        </p:spPr>
        <p:txBody>
          <a:bodyPr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97ABBC"/>
              </a:buClr>
              <a:buSzPct val="100000"/>
              <a:buFont typeface="Raleway"/>
              <a:buNone/>
              <a:defRPr sz="3600" b="0" i="0" u="none" strike="noStrike" cap="none">
                <a:solidFill>
                  <a:srgbClr val="97ABBC"/>
                </a:solidFill>
                <a:latin typeface="Raleway"/>
                <a:ea typeface="Raleway"/>
                <a:cs typeface="Raleway"/>
                <a:sym typeface="Raleway"/>
              </a:defRPr>
            </a:lvl1pPr>
            <a:lvl2pPr lvl="1">
              <a:spcBef>
                <a:spcPts val="0"/>
              </a:spcBef>
              <a:buClr>
                <a:srgbClr val="97ABBC"/>
              </a:buClr>
              <a:buSzPct val="100000"/>
              <a:buFont typeface="Raleway"/>
              <a:buNone/>
              <a:defRPr sz="3600">
                <a:solidFill>
                  <a:srgbClr val="97ABBC"/>
                </a:solidFill>
                <a:latin typeface="Raleway"/>
                <a:ea typeface="Raleway"/>
                <a:cs typeface="Raleway"/>
                <a:sym typeface="Raleway"/>
              </a:defRPr>
            </a:lvl2pPr>
            <a:lvl3pPr lvl="2">
              <a:spcBef>
                <a:spcPts val="0"/>
              </a:spcBef>
              <a:buClr>
                <a:srgbClr val="97ABBC"/>
              </a:buClr>
              <a:buSzPct val="100000"/>
              <a:buFont typeface="Raleway"/>
              <a:buNone/>
              <a:defRPr sz="3600">
                <a:solidFill>
                  <a:srgbClr val="97ABBC"/>
                </a:solidFill>
                <a:latin typeface="Raleway"/>
                <a:ea typeface="Raleway"/>
                <a:cs typeface="Raleway"/>
                <a:sym typeface="Raleway"/>
              </a:defRPr>
            </a:lvl3pPr>
            <a:lvl4pPr lvl="3">
              <a:spcBef>
                <a:spcPts val="0"/>
              </a:spcBef>
              <a:buClr>
                <a:srgbClr val="97ABBC"/>
              </a:buClr>
              <a:buSzPct val="100000"/>
              <a:buFont typeface="Raleway"/>
              <a:buNone/>
              <a:defRPr sz="3600">
                <a:solidFill>
                  <a:srgbClr val="97ABBC"/>
                </a:solidFill>
                <a:latin typeface="Raleway"/>
                <a:ea typeface="Raleway"/>
                <a:cs typeface="Raleway"/>
                <a:sym typeface="Raleway"/>
              </a:defRPr>
            </a:lvl4pPr>
            <a:lvl5pPr lvl="4">
              <a:spcBef>
                <a:spcPts val="0"/>
              </a:spcBef>
              <a:buClr>
                <a:srgbClr val="97ABBC"/>
              </a:buClr>
              <a:buSzPct val="100000"/>
              <a:buFont typeface="Raleway"/>
              <a:buNone/>
              <a:defRPr sz="3600">
                <a:solidFill>
                  <a:srgbClr val="97ABBC"/>
                </a:solidFill>
                <a:latin typeface="Raleway"/>
                <a:ea typeface="Raleway"/>
                <a:cs typeface="Raleway"/>
                <a:sym typeface="Raleway"/>
              </a:defRPr>
            </a:lvl5pPr>
            <a:lvl6pPr lvl="5">
              <a:spcBef>
                <a:spcPts val="0"/>
              </a:spcBef>
              <a:buClr>
                <a:srgbClr val="97ABBC"/>
              </a:buClr>
              <a:buSzPct val="100000"/>
              <a:buFont typeface="Raleway"/>
              <a:buNone/>
              <a:defRPr sz="3600">
                <a:solidFill>
                  <a:srgbClr val="97ABBC"/>
                </a:solidFill>
                <a:latin typeface="Raleway"/>
                <a:ea typeface="Raleway"/>
                <a:cs typeface="Raleway"/>
                <a:sym typeface="Raleway"/>
              </a:defRPr>
            </a:lvl6pPr>
            <a:lvl7pPr lvl="6">
              <a:spcBef>
                <a:spcPts val="0"/>
              </a:spcBef>
              <a:buClr>
                <a:srgbClr val="97ABBC"/>
              </a:buClr>
              <a:buSzPct val="100000"/>
              <a:buFont typeface="Raleway"/>
              <a:buNone/>
              <a:defRPr sz="3600">
                <a:solidFill>
                  <a:srgbClr val="97ABBC"/>
                </a:solidFill>
                <a:latin typeface="Raleway"/>
                <a:ea typeface="Raleway"/>
                <a:cs typeface="Raleway"/>
                <a:sym typeface="Raleway"/>
              </a:defRPr>
            </a:lvl7pPr>
            <a:lvl8pPr lvl="7">
              <a:spcBef>
                <a:spcPts val="0"/>
              </a:spcBef>
              <a:buClr>
                <a:srgbClr val="97ABBC"/>
              </a:buClr>
              <a:buSzPct val="100000"/>
              <a:buFont typeface="Raleway"/>
              <a:buNone/>
              <a:defRPr sz="3600">
                <a:solidFill>
                  <a:srgbClr val="97ABBC"/>
                </a:solidFill>
                <a:latin typeface="Raleway"/>
                <a:ea typeface="Raleway"/>
                <a:cs typeface="Raleway"/>
                <a:sym typeface="Raleway"/>
              </a:defRPr>
            </a:lvl8pPr>
            <a:lvl9pPr lvl="8">
              <a:spcBef>
                <a:spcPts val="0"/>
              </a:spcBef>
              <a:buClr>
                <a:srgbClr val="97ABBC"/>
              </a:buClr>
              <a:buSzPct val="100000"/>
              <a:buFont typeface="Raleway"/>
              <a:buNone/>
              <a:defRPr sz="3600">
                <a:solidFill>
                  <a:srgbClr val="97ABBC"/>
                </a:solidFill>
                <a:latin typeface="Raleway"/>
                <a:ea typeface="Raleway"/>
                <a:cs typeface="Raleway"/>
                <a:sym typeface="Raleway"/>
              </a:defRPr>
            </a:lvl9pPr>
          </a:lstStyle>
          <a:p>
            <a:r>
              <a:rPr lang="en-US" b="1" dirty="0">
                <a:solidFill>
                  <a:srgbClr val="0070C0"/>
                </a:solidFill>
              </a:rPr>
              <a:t>Quantitative Research Designs</a:t>
            </a:r>
            <a:endParaRPr lang="en" b="1" dirty="0">
              <a:solidFill>
                <a:srgbClr val="0070C0"/>
              </a:solidFill>
            </a:endParaRPr>
          </a:p>
        </p:txBody>
      </p:sp>
      <p:sp>
        <p:nvSpPr>
          <p:cNvPr id="8" name="Shape 101"/>
          <p:cNvSpPr txBox="1">
            <a:spLocks/>
          </p:cNvSpPr>
          <p:nvPr/>
        </p:nvSpPr>
        <p:spPr>
          <a:xfrm>
            <a:off x="818352" y="2321820"/>
            <a:ext cx="2990335" cy="1847145"/>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677480"/>
              </a:buClr>
              <a:buSzPct val="100000"/>
              <a:buFont typeface="Lato"/>
              <a:buChar char="▷"/>
              <a:defRPr sz="3000" b="0" i="0" u="none" strike="noStrike" cap="none">
                <a:solidFill>
                  <a:srgbClr val="677480"/>
                </a:solidFill>
                <a:latin typeface="Lato"/>
                <a:ea typeface="Lato"/>
                <a:cs typeface="Lato"/>
                <a:sym typeface="Lato"/>
              </a:defRPr>
            </a:lvl1pPr>
            <a:lvl2pPr marR="0" lvl="1"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2pPr>
            <a:lvl3pPr marR="0" lvl="2"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3pPr>
            <a:lvl4pPr marR="0" lvl="3"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4pPr>
            <a:lvl5pPr marR="0" lvl="4"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5pPr>
            <a:lvl6pPr marR="0" lvl="5"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6pPr>
            <a:lvl7pPr marR="0" lvl="6"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7pPr>
            <a:lvl8pPr marR="0" lvl="7"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8pPr>
            <a:lvl9pPr marR="0" lvl="8"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9pPr>
          </a:lstStyle>
          <a:p>
            <a:pPr algn="r">
              <a:buNone/>
            </a:pPr>
            <a:r>
              <a:rPr lang="en-PH" sz="2800" dirty="0">
                <a:solidFill>
                  <a:schemeClr val="tx1"/>
                </a:solidFill>
              </a:rPr>
              <a:t>Studying relationships</a:t>
            </a:r>
          </a:p>
        </p:txBody>
      </p:sp>
      <p:sp>
        <p:nvSpPr>
          <p:cNvPr id="14" name="Shape 101"/>
          <p:cNvSpPr txBox="1">
            <a:spLocks/>
          </p:cNvSpPr>
          <p:nvPr/>
        </p:nvSpPr>
        <p:spPr>
          <a:xfrm>
            <a:off x="818352" y="5225605"/>
            <a:ext cx="3811495" cy="1847145"/>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677480"/>
              </a:buClr>
              <a:buSzPct val="100000"/>
              <a:buFont typeface="Lato"/>
              <a:buChar char="▷"/>
              <a:defRPr sz="3000" b="0" i="0" u="none" strike="noStrike" cap="none">
                <a:solidFill>
                  <a:srgbClr val="677480"/>
                </a:solidFill>
                <a:latin typeface="Lato"/>
                <a:ea typeface="Lato"/>
                <a:cs typeface="Lato"/>
                <a:sym typeface="Lato"/>
              </a:defRPr>
            </a:lvl1pPr>
            <a:lvl2pPr marR="0" lvl="1"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2pPr>
            <a:lvl3pPr marR="0" lvl="2"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3pPr>
            <a:lvl4pPr marR="0" lvl="3"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4pPr>
            <a:lvl5pPr marR="0" lvl="4"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5pPr>
            <a:lvl6pPr marR="0" lvl="5"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6pPr>
            <a:lvl7pPr marR="0" lvl="6"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7pPr>
            <a:lvl8pPr marR="0" lvl="7"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8pPr>
            <a:lvl9pPr marR="0" lvl="8"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9pPr>
          </a:lstStyle>
          <a:p>
            <a:pPr algn="r">
              <a:buNone/>
            </a:pPr>
            <a:r>
              <a:rPr lang="en-PH" sz="2800" dirty="0">
                <a:solidFill>
                  <a:schemeClr val="tx1"/>
                </a:solidFill>
              </a:rPr>
              <a:t>Describing characteristics</a:t>
            </a:r>
          </a:p>
        </p:txBody>
      </p:sp>
      <p:sp>
        <p:nvSpPr>
          <p:cNvPr id="18" name="Shape 101"/>
          <p:cNvSpPr txBox="1">
            <a:spLocks/>
          </p:cNvSpPr>
          <p:nvPr/>
        </p:nvSpPr>
        <p:spPr>
          <a:xfrm>
            <a:off x="8128000" y="2030728"/>
            <a:ext cx="3811495" cy="1847145"/>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677480"/>
              </a:buClr>
              <a:buSzPct val="100000"/>
              <a:buFont typeface="Lato"/>
              <a:buChar char="▷"/>
              <a:defRPr sz="3000" b="0" i="0" u="none" strike="noStrike" cap="none">
                <a:solidFill>
                  <a:srgbClr val="677480"/>
                </a:solidFill>
                <a:latin typeface="Lato"/>
                <a:ea typeface="Lato"/>
                <a:cs typeface="Lato"/>
                <a:sym typeface="Lato"/>
              </a:defRPr>
            </a:lvl1pPr>
            <a:lvl2pPr marR="0" lvl="1"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2pPr>
            <a:lvl3pPr marR="0" lvl="2"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3pPr>
            <a:lvl4pPr marR="0" lvl="3"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4pPr>
            <a:lvl5pPr marR="0" lvl="4"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5pPr>
            <a:lvl6pPr marR="0" lvl="5"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6pPr>
            <a:lvl7pPr marR="0" lvl="6"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7pPr>
            <a:lvl8pPr marR="0" lvl="7"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8pPr>
            <a:lvl9pPr marR="0" lvl="8"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9pPr>
          </a:lstStyle>
          <a:p>
            <a:pPr>
              <a:buNone/>
            </a:pPr>
            <a:r>
              <a:rPr lang="en-PH" sz="2800" dirty="0">
                <a:solidFill>
                  <a:schemeClr val="tx1"/>
                </a:solidFill>
              </a:rPr>
              <a:t>Manipulating conditions and studying effects</a:t>
            </a:r>
          </a:p>
        </p:txBody>
      </p:sp>
      <p:sp>
        <p:nvSpPr>
          <p:cNvPr id="4" name="Diamond 3"/>
          <p:cNvSpPr/>
          <p:nvPr/>
        </p:nvSpPr>
        <p:spPr>
          <a:xfrm>
            <a:off x="3260414" y="1332550"/>
            <a:ext cx="5418667" cy="5418667"/>
          </a:xfrm>
          <a:prstGeom prst="diamond">
            <a:avLst/>
          </a:prstGeom>
        </p:spPr>
        <p:style>
          <a:lnRef idx="0">
            <a:schemeClr val="dk1">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sp>
      <p:sp>
        <p:nvSpPr>
          <p:cNvPr id="5" name="Freeform: Shape 4"/>
          <p:cNvSpPr/>
          <p:nvPr/>
        </p:nvSpPr>
        <p:spPr>
          <a:xfrm>
            <a:off x="3775187" y="1847323"/>
            <a:ext cx="2113280" cy="2113280"/>
          </a:xfrm>
          <a:custGeom>
            <a:avLst/>
            <a:gdLst>
              <a:gd name="connsiteX0" fmla="*/ 0 w 2113280"/>
              <a:gd name="connsiteY0" fmla="*/ 352220 h 2113280"/>
              <a:gd name="connsiteX1" fmla="*/ 352220 w 2113280"/>
              <a:gd name="connsiteY1" fmla="*/ 0 h 2113280"/>
              <a:gd name="connsiteX2" fmla="*/ 1761060 w 2113280"/>
              <a:gd name="connsiteY2" fmla="*/ 0 h 2113280"/>
              <a:gd name="connsiteX3" fmla="*/ 2113280 w 2113280"/>
              <a:gd name="connsiteY3" fmla="*/ 352220 h 2113280"/>
              <a:gd name="connsiteX4" fmla="*/ 2113280 w 2113280"/>
              <a:gd name="connsiteY4" fmla="*/ 1761060 h 2113280"/>
              <a:gd name="connsiteX5" fmla="*/ 1761060 w 2113280"/>
              <a:gd name="connsiteY5" fmla="*/ 2113280 h 2113280"/>
              <a:gd name="connsiteX6" fmla="*/ 352220 w 2113280"/>
              <a:gd name="connsiteY6" fmla="*/ 2113280 h 2113280"/>
              <a:gd name="connsiteX7" fmla="*/ 0 w 2113280"/>
              <a:gd name="connsiteY7" fmla="*/ 1761060 h 2113280"/>
              <a:gd name="connsiteX8" fmla="*/ 0 w 2113280"/>
              <a:gd name="connsiteY8" fmla="*/ 352220 h 2113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3280" h="2113280">
                <a:moveTo>
                  <a:pt x="0" y="352220"/>
                </a:moveTo>
                <a:cubicBezTo>
                  <a:pt x="0" y="157694"/>
                  <a:pt x="157694" y="0"/>
                  <a:pt x="352220" y="0"/>
                </a:cubicBezTo>
                <a:lnTo>
                  <a:pt x="1761060" y="0"/>
                </a:lnTo>
                <a:cubicBezTo>
                  <a:pt x="1955586" y="0"/>
                  <a:pt x="2113280" y="157694"/>
                  <a:pt x="2113280" y="352220"/>
                </a:cubicBezTo>
                <a:lnTo>
                  <a:pt x="2113280" y="1761060"/>
                </a:lnTo>
                <a:cubicBezTo>
                  <a:pt x="2113280" y="1955586"/>
                  <a:pt x="1955586" y="2113280"/>
                  <a:pt x="1761060" y="2113280"/>
                </a:cubicBezTo>
                <a:lnTo>
                  <a:pt x="352220" y="2113280"/>
                </a:lnTo>
                <a:cubicBezTo>
                  <a:pt x="157694" y="2113280"/>
                  <a:pt x="0" y="1955586"/>
                  <a:pt x="0" y="1761060"/>
                </a:cubicBezTo>
                <a:lnTo>
                  <a:pt x="0" y="352220"/>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90792" tIns="190792" rIns="190792" bIns="190792" numCol="1" spcCol="1270" anchor="ctr" anchorCtr="0">
            <a:noAutofit/>
          </a:bodyPr>
          <a:lstStyle/>
          <a:p>
            <a:pPr marL="0" lvl="0" indent="0" algn="ctr" defTabSz="1022350">
              <a:spcBef>
                <a:spcPct val="0"/>
              </a:spcBef>
              <a:buNone/>
            </a:pPr>
            <a:r>
              <a:rPr lang="en-US" sz="2800" kern="1200" dirty="0" err="1">
                <a:latin typeface="Lato" panose="020B0604020202020204" charset="0"/>
                <a:cs typeface="Lato" panose="020B0604020202020204" charset="0"/>
              </a:rPr>
              <a:t>Correla</a:t>
            </a:r>
            <a:endParaRPr lang="en-US" sz="2800" kern="1200" dirty="0">
              <a:latin typeface="Lato" panose="020B0604020202020204" charset="0"/>
              <a:cs typeface="Lato" panose="020B0604020202020204" charset="0"/>
            </a:endParaRPr>
          </a:p>
          <a:p>
            <a:pPr marL="0" lvl="0" indent="0" algn="ctr" defTabSz="1022350">
              <a:spcBef>
                <a:spcPct val="0"/>
              </a:spcBef>
              <a:buNone/>
            </a:pPr>
            <a:r>
              <a:rPr lang="en-US" sz="2800" kern="1200" dirty="0" err="1">
                <a:latin typeface="Lato" panose="020B0604020202020204" charset="0"/>
                <a:cs typeface="Lato" panose="020B0604020202020204" charset="0"/>
              </a:rPr>
              <a:t>tional</a:t>
            </a:r>
            <a:endParaRPr lang="en-US" sz="2800" kern="1200" dirty="0">
              <a:latin typeface="Lato" panose="020B0604020202020204" charset="0"/>
              <a:cs typeface="Lato" panose="020B0604020202020204" charset="0"/>
            </a:endParaRPr>
          </a:p>
        </p:txBody>
      </p:sp>
      <p:sp>
        <p:nvSpPr>
          <p:cNvPr id="6" name="Freeform: Shape 5"/>
          <p:cNvSpPr/>
          <p:nvPr/>
        </p:nvSpPr>
        <p:spPr>
          <a:xfrm>
            <a:off x="6051028" y="1847323"/>
            <a:ext cx="2113280" cy="2113280"/>
          </a:xfrm>
          <a:custGeom>
            <a:avLst/>
            <a:gdLst>
              <a:gd name="connsiteX0" fmla="*/ 0 w 2113280"/>
              <a:gd name="connsiteY0" fmla="*/ 352220 h 2113280"/>
              <a:gd name="connsiteX1" fmla="*/ 352220 w 2113280"/>
              <a:gd name="connsiteY1" fmla="*/ 0 h 2113280"/>
              <a:gd name="connsiteX2" fmla="*/ 1761060 w 2113280"/>
              <a:gd name="connsiteY2" fmla="*/ 0 h 2113280"/>
              <a:gd name="connsiteX3" fmla="*/ 2113280 w 2113280"/>
              <a:gd name="connsiteY3" fmla="*/ 352220 h 2113280"/>
              <a:gd name="connsiteX4" fmla="*/ 2113280 w 2113280"/>
              <a:gd name="connsiteY4" fmla="*/ 1761060 h 2113280"/>
              <a:gd name="connsiteX5" fmla="*/ 1761060 w 2113280"/>
              <a:gd name="connsiteY5" fmla="*/ 2113280 h 2113280"/>
              <a:gd name="connsiteX6" fmla="*/ 352220 w 2113280"/>
              <a:gd name="connsiteY6" fmla="*/ 2113280 h 2113280"/>
              <a:gd name="connsiteX7" fmla="*/ 0 w 2113280"/>
              <a:gd name="connsiteY7" fmla="*/ 1761060 h 2113280"/>
              <a:gd name="connsiteX8" fmla="*/ 0 w 2113280"/>
              <a:gd name="connsiteY8" fmla="*/ 352220 h 2113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3280" h="2113280">
                <a:moveTo>
                  <a:pt x="0" y="352220"/>
                </a:moveTo>
                <a:cubicBezTo>
                  <a:pt x="0" y="157694"/>
                  <a:pt x="157694" y="0"/>
                  <a:pt x="352220" y="0"/>
                </a:cubicBezTo>
                <a:lnTo>
                  <a:pt x="1761060" y="0"/>
                </a:lnTo>
                <a:cubicBezTo>
                  <a:pt x="1955586" y="0"/>
                  <a:pt x="2113280" y="157694"/>
                  <a:pt x="2113280" y="352220"/>
                </a:cubicBezTo>
                <a:lnTo>
                  <a:pt x="2113280" y="1761060"/>
                </a:lnTo>
                <a:cubicBezTo>
                  <a:pt x="2113280" y="1955586"/>
                  <a:pt x="1955586" y="2113280"/>
                  <a:pt x="1761060" y="2113280"/>
                </a:cubicBezTo>
                <a:lnTo>
                  <a:pt x="352220" y="2113280"/>
                </a:lnTo>
                <a:cubicBezTo>
                  <a:pt x="157694" y="2113280"/>
                  <a:pt x="0" y="1955586"/>
                  <a:pt x="0" y="1761060"/>
                </a:cubicBezTo>
                <a:lnTo>
                  <a:pt x="0" y="352220"/>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90792" tIns="190792" rIns="190792" bIns="190792" numCol="1" spcCol="1270" anchor="ctr" anchorCtr="0">
            <a:noAutofit/>
          </a:bodyPr>
          <a:lstStyle/>
          <a:p>
            <a:pPr marL="0" lvl="0" indent="0" algn="ctr" defTabSz="1022350">
              <a:lnSpc>
                <a:spcPct val="90000"/>
              </a:lnSpc>
              <a:spcBef>
                <a:spcPct val="0"/>
              </a:spcBef>
              <a:buNone/>
            </a:pPr>
            <a:r>
              <a:rPr lang="en-US" sz="2800" kern="1200" dirty="0" err="1">
                <a:latin typeface="Lato" panose="020B0604020202020204" charset="0"/>
                <a:cs typeface="Lato" panose="020B0604020202020204" charset="0"/>
              </a:rPr>
              <a:t>Experi</a:t>
            </a:r>
            <a:endParaRPr lang="en-US" sz="2800" kern="1200" dirty="0">
              <a:latin typeface="Lato" panose="020B0604020202020204" charset="0"/>
              <a:cs typeface="Lato" panose="020B0604020202020204" charset="0"/>
            </a:endParaRPr>
          </a:p>
          <a:p>
            <a:pPr marL="0" lvl="0" indent="0" algn="ctr" defTabSz="1022350">
              <a:lnSpc>
                <a:spcPct val="90000"/>
              </a:lnSpc>
              <a:spcBef>
                <a:spcPct val="0"/>
              </a:spcBef>
              <a:buNone/>
            </a:pPr>
            <a:r>
              <a:rPr lang="en-US" sz="2800" kern="1200" dirty="0">
                <a:latin typeface="Lato" panose="020B0604020202020204" charset="0"/>
                <a:cs typeface="Lato" panose="020B0604020202020204" charset="0"/>
              </a:rPr>
              <a:t>mental</a:t>
            </a:r>
          </a:p>
        </p:txBody>
      </p:sp>
      <p:sp>
        <p:nvSpPr>
          <p:cNvPr id="9" name="Freeform: Shape 8"/>
          <p:cNvSpPr/>
          <p:nvPr/>
        </p:nvSpPr>
        <p:spPr>
          <a:xfrm>
            <a:off x="4831827" y="4168965"/>
            <a:ext cx="2113280" cy="2113280"/>
          </a:xfrm>
          <a:custGeom>
            <a:avLst/>
            <a:gdLst>
              <a:gd name="connsiteX0" fmla="*/ 0 w 2113280"/>
              <a:gd name="connsiteY0" fmla="*/ 352220 h 2113280"/>
              <a:gd name="connsiteX1" fmla="*/ 352220 w 2113280"/>
              <a:gd name="connsiteY1" fmla="*/ 0 h 2113280"/>
              <a:gd name="connsiteX2" fmla="*/ 1761060 w 2113280"/>
              <a:gd name="connsiteY2" fmla="*/ 0 h 2113280"/>
              <a:gd name="connsiteX3" fmla="*/ 2113280 w 2113280"/>
              <a:gd name="connsiteY3" fmla="*/ 352220 h 2113280"/>
              <a:gd name="connsiteX4" fmla="*/ 2113280 w 2113280"/>
              <a:gd name="connsiteY4" fmla="*/ 1761060 h 2113280"/>
              <a:gd name="connsiteX5" fmla="*/ 1761060 w 2113280"/>
              <a:gd name="connsiteY5" fmla="*/ 2113280 h 2113280"/>
              <a:gd name="connsiteX6" fmla="*/ 352220 w 2113280"/>
              <a:gd name="connsiteY6" fmla="*/ 2113280 h 2113280"/>
              <a:gd name="connsiteX7" fmla="*/ 0 w 2113280"/>
              <a:gd name="connsiteY7" fmla="*/ 1761060 h 2113280"/>
              <a:gd name="connsiteX8" fmla="*/ 0 w 2113280"/>
              <a:gd name="connsiteY8" fmla="*/ 352220 h 2113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3280" h="2113280">
                <a:moveTo>
                  <a:pt x="0" y="352220"/>
                </a:moveTo>
                <a:cubicBezTo>
                  <a:pt x="0" y="157694"/>
                  <a:pt x="157694" y="0"/>
                  <a:pt x="352220" y="0"/>
                </a:cubicBezTo>
                <a:lnTo>
                  <a:pt x="1761060" y="0"/>
                </a:lnTo>
                <a:cubicBezTo>
                  <a:pt x="1955586" y="0"/>
                  <a:pt x="2113280" y="157694"/>
                  <a:pt x="2113280" y="352220"/>
                </a:cubicBezTo>
                <a:lnTo>
                  <a:pt x="2113280" y="1761060"/>
                </a:lnTo>
                <a:cubicBezTo>
                  <a:pt x="2113280" y="1955586"/>
                  <a:pt x="1955586" y="2113280"/>
                  <a:pt x="1761060" y="2113280"/>
                </a:cubicBezTo>
                <a:lnTo>
                  <a:pt x="352220" y="2113280"/>
                </a:lnTo>
                <a:cubicBezTo>
                  <a:pt x="157694" y="2113280"/>
                  <a:pt x="0" y="1955586"/>
                  <a:pt x="0" y="1761060"/>
                </a:cubicBezTo>
                <a:lnTo>
                  <a:pt x="0" y="352220"/>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90792" tIns="190792" rIns="190792" bIns="190792" numCol="1" spcCol="1270" anchor="ctr" anchorCtr="0">
            <a:noAutofit/>
          </a:bodyPr>
          <a:lstStyle/>
          <a:p>
            <a:pPr marL="0" lvl="0" indent="0" algn="ctr" defTabSz="1022350">
              <a:lnSpc>
                <a:spcPct val="90000"/>
              </a:lnSpc>
              <a:spcBef>
                <a:spcPct val="0"/>
              </a:spcBef>
              <a:buNone/>
            </a:pPr>
            <a:r>
              <a:rPr lang="en-US" sz="2800" kern="1200" dirty="0" err="1">
                <a:latin typeface="Lato" panose="020B0604020202020204" charset="0"/>
                <a:cs typeface="Lato" panose="020B0604020202020204" charset="0"/>
              </a:rPr>
              <a:t>Descrip</a:t>
            </a:r>
            <a:endParaRPr lang="en-US" sz="2800" kern="1200" dirty="0">
              <a:latin typeface="Lato" panose="020B0604020202020204" charset="0"/>
              <a:cs typeface="Lato" panose="020B0604020202020204" charset="0"/>
            </a:endParaRPr>
          </a:p>
          <a:p>
            <a:pPr marL="0" lvl="0" indent="0" algn="ctr" defTabSz="1022350">
              <a:lnSpc>
                <a:spcPct val="90000"/>
              </a:lnSpc>
              <a:spcBef>
                <a:spcPct val="0"/>
              </a:spcBef>
              <a:buNone/>
            </a:pPr>
            <a:r>
              <a:rPr lang="en-US" sz="2800" kern="1200" dirty="0" err="1">
                <a:latin typeface="Lato" panose="020B0604020202020204" charset="0"/>
                <a:cs typeface="Lato" panose="020B0604020202020204" charset="0"/>
              </a:rPr>
              <a:t>tive</a:t>
            </a:r>
            <a:endParaRPr lang="en-US" sz="2800" kern="1200" dirty="0">
              <a:latin typeface="Lato" panose="020B0604020202020204" charset="0"/>
              <a:cs typeface="Lato" panose="020B0604020202020204" charset="0"/>
            </a:endParaRPr>
          </a:p>
        </p:txBody>
      </p:sp>
      <p:sp>
        <p:nvSpPr>
          <p:cNvPr id="2" name="Left Brace 1">
            <a:extLst>
              <a:ext uri="{FF2B5EF4-FFF2-40B4-BE49-F238E27FC236}">
                <a16:creationId xmlns:a16="http://schemas.microsoft.com/office/drawing/2014/main" id="{909BE8E4-2380-4CDB-AF85-9A05F7A38511}"/>
              </a:ext>
            </a:extLst>
          </p:cNvPr>
          <p:cNvSpPr/>
          <p:nvPr/>
        </p:nvSpPr>
        <p:spPr>
          <a:xfrm>
            <a:off x="2244436" y="2030728"/>
            <a:ext cx="1429761" cy="4251517"/>
          </a:xfrm>
          <a:prstGeom prst="leftBrace">
            <a:avLst>
              <a:gd name="adj1" fmla="val 9328"/>
              <a:gd name="adj2" fmla="val 4765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PH"/>
          </a:p>
        </p:txBody>
      </p:sp>
      <p:sp>
        <p:nvSpPr>
          <p:cNvPr id="11" name="Shape 101">
            <a:extLst>
              <a:ext uri="{FF2B5EF4-FFF2-40B4-BE49-F238E27FC236}">
                <a16:creationId xmlns:a16="http://schemas.microsoft.com/office/drawing/2014/main" id="{D58139E8-D981-41A7-9675-C7BC44177BD4}"/>
              </a:ext>
            </a:extLst>
          </p:cNvPr>
          <p:cNvSpPr txBox="1">
            <a:spLocks/>
          </p:cNvSpPr>
          <p:nvPr/>
        </p:nvSpPr>
        <p:spPr>
          <a:xfrm>
            <a:off x="-668808" y="3519859"/>
            <a:ext cx="2990335" cy="1847145"/>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677480"/>
              </a:buClr>
              <a:buSzPct val="100000"/>
              <a:buFont typeface="Lato"/>
              <a:buChar char="▷"/>
              <a:defRPr sz="3000" b="0" i="0" u="none" strike="noStrike" cap="none">
                <a:solidFill>
                  <a:srgbClr val="677480"/>
                </a:solidFill>
                <a:latin typeface="Lato"/>
                <a:ea typeface="Lato"/>
                <a:cs typeface="Lato"/>
                <a:sym typeface="Lato"/>
              </a:defRPr>
            </a:lvl1pPr>
            <a:lvl2pPr marR="0" lvl="1"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2pPr>
            <a:lvl3pPr marR="0" lvl="2"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3pPr>
            <a:lvl4pPr marR="0" lvl="3"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4pPr>
            <a:lvl5pPr marR="0" lvl="4"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5pPr>
            <a:lvl6pPr marR="0" lvl="5"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6pPr>
            <a:lvl7pPr marR="0" lvl="6"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7pPr>
            <a:lvl8pPr marR="0" lvl="7"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8pPr>
            <a:lvl9pPr marR="0" lvl="8"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9pPr>
          </a:lstStyle>
          <a:p>
            <a:pPr algn="r">
              <a:buNone/>
            </a:pPr>
            <a:r>
              <a:rPr lang="en-PH" sz="2800" dirty="0">
                <a:solidFill>
                  <a:schemeClr val="tx1"/>
                </a:solidFill>
              </a:rPr>
              <a:t>Non-experimental research</a:t>
            </a:r>
          </a:p>
        </p:txBody>
      </p:sp>
    </p:spTree>
    <p:extLst>
      <p:ext uri="{BB962C8B-B14F-4D97-AF65-F5344CB8AC3E}">
        <p14:creationId xmlns:p14="http://schemas.microsoft.com/office/powerpoint/2010/main" val="3490621996"/>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p:tgtEl>
                                          <p:spTgt spid="7"/>
                                        </p:tgtEl>
                                        <p:attrNameLst>
                                          <p:attrName>ppt_y</p:attrName>
                                        </p:attrNameLst>
                                      </p:cBhvr>
                                      <p:tavLst>
                                        <p:tav tm="0">
                                          <p:val>
                                            <p:strVal val="#ppt_y+#ppt_h*1.125000"/>
                                          </p:val>
                                        </p:tav>
                                        <p:tav tm="100000">
                                          <p:val>
                                            <p:strVal val="#ppt_y"/>
                                          </p:val>
                                        </p:tav>
                                      </p:tavLst>
                                    </p:anim>
                                    <p:animEffect transition="in" filter="wipe(up)">
                                      <p:cBhvr>
                                        <p:cTn id="8" dur="500"/>
                                        <p:tgtEl>
                                          <p:spTgt spid="7"/>
                                        </p:tgtEl>
                                      </p:cBhvr>
                                    </p:animEffect>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500" fill="hold"/>
                                        <p:tgtEl>
                                          <p:spTgt spid="5"/>
                                        </p:tgtEl>
                                        <p:attrNameLst>
                                          <p:attrName>ppt_w</p:attrName>
                                        </p:attrNameLst>
                                      </p:cBhvr>
                                      <p:tavLst>
                                        <p:tav tm="0">
                                          <p:val>
                                            <p:fltVal val="0"/>
                                          </p:val>
                                        </p:tav>
                                        <p:tav tm="100000">
                                          <p:val>
                                            <p:strVal val="#ppt_w"/>
                                          </p:val>
                                        </p:tav>
                                      </p:tavLst>
                                    </p:anim>
                                    <p:anim calcmode="lin" valueType="num">
                                      <p:cBhvr>
                                        <p:cTn id="21" dur="500" fill="hold"/>
                                        <p:tgtEl>
                                          <p:spTgt spid="5"/>
                                        </p:tgtEl>
                                        <p:attrNameLst>
                                          <p:attrName>ppt_h</p:attrName>
                                        </p:attrNameLst>
                                      </p:cBhvr>
                                      <p:tavLst>
                                        <p:tav tm="0">
                                          <p:val>
                                            <p:fltVal val="0"/>
                                          </p:val>
                                        </p:tav>
                                        <p:tav tm="100000">
                                          <p:val>
                                            <p:strVal val="#ppt_h"/>
                                          </p:val>
                                        </p:tav>
                                      </p:tavLst>
                                    </p:anim>
                                    <p:animEffect transition="in" filter="fade">
                                      <p:cBhvr>
                                        <p:cTn id="22" dur="500"/>
                                        <p:tgtEl>
                                          <p:spTgt spid="5"/>
                                        </p:tgtEl>
                                      </p:cBhvr>
                                    </p:animEffect>
                                  </p:childTnLst>
                                </p:cTn>
                              </p:par>
                            </p:childTnLst>
                          </p:cTn>
                        </p:par>
                        <p:par>
                          <p:cTn id="23" fill="hold">
                            <p:stCondLst>
                              <p:cond delay="500"/>
                            </p:stCondLst>
                            <p:childTnLst>
                              <p:par>
                                <p:cTn id="24" presetID="12" presetClass="entr" presetSubtype="2" fill="hold" grpId="0" nodeType="afterEffect">
                                  <p:stCondLst>
                                    <p:cond delay="0"/>
                                  </p:stCondLst>
                                  <p:childTnLst>
                                    <p:set>
                                      <p:cBhvr>
                                        <p:cTn id="25" dur="1" fill="hold">
                                          <p:stCondLst>
                                            <p:cond delay="0"/>
                                          </p:stCondLst>
                                        </p:cTn>
                                        <p:tgtEl>
                                          <p:spTgt spid="8">
                                            <p:txEl>
                                              <p:pRg st="0" end="0"/>
                                            </p:txEl>
                                          </p:spTgt>
                                        </p:tgtEl>
                                        <p:attrNameLst>
                                          <p:attrName>style.visibility</p:attrName>
                                        </p:attrNameLst>
                                      </p:cBhvr>
                                      <p:to>
                                        <p:strVal val="visible"/>
                                      </p:to>
                                    </p:set>
                                    <p:anim calcmode="lin" valueType="num">
                                      <p:cBhvr additive="base">
                                        <p:cTn id="26" dur="500"/>
                                        <p:tgtEl>
                                          <p:spTgt spid="8">
                                            <p:txEl>
                                              <p:pRg st="0" end="0"/>
                                            </p:txEl>
                                          </p:spTgt>
                                        </p:tgtEl>
                                        <p:attrNameLst>
                                          <p:attrName>ppt_x</p:attrName>
                                        </p:attrNameLst>
                                      </p:cBhvr>
                                      <p:tavLst>
                                        <p:tav tm="0">
                                          <p:val>
                                            <p:strVal val="#ppt_x+#ppt_w*1.125000"/>
                                          </p:val>
                                        </p:tav>
                                        <p:tav tm="100000">
                                          <p:val>
                                            <p:strVal val="#ppt_x"/>
                                          </p:val>
                                        </p:tav>
                                      </p:tavLst>
                                    </p:anim>
                                    <p:animEffect transition="in" filter="wipe(left)">
                                      <p:cBhvr>
                                        <p:cTn id="27" dur="500"/>
                                        <p:tgtEl>
                                          <p:spTgt spid="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500" fill="hold"/>
                                        <p:tgtEl>
                                          <p:spTgt spid="6"/>
                                        </p:tgtEl>
                                        <p:attrNameLst>
                                          <p:attrName>ppt_w</p:attrName>
                                        </p:attrNameLst>
                                      </p:cBhvr>
                                      <p:tavLst>
                                        <p:tav tm="0">
                                          <p:val>
                                            <p:fltVal val="0"/>
                                          </p:val>
                                        </p:tav>
                                        <p:tav tm="100000">
                                          <p:val>
                                            <p:strVal val="#ppt_w"/>
                                          </p:val>
                                        </p:tav>
                                      </p:tavLst>
                                    </p:anim>
                                    <p:anim calcmode="lin" valueType="num">
                                      <p:cBhvr>
                                        <p:cTn id="33" dur="500" fill="hold"/>
                                        <p:tgtEl>
                                          <p:spTgt spid="6"/>
                                        </p:tgtEl>
                                        <p:attrNameLst>
                                          <p:attrName>ppt_h</p:attrName>
                                        </p:attrNameLst>
                                      </p:cBhvr>
                                      <p:tavLst>
                                        <p:tav tm="0">
                                          <p:val>
                                            <p:fltVal val="0"/>
                                          </p:val>
                                        </p:tav>
                                        <p:tav tm="100000">
                                          <p:val>
                                            <p:strVal val="#ppt_h"/>
                                          </p:val>
                                        </p:tav>
                                      </p:tavLst>
                                    </p:anim>
                                    <p:animEffect transition="in" filter="fade">
                                      <p:cBhvr>
                                        <p:cTn id="34" dur="500"/>
                                        <p:tgtEl>
                                          <p:spTgt spid="6"/>
                                        </p:tgtEl>
                                      </p:cBhvr>
                                    </p:animEffect>
                                  </p:childTnLst>
                                </p:cTn>
                              </p:par>
                            </p:childTnLst>
                          </p:cTn>
                        </p:par>
                        <p:par>
                          <p:cTn id="35" fill="hold">
                            <p:stCondLst>
                              <p:cond delay="500"/>
                            </p:stCondLst>
                            <p:childTnLst>
                              <p:par>
                                <p:cTn id="36" presetID="12" presetClass="entr" presetSubtype="8" fill="hold" grpId="0" nodeType="afterEffect">
                                  <p:stCondLst>
                                    <p:cond delay="0"/>
                                  </p:stCondLst>
                                  <p:childTnLst>
                                    <p:set>
                                      <p:cBhvr>
                                        <p:cTn id="37" dur="1" fill="hold">
                                          <p:stCondLst>
                                            <p:cond delay="0"/>
                                          </p:stCondLst>
                                        </p:cTn>
                                        <p:tgtEl>
                                          <p:spTgt spid="18">
                                            <p:txEl>
                                              <p:pRg st="0" end="0"/>
                                            </p:txEl>
                                          </p:spTgt>
                                        </p:tgtEl>
                                        <p:attrNameLst>
                                          <p:attrName>style.visibility</p:attrName>
                                        </p:attrNameLst>
                                      </p:cBhvr>
                                      <p:to>
                                        <p:strVal val="visible"/>
                                      </p:to>
                                    </p:set>
                                    <p:anim calcmode="lin" valueType="num">
                                      <p:cBhvr additive="base">
                                        <p:cTn id="38" dur="500"/>
                                        <p:tgtEl>
                                          <p:spTgt spid="18">
                                            <p:txEl>
                                              <p:pRg st="0" end="0"/>
                                            </p:txEl>
                                          </p:spTgt>
                                        </p:tgtEl>
                                        <p:attrNameLst>
                                          <p:attrName>ppt_x</p:attrName>
                                        </p:attrNameLst>
                                      </p:cBhvr>
                                      <p:tavLst>
                                        <p:tav tm="0">
                                          <p:val>
                                            <p:strVal val="#ppt_x-#ppt_w*1.125000"/>
                                          </p:val>
                                        </p:tav>
                                        <p:tav tm="100000">
                                          <p:val>
                                            <p:strVal val="#ppt_x"/>
                                          </p:val>
                                        </p:tav>
                                      </p:tavLst>
                                    </p:anim>
                                    <p:animEffect transition="in" filter="wipe(right)">
                                      <p:cBhvr>
                                        <p:cTn id="39" dur="500"/>
                                        <p:tgtEl>
                                          <p:spTgt spid="18">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 calcmode="lin" valueType="num">
                                      <p:cBhvr>
                                        <p:cTn id="44" dur="500" fill="hold"/>
                                        <p:tgtEl>
                                          <p:spTgt spid="9"/>
                                        </p:tgtEl>
                                        <p:attrNameLst>
                                          <p:attrName>ppt_w</p:attrName>
                                        </p:attrNameLst>
                                      </p:cBhvr>
                                      <p:tavLst>
                                        <p:tav tm="0">
                                          <p:val>
                                            <p:fltVal val="0"/>
                                          </p:val>
                                        </p:tav>
                                        <p:tav tm="100000">
                                          <p:val>
                                            <p:strVal val="#ppt_w"/>
                                          </p:val>
                                        </p:tav>
                                      </p:tavLst>
                                    </p:anim>
                                    <p:anim calcmode="lin" valueType="num">
                                      <p:cBhvr>
                                        <p:cTn id="45" dur="500" fill="hold"/>
                                        <p:tgtEl>
                                          <p:spTgt spid="9"/>
                                        </p:tgtEl>
                                        <p:attrNameLst>
                                          <p:attrName>ppt_h</p:attrName>
                                        </p:attrNameLst>
                                      </p:cBhvr>
                                      <p:tavLst>
                                        <p:tav tm="0">
                                          <p:val>
                                            <p:fltVal val="0"/>
                                          </p:val>
                                        </p:tav>
                                        <p:tav tm="100000">
                                          <p:val>
                                            <p:strVal val="#ppt_h"/>
                                          </p:val>
                                        </p:tav>
                                      </p:tavLst>
                                    </p:anim>
                                    <p:animEffect transition="in" filter="fade">
                                      <p:cBhvr>
                                        <p:cTn id="46" dur="500"/>
                                        <p:tgtEl>
                                          <p:spTgt spid="9"/>
                                        </p:tgtEl>
                                      </p:cBhvr>
                                    </p:animEffect>
                                  </p:childTnLst>
                                </p:cTn>
                              </p:par>
                            </p:childTnLst>
                          </p:cTn>
                        </p:par>
                        <p:par>
                          <p:cTn id="47" fill="hold">
                            <p:stCondLst>
                              <p:cond delay="500"/>
                            </p:stCondLst>
                            <p:childTnLst>
                              <p:par>
                                <p:cTn id="48" presetID="12" presetClass="entr" presetSubtype="2" fill="hold" grpId="0" nodeType="afterEffect">
                                  <p:stCondLst>
                                    <p:cond delay="0"/>
                                  </p:stCondLst>
                                  <p:childTnLst>
                                    <p:set>
                                      <p:cBhvr>
                                        <p:cTn id="49" dur="1" fill="hold">
                                          <p:stCondLst>
                                            <p:cond delay="0"/>
                                          </p:stCondLst>
                                        </p:cTn>
                                        <p:tgtEl>
                                          <p:spTgt spid="14">
                                            <p:txEl>
                                              <p:pRg st="0" end="0"/>
                                            </p:txEl>
                                          </p:spTgt>
                                        </p:tgtEl>
                                        <p:attrNameLst>
                                          <p:attrName>style.visibility</p:attrName>
                                        </p:attrNameLst>
                                      </p:cBhvr>
                                      <p:to>
                                        <p:strVal val="visible"/>
                                      </p:to>
                                    </p:set>
                                    <p:anim calcmode="lin" valueType="num">
                                      <p:cBhvr additive="base">
                                        <p:cTn id="50" dur="500"/>
                                        <p:tgtEl>
                                          <p:spTgt spid="14">
                                            <p:txEl>
                                              <p:pRg st="0" end="0"/>
                                            </p:txEl>
                                          </p:spTgt>
                                        </p:tgtEl>
                                        <p:attrNameLst>
                                          <p:attrName>ppt_x</p:attrName>
                                        </p:attrNameLst>
                                      </p:cBhvr>
                                      <p:tavLst>
                                        <p:tav tm="0">
                                          <p:val>
                                            <p:strVal val="#ppt_x+#ppt_w*1.125000"/>
                                          </p:val>
                                        </p:tav>
                                        <p:tav tm="100000">
                                          <p:val>
                                            <p:strVal val="#ppt_x"/>
                                          </p:val>
                                        </p:tav>
                                      </p:tavLst>
                                    </p:anim>
                                    <p:animEffect transition="in" filter="wipe(left)">
                                      <p:cBhvr>
                                        <p:cTn id="51" dur="500"/>
                                        <p:tgtEl>
                                          <p:spTgt spid="14">
                                            <p:txEl>
                                              <p:pRg st="0" end="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2"/>
                                        </p:tgtEl>
                                        <p:attrNameLst>
                                          <p:attrName>style.visibility</p:attrName>
                                        </p:attrNameLst>
                                      </p:cBhvr>
                                      <p:to>
                                        <p:strVal val="visible"/>
                                      </p:to>
                                    </p:set>
                                    <p:animEffect transition="in" filter="fade">
                                      <p:cBhvr>
                                        <p:cTn id="56" dur="500"/>
                                        <p:tgtEl>
                                          <p:spTgt spid="2"/>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fade">
                                      <p:cBhvr>
                                        <p:cTn id="59" dur="500"/>
                                        <p:tgtEl>
                                          <p:spTgt spid="11"/>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xit" presetSubtype="0" fill="hold" grpId="1" nodeType="clickEffect">
                                  <p:stCondLst>
                                    <p:cond delay="0"/>
                                  </p:stCondLst>
                                  <p:childTnLst>
                                    <p:animEffect transition="out" filter="fade">
                                      <p:cBhvr>
                                        <p:cTn id="63" dur="500"/>
                                        <p:tgtEl>
                                          <p:spTgt spid="5"/>
                                        </p:tgtEl>
                                      </p:cBhvr>
                                    </p:animEffect>
                                    <p:set>
                                      <p:cBhvr>
                                        <p:cTn id="64" dur="1" fill="hold">
                                          <p:stCondLst>
                                            <p:cond delay="499"/>
                                          </p:stCondLst>
                                        </p:cTn>
                                        <p:tgtEl>
                                          <p:spTgt spid="5"/>
                                        </p:tgtEl>
                                        <p:attrNameLst>
                                          <p:attrName>style.visibility</p:attrName>
                                        </p:attrNameLst>
                                      </p:cBhvr>
                                      <p:to>
                                        <p:strVal val="hidden"/>
                                      </p:to>
                                    </p:set>
                                  </p:childTnLst>
                                </p:cTn>
                              </p:par>
                              <p:par>
                                <p:cTn id="65" presetID="10" presetClass="exit" presetSubtype="0" fill="hold" grpId="1" nodeType="withEffect">
                                  <p:stCondLst>
                                    <p:cond delay="0"/>
                                  </p:stCondLst>
                                  <p:childTnLst>
                                    <p:animEffect transition="out" filter="fade">
                                      <p:cBhvr>
                                        <p:cTn id="66" dur="500"/>
                                        <p:tgtEl>
                                          <p:spTgt spid="8">
                                            <p:txEl>
                                              <p:pRg st="0" end="0"/>
                                            </p:txEl>
                                          </p:spTgt>
                                        </p:tgtEl>
                                      </p:cBhvr>
                                    </p:animEffect>
                                    <p:set>
                                      <p:cBhvr>
                                        <p:cTn id="67" dur="1" fill="hold">
                                          <p:stCondLst>
                                            <p:cond delay="499"/>
                                          </p:stCondLst>
                                        </p:cTn>
                                        <p:tgtEl>
                                          <p:spTgt spid="8">
                                            <p:txEl>
                                              <p:pRg st="0" end="0"/>
                                            </p:txEl>
                                          </p:spTgt>
                                        </p:tgtEl>
                                        <p:attrNameLst>
                                          <p:attrName>style.visibility</p:attrName>
                                        </p:attrNameLst>
                                      </p:cBhvr>
                                      <p:to>
                                        <p:strVal val="hidden"/>
                                      </p:to>
                                    </p:set>
                                  </p:childTnLst>
                                </p:cTn>
                              </p:par>
                              <p:par>
                                <p:cTn id="68" presetID="10" presetClass="exit" presetSubtype="0" fill="hold" grpId="1" nodeType="withEffect">
                                  <p:stCondLst>
                                    <p:cond delay="0"/>
                                  </p:stCondLst>
                                  <p:childTnLst>
                                    <p:animEffect transition="out" filter="fade">
                                      <p:cBhvr>
                                        <p:cTn id="69" dur="500"/>
                                        <p:tgtEl>
                                          <p:spTgt spid="6"/>
                                        </p:tgtEl>
                                      </p:cBhvr>
                                    </p:animEffect>
                                    <p:set>
                                      <p:cBhvr>
                                        <p:cTn id="70" dur="1" fill="hold">
                                          <p:stCondLst>
                                            <p:cond delay="499"/>
                                          </p:stCondLst>
                                        </p:cTn>
                                        <p:tgtEl>
                                          <p:spTgt spid="6"/>
                                        </p:tgtEl>
                                        <p:attrNameLst>
                                          <p:attrName>style.visibility</p:attrName>
                                        </p:attrNameLst>
                                      </p:cBhvr>
                                      <p:to>
                                        <p:strVal val="hidden"/>
                                      </p:to>
                                    </p:set>
                                  </p:childTnLst>
                                </p:cTn>
                              </p:par>
                              <p:par>
                                <p:cTn id="71" presetID="10" presetClass="exit" presetSubtype="0" fill="hold" grpId="1" nodeType="withEffect">
                                  <p:stCondLst>
                                    <p:cond delay="0"/>
                                  </p:stCondLst>
                                  <p:childTnLst>
                                    <p:animEffect transition="out" filter="fade">
                                      <p:cBhvr>
                                        <p:cTn id="72" dur="500"/>
                                        <p:tgtEl>
                                          <p:spTgt spid="18">
                                            <p:txEl>
                                              <p:pRg st="0" end="0"/>
                                            </p:txEl>
                                          </p:spTgt>
                                        </p:tgtEl>
                                      </p:cBhvr>
                                    </p:animEffect>
                                    <p:set>
                                      <p:cBhvr>
                                        <p:cTn id="73" dur="1" fill="hold">
                                          <p:stCondLst>
                                            <p:cond delay="499"/>
                                          </p:stCondLst>
                                        </p:cTn>
                                        <p:tgtEl>
                                          <p:spTgt spid="18">
                                            <p:txEl>
                                              <p:pRg st="0" end="0"/>
                                            </p:txEl>
                                          </p:spTgt>
                                        </p:tgtEl>
                                        <p:attrNameLst>
                                          <p:attrName>style.visibility</p:attrName>
                                        </p:attrNameLst>
                                      </p:cBhvr>
                                      <p:to>
                                        <p:strVal val="hidden"/>
                                      </p:to>
                                    </p:set>
                                  </p:childTnLst>
                                </p:cTn>
                              </p:par>
                              <p:par>
                                <p:cTn id="74" presetID="10" presetClass="exit" presetSubtype="0" fill="hold" grpId="1" nodeType="withEffect">
                                  <p:stCondLst>
                                    <p:cond delay="0"/>
                                  </p:stCondLst>
                                  <p:childTnLst>
                                    <p:animEffect transition="out" filter="fade">
                                      <p:cBhvr>
                                        <p:cTn id="75" dur="500"/>
                                        <p:tgtEl>
                                          <p:spTgt spid="9"/>
                                        </p:tgtEl>
                                      </p:cBhvr>
                                    </p:animEffect>
                                    <p:set>
                                      <p:cBhvr>
                                        <p:cTn id="76" dur="1" fill="hold">
                                          <p:stCondLst>
                                            <p:cond delay="499"/>
                                          </p:stCondLst>
                                        </p:cTn>
                                        <p:tgtEl>
                                          <p:spTgt spid="9"/>
                                        </p:tgtEl>
                                        <p:attrNameLst>
                                          <p:attrName>style.visibility</p:attrName>
                                        </p:attrNameLst>
                                      </p:cBhvr>
                                      <p:to>
                                        <p:strVal val="hidden"/>
                                      </p:to>
                                    </p:set>
                                  </p:childTnLst>
                                </p:cTn>
                              </p:par>
                              <p:par>
                                <p:cTn id="77" presetID="10" presetClass="exit" presetSubtype="0" fill="hold" grpId="1" nodeType="withEffect">
                                  <p:stCondLst>
                                    <p:cond delay="0"/>
                                  </p:stCondLst>
                                  <p:childTnLst>
                                    <p:animEffect transition="out" filter="fade">
                                      <p:cBhvr>
                                        <p:cTn id="78" dur="500"/>
                                        <p:tgtEl>
                                          <p:spTgt spid="14">
                                            <p:txEl>
                                              <p:pRg st="0" end="0"/>
                                            </p:txEl>
                                          </p:spTgt>
                                        </p:tgtEl>
                                      </p:cBhvr>
                                    </p:animEffect>
                                    <p:set>
                                      <p:cBhvr>
                                        <p:cTn id="79" dur="1" fill="hold">
                                          <p:stCondLst>
                                            <p:cond delay="499"/>
                                          </p:stCondLst>
                                        </p:cTn>
                                        <p:tgtEl>
                                          <p:spTgt spid="14">
                                            <p:txEl>
                                              <p:pRg st="0" end="0"/>
                                            </p:txEl>
                                          </p:spTgt>
                                        </p:tgtEl>
                                        <p:attrNameLst>
                                          <p:attrName>style.visibility</p:attrName>
                                        </p:attrNameLst>
                                      </p:cBhvr>
                                      <p:to>
                                        <p:strVal val="hidden"/>
                                      </p:to>
                                    </p:set>
                                  </p:childTnLst>
                                </p:cTn>
                              </p:par>
                              <p:par>
                                <p:cTn id="80" presetID="10" presetClass="exit" presetSubtype="0" fill="hold" grpId="1" nodeType="withEffect">
                                  <p:stCondLst>
                                    <p:cond delay="0"/>
                                  </p:stCondLst>
                                  <p:childTnLst>
                                    <p:animEffect transition="out" filter="fade">
                                      <p:cBhvr>
                                        <p:cTn id="81" dur="500"/>
                                        <p:tgtEl>
                                          <p:spTgt spid="11"/>
                                        </p:tgtEl>
                                      </p:cBhvr>
                                    </p:animEffect>
                                    <p:set>
                                      <p:cBhvr>
                                        <p:cTn id="82" dur="1" fill="hold">
                                          <p:stCondLst>
                                            <p:cond delay="499"/>
                                          </p:stCondLst>
                                        </p:cTn>
                                        <p:tgtEl>
                                          <p:spTgt spid="11"/>
                                        </p:tgtEl>
                                        <p:attrNameLst>
                                          <p:attrName>style.visibility</p:attrName>
                                        </p:attrNameLst>
                                      </p:cBhvr>
                                      <p:to>
                                        <p:strVal val="hidden"/>
                                      </p:to>
                                    </p:set>
                                  </p:childTnLst>
                                </p:cTn>
                              </p:par>
                              <p:par>
                                <p:cTn id="83" presetID="10" presetClass="exit" presetSubtype="0" fill="hold" grpId="1" nodeType="withEffect">
                                  <p:stCondLst>
                                    <p:cond delay="0"/>
                                  </p:stCondLst>
                                  <p:childTnLst>
                                    <p:animEffect transition="out" filter="fade">
                                      <p:cBhvr>
                                        <p:cTn id="84" dur="500"/>
                                        <p:tgtEl>
                                          <p:spTgt spid="2"/>
                                        </p:tgtEl>
                                      </p:cBhvr>
                                    </p:animEffect>
                                    <p:set>
                                      <p:cBhvr>
                                        <p:cTn id="85"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uiExpand="1" build="p"/>
      <p:bldP spid="8" grpId="1" build="allAtOnce"/>
      <p:bldP spid="14" grpId="0" uiExpand="1" build="p"/>
      <p:bldP spid="14" grpId="1" build="allAtOnce"/>
      <p:bldP spid="18" grpId="0" uiExpand="1" build="p"/>
      <p:bldP spid="18" grpId="1" build="allAtOnce"/>
      <p:bldP spid="5" grpId="0" animBg="1"/>
      <p:bldP spid="5" grpId="1" animBg="1"/>
      <p:bldP spid="6" grpId="0" animBg="1"/>
      <p:bldP spid="6" grpId="1" animBg="1"/>
      <p:bldP spid="9" grpId="0" animBg="1"/>
      <p:bldP spid="9" grpId="1" animBg="1"/>
      <p:bldP spid="2" grpId="0" animBg="1"/>
      <p:bldP spid="2" grpId="1" animBg="1"/>
      <p:bldP spid="11" grpId="0"/>
      <p:bldP spid="11"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7" name="Shape 100"/>
          <p:cNvSpPr txBox="1">
            <a:spLocks/>
          </p:cNvSpPr>
          <p:nvPr/>
        </p:nvSpPr>
        <p:spPr>
          <a:xfrm>
            <a:off x="686364" y="400417"/>
            <a:ext cx="7001251" cy="932133"/>
          </a:xfrm>
          <a:prstGeom prst="rect">
            <a:avLst/>
          </a:prstGeom>
          <a:noFill/>
          <a:ln>
            <a:noFill/>
          </a:ln>
        </p:spPr>
        <p:txBody>
          <a:bodyPr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97ABBC"/>
              </a:buClr>
              <a:buSzPct val="100000"/>
              <a:buFont typeface="Raleway"/>
              <a:buNone/>
              <a:defRPr sz="3600" b="0" i="0" u="none" strike="noStrike" cap="none">
                <a:solidFill>
                  <a:srgbClr val="97ABBC"/>
                </a:solidFill>
                <a:latin typeface="Raleway"/>
                <a:ea typeface="Raleway"/>
                <a:cs typeface="Raleway"/>
                <a:sym typeface="Raleway"/>
              </a:defRPr>
            </a:lvl1pPr>
            <a:lvl2pPr lvl="1">
              <a:spcBef>
                <a:spcPts val="0"/>
              </a:spcBef>
              <a:buClr>
                <a:srgbClr val="97ABBC"/>
              </a:buClr>
              <a:buSzPct val="100000"/>
              <a:buFont typeface="Raleway"/>
              <a:buNone/>
              <a:defRPr sz="3600">
                <a:solidFill>
                  <a:srgbClr val="97ABBC"/>
                </a:solidFill>
                <a:latin typeface="Raleway"/>
                <a:ea typeface="Raleway"/>
                <a:cs typeface="Raleway"/>
                <a:sym typeface="Raleway"/>
              </a:defRPr>
            </a:lvl2pPr>
            <a:lvl3pPr lvl="2">
              <a:spcBef>
                <a:spcPts val="0"/>
              </a:spcBef>
              <a:buClr>
                <a:srgbClr val="97ABBC"/>
              </a:buClr>
              <a:buSzPct val="100000"/>
              <a:buFont typeface="Raleway"/>
              <a:buNone/>
              <a:defRPr sz="3600">
                <a:solidFill>
                  <a:srgbClr val="97ABBC"/>
                </a:solidFill>
                <a:latin typeface="Raleway"/>
                <a:ea typeface="Raleway"/>
                <a:cs typeface="Raleway"/>
                <a:sym typeface="Raleway"/>
              </a:defRPr>
            </a:lvl3pPr>
            <a:lvl4pPr lvl="3">
              <a:spcBef>
                <a:spcPts val="0"/>
              </a:spcBef>
              <a:buClr>
                <a:srgbClr val="97ABBC"/>
              </a:buClr>
              <a:buSzPct val="100000"/>
              <a:buFont typeface="Raleway"/>
              <a:buNone/>
              <a:defRPr sz="3600">
                <a:solidFill>
                  <a:srgbClr val="97ABBC"/>
                </a:solidFill>
                <a:latin typeface="Raleway"/>
                <a:ea typeface="Raleway"/>
                <a:cs typeface="Raleway"/>
                <a:sym typeface="Raleway"/>
              </a:defRPr>
            </a:lvl4pPr>
            <a:lvl5pPr lvl="4">
              <a:spcBef>
                <a:spcPts val="0"/>
              </a:spcBef>
              <a:buClr>
                <a:srgbClr val="97ABBC"/>
              </a:buClr>
              <a:buSzPct val="100000"/>
              <a:buFont typeface="Raleway"/>
              <a:buNone/>
              <a:defRPr sz="3600">
                <a:solidFill>
                  <a:srgbClr val="97ABBC"/>
                </a:solidFill>
                <a:latin typeface="Raleway"/>
                <a:ea typeface="Raleway"/>
                <a:cs typeface="Raleway"/>
                <a:sym typeface="Raleway"/>
              </a:defRPr>
            </a:lvl5pPr>
            <a:lvl6pPr lvl="5">
              <a:spcBef>
                <a:spcPts val="0"/>
              </a:spcBef>
              <a:buClr>
                <a:srgbClr val="97ABBC"/>
              </a:buClr>
              <a:buSzPct val="100000"/>
              <a:buFont typeface="Raleway"/>
              <a:buNone/>
              <a:defRPr sz="3600">
                <a:solidFill>
                  <a:srgbClr val="97ABBC"/>
                </a:solidFill>
                <a:latin typeface="Raleway"/>
                <a:ea typeface="Raleway"/>
                <a:cs typeface="Raleway"/>
                <a:sym typeface="Raleway"/>
              </a:defRPr>
            </a:lvl6pPr>
            <a:lvl7pPr lvl="6">
              <a:spcBef>
                <a:spcPts val="0"/>
              </a:spcBef>
              <a:buClr>
                <a:srgbClr val="97ABBC"/>
              </a:buClr>
              <a:buSzPct val="100000"/>
              <a:buFont typeface="Raleway"/>
              <a:buNone/>
              <a:defRPr sz="3600">
                <a:solidFill>
                  <a:srgbClr val="97ABBC"/>
                </a:solidFill>
                <a:latin typeface="Raleway"/>
                <a:ea typeface="Raleway"/>
                <a:cs typeface="Raleway"/>
                <a:sym typeface="Raleway"/>
              </a:defRPr>
            </a:lvl7pPr>
            <a:lvl8pPr lvl="7">
              <a:spcBef>
                <a:spcPts val="0"/>
              </a:spcBef>
              <a:buClr>
                <a:srgbClr val="97ABBC"/>
              </a:buClr>
              <a:buSzPct val="100000"/>
              <a:buFont typeface="Raleway"/>
              <a:buNone/>
              <a:defRPr sz="3600">
                <a:solidFill>
                  <a:srgbClr val="97ABBC"/>
                </a:solidFill>
                <a:latin typeface="Raleway"/>
                <a:ea typeface="Raleway"/>
                <a:cs typeface="Raleway"/>
                <a:sym typeface="Raleway"/>
              </a:defRPr>
            </a:lvl8pPr>
            <a:lvl9pPr lvl="8">
              <a:spcBef>
                <a:spcPts val="0"/>
              </a:spcBef>
              <a:buClr>
                <a:srgbClr val="97ABBC"/>
              </a:buClr>
              <a:buSzPct val="100000"/>
              <a:buFont typeface="Raleway"/>
              <a:buNone/>
              <a:defRPr sz="3600">
                <a:solidFill>
                  <a:srgbClr val="97ABBC"/>
                </a:solidFill>
                <a:latin typeface="Raleway"/>
                <a:ea typeface="Raleway"/>
                <a:cs typeface="Raleway"/>
                <a:sym typeface="Raleway"/>
              </a:defRPr>
            </a:lvl9pPr>
          </a:lstStyle>
          <a:p>
            <a:r>
              <a:rPr lang="en-US" b="1" dirty="0">
                <a:solidFill>
                  <a:srgbClr val="0070C0"/>
                </a:solidFill>
              </a:rPr>
              <a:t>Quantitative Research Designs</a:t>
            </a:r>
            <a:endParaRPr lang="en" b="1" dirty="0">
              <a:solidFill>
                <a:srgbClr val="0070C0"/>
              </a:solidFill>
            </a:endParaRPr>
          </a:p>
        </p:txBody>
      </p:sp>
      <p:sp>
        <p:nvSpPr>
          <p:cNvPr id="4" name="Diamond 3"/>
          <p:cNvSpPr/>
          <p:nvPr/>
        </p:nvSpPr>
        <p:spPr>
          <a:xfrm>
            <a:off x="3260414" y="1332550"/>
            <a:ext cx="5418667" cy="5418667"/>
          </a:xfrm>
          <a:prstGeom prst="diamond">
            <a:avLst/>
          </a:prstGeom>
        </p:spPr>
        <p:style>
          <a:lnRef idx="0">
            <a:schemeClr val="dk1">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sp>
      <p:sp>
        <p:nvSpPr>
          <p:cNvPr id="6" name="Freeform: Shape 5"/>
          <p:cNvSpPr/>
          <p:nvPr/>
        </p:nvSpPr>
        <p:spPr>
          <a:xfrm>
            <a:off x="3988791" y="1332550"/>
            <a:ext cx="3961911" cy="1246616"/>
          </a:xfrm>
          <a:custGeom>
            <a:avLst/>
            <a:gdLst>
              <a:gd name="connsiteX0" fmla="*/ 0 w 2113280"/>
              <a:gd name="connsiteY0" fmla="*/ 352220 h 2113280"/>
              <a:gd name="connsiteX1" fmla="*/ 352220 w 2113280"/>
              <a:gd name="connsiteY1" fmla="*/ 0 h 2113280"/>
              <a:gd name="connsiteX2" fmla="*/ 1761060 w 2113280"/>
              <a:gd name="connsiteY2" fmla="*/ 0 h 2113280"/>
              <a:gd name="connsiteX3" fmla="*/ 2113280 w 2113280"/>
              <a:gd name="connsiteY3" fmla="*/ 352220 h 2113280"/>
              <a:gd name="connsiteX4" fmla="*/ 2113280 w 2113280"/>
              <a:gd name="connsiteY4" fmla="*/ 1761060 h 2113280"/>
              <a:gd name="connsiteX5" fmla="*/ 1761060 w 2113280"/>
              <a:gd name="connsiteY5" fmla="*/ 2113280 h 2113280"/>
              <a:gd name="connsiteX6" fmla="*/ 352220 w 2113280"/>
              <a:gd name="connsiteY6" fmla="*/ 2113280 h 2113280"/>
              <a:gd name="connsiteX7" fmla="*/ 0 w 2113280"/>
              <a:gd name="connsiteY7" fmla="*/ 1761060 h 2113280"/>
              <a:gd name="connsiteX8" fmla="*/ 0 w 2113280"/>
              <a:gd name="connsiteY8" fmla="*/ 352220 h 2113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3280" h="2113280">
                <a:moveTo>
                  <a:pt x="0" y="352220"/>
                </a:moveTo>
                <a:cubicBezTo>
                  <a:pt x="0" y="157694"/>
                  <a:pt x="157694" y="0"/>
                  <a:pt x="352220" y="0"/>
                </a:cubicBezTo>
                <a:lnTo>
                  <a:pt x="1761060" y="0"/>
                </a:lnTo>
                <a:cubicBezTo>
                  <a:pt x="1955586" y="0"/>
                  <a:pt x="2113280" y="157694"/>
                  <a:pt x="2113280" y="352220"/>
                </a:cubicBezTo>
                <a:lnTo>
                  <a:pt x="2113280" y="1761060"/>
                </a:lnTo>
                <a:cubicBezTo>
                  <a:pt x="2113280" y="1955586"/>
                  <a:pt x="1955586" y="2113280"/>
                  <a:pt x="1761060" y="2113280"/>
                </a:cubicBezTo>
                <a:lnTo>
                  <a:pt x="352220" y="2113280"/>
                </a:lnTo>
                <a:cubicBezTo>
                  <a:pt x="157694" y="2113280"/>
                  <a:pt x="0" y="1955586"/>
                  <a:pt x="0" y="1761060"/>
                </a:cubicBezTo>
                <a:lnTo>
                  <a:pt x="0" y="352220"/>
                </a:lnTo>
                <a:close/>
              </a:path>
            </a:pathLst>
          </a:custGeom>
          <a:solidFill>
            <a:srgbClr val="0070C0"/>
          </a:solidFill>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90792" tIns="190792" rIns="190792" bIns="190792" numCol="1" spcCol="1270" anchor="ctr" anchorCtr="0">
            <a:noAutofit/>
          </a:bodyPr>
          <a:lstStyle/>
          <a:p>
            <a:pPr marL="0" lvl="0" indent="0" algn="ctr" defTabSz="1022350">
              <a:lnSpc>
                <a:spcPct val="90000"/>
              </a:lnSpc>
              <a:spcBef>
                <a:spcPct val="0"/>
              </a:spcBef>
              <a:buNone/>
            </a:pPr>
            <a:r>
              <a:rPr lang="en-US" sz="3600" kern="1200" dirty="0">
                <a:latin typeface="Lato" panose="020B0604020202020204" charset="0"/>
                <a:cs typeface="Lato" panose="020B0604020202020204" charset="0"/>
              </a:rPr>
              <a:t>Descriptive</a:t>
            </a:r>
          </a:p>
          <a:p>
            <a:pPr marL="0" lvl="0" indent="0" algn="ctr" defTabSz="1022350">
              <a:lnSpc>
                <a:spcPct val="90000"/>
              </a:lnSpc>
              <a:spcBef>
                <a:spcPct val="0"/>
              </a:spcBef>
              <a:buNone/>
            </a:pPr>
            <a:r>
              <a:rPr lang="en-US" sz="3600" kern="1200" dirty="0">
                <a:latin typeface="Lato" panose="020B0604020202020204" charset="0"/>
                <a:cs typeface="Lato" panose="020B0604020202020204" charset="0"/>
              </a:rPr>
              <a:t>Research</a:t>
            </a:r>
          </a:p>
        </p:txBody>
      </p:sp>
      <p:sp>
        <p:nvSpPr>
          <p:cNvPr id="13" name="Shape 101"/>
          <p:cNvSpPr txBox="1">
            <a:spLocks/>
          </p:cNvSpPr>
          <p:nvPr/>
        </p:nvSpPr>
        <p:spPr>
          <a:xfrm>
            <a:off x="4173356" y="2809703"/>
            <a:ext cx="3592780" cy="2701412"/>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677480"/>
              </a:buClr>
              <a:buSzPct val="100000"/>
              <a:buFont typeface="Lato"/>
              <a:buChar char="▷"/>
              <a:defRPr sz="3000" b="0" i="0" u="none" strike="noStrike" cap="none">
                <a:solidFill>
                  <a:srgbClr val="677480"/>
                </a:solidFill>
                <a:latin typeface="Lato"/>
                <a:ea typeface="Lato"/>
                <a:cs typeface="Lato"/>
                <a:sym typeface="Lato"/>
              </a:defRPr>
            </a:lvl1pPr>
            <a:lvl2pPr marR="0" lvl="1"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2pPr>
            <a:lvl3pPr marR="0" lvl="2"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3pPr>
            <a:lvl4pPr marR="0" lvl="3"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4pPr>
            <a:lvl5pPr marR="0" lvl="4"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5pPr>
            <a:lvl6pPr marR="0" lvl="5"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6pPr>
            <a:lvl7pPr marR="0" lvl="6"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7pPr>
            <a:lvl8pPr marR="0" lvl="7"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8pPr>
            <a:lvl9pPr marR="0" lvl="8"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9pPr>
          </a:lstStyle>
          <a:p>
            <a:pPr algn="ctr">
              <a:buNone/>
            </a:pPr>
            <a:r>
              <a:rPr lang="en-PH" sz="2400" i="1" dirty="0">
                <a:solidFill>
                  <a:schemeClr val="tx1"/>
                </a:solidFill>
              </a:rPr>
              <a:t>Sometimes called </a:t>
            </a:r>
            <a:r>
              <a:rPr lang="en-PH" sz="2400" b="1" i="1" dirty="0">
                <a:solidFill>
                  <a:schemeClr val="tx1"/>
                </a:solidFill>
              </a:rPr>
              <a:t>survey research</a:t>
            </a:r>
            <a:r>
              <a:rPr lang="en-PH" sz="2400" i="1" dirty="0">
                <a:solidFill>
                  <a:schemeClr val="tx1"/>
                </a:solidFill>
              </a:rPr>
              <a:t>, it aims to describe systematically the facts and characteristics of a given population or area of interest, factually and accurately</a:t>
            </a:r>
            <a:endParaRPr lang="en-PH" sz="2400" dirty="0">
              <a:solidFill>
                <a:schemeClr val="tx1"/>
              </a:solidFill>
            </a:endParaRPr>
          </a:p>
        </p:txBody>
      </p:sp>
      <p:sp>
        <p:nvSpPr>
          <p:cNvPr id="10" name="Shape 101"/>
          <p:cNvSpPr txBox="1">
            <a:spLocks/>
          </p:cNvSpPr>
          <p:nvPr/>
        </p:nvSpPr>
        <p:spPr>
          <a:xfrm>
            <a:off x="176999" y="1955858"/>
            <a:ext cx="3592780" cy="2406171"/>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677480"/>
              </a:buClr>
              <a:buSzPct val="100000"/>
              <a:buFont typeface="Lato"/>
              <a:buChar char="▷"/>
              <a:defRPr sz="3000" b="0" i="0" u="none" strike="noStrike" cap="none">
                <a:solidFill>
                  <a:srgbClr val="677480"/>
                </a:solidFill>
                <a:latin typeface="Lato"/>
                <a:ea typeface="Lato"/>
                <a:cs typeface="Lato"/>
                <a:sym typeface="Lato"/>
              </a:defRPr>
            </a:lvl1pPr>
            <a:lvl2pPr marR="0" lvl="1"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2pPr>
            <a:lvl3pPr marR="0" lvl="2"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3pPr>
            <a:lvl4pPr marR="0" lvl="3"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4pPr>
            <a:lvl5pPr marR="0" lvl="4"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5pPr>
            <a:lvl6pPr marR="0" lvl="5"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6pPr>
            <a:lvl7pPr marR="0" lvl="6"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7pPr>
            <a:lvl8pPr marR="0" lvl="7"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8pPr>
            <a:lvl9pPr marR="0" lvl="8"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9pPr>
          </a:lstStyle>
          <a:p>
            <a:pPr algn="ctr">
              <a:buNone/>
            </a:pPr>
            <a:r>
              <a:rPr lang="en-PH" sz="2400" dirty="0">
                <a:solidFill>
                  <a:schemeClr val="tx1"/>
                </a:solidFill>
              </a:rPr>
              <a:t>A </a:t>
            </a:r>
            <a:r>
              <a:rPr lang="en-PH" sz="2400" b="1" dirty="0">
                <a:solidFill>
                  <a:schemeClr val="tx1"/>
                </a:solidFill>
              </a:rPr>
              <a:t>cross-sectional survey </a:t>
            </a:r>
            <a:r>
              <a:rPr lang="en-PH" sz="2400" dirty="0">
                <a:solidFill>
                  <a:schemeClr val="tx1"/>
                </a:solidFill>
              </a:rPr>
              <a:t>collects information from a sample coming from various groups that has been drawn from a predetermined population.</a:t>
            </a:r>
          </a:p>
        </p:txBody>
      </p:sp>
      <p:sp>
        <p:nvSpPr>
          <p:cNvPr id="8" name="Shape 101">
            <a:extLst>
              <a:ext uri="{FF2B5EF4-FFF2-40B4-BE49-F238E27FC236}">
                <a16:creationId xmlns:a16="http://schemas.microsoft.com/office/drawing/2014/main" id="{052BFF6A-ACEF-40FD-8791-BEA9894B4CF8}"/>
              </a:ext>
            </a:extLst>
          </p:cNvPr>
          <p:cNvSpPr txBox="1">
            <a:spLocks/>
          </p:cNvSpPr>
          <p:nvPr/>
        </p:nvSpPr>
        <p:spPr>
          <a:xfrm>
            <a:off x="7906627" y="1332550"/>
            <a:ext cx="3996357" cy="4361816"/>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677480"/>
              </a:buClr>
              <a:buSzPct val="100000"/>
              <a:buFont typeface="Lato"/>
              <a:buChar char="▷"/>
              <a:defRPr sz="3000" b="0" i="0" u="none" strike="noStrike" cap="none">
                <a:solidFill>
                  <a:srgbClr val="677480"/>
                </a:solidFill>
                <a:latin typeface="Lato"/>
                <a:ea typeface="Lato"/>
                <a:cs typeface="Lato"/>
                <a:sym typeface="Lato"/>
              </a:defRPr>
            </a:lvl1pPr>
            <a:lvl2pPr marR="0" lvl="1"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2pPr>
            <a:lvl3pPr marR="0" lvl="2"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3pPr>
            <a:lvl4pPr marR="0" lvl="3"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4pPr>
            <a:lvl5pPr marR="0" lvl="4"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5pPr>
            <a:lvl6pPr marR="0" lvl="5"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6pPr>
            <a:lvl7pPr marR="0" lvl="6"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7pPr>
            <a:lvl8pPr marR="0" lvl="7"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8pPr>
            <a:lvl9pPr marR="0" lvl="8"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9pPr>
          </a:lstStyle>
          <a:p>
            <a:pPr algn="ctr">
              <a:buNone/>
            </a:pPr>
            <a:r>
              <a:rPr lang="en-PH" sz="2400" dirty="0">
                <a:solidFill>
                  <a:schemeClr val="tx1"/>
                </a:solidFill>
              </a:rPr>
              <a:t>Examples:</a:t>
            </a:r>
          </a:p>
          <a:p>
            <a:pPr algn="ctr">
              <a:buNone/>
            </a:pPr>
            <a:r>
              <a:rPr lang="en-PH" sz="2400" dirty="0">
                <a:solidFill>
                  <a:schemeClr val="tx1"/>
                </a:solidFill>
              </a:rPr>
              <a:t>What are the sleeping habits of SHS students in DLSAU?</a:t>
            </a:r>
          </a:p>
          <a:p>
            <a:pPr algn="ctr">
              <a:buNone/>
            </a:pPr>
            <a:endParaRPr lang="en-PH" sz="2400" dirty="0">
              <a:solidFill>
                <a:schemeClr val="tx1"/>
              </a:solidFill>
            </a:endParaRPr>
          </a:p>
          <a:p>
            <a:pPr algn="ctr">
              <a:buNone/>
            </a:pPr>
            <a:r>
              <a:rPr lang="en-PH" sz="2400" dirty="0">
                <a:solidFill>
                  <a:schemeClr val="tx1"/>
                </a:solidFill>
              </a:rPr>
              <a:t>What factors affected the SHS track choice of SHS students?</a:t>
            </a:r>
          </a:p>
        </p:txBody>
      </p:sp>
      <p:sp>
        <p:nvSpPr>
          <p:cNvPr id="9" name="Shape 101">
            <a:extLst>
              <a:ext uri="{FF2B5EF4-FFF2-40B4-BE49-F238E27FC236}">
                <a16:creationId xmlns:a16="http://schemas.microsoft.com/office/drawing/2014/main" id="{CF43066B-988E-4546-A812-5BCACAF5592D}"/>
              </a:ext>
            </a:extLst>
          </p:cNvPr>
          <p:cNvSpPr txBox="1">
            <a:spLocks/>
          </p:cNvSpPr>
          <p:nvPr/>
        </p:nvSpPr>
        <p:spPr>
          <a:xfrm>
            <a:off x="8091192" y="4715593"/>
            <a:ext cx="3592780" cy="1910906"/>
          </a:xfrm>
          <a:prstGeom prst="rect">
            <a:avLst/>
          </a:prstGeom>
          <a:ln/>
        </p:spPr>
        <p:style>
          <a:lnRef idx="1">
            <a:schemeClr val="accent2"/>
          </a:lnRef>
          <a:fillRef idx="2">
            <a:schemeClr val="accent2"/>
          </a:fillRef>
          <a:effectRef idx="1">
            <a:schemeClr val="accent2"/>
          </a:effectRef>
          <a:fontRef idx="minor">
            <a:schemeClr val="dk1"/>
          </a:fontRef>
        </p:style>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677480"/>
              </a:buClr>
              <a:buSzPct val="100000"/>
              <a:buFont typeface="Lato"/>
              <a:buChar char="▷"/>
              <a:defRPr sz="3000" b="0" i="0" u="none" strike="noStrike" cap="none">
                <a:solidFill>
                  <a:srgbClr val="677480"/>
                </a:solidFill>
                <a:latin typeface="Lato"/>
                <a:ea typeface="Lato"/>
                <a:cs typeface="Lato"/>
                <a:sym typeface="Lato"/>
              </a:defRPr>
            </a:lvl1pPr>
            <a:lvl2pPr marR="0" lvl="1"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2pPr>
            <a:lvl3pPr marR="0" lvl="2"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3pPr>
            <a:lvl4pPr marR="0" lvl="3"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4pPr>
            <a:lvl5pPr marR="0" lvl="4"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5pPr>
            <a:lvl6pPr marR="0" lvl="5"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6pPr>
            <a:lvl7pPr marR="0" lvl="6"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7pPr>
            <a:lvl8pPr marR="0" lvl="7"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8pPr>
            <a:lvl9pPr marR="0" lvl="8"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9pPr>
          </a:lstStyle>
          <a:p>
            <a:pPr algn="ctr">
              <a:buNone/>
            </a:pPr>
            <a:r>
              <a:rPr lang="en-PH" sz="2000" dirty="0">
                <a:solidFill>
                  <a:schemeClr val="tx1"/>
                </a:solidFill>
                <a:latin typeface="Montserrat Alternates" panose="00000500000000000000" pitchFamily="50" charset="0"/>
              </a:rPr>
              <a:t>Consider your chosen research interest or topic. Come up with a research question that falls under descriptive research.</a:t>
            </a:r>
          </a:p>
        </p:txBody>
      </p:sp>
      <p:sp>
        <p:nvSpPr>
          <p:cNvPr id="2" name="Rectangle: Rounded Corners 1">
            <a:extLst>
              <a:ext uri="{FF2B5EF4-FFF2-40B4-BE49-F238E27FC236}">
                <a16:creationId xmlns:a16="http://schemas.microsoft.com/office/drawing/2014/main" id="{23D60ECC-BD1C-47F6-8246-30F4A6262CBC}"/>
              </a:ext>
            </a:extLst>
          </p:cNvPr>
          <p:cNvSpPr/>
          <p:nvPr/>
        </p:nvSpPr>
        <p:spPr>
          <a:xfrm>
            <a:off x="8286299" y="4367356"/>
            <a:ext cx="2105624" cy="447038"/>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PH" sz="2800" b="1" dirty="0">
                <a:solidFill>
                  <a:schemeClr val="tx1"/>
                </a:solidFill>
                <a:latin typeface="Quicksand" panose="02070303000000060000" pitchFamily="18" charset="0"/>
              </a:rPr>
              <a:t>Your Turn</a:t>
            </a:r>
          </a:p>
        </p:txBody>
      </p:sp>
    </p:spTree>
    <p:extLst>
      <p:ext uri="{BB962C8B-B14F-4D97-AF65-F5344CB8AC3E}">
        <p14:creationId xmlns:p14="http://schemas.microsoft.com/office/powerpoint/2010/main" val="269011993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5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fade">
                                      <p:cBhvr>
                                        <p:cTn id="29" dur="500"/>
                                        <p:tgtEl>
                                          <p:spTgt spid="2"/>
                                        </p:tgtEl>
                                      </p:cBhvr>
                                    </p:animEffect>
                                  </p:childTnLst>
                                </p:cTn>
                              </p:par>
                            </p:childTnLst>
                          </p:cTn>
                        </p:par>
                        <p:par>
                          <p:cTn id="30" fill="hold">
                            <p:stCondLst>
                              <p:cond delay="500"/>
                            </p:stCondLst>
                            <p:childTnLst>
                              <p:par>
                                <p:cTn id="31" presetID="10" presetClass="entr" presetSubtype="0"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grpId="1" nodeType="clickEffect">
                                  <p:stCondLst>
                                    <p:cond delay="0"/>
                                  </p:stCondLst>
                                  <p:childTnLst>
                                    <p:animEffect transition="out" filter="fade">
                                      <p:cBhvr>
                                        <p:cTn id="37" dur="500"/>
                                        <p:tgtEl>
                                          <p:spTgt spid="13"/>
                                        </p:tgtEl>
                                      </p:cBhvr>
                                    </p:animEffect>
                                    <p:set>
                                      <p:cBhvr>
                                        <p:cTn id="38" dur="1" fill="hold">
                                          <p:stCondLst>
                                            <p:cond delay="499"/>
                                          </p:stCondLst>
                                        </p:cTn>
                                        <p:tgtEl>
                                          <p:spTgt spid="13"/>
                                        </p:tgtEl>
                                        <p:attrNameLst>
                                          <p:attrName>style.visibility</p:attrName>
                                        </p:attrNameLst>
                                      </p:cBhvr>
                                      <p:to>
                                        <p:strVal val="hidden"/>
                                      </p:to>
                                    </p:set>
                                  </p:childTnLst>
                                </p:cTn>
                              </p:par>
                              <p:par>
                                <p:cTn id="39" presetID="10" presetClass="exit" presetSubtype="0" fill="hold" grpId="1" nodeType="withEffect">
                                  <p:stCondLst>
                                    <p:cond delay="0"/>
                                  </p:stCondLst>
                                  <p:childTnLst>
                                    <p:animEffect transition="out" filter="fade">
                                      <p:cBhvr>
                                        <p:cTn id="40" dur="500"/>
                                        <p:tgtEl>
                                          <p:spTgt spid="6"/>
                                        </p:tgtEl>
                                      </p:cBhvr>
                                    </p:animEffect>
                                    <p:set>
                                      <p:cBhvr>
                                        <p:cTn id="41" dur="1" fill="hold">
                                          <p:stCondLst>
                                            <p:cond delay="499"/>
                                          </p:stCondLst>
                                        </p:cTn>
                                        <p:tgtEl>
                                          <p:spTgt spid="6"/>
                                        </p:tgtEl>
                                        <p:attrNameLst>
                                          <p:attrName>style.visibility</p:attrName>
                                        </p:attrNameLst>
                                      </p:cBhvr>
                                      <p:to>
                                        <p:strVal val="hidden"/>
                                      </p:to>
                                    </p:set>
                                  </p:childTnLst>
                                </p:cTn>
                              </p:par>
                              <p:par>
                                <p:cTn id="42" presetID="10" presetClass="exit" presetSubtype="0" fill="hold" grpId="1" nodeType="withEffect">
                                  <p:stCondLst>
                                    <p:cond delay="0"/>
                                  </p:stCondLst>
                                  <p:childTnLst>
                                    <p:animEffect transition="out" filter="fade">
                                      <p:cBhvr>
                                        <p:cTn id="43" dur="500"/>
                                        <p:tgtEl>
                                          <p:spTgt spid="10"/>
                                        </p:tgtEl>
                                      </p:cBhvr>
                                    </p:animEffect>
                                    <p:set>
                                      <p:cBhvr>
                                        <p:cTn id="44" dur="1" fill="hold">
                                          <p:stCondLst>
                                            <p:cond delay="499"/>
                                          </p:stCondLst>
                                        </p:cTn>
                                        <p:tgtEl>
                                          <p:spTgt spid="10"/>
                                        </p:tgtEl>
                                        <p:attrNameLst>
                                          <p:attrName>style.visibility</p:attrName>
                                        </p:attrNameLst>
                                      </p:cBhvr>
                                      <p:to>
                                        <p:strVal val="hidden"/>
                                      </p:to>
                                    </p:set>
                                  </p:childTnLst>
                                </p:cTn>
                              </p:par>
                              <p:par>
                                <p:cTn id="45" presetID="10" presetClass="exit" presetSubtype="0" fill="hold" grpId="1" nodeType="withEffect">
                                  <p:stCondLst>
                                    <p:cond delay="0"/>
                                  </p:stCondLst>
                                  <p:childTnLst>
                                    <p:animEffect transition="out" filter="fade">
                                      <p:cBhvr>
                                        <p:cTn id="46" dur="500"/>
                                        <p:tgtEl>
                                          <p:spTgt spid="8"/>
                                        </p:tgtEl>
                                      </p:cBhvr>
                                    </p:animEffect>
                                    <p:set>
                                      <p:cBhvr>
                                        <p:cTn id="47" dur="1" fill="hold">
                                          <p:stCondLst>
                                            <p:cond delay="499"/>
                                          </p:stCondLst>
                                        </p:cTn>
                                        <p:tgtEl>
                                          <p:spTgt spid="8"/>
                                        </p:tgtEl>
                                        <p:attrNameLst>
                                          <p:attrName>style.visibility</p:attrName>
                                        </p:attrNameLst>
                                      </p:cBhvr>
                                      <p:to>
                                        <p:strVal val="hidden"/>
                                      </p:to>
                                    </p:set>
                                  </p:childTnLst>
                                </p:cTn>
                              </p:par>
                              <p:par>
                                <p:cTn id="48" presetID="10" presetClass="exit" presetSubtype="0" fill="hold" grpId="1" nodeType="withEffect">
                                  <p:stCondLst>
                                    <p:cond delay="0"/>
                                  </p:stCondLst>
                                  <p:childTnLst>
                                    <p:animEffect transition="out" filter="fade">
                                      <p:cBhvr>
                                        <p:cTn id="49" dur="500"/>
                                        <p:tgtEl>
                                          <p:spTgt spid="9"/>
                                        </p:tgtEl>
                                      </p:cBhvr>
                                    </p:animEffect>
                                    <p:set>
                                      <p:cBhvr>
                                        <p:cTn id="50" dur="1" fill="hold">
                                          <p:stCondLst>
                                            <p:cond delay="499"/>
                                          </p:stCondLst>
                                        </p:cTn>
                                        <p:tgtEl>
                                          <p:spTgt spid="9"/>
                                        </p:tgtEl>
                                        <p:attrNameLst>
                                          <p:attrName>style.visibility</p:attrName>
                                        </p:attrNameLst>
                                      </p:cBhvr>
                                      <p:to>
                                        <p:strVal val="hidden"/>
                                      </p:to>
                                    </p:set>
                                  </p:childTnLst>
                                </p:cTn>
                              </p:par>
                              <p:par>
                                <p:cTn id="51" presetID="10" presetClass="exit" presetSubtype="0" fill="hold" grpId="1" nodeType="withEffect">
                                  <p:stCondLst>
                                    <p:cond delay="0"/>
                                  </p:stCondLst>
                                  <p:childTnLst>
                                    <p:animEffect transition="out" filter="fade">
                                      <p:cBhvr>
                                        <p:cTn id="52" dur="500"/>
                                        <p:tgtEl>
                                          <p:spTgt spid="2"/>
                                        </p:tgtEl>
                                      </p:cBhvr>
                                    </p:animEffect>
                                    <p:set>
                                      <p:cBhvr>
                                        <p:cTn id="53"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13" grpId="0"/>
      <p:bldP spid="13" grpId="1"/>
      <p:bldP spid="10" grpId="0"/>
      <p:bldP spid="10" grpId="1"/>
      <p:bldP spid="8" grpId="0"/>
      <p:bldP spid="8" grpId="1"/>
      <p:bldP spid="9" grpId="0" animBg="1"/>
      <p:bldP spid="9" grpId="1" animBg="1"/>
      <p:bldP spid="2" grpId="0" animBg="1"/>
      <p:bldP spid="2"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7" name="Shape 100"/>
          <p:cNvSpPr txBox="1">
            <a:spLocks/>
          </p:cNvSpPr>
          <p:nvPr/>
        </p:nvSpPr>
        <p:spPr>
          <a:xfrm>
            <a:off x="686364" y="400417"/>
            <a:ext cx="7001251" cy="932133"/>
          </a:xfrm>
          <a:prstGeom prst="rect">
            <a:avLst/>
          </a:prstGeom>
          <a:noFill/>
          <a:ln>
            <a:noFill/>
          </a:ln>
        </p:spPr>
        <p:txBody>
          <a:bodyPr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97ABBC"/>
              </a:buClr>
              <a:buSzPct val="100000"/>
              <a:buFont typeface="Raleway"/>
              <a:buNone/>
              <a:defRPr sz="3600" b="0" i="0" u="none" strike="noStrike" cap="none">
                <a:solidFill>
                  <a:srgbClr val="97ABBC"/>
                </a:solidFill>
                <a:latin typeface="Raleway"/>
                <a:ea typeface="Raleway"/>
                <a:cs typeface="Raleway"/>
                <a:sym typeface="Raleway"/>
              </a:defRPr>
            </a:lvl1pPr>
            <a:lvl2pPr lvl="1">
              <a:spcBef>
                <a:spcPts val="0"/>
              </a:spcBef>
              <a:buClr>
                <a:srgbClr val="97ABBC"/>
              </a:buClr>
              <a:buSzPct val="100000"/>
              <a:buFont typeface="Raleway"/>
              <a:buNone/>
              <a:defRPr sz="3600">
                <a:solidFill>
                  <a:srgbClr val="97ABBC"/>
                </a:solidFill>
                <a:latin typeface="Raleway"/>
                <a:ea typeface="Raleway"/>
                <a:cs typeface="Raleway"/>
                <a:sym typeface="Raleway"/>
              </a:defRPr>
            </a:lvl2pPr>
            <a:lvl3pPr lvl="2">
              <a:spcBef>
                <a:spcPts val="0"/>
              </a:spcBef>
              <a:buClr>
                <a:srgbClr val="97ABBC"/>
              </a:buClr>
              <a:buSzPct val="100000"/>
              <a:buFont typeface="Raleway"/>
              <a:buNone/>
              <a:defRPr sz="3600">
                <a:solidFill>
                  <a:srgbClr val="97ABBC"/>
                </a:solidFill>
                <a:latin typeface="Raleway"/>
                <a:ea typeface="Raleway"/>
                <a:cs typeface="Raleway"/>
                <a:sym typeface="Raleway"/>
              </a:defRPr>
            </a:lvl3pPr>
            <a:lvl4pPr lvl="3">
              <a:spcBef>
                <a:spcPts val="0"/>
              </a:spcBef>
              <a:buClr>
                <a:srgbClr val="97ABBC"/>
              </a:buClr>
              <a:buSzPct val="100000"/>
              <a:buFont typeface="Raleway"/>
              <a:buNone/>
              <a:defRPr sz="3600">
                <a:solidFill>
                  <a:srgbClr val="97ABBC"/>
                </a:solidFill>
                <a:latin typeface="Raleway"/>
                <a:ea typeface="Raleway"/>
                <a:cs typeface="Raleway"/>
                <a:sym typeface="Raleway"/>
              </a:defRPr>
            </a:lvl4pPr>
            <a:lvl5pPr lvl="4">
              <a:spcBef>
                <a:spcPts val="0"/>
              </a:spcBef>
              <a:buClr>
                <a:srgbClr val="97ABBC"/>
              </a:buClr>
              <a:buSzPct val="100000"/>
              <a:buFont typeface="Raleway"/>
              <a:buNone/>
              <a:defRPr sz="3600">
                <a:solidFill>
                  <a:srgbClr val="97ABBC"/>
                </a:solidFill>
                <a:latin typeface="Raleway"/>
                <a:ea typeface="Raleway"/>
                <a:cs typeface="Raleway"/>
                <a:sym typeface="Raleway"/>
              </a:defRPr>
            </a:lvl5pPr>
            <a:lvl6pPr lvl="5">
              <a:spcBef>
                <a:spcPts val="0"/>
              </a:spcBef>
              <a:buClr>
                <a:srgbClr val="97ABBC"/>
              </a:buClr>
              <a:buSzPct val="100000"/>
              <a:buFont typeface="Raleway"/>
              <a:buNone/>
              <a:defRPr sz="3600">
                <a:solidFill>
                  <a:srgbClr val="97ABBC"/>
                </a:solidFill>
                <a:latin typeface="Raleway"/>
                <a:ea typeface="Raleway"/>
                <a:cs typeface="Raleway"/>
                <a:sym typeface="Raleway"/>
              </a:defRPr>
            </a:lvl6pPr>
            <a:lvl7pPr lvl="6">
              <a:spcBef>
                <a:spcPts val="0"/>
              </a:spcBef>
              <a:buClr>
                <a:srgbClr val="97ABBC"/>
              </a:buClr>
              <a:buSzPct val="100000"/>
              <a:buFont typeface="Raleway"/>
              <a:buNone/>
              <a:defRPr sz="3600">
                <a:solidFill>
                  <a:srgbClr val="97ABBC"/>
                </a:solidFill>
                <a:latin typeface="Raleway"/>
                <a:ea typeface="Raleway"/>
                <a:cs typeface="Raleway"/>
                <a:sym typeface="Raleway"/>
              </a:defRPr>
            </a:lvl7pPr>
            <a:lvl8pPr lvl="7">
              <a:spcBef>
                <a:spcPts val="0"/>
              </a:spcBef>
              <a:buClr>
                <a:srgbClr val="97ABBC"/>
              </a:buClr>
              <a:buSzPct val="100000"/>
              <a:buFont typeface="Raleway"/>
              <a:buNone/>
              <a:defRPr sz="3600">
                <a:solidFill>
                  <a:srgbClr val="97ABBC"/>
                </a:solidFill>
                <a:latin typeface="Raleway"/>
                <a:ea typeface="Raleway"/>
                <a:cs typeface="Raleway"/>
                <a:sym typeface="Raleway"/>
              </a:defRPr>
            </a:lvl8pPr>
            <a:lvl9pPr lvl="8">
              <a:spcBef>
                <a:spcPts val="0"/>
              </a:spcBef>
              <a:buClr>
                <a:srgbClr val="97ABBC"/>
              </a:buClr>
              <a:buSzPct val="100000"/>
              <a:buFont typeface="Raleway"/>
              <a:buNone/>
              <a:defRPr sz="3600">
                <a:solidFill>
                  <a:srgbClr val="97ABBC"/>
                </a:solidFill>
                <a:latin typeface="Raleway"/>
                <a:ea typeface="Raleway"/>
                <a:cs typeface="Raleway"/>
                <a:sym typeface="Raleway"/>
              </a:defRPr>
            </a:lvl9pPr>
          </a:lstStyle>
          <a:p>
            <a:r>
              <a:rPr lang="en-US" b="1" dirty="0">
                <a:solidFill>
                  <a:srgbClr val="0070C0"/>
                </a:solidFill>
              </a:rPr>
              <a:t>Quantitative Research Designs</a:t>
            </a:r>
            <a:endParaRPr lang="en" b="1" dirty="0">
              <a:solidFill>
                <a:srgbClr val="0070C0"/>
              </a:solidFill>
            </a:endParaRPr>
          </a:p>
        </p:txBody>
      </p:sp>
      <p:sp>
        <p:nvSpPr>
          <p:cNvPr id="4" name="Diamond 3"/>
          <p:cNvSpPr/>
          <p:nvPr/>
        </p:nvSpPr>
        <p:spPr>
          <a:xfrm>
            <a:off x="3260414" y="1332550"/>
            <a:ext cx="5418667" cy="5418667"/>
          </a:xfrm>
          <a:prstGeom prst="diamond">
            <a:avLst/>
          </a:prstGeom>
        </p:spPr>
        <p:style>
          <a:lnRef idx="0">
            <a:schemeClr val="dk1">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sp>
      <p:sp>
        <p:nvSpPr>
          <p:cNvPr id="6" name="Freeform: Shape 5"/>
          <p:cNvSpPr/>
          <p:nvPr/>
        </p:nvSpPr>
        <p:spPr>
          <a:xfrm>
            <a:off x="3988791" y="1332550"/>
            <a:ext cx="3961911" cy="1246616"/>
          </a:xfrm>
          <a:custGeom>
            <a:avLst/>
            <a:gdLst>
              <a:gd name="connsiteX0" fmla="*/ 0 w 2113280"/>
              <a:gd name="connsiteY0" fmla="*/ 352220 h 2113280"/>
              <a:gd name="connsiteX1" fmla="*/ 352220 w 2113280"/>
              <a:gd name="connsiteY1" fmla="*/ 0 h 2113280"/>
              <a:gd name="connsiteX2" fmla="*/ 1761060 w 2113280"/>
              <a:gd name="connsiteY2" fmla="*/ 0 h 2113280"/>
              <a:gd name="connsiteX3" fmla="*/ 2113280 w 2113280"/>
              <a:gd name="connsiteY3" fmla="*/ 352220 h 2113280"/>
              <a:gd name="connsiteX4" fmla="*/ 2113280 w 2113280"/>
              <a:gd name="connsiteY4" fmla="*/ 1761060 h 2113280"/>
              <a:gd name="connsiteX5" fmla="*/ 1761060 w 2113280"/>
              <a:gd name="connsiteY5" fmla="*/ 2113280 h 2113280"/>
              <a:gd name="connsiteX6" fmla="*/ 352220 w 2113280"/>
              <a:gd name="connsiteY6" fmla="*/ 2113280 h 2113280"/>
              <a:gd name="connsiteX7" fmla="*/ 0 w 2113280"/>
              <a:gd name="connsiteY7" fmla="*/ 1761060 h 2113280"/>
              <a:gd name="connsiteX8" fmla="*/ 0 w 2113280"/>
              <a:gd name="connsiteY8" fmla="*/ 352220 h 2113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3280" h="2113280">
                <a:moveTo>
                  <a:pt x="0" y="352220"/>
                </a:moveTo>
                <a:cubicBezTo>
                  <a:pt x="0" y="157694"/>
                  <a:pt x="157694" y="0"/>
                  <a:pt x="352220" y="0"/>
                </a:cubicBezTo>
                <a:lnTo>
                  <a:pt x="1761060" y="0"/>
                </a:lnTo>
                <a:cubicBezTo>
                  <a:pt x="1955586" y="0"/>
                  <a:pt x="2113280" y="157694"/>
                  <a:pt x="2113280" y="352220"/>
                </a:cubicBezTo>
                <a:lnTo>
                  <a:pt x="2113280" y="1761060"/>
                </a:lnTo>
                <a:cubicBezTo>
                  <a:pt x="2113280" y="1955586"/>
                  <a:pt x="1955586" y="2113280"/>
                  <a:pt x="1761060" y="2113280"/>
                </a:cubicBezTo>
                <a:lnTo>
                  <a:pt x="352220" y="2113280"/>
                </a:lnTo>
                <a:cubicBezTo>
                  <a:pt x="157694" y="2113280"/>
                  <a:pt x="0" y="1955586"/>
                  <a:pt x="0" y="1761060"/>
                </a:cubicBezTo>
                <a:lnTo>
                  <a:pt x="0" y="352220"/>
                </a:lnTo>
                <a:close/>
              </a:path>
            </a:pathLst>
          </a:custGeom>
          <a:solidFill>
            <a:srgbClr val="FF9900"/>
          </a:solidFill>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90792" tIns="190792" rIns="190792" bIns="190792" numCol="1" spcCol="1270" anchor="ctr" anchorCtr="0">
            <a:noAutofit/>
          </a:bodyPr>
          <a:lstStyle/>
          <a:p>
            <a:pPr marL="0" lvl="0" indent="0" algn="ctr" defTabSz="1022350">
              <a:lnSpc>
                <a:spcPct val="90000"/>
              </a:lnSpc>
              <a:spcBef>
                <a:spcPct val="0"/>
              </a:spcBef>
              <a:buNone/>
            </a:pPr>
            <a:r>
              <a:rPr lang="en-US" sz="3600" kern="1200" dirty="0">
                <a:latin typeface="Lato" panose="020B0604020202020204" charset="0"/>
                <a:cs typeface="Lato" panose="020B0604020202020204" charset="0"/>
              </a:rPr>
              <a:t>Correlational</a:t>
            </a:r>
          </a:p>
          <a:p>
            <a:pPr marL="0" lvl="0" indent="0" algn="ctr" defTabSz="1022350">
              <a:lnSpc>
                <a:spcPct val="90000"/>
              </a:lnSpc>
              <a:spcBef>
                <a:spcPct val="0"/>
              </a:spcBef>
              <a:buNone/>
            </a:pPr>
            <a:r>
              <a:rPr lang="en-US" sz="3600" kern="1200" dirty="0">
                <a:latin typeface="Lato" panose="020B0604020202020204" charset="0"/>
                <a:cs typeface="Lato" panose="020B0604020202020204" charset="0"/>
              </a:rPr>
              <a:t>Research</a:t>
            </a:r>
          </a:p>
        </p:txBody>
      </p:sp>
      <p:sp>
        <p:nvSpPr>
          <p:cNvPr id="13" name="Shape 101"/>
          <p:cNvSpPr txBox="1">
            <a:spLocks/>
          </p:cNvSpPr>
          <p:nvPr/>
        </p:nvSpPr>
        <p:spPr>
          <a:xfrm>
            <a:off x="4173356" y="3104943"/>
            <a:ext cx="3592780" cy="2406171"/>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677480"/>
              </a:buClr>
              <a:buSzPct val="100000"/>
              <a:buFont typeface="Lato"/>
              <a:buChar char="▷"/>
              <a:defRPr sz="3000" b="0" i="0" u="none" strike="noStrike" cap="none">
                <a:solidFill>
                  <a:srgbClr val="677480"/>
                </a:solidFill>
                <a:latin typeface="Lato"/>
                <a:ea typeface="Lato"/>
                <a:cs typeface="Lato"/>
                <a:sym typeface="Lato"/>
              </a:defRPr>
            </a:lvl1pPr>
            <a:lvl2pPr marR="0" lvl="1"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2pPr>
            <a:lvl3pPr marR="0" lvl="2"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3pPr>
            <a:lvl4pPr marR="0" lvl="3"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4pPr>
            <a:lvl5pPr marR="0" lvl="4"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5pPr>
            <a:lvl6pPr marR="0" lvl="5"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6pPr>
            <a:lvl7pPr marR="0" lvl="6"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7pPr>
            <a:lvl8pPr marR="0" lvl="7"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8pPr>
            <a:lvl9pPr marR="0" lvl="8"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9pPr>
          </a:lstStyle>
          <a:p>
            <a:pPr algn="ctr">
              <a:buNone/>
            </a:pPr>
            <a:r>
              <a:rPr lang="en-PH" sz="2400" i="1" dirty="0">
                <a:solidFill>
                  <a:schemeClr val="tx1"/>
                </a:solidFill>
              </a:rPr>
              <a:t>aims to describe and measure the degree of association between two or more variables or sets of scores.</a:t>
            </a:r>
            <a:endParaRPr lang="en-PH" sz="2400" dirty="0">
              <a:solidFill>
                <a:schemeClr val="tx1"/>
              </a:solidFill>
            </a:endParaRPr>
          </a:p>
        </p:txBody>
      </p:sp>
      <p:sp>
        <p:nvSpPr>
          <p:cNvPr id="10" name="Shape 101"/>
          <p:cNvSpPr txBox="1">
            <a:spLocks/>
          </p:cNvSpPr>
          <p:nvPr/>
        </p:nvSpPr>
        <p:spPr>
          <a:xfrm>
            <a:off x="176999" y="1955858"/>
            <a:ext cx="3592780" cy="2406171"/>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677480"/>
              </a:buClr>
              <a:buSzPct val="100000"/>
              <a:buFont typeface="Lato"/>
              <a:buChar char="▷"/>
              <a:defRPr sz="3000" b="0" i="0" u="none" strike="noStrike" cap="none">
                <a:solidFill>
                  <a:srgbClr val="677480"/>
                </a:solidFill>
                <a:latin typeface="Lato"/>
                <a:ea typeface="Lato"/>
                <a:cs typeface="Lato"/>
                <a:sym typeface="Lato"/>
              </a:defRPr>
            </a:lvl1pPr>
            <a:lvl2pPr marR="0" lvl="1"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2pPr>
            <a:lvl3pPr marR="0" lvl="2"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3pPr>
            <a:lvl4pPr marR="0" lvl="3"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4pPr>
            <a:lvl5pPr marR="0" lvl="4"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5pPr>
            <a:lvl6pPr marR="0" lvl="5"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6pPr>
            <a:lvl7pPr marR="0" lvl="6"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7pPr>
            <a:lvl8pPr marR="0" lvl="7"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8pPr>
            <a:lvl9pPr marR="0" lvl="8"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9pPr>
          </a:lstStyle>
          <a:p>
            <a:pPr algn="ctr">
              <a:buNone/>
            </a:pPr>
            <a:r>
              <a:rPr lang="en-PH" sz="2400" b="1" dirty="0">
                <a:solidFill>
                  <a:schemeClr val="tx1"/>
                </a:solidFill>
              </a:rPr>
              <a:t>Explanatory</a:t>
            </a:r>
          </a:p>
          <a:p>
            <a:pPr algn="ctr">
              <a:buNone/>
            </a:pPr>
            <a:r>
              <a:rPr lang="en-PH" sz="2400" b="1" dirty="0">
                <a:solidFill>
                  <a:schemeClr val="tx1"/>
                </a:solidFill>
              </a:rPr>
              <a:t>research design </a:t>
            </a:r>
            <a:r>
              <a:rPr lang="en-PH" sz="2400" dirty="0">
                <a:solidFill>
                  <a:schemeClr val="tx1"/>
                </a:solidFill>
              </a:rPr>
              <a:t>determines the</a:t>
            </a:r>
          </a:p>
          <a:p>
            <a:pPr algn="ctr">
              <a:buNone/>
            </a:pPr>
            <a:r>
              <a:rPr lang="en-PH" sz="2400" dirty="0">
                <a:solidFill>
                  <a:schemeClr val="tx1"/>
                </a:solidFill>
              </a:rPr>
              <a:t>extent to which two variables (or more) co-vary.</a:t>
            </a:r>
          </a:p>
        </p:txBody>
      </p:sp>
      <p:sp>
        <p:nvSpPr>
          <p:cNvPr id="11" name="Shape 101"/>
          <p:cNvSpPr txBox="1">
            <a:spLocks/>
          </p:cNvSpPr>
          <p:nvPr/>
        </p:nvSpPr>
        <p:spPr>
          <a:xfrm>
            <a:off x="8354279" y="2095179"/>
            <a:ext cx="3592780" cy="2406171"/>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677480"/>
              </a:buClr>
              <a:buSzPct val="100000"/>
              <a:buFont typeface="Lato"/>
              <a:buChar char="▷"/>
              <a:defRPr sz="3000" b="0" i="0" u="none" strike="noStrike" cap="none">
                <a:solidFill>
                  <a:srgbClr val="677480"/>
                </a:solidFill>
                <a:latin typeface="Lato"/>
                <a:ea typeface="Lato"/>
                <a:cs typeface="Lato"/>
                <a:sym typeface="Lato"/>
              </a:defRPr>
            </a:lvl1pPr>
            <a:lvl2pPr marR="0" lvl="1"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2pPr>
            <a:lvl3pPr marR="0" lvl="2"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3pPr>
            <a:lvl4pPr marR="0" lvl="3"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4pPr>
            <a:lvl5pPr marR="0" lvl="4"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5pPr>
            <a:lvl6pPr marR="0" lvl="5"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6pPr>
            <a:lvl7pPr marR="0" lvl="6"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7pPr>
            <a:lvl8pPr marR="0" lvl="7"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8pPr>
            <a:lvl9pPr marR="0" lvl="8"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9pPr>
          </a:lstStyle>
          <a:p>
            <a:pPr algn="ctr">
              <a:buNone/>
            </a:pPr>
            <a:r>
              <a:rPr lang="en-PH" sz="2400" b="1" dirty="0">
                <a:solidFill>
                  <a:schemeClr val="tx1"/>
                </a:solidFill>
              </a:rPr>
              <a:t>Prediction research design </a:t>
            </a:r>
            <a:r>
              <a:rPr lang="en-PH" sz="2400" dirty="0">
                <a:solidFill>
                  <a:schemeClr val="tx1"/>
                </a:solidFill>
              </a:rPr>
              <a:t>seeks to identify variables that will predict</a:t>
            </a:r>
          </a:p>
          <a:p>
            <a:pPr algn="ctr">
              <a:buNone/>
            </a:pPr>
            <a:r>
              <a:rPr lang="en-PH" sz="2400" dirty="0">
                <a:solidFill>
                  <a:schemeClr val="tx1"/>
                </a:solidFill>
              </a:rPr>
              <a:t>an outcome or criterion. </a:t>
            </a:r>
          </a:p>
        </p:txBody>
      </p:sp>
      <p:sp>
        <p:nvSpPr>
          <p:cNvPr id="8" name="Shape 101">
            <a:extLst>
              <a:ext uri="{FF2B5EF4-FFF2-40B4-BE49-F238E27FC236}">
                <a16:creationId xmlns:a16="http://schemas.microsoft.com/office/drawing/2014/main" id="{26CAB03D-E06F-4A3E-8CC2-DFCBD8845798}"/>
              </a:ext>
            </a:extLst>
          </p:cNvPr>
          <p:cNvSpPr txBox="1">
            <a:spLocks/>
          </p:cNvSpPr>
          <p:nvPr/>
        </p:nvSpPr>
        <p:spPr>
          <a:xfrm>
            <a:off x="8354279" y="2095178"/>
            <a:ext cx="3592780" cy="2406171"/>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677480"/>
              </a:buClr>
              <a:buSzPct val="100000"/>
              <a:buFont typeface="Lato"/>
              <a:buChar char="▷"/>
              <a:defRPr sz="3000" b="0" i="0" u="none" strike="noStrike" cap="none">
                <a:solidFill>
                  <a:srgbClr val="677480"/>
                </a:solidFill>
                <a:latin typeface="Lato"/>
                <a:ea typeface="Lato"/>
                <a:cs typeface="Lato"/>
                <a:sym typeface="Lato"/>
              </a:defRPr>
            </a:lvl1pPr>
            <a:lvl2pPr marR="0" lvl="1"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2pPr>
            <a:lvl3pPr marR="0" lvl="2"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3pPr>
            <a:lvl4pPr marR="0" lvl="3"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4pPr>
            <a:lvl5pPr marR="0" lvl="4"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5pPr>
            <a:lvl6pPr marR="0" lvl="5"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6pPr>
            <a:lvl7pPr marR="0" lvl="6"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7pPr>
            <a:lvl8pPr marR="0" lvl="7"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8pPr>
            <a:lvl9pPr marR="0" lvl="8"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9pPr>
          </a:lstStyle>
          <a:p>
            <a:pPr algn="ctr">
              <a:buNone/>
            </a:pPr>
            <a:r>
              <a:rPr lang="en-PH" sz="2400" dirty="0">
                <a:solidFill>
                  <a:schemeClr val="tx1"/>
                </a:solidFill>
              </a:rPr>
              <a:t>Examples:</a:t>
            </a:r>
          </a:p>
          <a:p>
            <a:pPr algn="ctr">
              <a:buNone/>
            </a:pPr>
            <a:r>
              <a:rPr lang="en-PH" sz="2400" dirty="0">
                <a:solidFill>
                  <a:schemeClr val="tx1"/>
                </a:solidFill>
              </a:rPr>
              <a:t>Does wearing school uniform have any relationship with students’ ability to participate?</a:t>
            </a:r>
          </a:p>
          <a:p>
            <a:pPr algn="ctr">
              <a:buNone/>
            </a:pPr>
            <a:endParaRPr lang="en-PH" sz="2400" dirty="0">
              <a:solidFill>
                <a:schemeClr val="tx1"/>
              </a:solidFill>
            </a:endParaRPr>
          </a:p>
          <a:p>
            <a:pPr algn="ctr">
              <a:buNone/>
            </a:pPr>
            <a:r>
              <a:rPr lang="en-PH" sz="2400" dirty="0">
                <a:solidFill>
                  <a:schemeClr val="tx1"/>
                </a:solidFill>
              </a:rPr>
              <a:t>Is there a relationship between phone brand and Facebook usage among teens?</a:t>
            </a:r>
          </a:p>
        </p:txBody>
      </p:sp>
      <p:sp>
        <p:nvSpPr>
          <p:cNvPr id="9" name="Shape 101">
            <a:extLst>
              <a:ext uri="{FF2B5EF4-FFF2-40B4-BE49-F238E27FC236}">
                <a16:creationId xmlns:a16="http://schemas.microsoft.com/office/drawing/2014/main" id="{9387D122-879C-4FE8-AACE-86A51433E9C7}"/>
              </a:ext>
            </a:extLst>
          </p:cNvPr>
          <p:cNvSpPr txBox="1">
            <a:spLocks/>
          </p:cNvSpPr>
          <p:nvPr/>
        </p:nvSpPr>
        <p:spPr>
          <a:xfrm>
            <a:off x="378788" y="4710266"/>
            <a:ext cx="3592780" cy="1910906"/>
          </a:xfrm>
          <a:prstGeom prst="rect">
            <a:avLst/>
          </a:prstGeom>
          <a:ln/>
        </p:spPr>
        <p:style>
          <a:lnRef idx="1">
            <a:schemeClr val="accent2"/>
          </a:lnRef>
          <a:fillRef idx="2">
            <a:schemeClr val="accent2"/>
          </a:fillRef>
          <a:effectRef idx="1">
            <a:schemeClr val="accent2"/>
          </a:effectRef>
          <a:fontRef idx="minor">
            <a:schemeClr val="dk1"/>
          </a:fontRef>
        </p:style>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677480"/>
              </a:buClr>
              <a:buSzPct val="100000"/>
              <a:buFont typeface="Lato"/>
              <a:buChar char="▷"/>
              <a:defRPr sz="3000" b="0" i="0" u="none" strike="noStrike" cap="none">
                <a:solidFill>
                  <a:srgbClr val="677480"/>
                </a:solidFill>
                <a:latin typeface="Lato"/>
                <a:ea typeface="Lato"/>
                <a:cs typeface="Lato"/>
                <a:sym typeface="Lato"/>
              </a:defRPr>
            </a:lvl1pPr>
            <a:lvl2pPr marR="0" lvl="1"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2pPr>
            <a:lvl3pPr marR="0" lvl="2"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3pPr>
            <a:lvl4pPr marR="0" lvl="3"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4pPr>
            <a:lvl5pPr marR="0" lvl="4"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5pPr>
            <a:lvl6pPr marR="0" lvl="5"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6pPr>
            <a:lvl7pPr marR="0" lvl="6"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7pPr>
            <a:lvl8pPr marR="0" lvl="7"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8pPr>
            <a:lvl9pPr marR="0" lvl="8"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9pPr>
          </a:lstStyle>
          <a:p>
            <a:pPr algn="ctr">
              <a:buNone/>
            </a:pPr>
            <a:r>
              <a:rPr lang="en-PH" sz="2000" dirty="0">
                <a:solidFill>
                  <a:schemeClr val="tx1"/>
                </a:solidFill>
                <a:latin typeface="Montserrat Alternates" panose="00000500000000000000" pitchFamily="50" charset="0"/>
              </a:rPr>
              <a:t>Consider your chosen research interest or topic. Come up with a research question that falls under correlational research.</a:t>
            </a:r>
          </a:p>
        </p:txBody>
      </p:sp>
      <p:sp>
        <p:nvSpPr>
          <p:cNvPr id="12" name="Rectangle: Rounded Corners 11">
            <a:extLst>
              <a:ext uri="{FF2B5EF4-FFF2-40B4-BE49-F238E27FC236}">
                <a16:creationId xmlns:a16="http://schemas.microsoft.com/office/drawing/2014/main" id="{6089CEC3-D88D-403D-8EB0-2DA3F35F852D}"/>
              </a:ext>
            </a:extLst>
          </p:cNvPr>
          <p:cNvSpPr/>
          <p:nvPr/>
        </p:nvSpPr>
        <p:spPr>
          <a:xfrm>
            <a:off x="573895" y="4362029"/>
            <a:ext cx="2105624" cy="447038"/>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PH" sz="2800" b="1" dirty="0">
                <a:solidFill>
                  <a:schemeClr val="tx1"/>
                </a:solidFill>
                <a:latin typeface="Quicksand" panose="02070303000000060000" pitchFamily="18" charset="0"/>
              </a:rPr>
              <a:t>Your Turn</a:t>
            </a:r>
          </a:p>
        </p:txBody>
      </p:sp>
    </p:spTree>
    <p:extLst>
      <p:ext uri="{BB962C8B-B14F-4D97-AF65-F5344CB8AC3E}">
        <p14:creationId xmlns:p14="http://schemas.microsoft.com/office/powerpoint/2010/main" val="226969497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5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500"/>
                                        <p:tgtEl>
                                          <p:spTgt spid="11"/>
                                        </p:tgtEl>
                                      </p:cBhvr>
                                    </p:animEffect>
                                    <p:set>
                                      <p:cBhvr>
                                        <p:cTn id="29" dur="1" fill="hold">
                                          <p:stCondLst>
                                            <p:cond delay="499"/>
                                          </p:stCondLst>
                                        </p:cTn>
                                        <p:tgtEl>
                                          <p:spTgt spid="11"/>
                                        </p:tgtEl>
                                        <p:attrNameLst>
                                          <p:attrName>style.visibility</p:attrName>
                                        </p:attrNameLst>
                                      </p:cBhvr>
                                      <p:to>
                                        <p:strVal val="hidden"/>
                                      </p:to>
                                    </p:set>
                                  </p:childTnLst>
                                </p:cTn>
                              </p:par>
                            </p:childTnLst>
                          </p:cTn>
                        </p:par>
                        <p:par>
                          <p:cTn id="30" fill="hold">
                            <p:stCondLst>
                              <p:cond delay="500"/>
                            </p:stCondLst>
                            <p:childTnLst>
                              <p:par>
                                <p:cTn id="31" presetID="10" presetClass="entr" presetSubtype="0"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5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500"/>
                                        <p:tgtEl>
                                          <p:spTgt spid="12"/>
                                        </p:tgtEl>
                                      </p:cBhvr>
                                    </p:animEffect>
                                  </p:childTnLst>
                                </p:cTn>
                              </p:par>
                            </p:childTnLst>
                          </p:cTn>
                        </p:par>
                        <p:par>
                          <p:cTn id="39" fill="hold">
                            <p:stCondLst>
                              <p:cond delay="500"/>
                            </p:stCondLst>
                            <p:childTnLst>
                              <p:par>
                                <p:cTn id="40" presetID="10" presetClass="entr" presetSubtype="0" fill="hold" grpId="0" nodeType="after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1" nodeType="clickEffect">
                                  <p:stCondLst>
                                    <p:cond delay="0"/>
                                  </p:stCondLst>
                                  <p:childTnLst>
                                    <p:animEffect transition="out" filter="fade">
                                      <p:cBhvr>
                                        <p:cTn id="46" dur="500"/>
                                        <p:tgtEl>
                                          <p:spTgt spid="6"/>
                                        </p:tgtEl>
                                      </p:cBhvr>
                                    </p:animEffect>
                                    <p:set>
                                      <p:cBhvr>
                                        <p:cTn id="47" dur="1" fill="hold">
                                          <p:stCondLst>
                                            <p:cond delay="499"/>
                                          </p:stCondLst>
                                        </p:cTn>
                                        <p:tgtEl>
                                          <p:spTgt spid="6"/>
                                        </p:tgtEl>
                                        <p:attrNameLst>
                                          <p:attrName>style.visibility</p:attrName>
                                        </p:attrNameLst>
                                      </p:cBhvr>
                                      <p:to>
                                        <p:strVal val="hidden"/>
                                      </p:to>
                                    </p:set>
                                  </p:childTnLst>
                                </p:cTn>
                              </p:par>
                              <p:par>
                                <p:cTn id="48" presetID="10" presetClass="exit" presetSubtype="0" fill="hold" grpId="1" nodeType="withEffect">
                                  <p:stCondLst>
                                    <p:cond delay="0"/>
                                  </p:stCondLst>
                                  <p:childTnLst>
                                    <p:animEffect transition="out" filter="fade">
                                      <p:cBhvr>
                                        <p:cTn id="49" dur="500"/>
                                        <p:tgtEl>
                                          <p:spTgt spid="13"/>
                                        </p:tgtEl>
                                      </p:cBhvr>
                                    </p:animEffect>
                                    <p:set>
                                      <p:cBhvr>
                                        <p:cTn id="50" dur="1" fill="hold">
                                          <p:stCondLst>
                                            <p:cond delay="499"/>
                                          </p:stCondLst>
                                        </p:cTn>
                                        <p:tgtEl>
                                          <p:spTgt spid="13"/>
                                        </p:tgtEl>
                                        <p:attrNameLst>
                                          <p:attrName>style.visibility</p:attrName>
                                        </p:attrNameLst>
                                      </p:cBhvr>
                                      <p:to>
                                        <p:strVal val="hidden"/>
                                      </p:to>
                                    </p:set>
                                  </p:childTnLst>
                                </p:cTn>
                              </p:par>
                              <p:par>
                                <p:cTn id="51" presetID="10" presetClass="exit" presetSubtype="0" fill="hold" grpId="1" nodeType="withEffect">
                                  <p:stCondLst>
                                    <p:cond delay="0"/>
                                  </p:stCondLst>
                                  <p:childTnLst>
                                    <p:animEffect transition="out" filter="fade">
                                      <p:cBhvr>
                                        <p:cTn id="52" dur="500"/>
                                        <p:tgtEl>
                                          <p:spTgt spid="10"/>
                                        </p:tgtEl>
                                      </p:cBhvr>
                                    </p:animEffect>
                                    <p:set>
                                      <p:cBhvr>
                                        <p:cTn id="53" dur="1" fill="hold">
                                          <p:stCondLst>
                                            <p:cond delay="499"/>
                                          </p:stCondLst>
                                        </p:cTn>
                                        <p:tgtEl>
                                          <p:spTgt spid="10"/>
                                        </p:tgtEl>
                                        <p:attrNameLst>
                                          <p:attrName>style.visibility</p:attrName>
                                        </p:attrNameLst>
                                      </p:cBhvr>
                                      <p:to>
                                        <p:strVal val="hidden"/>
                                      </p:to>
                                    </p:set>
                                  </p:childTnLst>
                                </p:cTn>
                              </p:par>
                              <p:par>
                                <p:cTn id="54" presetID="10" presetClass="exit" presetSubtype="0" fill="hold" grpId="1" nodeType="withEffect">
                                  <p:stCondLst>
                                    <p:cond delay="0"/>
                                  </p:stCondLst>
                                  <p:childTnLst>
                                    <p:animEffect transition="out" filter="fade">
                                      <p:cBhvr>
                                        <p:cTn id="55" dur="500"/>
                                        <p:tgtEl>
                                          <p:spTgt spid="8"/>
                                        </p:tgtEl>
                                      </p:cBhvr>
                                    </p:animEffect>
                                    <p:set>
                                      <p:cBhvr>
                                        <p:cTn id="56" dur="1" fill="hold">
                                          <p:stCondLst>
                                            <p:cond delay="499"/>
                                          </p:stCondLst>
                                        </p:cTn>
                                        <p:tgtEl>
                                          <p:spTgt spid="8"/>
                                        </p:tgtEl>
                                        <p:attrNameLst>
                                          <p:attrName>style.visibility</p:attrName>
                                        </p:attrNameLst>
                                      </p:cBhvr>
                                      <p:to>
                                        <p:strVal val="hidden"/>
                                      </p:to>
                                    </p:set>
                                  </p:childTnLst>
                                </p:cTn>
                              </p:par>
                              <p:par>
                                <p:cTn id="57" presetID="10" presetClass="exit" presetSubtype="0" fill="hold" grpId="1" nodeType="withEffect">
                                  <p:stCondLst>
                                    <p:cond delay="0"/>
                                  </p:stCondLst>
                                  <p:childTnLst>
                                    <p:animEffect transition="out" filter="fade">
                                      <p:cBhvr>
                                        <p:cTn id="58" dur="500"/>
                                        <p:tgtEl>
                                          <p:spTgt spid="9"/>
                                        </p:tgtEl>
                                      </p:cBhvr>
                                    </p:animEffect>
                                    <p:set>
                                      <p:cBhvr>
                                        <p:cTn id="59" dur="1" fill="hold">
                                          <p:stCondLst>
                                            <p:cond delay="499"/>
                                          </p:stCondLst>
                                        </p:cTn>
                                        <p:tgtEl>
                                          <p:spTgt spid="9"/>
                                        </p:tgtEl>
                                        <p:attrNameLst>
                                          <p:attrName>style.visibility</p:attrName>
                                        </p:attrNameLst>
                                      </p:cBhvr>
                                      <p:to>
                                        <p:strVal val="hidden"/>
                                      </p:to>
                                    </p:set>
                                  </p:childTnLst>
                                </p:cTn>
                              </p:par>
                              <p:par>
                                <p:cTn id="60" presetID="10" presetClass="exit" presetSubtype="0" fill="hold" grpId="1" nodeType="withEffect">
                                  <p:stCondLst>
                                    <p:cond delay="0"/>
                                  </p:stCondLst>
                                  <p:childTnLst>
                                    <p:animEffect transition="out" filter="fade">
                                      <p:cBhvr>
                                        <p:cTn id="61" dur="500"/>
                                        <p:tgtEl>
                                          <p:spTgt spid="12"/>
                                        </p:tgtEl>
                                      </p:cBhvr>
                                    </p:animEffect>
                                    <p:set>
                                      <p:cBhvr>
                                        <p:cTn id="62"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13" grpId="0"/>
      <p:bldP spid="13" grpId="1"/>
      <p:bldP spid="10" grpId="0"/>
      <p:bldP spid="10" grpId="1"/>
      <p:bldP spid="11" grpId="0"/>
      <p:bldP spid="11" grpId="1"/>
      <p:bldP spid="8" grpId="0"/>
      <p:bldP spid="8" grpId="1"/>
      <p:bldP spid="9" grpId="0" animBg="1"/>
      <p:bldP spid="9" grpId="1" animBg="1"/>
      <p:bldP spid="12" grpId="0" animBg="1"/>
      <p:bldP spid="12"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7" name="Shape 100"/>
          <p:cNvSpPr txBox="1">
            <a:spLocks/>
          </p:cNvSpPr>
          <p:nvPr/>
        </p:nvSpPr>
        <p:spPr>
          <a:xfrm>
            <a:off x="686364" y="400417"/>
            <a:ext cx="7001251" cy="932133"/>
          </a:xfrm>
          <a:prstGeom prst="rect">
            <a:avLst/>
          </a:prstGeom>
          <a:noFill/>
          <a:ln>
            <a:noFill/>
          </a:ln>
        </p:spPr>
        <p:txBody>
          <a:bodyPr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97ABBC"/>
              </a:buClr>
              <a:buSzPct val="100000"/>
              <a:buFont typeface="Raleway"/>
              <a:buNone/>
              <a:defRPr sz="3600" b="0" i="0" u="none" strike="noStrike" cap="none">
                <a:solidFill>
                  <a:srgbClr val="97ABBC"/>
                </a:solidFill>
                <a:latin typeface="Raleway"/>
                <a:ea typeface="Raleway"/>
                <a:cs typeface="Raleway"/>
                <a:sym typeface="Raleway"/>
              </a:defRPr>
            </a:lvl1pPr>
            <a:lvl2pPr lvl="1">
              <a:spcBef>
                <a:spcPts val="0"/>
              </a:spcBef>
              <a:buClr>
                <a:srgbClr val="97ABBC"/>
              </a:buClr>
              <a:buSzPct val="100000"/>
              <a:buFont typeface="Raleway"/>
              <a:buNone/>
              <a:defRPr sz="3600">
                <a:solidFill>
                  <a:srgbClr val="97ABBC"/>
                </a:solidFill>
                <a:latin typeface="Raleway"/>
                <a:ea typeface="Raleway"/>
                <a:cs typeface="Raleway"/>
                <a:sym typeface="Raleway"/>
              </a:defRPr>
            </a:lvl2pPr>
            <a:lvl3pPr lvl="2">
              <a:spcBef>
                <a:spcPts val="0"/>
              </a:spcBef>
              <a:buClr>
                <a:srgbClr val="97ABBC"/>
              </a:buClr>
              <a:buSzPct val="100000"/>
              <a:buFont typeface="Raleway"/>
              <a:buNone/>
              <a:defRPr sz="3600">
                <a:solidFill>
                  <a:srgbClr val="97ABBC"/>
                </a:solidFill>
                <a:latin typeface="Raleway"/>
                <a:ea typeface="Raleway"/>
                <a:cs typeface="Raleway"/>
                <a:sym typeface="Raleway"/>
              </a:defRPr>
            </a:lvl3pPr>
            <a:lvl4pPr lvl="3">
              <a:spcBef>
                <a:spcPts val="0"/>
              </a:spcBef>
              <a:buClr>
                <a:srgbClr val="97ABBC"/>
              </a:buClr>
              <a:buSzPct val="100000"/>
              <a:buFont typeface="Raleway"/>
              <a:buNone/>
              <a:defRPr sz="3600">
                <a:solidFill>
                  <a:srgbClr val="97ABBC"/>
                </a:solidFill>
                <a:latin typeface="Raleway"/>
                <a:ea typeface="Raleway"/>
                <a:cs typeface="Raleway"/>
                <a:sym typeface="Raleway"/>
              </a:defRPr>
            </a:lvl4pPr>
            <a:lvl5pPr lvl="4">
              <a:spcBef>
                <a:spcPts val="0"/>
              </a:spcBef>
              <a:buClr>
                <a:srgbClr val="97ABBC"/>
              </a:buClr>
              <a:buSzPct val="100000"/>
              <a:buFont typeface="Raleway"/>
              <a:buNone/>
              <a:defRPr sz="3600">
                <a:solidFill>
                  <a:srgbClr val="97ABBC"/>
                </a:solidFill>
                <a:latin typeface="Raleway"/>
                <a:ea typeface="Raleway"/>
                <a:cs typeface="Raleway"/>
                <a:sym typeface="Raleway"/>
              </a:defRPr>
            </a:lvl5pPr>
            <a:lvl6pPr lvl="5">
              <a:spcBef>
                <a:spcPts val="0"/>
              </a:spcBef>
              <a:buClr>
                <a:srgbClr val="97ABBC"/>
              </a:buClr>
              <a:buSzPct val="100000"/>
              <a:buFont typeface="Raleway"/>
              <a:buNone/>
              <a:defRPr sz="3600">
                <a:solidFill>
                  <a:srgbClr val="97ABBC"/>
                </a:solidFill>
                <a:latin typeface="Raleway"/>
                <a:ea typeface="Raleway"/>
                <a:cs typeface="Raleway"/>
                <a:sym typeface="Raleway"/>
              </a:defRPr>
            </a:lvl6pPr>
            <a:lvl7pPr lvl="6">
              <a:spcBef>
                <a:spcPts val="0"/>
              </a:spcBef>
              <a:buClr>
                <a:srgbClr val="97ABBC"/>
              </a:buClr>
              <a:buSzPct val="100000"/>
              <a:buFont typeface="Raleway"/>
              <a:buNone/>
              <a:defRPr sz="3600">
                <a:solidFill>
                  <a:srgbClr val="97ABBC"/>
                </a:solidFill>
                <a:latin typeface="Raleway"/>
                <a:ea typeface="Raleway"/>
                <a:cs typeface="Raleway"/>
                <a:sym typeface="Raleway"/>
              </a:defRPr>
            </a:lvl7pPr>
            <a:lvl8pPr lvl="7">
              <a:spcBef>
                <a:spcPts val="0"/>
              </a:spcBef>
              <a:buClr>
                <a:srgbClr val="97ABBC"/>
              </a:buClr>
              <a:buSzPct val="100000"/>
              <a:buFont typeface="Raleway"/>
              <a:buNone/>
              <a:defRPr sz="3600">
                <a:solidFill>
                  <a:srgbClr val="97ABBC"/>
                </a:solidFill>
                <a:latin typeface="Raleway"/>
                <a:ea typeface="Raleway"/>
                <a:cs typeface="Raleway"/>
                <a:sym typeface="Raleway"/>
              </a:defRPr>
            </a:lvl8pPr>
            <a:lvl9pPr lvl="8">
              <a:spcBef>
                <a:spcPts val="0"/>
              </a:spcBef>
              <a:buClr>
                <a:srgbClr val="97ABBC"/>
              </a:buClr>
              <a:buSzPct val="100000"/>
              <a:buFont typeface="Raleway"/>
              <a:buNone/>
              <a:defRPr sz="3600">
                <a:solidFill>
                  <a:srgbClr val="97ABBC"/>
                </a:solidFill>
                <a:latin typeface="Raleway"/>
                <a:ea typeface="Raleway"/>
                <a:cs typeface="Raleway"/>
                <a:sym typeface="Raleway"/>
              </a:defRPr>
            </a:lvl9pPr>
          </a:lstStyle>
          <a:p>
            <a:r>
              <a:rPr lang="en-US" b="1" dirty="0">
                <a:solidFill>
                  <a:srgbClr val="0070C0"/>
                </a:solidFill>
              </a:rPr>
              <a:t>Quantitative Research Designs</a:t>
            </a:r>
            <a:endParaRPr lang="en" b="1" dirty="0">
              <a:solidFill>
                <a:srgbClr val="0070C0"/>
              </a:solidFill>
            </a:endParaRPr>
          </a:p>
        </p:txBody>
      </p:sp>
      <p:sp>
        <p:nvSpPr>
          <p:cNvPr id="4" name="Diamond 3"/>
          <p:cNvSpPr/>
          <p:nvPr/>
        </p:nvSpPr>
        <p:spPr>
          <a:xfrm>
            <a:off x="3260414" y="1332550"/>
            <a:ext cx="5418667" cy="5418667"/>
          </a:xfrm>
          <a:prstGeom prst="diamond">
            <a:avLst/>
          </a:prstGeom>
        </p:spPr>
        <p:style>
          <a:lnRef idx="0">
            <a:schemeClr val="dk1">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sp>
      <p:sp>
        <p:nvSpPr>
          <p:cNvPr id="6" name="Freeform: Shape 5"/>
          <p:cNvSpPr/>
          <p:nvPr/>
        </p:nvSpPr>
        <p:spPr>
          <a:xfrm>
            <a:off x="3988791" y="1332550"/>
            <a:ext cx="3961911" cy="1246616"/>
          </a:xfrm>
          <a:custGeom>
            <a:avLst/>
            <a:gdLst>
              <a:gd name="connsiteX0" fmla="*/ 0 w 2113280"/>
              <a:gd name="connsiteY0" fmla="*/ 352220 h 2113280"/>
              <a:gd name="connsiteX1" fmla="*/ 352220 w 2113280"/>
              <a:gd name="connsiteY1" fmla="*/ 0 h 2113280"/>
              <a:gd name="connsiteX2" fmla="*/ 1761060 w 2113280"/>
              <a:gd name="connsiteY2" fmla="*/ 0 h 2113280"/>
              <a:gd name="connsiteX3" fmla="*/ 2113280 w 2113280"/>
              <a:gd name="connsiteY3" fmla="*/ 352220 h 2113280"/>
              <a:gd name="connsiteX4" fmla="*/ 2113280 w 2113280"/>
              <a:gd name="connsiteY4" fmla="*/ 1761060 h 2113280"/>
              <a:gd name="connsiteX5" fmla="*/ 1761060 w 2113280"/>
              <a:gd name="connsiteY5" fmla="*/ 2113280 h 2113280"/>
              <a:gd name="connsiteX6" fmla="*/ 352220 w 2113280"/>
              <a:gd name="connsiteY6" fmla="*/ 2113280 h 2113280"/>
              <a:gd name="connsiteX7" fmla="*/ 0 w 2113280"/>
              <a:gd name="connsiteY7" fmla="*/ 1761060 h 2113280"/>
              <a:gd name="connsiteX8" fmla="*/ 0 w 2113280"/>
              <a:gd name="connsiteY8" fmla="*/ 352220 h 2113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3280" h="2113280">
                <a:moveTo>
                  <a:pt x="0" y="352220"/>
                </a:moveTo>
                <a:cubicBezTo>
                  <a:pt x="0" y="157694"/>
                  <a:pt x="157694" y="0"/>
                  <a:pt x="352220" y="0"/>
                </a:cubicBezTo>
                <a:lnTo>
                  <a:pt x="1761060" y="0"/>
                </a:lnTo>
                <a:cubicBezTo>
                  <a:pt x="1955586" y="0"/>
                  <a:pt x="2113280" y="157694"/>
                  <a:pt x="2113280" y="352220"/>
                </a:cubicBezTo>
                <a:lnTo>
                  <a:pt x="2113280" y="1761060"/>
                </a:lnTo>
                <a:cubicBezTo>
                  <a:pt x="2113280" y="1955586"/>
                  <a:pt x="1955586" y="2113280"/>
                  <a:pt x="1761060" y="2113280"/>
                </a:cubicBezTo>
                <a:lnTo>
                  <a:pt x="352220" y="2113280"/>
                </a:lnTo>
                <a:cubicBezTo>
                  <a:pt x="157694" y="2113280"/>
                  <a:pt x="0" y="1955586"/>
                  <a:pt x="0" y="1761060"/>
                </a:cubicBezTo>
                <a:lnTo>
                  <a:pt x="0" y="352220"/>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90792" tIns="190792" rIns="190792" bIns="190792" numCol="1" spcCol="1270" anchor="ctr" anchorCtr="0">
            <a:noAutofit/>
          </a:bodyPr>
          <a:lstStyle/>
          <a:p>
            <a:pPr marL="0" lvl="0" indent="0" algn="ctr" defTabSz="1022350">
              <a:lnSpc>
                <a:spcPct val="90000"/>
              </a:lnSpc>
              <a:spcBef>
                <a:spcPct val="0"/>
              </a:spcBef>
              <a:buNone/>
            </a:pPr>
            <a:r>
              <a:rPr lang="en-US" sz="3600" kern="1200" dirty="0">
                <a:latin typeface="Lato" panose="020B0604020202020204" charset="0"/>
                <a:cs typeface="Lato" panose="020B0604020202020204" charset="0"/>
              </a:rPr>
              <a:t>Experimental</a:t>
            </a:r>
          </a:p>
          <a:p>
            <a:pPr marL="0" lvl="0" indent="0" algn="ctr" defTabSz="1022350">
              <a:lnSpc>
                <a:spcPct val="90000"/>
              </a:lnSpc>
              <a:spcBef>
                <a:spcPct val="0"/>
              </a:spcBef>
              <a:buNone/>
            </a:pPr>
            <a:r>
              <a:rPr lang="en-US" sz="3600" kern="1200" dirty="0">
                <a:latin typeface="Lato" panose="020B0604020202020204" charset="0"/>
                <a:cs typeface="Lato" panose="020B0604020202020204" charset="0"/>
              </a:rPr>
              <a:t>Research</a:t>
            </a:r>
          </a:p>
        </p:txBody>
      </p:sp>
      <p:sp>
        <p:nvSpPr>
          <p:cNvPr id="13" name="Shape 101"/>
          <p:cNvSpPr txBox="1">
            <a:spLocks/>
          </p:cNvSpPr>
          <p:nvPr/>
        </p:nvSpPr>
        <p:spPr>
          <a:xfrm>
            <a:off x="4173356" y="3104943"/>
            <a:ext cx="3592780" cy="2406171"/>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677480"/>
              </a:buClr>
              <a:buSzPct val="100000"/>
              <a:buFont typeface="Lato"/>
              <a:buChar char="▷"/>
              <a:defRPr sz="3000" b="0" i="0" u="none" strike="noStrike" cap="none">
                <a:solidFill>
                  <a:srgbClr val="677480"/>
                </a:solidFill>
                <a:latin typeface="Lato"/>
                <a:ea typeface="Lato"/>
                <a:cs typeface="Lato"/>
                <a:sym typeface="Lato"/>
              </a:defRPr>
            </a:lvl1pPr>
            <a:lvl2pPr marR="0" lvl="1"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2pPr>
            <a:lvl3pPr marR="0" lvl="2"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3pPr>
            <a:lvl4pPr marR="0" lvl="3"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4pPr>
            <a:lvl5pPr marR="0" lvl="4"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5pPr>
            <a:lvl6pPr marR="0" lvl="5"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6pPr>
            <a:lvl7pPr marR="0" lvl="6"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7pPr>
            <a:lvl8pPr marR="0" lvl="7"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8pPr>
            <a:lvl9pPr marR="0" lvl="8"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9pPr>
          </a:lstStyle>
          <a:p>
            <a:pPr algn="ctr">
              <a:buNone/>
            </a:pPr>
            <a:r>
              <a:rPr lang="en-PH" sz="2400" i="1" dirty="0">
                <a:solidFill>
                  <a:schemeClr val="tx1"/>
                </a:solidFill>
              </a:rPr>
              <a:t>attempts to influence a particular variable </a:t>
            </a:r>
          </a:p>
          <a:p>
            <a:pPr algn="ctr">
              <a:buNone/>
            </a:pPr>
            <a:endParaRPr lang="en-PH" sz="2400" i="1" dirty="0">
              <a:solidFill>
                <a:schemeClr val="tx1"/>
              </a:solidFill>
            </a:endParaRPr>
          </a:p>
          <a:p>
            <a:pPr algn="ctr">
              <a:buNone/>
            </a:pPr>
            <a:r>
              <a:rPr lang="en-PH" sz="2400" i="1" dirty="0">
                <a:solidFill>
                  <a:schemeClr val="tx1"/>
                </a:solidFill>
              </a:rPr>
              <a:t>tests hypotheses about cause-and-effect relationships</a:t>
            </a:r>
            <a:endParaRPr lang="en-PH" sz="2400" dirty="0">
              <a:solidFill>
                <a:schemeClr val="tx1"/>
              </a:solidFill>
            </a:endParaRPr>
          </a:p>
        </p:txBody>
      </p:sp>
      <p:sp>
        <p:nvSpPr>
          <p:cNvPr id="3" name="Rectangle 2"/>
          <p:cNvSpPr/>
          <p:nvPr/>
        </p:nvSpPr>
        <p:spPr>
          <a:xfrm>
            <a:off x="1194914" y="2243460"/>
            <a:ext cx="1556951" cy="861483"/>
          </a:xfrm>
          <a:prstGeom prst="rect">
            <a:avLst/>
          </a:prstGeom>
          <a:solidFill>
            <a:srgbClr val="00CC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800" dirty="0"/>
              <a:t>Independent variable</a:t>
            </a:r>
          </a:p>
        </p:txBody>
      </p:sp>
      <p:sp>
        <p:nvSpPr>
          <p:cNvPr id="15" name="Rectangle 14"/>
          <p:cNvSpPr/>
          <p:nvPr/>
        </p:nvSpPr>
        <p:spPr>
          <a:xfrm>
            <a:off x="1194914" y="3898744"/>
            <a:ext cx="1556951" cy="861483"/>
          </a:xfrm>
          <a:prstGeom prst="rect">
            <a:avLst/>
          </a:prstGeom>
          <a:solidFill>
            <a:srgbClr val="00CC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800" dirty="0"/>
              <a:t>Dependent variable</a:t>
            </a:r>
          </a:p>
        </p:txBody>
      </p:sp>
      <p:cxnSp>
        <p:nvCxnSpPr>
          <p:cNvPr id="12" name="Straight Arrow Connector 11"/>
          <p:cNvCxnSpPr>
            <a:stCxn id="3" idx="2"/>
            <a:endCxn id="15" idx="0"/>
          </p:cNvCxnSpPr>
          <p:nvPr/>
        </p:nvCxnSpPr>
        <p:spPr>
          <a:xfrm>
            <a:off x="1973390" y="3104943"/>
            <a:ext cx="0" cy="793801"/>
          </a:xfrm>
          <a:prstGeom prst="straightConnector1">
            <a:avLst/>
          </a:prstGeom>
          <a:ln w="571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9" name="Shape 101"/>
          <p:cNvSpPr txBox="1">
            <a:spLocks/>
          </p:cNvSpPr>
          <p:nvPr/>
        </p:nvSpPr>
        <p:spPr>
          <a:xfrm>
            <a:off x="8180172" y="1798617"/>
            <a:ext cx="3582321" cy="4206767"/>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677480"/>
              </a:buClr>
              <a:buSzPct val="100000"/>
              <a:buFont typeface="Lato"/>
              <a:buChar char="▷"/>
              <a:defRPr sz="3000" b="0" i="0" u="none" strike="noStrike" cap="none">
                <a:solidFill>
                  <a:srgbClr val="677480"/>
                </a:solidFill>
                <a:latin typeface="Lato"/>
                <a:ea typeface="Lato"/>
                <a:cs typeface="Lato"/>
                <a:sym typeface="Lato"/>
              </a:defRPr>
            </a:lvl1pPr>
            <a:lvl2pPr marR="0" lvl="1"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2pPr>
            <a:lvl3pPr marR="0" lvl="2"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3pPr>
            <a:lvl4pPr marR="0" lvl="3"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4pPr>
            <a:lvl5pPr marR="0" lvl="4"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5pPr>
            <a:lvl6pPr marR="0" lvl="5"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6pPr>
            <a:lvl7pPr marR="0" lvl="6"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7pPr>
            <a:lvl8pPr marR="0" lvl="7"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8pPr>
            <a:lvl9pPr marR="0" lvl="8"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9pPr>
          </a:lstStyle>
          <a:p>
            <a:pPr algn="ctr">
              <a:buNone/>
            </a:pPr>
            <a:r>
              <a:rPr lang="en-PH" sz="2000" b="1" dirty="0">
                <a:solidFill>
                  <a:schemeClr val="tx1"/>
                </a:solidFill>
              </a:rPr>
              <a:t>Types</a:t>
            </a:r>
          </a:p>
          <a:p>
            <a:pPr algn="ctr">
              <a:buNone/>
            </a:pPr>
            <a:r>
              <a:rPr lang="en-PH" sz="2000" dirty="0">
                <a:solidFill>
                  <a:schemeClr val="tx1"/>
                </a:solidFill>
              </a:rPr>
              <a:t>True experiments</a:t>
            </a:r>
          </a:p>
          <a:p>
            <a:pPr algn="ctr">
              <a:buNone/>
            </a:pPr>
            <a:r>
              <a:rPr lang="en-PH" sz="2000" dirty="0">
                <a:solidFill>
                  <a:schemeClr val="tx1"/>
                </a:solidFill>
              </a:rPr>
              <a:t>EG:	R   O1   x   O2</a:t>
            </a:r>
          </a:p>
          <a:p>
            <a:pPr algn="ctr">
              <a:buNone/>
            </a:pPr>
            <a:r>
              <a:rPr lang="en-PH" sz="2000" dirty="0">
                <a:solidFill>
                  <a:schemeClr val="tx1"/>
                </a:solidFill>
              </a:rPr>
              <a:t>CG:	R   O1   </a:t>
            </a:r>
            <a:r>
              <a:rPr lang="en-PH" sz="2000" dirty="0">
                <a:solidFill>
                  <a:schemeClr val="bg1"/>
                </a:solidFill>
              </a:rPr>
              <a:t>x</a:t>
            </a:r>
            <a:r>
              <a:rPr lang="en-PH" sz="2000" dirty="0">
                <a:solidFill>
                  <a:schemeClr val="tx1"/>
                </a:solidFill>
              </a:rPr>
              <a:t>   O2</a:t>
            </a:r>
          </a:p>
          <a:p>
            <a:pPr algn="ctr">
              <a:buNone/>
            </a:pPr>
            <a:endParaRPr lang="en-PH" sz="2000" dirty="0">
              <a:solidFill>
                <a:schemeClr val="tx1"/>
              </a:solidFill>
            </a:endParaRPr>
          </a:p>
          <a:p>
            <a:pPr algn="ctr">
              <a:buNone/>
            </a:pPr>
            <a:r>
              <a:rPr lang="en-PH" sz="2000" dirty="0">
                <a:solidFill>
                  <a:schemeClr val="tx1"/>
                </a:solidFill>
              </a:rPr>
              <a:t>Quasi-experiments</a:t>
            </a:r>
          </a:p>
          <a:p>
            <a:pPr algn="ctr">
              <a:buNone/>
            </a:pPr>
            <a:r>
              <a:rPr lang="en-PH" sz="2000" dirty="0">
                <a:solidFill>
                  <a:schemeClr val="tx1"/>
                </a:solidFill>
              </a:rPr>
              <a:t>EG:	O1   x   O2</a:t>
            </a:r>
          </a:p>
          <a:p>
            <a:pPr algn="ctr">
              <a:buNone/>
            </a:pPr>
            <a:r>
              <a:rPr lang="en-PH" sz="2000" dirty="0">
                <a:solidFill>
                  <a:schemeClr val="tx1"/>
                </a:solidFill>
              </a:rPr>
              <a:t>CG:	O1   </a:t>
            </a:r>
            <a:r>
              <a:rPr lang="en-PH" sz="2000" dirty="0">
                <a:solidFill>
                  <a:schemeClr val="bg1"/>
                </a:solidFill>
              </a:rPr>
              <a:t>x</a:t>
            </a:r>
            <a:r>
              <a:rPr lang="en-PH" sz="2000" dirty="0">
                <a:solidFill>
                  <a:schemeClr val="tx1"/>
                </a:solidFill>
              </a:rPr>
              <a:t>   O2</a:t>
            </a:r>
          </a:p>
          <a:p>
            <a:pPr algn="ctr">
              <a:buNone/>
            </a:pPr>
            <a:endParaRPr lang="en-PH" sz="2000" dirty="0">
              <a:solidFill>
                <a:schemeClr val="tx1"/>
              </a:solidFill>
            </a:endParaRPr>
          </a:p>
          <a:p>
            <a:pPr algn="ctr">
              <a:buNone/>
            </a:pPr>
            <a:endParaRPr lang="en-PH" sz="2000" dirty="0">
              <a:solidFill>
                <a:schemeClr val="tx1"/>
              </a:solidFill>
            </a:endParaRPr>
          </a:p>
        </p:txBody>
      </p:sp>
    </p:spTree>
    <p:extLst>
      <p:ext uri="{BB962C8B-B14F-4D97-AF65-F5344CB8AC3E}">
        <p14:creationId xmlns:p14="http://schemas.microsoft.com/office/powerpoint/2010/main" val="73169521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5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up)">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9">
                                            <p:txEl>
                                              <p:pRg st="0" end="0"/>
                                            </p:txEl>
                                          </p:spTgt>
                                        </p:tgtEl>
                                        <p:attrNameLst>
                                          <p:attrName>style.visibility</p:attrName>
                                        </p:attrNameLst>
                                      </p:cBhvr>
                                      <p:to>
                                        <p:strVal val="visible"/>
                                      </p:to>
                                    </p:set>
                                    <p:animEffect transition="in" filter="fade">
                                      <p:cBhvr>
                                        <p:cTn id="34" dur="500"/>
                                        <p:tgtEl>
                                          <p:spTgt spid="19">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9">
                                            <p:txEl>
                                              <p:pRg st="1" end="1"/>
                                            </p:txEl>
                                          </p:spTgt>
                                        </p:tgtEl>
                                        <p:attrNameLst>
                                          <p:attrName>style.visibility</p:attrName>
                                        </p:attrNameLst>
                                      </p:cBhvr>
                                      <p:to>
                                        <p:strVal val="visible"/>
                                      </p:to>
                                    </p:set>
                                    <p:animEffect transition="in" filter="fade">
                                      <p:cBhvr>
                                        <p:cTn id="39" dur="500"/>
                                        <p:tgtEl>
                                          <p:spTgt spid="19">
                                            <p:txEl>
                                              <p:pRg st="1" end="1"/>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9">
                                            <p:txEl>
                                              <p:pRg st="2" end="2"/>
                                            </p:txEl>
                                          </p:spTgt>
                                        </p:tgtEl>
                                        <p:attrNameLst>
                                          <p:attrName>style.visibility</p:attrName>
                                        </p:attrNameLst>
                                      </p:cBhvr>
                                      <p:to>
                                        <p:strVal val="visible"/>
                                      </p:to>
                                    </p:set>
                                    <p:animEffect transition="in" filter="fade">
                                      <p:cBhvr>
                                        <p:cTn id="44" dur="500"/>
                                        <p:tgtEl>
                                          <p:spTgt spid="19">
                                            <p:txEl>
                                              <p:pRg st="2" end="2"/>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9">
                                            <p:txEl>
                                              <p:pRg st="3" end="3"/>
                                            </p:txEl>
                                          </p:spTgt>
                                        </p:tgtEl>
                                        <p:attrNameLst>
                                          <p:attrName>style.visibility</p:attrName>
                                        </p:attrNameLst>
                                      </p:cBhvr>
                                      <p:to>
                                        <p:strVal val="visible"/>
                                      </p:to>
                                    </p:set>
                                    <p:animEffect transition="in" filter="fade">
                                      <p:cBhvr>
                                        <p:cTn id="49" dur="500"/>
                                        <p:tgtEl>
                                          <p:spTgt spid="19">
                                            <p:txEl>
                                              <p:pRg st="3" end="3"/>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9">
                                            <p:txEl>
                                              <p:pRg st="5" end="5"/>
                                            </p:txEl>
                                          </p:spTgt>
                                        </p:tgtEl>
                                        <p:attrNameLst>
                                          <p:attrName>style.visibility</p:attrName>
                                        </p:attrNameLst>
                                      </p:cBhvr>
                                      <p:to>
                                        <p:strVal val="visible"/>
                                      </p:to>
                                    </p:set>
                                    <p:animEffect transition="in" filter="fade">
                                      <p:cBhvr>
                                        <p:cTn id="54" dur="500"/>
                                        <p:tgtEl>
                                          <p:spTgt spid="19">
                                            <p:txEl>
                                              <p:pRg st="5" end="5"/>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19">
                                            <p:txEl>
                                              <p:pRg st="6" end="6"/>
                                            </p:txEl>
                                          </p:spTgt>
                                        </p:tgtEl>
                                        <p:attrNameLst>
                                          <p:attrName>style.visibility</p:attrName>
                                        </p:attrNameLst>
                                      </p:cBhvr>
                                      <p:to>
                                        <p:strVal val="visible"/>
                                      </p:to>
                                    </p:set>
                                    <p:animEffect transition="in" filter="fade">
                                      <p:cBhvr>
                                        <p:cTn id="59" dur="500"/>
                                        <p:tgtEl>
                                          <p:spTgt spid="19">
                                            <p:txEl>
                                              <p:pRg st="6" end="6"/>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19">
                                            <p:txEl>
                                              <p:pRg st="7" end="7"/>
                                            </p:txEl>
                                          </p:spTgt>
                                        </p:tgtEl>
                                        <p:attrNameLst>
                                          <p:attrName>style.visibility</p:attrName>
                                        </p:attrNameLst>
                                      </p:cBhvr>
                                      <p:to>
                                        <p:strVal val="visible"/>
                                      </p:to>
                                    </p:set>
                                    <p:animEffect transition="in" filter="fade">
                                      <p:cBhvr>
                                        <p:cTn id="64" dur="500"/>
                                        <p:tgtEl>
                                          <p:spTgt spid="19">
                                            <p:txEl>
                                              <p:pRg st="7" end="7"/>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xit" presetSubtype="0" fill="hold" grpId="1" nodeType="clickEffect">
                                  <p:stCondLst>
                                    <p:cond delay="0"/>
                                  </p:stCondLst>
                                  <p:childTnLst>
                                    <p:animEffect transition="out" filter="fade">
                                      <p:cBhvr>
                                        <p:cTn id="68" dur="500"/>
                                        <p:tgtEl>
                                          <p:spTgt spid="6"/>
                                        </p:tgtEl>
                                      </p:cBhvr>
                                    </p:animEffect>
                                    <p:set>
                                      <p:cBhvr>
                                        <p:cTn id="69" dur="1" fill="hold">
                                          <p:stCondLst>
                                            <p:cond delay="499"/>
                                          </p:stCondLst>
                                        </p:cTn>
                                        <p:tgtEl>
                                          <p:spTgt spid="6"/>
                                        </p:tgtEl>
                                        <p:attrNameLst>
                                          <p:attrName>style.visibility</p:attrName>
                                        </p:attrNameLst>
                                      </p:cBhvr>
                                      <p:to>
                                        <p:strVal val="hidden"/>
                                      </p:to>
                                    </p:set>
                                  </p:childTnLst>
                                </p:cTn>
                              </p:par>
                              <p:par>
                                <p:cTn id="70" presetID="10" presetClass="exit" presetSubtype="0" fill="hold" grpId="1" nodeType="withEffect">
                                  <p:stCondLst>
                                    <p:cond delay="0"/>
                                  </p:stCondLst>
                                  <p:childTnLst>
                                    <p:animEffect transition="out" filter="fade">
                                      <p:cBhvr>
                                        <p:cTn id="71" dur="500"/>
                                        <p:tgtEl>
                                          <p:spTgt spid="13"/>
                                        </p:tgtEl>
                                      </p:cBhvr>
                                    </p:animEffect>
                                    <p:set>
                                      <p:cBhvr>
                                        <p:cTn id="72" dur="1" fill="hold">
                                          <p:stCondLst>
                                            <p:cond delay="499"/>
                                          </p:stCondLst>
                                        </p:cTn>
                                        <p:tgtEl>
                                          <p:spTgt spid="13"/>
                                        </p:tgtEl>
                                        <p:attrNameLst>
                                          <p:attrName>style.visibility</p:attrName>
                                        </p:attrNameLst>
                                      </p:cBhvr>
                                      <p:to>
                                        <p:strVal val="hidden"/>
                                      </p:to>
                                    </p:set>
                                  </p:childTnLst>
                                </p:cTn>
                              </p:par>
                              <p:par>
                                <p:cTn id="73" presetID="10" presetClass="exit" presetSubtype="0" fill="hold" grpId="1" nodeType="withEffect">
                                  <p:stCondLst>
                                    <p:cond delay="0"/>
                                  </p:stCondLst>
                                  <p:childTnLst>
                                    <p:animEffect transition="out" filter="fade">
                                      <p:cBhvr>
                                        <p:cTn id="74" dur="500"/>
                                        <p:tgtEl>
                                          <p:spTgt spid="3"/>
                                        </p:tgtEl>
                                      </p:cBhvr>
                                    </p:animEffect>
                                    <p:set>
                                      <p:cBhvr>
                                        <p:cTn id="75" dur="1" fill="hold">
                                          <p:stCondLst>
                                            <p:cond delay="499"/>
                                          </p:stCondLst>
                                        </p:cTn>
                                        <p:tgtEl>
                                          <p:spTgt spid="3"/>
                                        </p:tgtEl>
                                        <p:attrNameLst>
                                          <p:attrName>style.visibility</p:attrName>
                                        </p:attrNameLst>
                                      </p:cBhvr>
                                      <p:to>
                                        <p:strVal val="hidden"/>
                                      </p:to>
                                    </p:set>
                                  </p:childTnLst>
                                </p:cTn>
                              </p:par>
                              <p:par>
                                <p:cTn id="76" presetID="10" presetClass="exit" presetSubtype="0" fill="hold" nodeType="withEffect">
                                  <p:stCondLst>
                                    <p:cond delay="0"/>
                                  </p:stCondLst>
                                  <p:childTnLst>
                                    <p:animEffect transition="out" filter="fade">
                                      <p:cBhvr>
                                        <p:cTn id="77" dur="500"/>
                                        <p:tgtEl>
                                          <p:spTgt spid="12"/>
                                        </p:tgtEl>
                                      </p:cBhvr>
                                    </p:animEffect>
                                    <p:set>
                                      <p:cBhvr>
                                        <p:cTn id="78" dur="1" fill="hold">
                                          <p:stCondLst>
                                            <p:cond delay="499"/>
                                          </p:stCondLst>
                                        </p:cTn>
                                        <p:tgtEl>
                                          <p:spTgt spid="12"/>
                                        </p:tgtEl>
                                        <p:attrNameLst>
                                          <p:attrName>style.visibility</p:attrName>
                                        </p:attrNameLst>
                                      </p:cBhvr>
                                      <p:to>
                                        <p:strVal val="hidden"/>
                                      </p:to>
                                    </p:set>
                                  </p:childTnLst>
                                </p:cTn>
                              </p:par>
                              <p:par>
                                <p:cTn id="79" presetID="10" presetClass="exit" presetSubtype="0" fill="hold" grpId="1" nodeType="withEffect">
                                  <p:stCondLst>
                                    <p:cond delay="0"/>
                                  </p:stCondLst>
                                  <p:childTnLst>
                                    <p:animEffect transition="out" filter="fade">
                                      <p:cBhvr>
                                        <p:cTn id="80" dur="500"/>
                                        <p:tgtEl>
                                          <p:spTgt spid="15"/>
                                        </p:tgtEl>
                                      </p:cBhvr>
                                    </p:animEffect>
                                    <p:set>
                                      <p:cBhvr>
                                        <p:cTn id="81" dur="1" fill="hold">
                                          <p:stCondLst>
                                            <p:cond delay="499"/>
                                          </p:stCondLst>
                                        </p:cTn>
                                        <p:tgtEl>
                                          <p:spTgt spid="15"/>
                                        </p:tgtEl>
                                        <p:attrNameLst>
                                          <p:attrName>style.visibility</p:attrName>
                                        </p:attrNameLst>
                                      </p:cBhvr>
                                      <p:to>
                                        <p:strVal val="hidden"/>
                                      </p:to>
                                    </p:set>
                                  </p:childTnLst>
                                </p:cTn>
                              </p:par>
                              <p:par>
                                <p:cTn id="82" presetID="10" presetClass="exit" presetSubtype="0" fill="hold" grpId="1" nodeType="withEffect">
                                  <p:stCondLst>
                                    <p:cond delay="0"/>
                                  </p:stCondLst>
                                  <p:childTnLst>
                                    <p:animEffect transition="out" filter="fade">
                                      <p:cBhvr>
                                        <p:cTn id="83" dur="500"/>
                                        <p:tgtEl>
                                          <p:spTgt spid="19">
                                            <p:txEl>
                                              <p:pRg st="0" end="0"/>
                                            </p:txEl>
                                          </p:spTgt>
                                        </p:tgtEl>
                                      </p:cBhvr>
                                    </p:animEffect>
                                    <p:set>
                                      <p:cBhvr>
                                        <p:cTn id="84" dur="1" fill="hold">
                                          <p:stCondLst>
                                            <p:cond delay="499"/>
                                          </p:stCondLst>
                                        </p:cTn>
                                        <p:tgtEl>
                                          <p:spTgt spid="19">
                                            <p:txEl>
                                              <p:pRg st="0" end="0"/>
                                            </p:txEl>
                                          </p:spTgt>
                                        </p:tgtEl>
                                        <p:attrNameLst>
                                          <p:attrName>style.visibility</p:attrName>
                                        </p:attrNameLst>
                                      </p:cBhvr>
                                      <p:to>
                                        <p:strVal val="hidden"/>
                                      </p:to>
                                    </p:set>
                                  </p:childTnLst>
                                </p:cTn>
                              </p:par>
                              <p:par>
                                <p:cTn id="85" presetID="10" presetClass="exit" presetSubtype="0" fill="hold" grpId="1" nodeType="withEffect">
                                  <p:stCondLst>
                                    <p:cond delay="0"/>
                                  </p:stCondLst>
                                  <p:childTnLst>
                                    <p:animEffect transition="out" filter="fade">
                                      <p:cBhvr>
                                        <p:cTn id="86" dur="500"/>
                                        <p:tgtEl>
                                          <p:spTgt spid="19">
                                            <p:txEl>
                                              <p:pRg st="1" end="1"/>
                                            </p:txEl>
                                          </p:spTgt>
                                        </p:tgtEl>
                                      </p:cBhvr>
                                    </p:animEffect>
                                    <p:set>
                                      <p:cBhvr>
                                        <p:cTn id="87" dur="1" fill="hold">
                                          <p:stCondLst>
                                            <p:cond delay="499"/>
                                          </p:stCondLst>
                                        </p:cTn>
                                        <p:tgtEl>
                                          <p:spTgt spid="19">
                                            <p:txEl>
                                              <p:pRg st="1" end="1"/>
                                            </p:txEl>
                                          </p:spTgt>
                                        </p:tgtEl>
                                        <p:attrNameLst>
                                          <p:attrName>style.visibility</p:attrName>
                                        </p:attrNameLst>
                                      </p:cBhvr>
                                      <p:to>
                                        <p:strVal val="hidden"/>
                                      </p:to>
                                    </p:set>
                                  </p:childTnLst>
                                </p:cTn>
                              </p:par>
                              <p:par>
                                <p:cTn id="88" presetID="10" presetClass="exit" presetSubtype="0" fill="hold" grpId="1" nodeType="withEffect">
                                  <p:stCondLst>
                                    <p:cond delay="0"/>
                                  </p:stCondLst>
                                  <p:childTnLst>
                                    <p:animEffect transition="out" filter="fade">
                                      <p:cBhvr>
                                        <p:cTn id="89" dur="500"/>
                                        <p:tgtEl>
                                          <p:spTgt spid="19">
                                            <p:txEl>
                                              <p:pRg st="2" end="2"/>
                                            </p:txEl>
                                          </p:spTgt>
                                        </p:tgtEl>
                                      </p:cBhvr>
                                    </p:animEffect>
                                    <p:set>
                                      <p:cBhvr>
                                        <p:cTn id="90" dur="1" fill="hold">
                                          <p:stCondLst>
                                            <p:cond delay="499"/>
                                          </p:stCondLst>
                                        </p:cTn>
                                        <p:tgtEl>
                                          <p:spTgt spid="19">
                                            <p:txEl>
                                              <p:pRg st="2" end="2"/>
                                            </p:txEl>
                                          </p:spTgt>
                                        </p:tgtEl>
                                        <p:attrNameLst>
                                          <p:attrName>style.visibility</p:attrName>
                                        </p:attrNameLst>
                                      </p:cBhvr>
                                      <p:to>
                                        <p:strVal val="hidden"/>
                                      </p:to>
                                    </p:set>
                                  </p:childTnLst>
                                </p:cTn>
                              </p:par>
                              <p:par>
                                <p:cTn id="91" presetID="10" presetClass="exit" presetSubtype="0" fill="hold" grpId="1" nodeType="withEffect">
                                  <p:stCondLst>
                                    <p:cond delay="0"/>
                                  </p:stCondLst>
                                  <p:childTnLst>
                                    <p:animEffect transition="out" filter="fade">
                                      <p:cBhvr>
                                        <p:cTn id="92" dur="500"/>
                                        <p:tgtEl>
                                          <p:spTgt spid="19">
                                            <p:txEl>
                                              <p:pRg st="3" end="3"/>
                                            </p:txEl>
                                          </p:spTgt>
                                        </p:tgtEl>
                                      </p:cBhvr>
                                    </p:animEffect>
                                    <p:set>
                                      <p:cBhvr>
                                        <p:cTn id="93" dur="1" fill="hold">
                                          <p:stCondLst>
                                            <p:cond delay="499"/>
                                          </p:stCondLst>
                                        </p:cTn>
                                        <p:tgtEl>
                                          <p:spTgt spid="19">
                                            <p:txEl>
                                              <p:pRg st="3" end="3"/>
                                            </p:txEl>
                                          </p:spTgt>
                                        </p:tgtEl>
                                        <p:attrNameLst>
                                          <p:attrName>style.visibility</p:attrName>
                                        </p:attrNameLst>
                                      </p:cBhvr>
                                      <p:to>
                                        <p:strVal val="hidden"/>
                                      </p:to>
                                    </p:set>
                                  </p:childTnLst>
                                </p:cTn>
                              </p:par>
                              <p:par>
                                <p:cTn id="94" presetID="10" presetClass="exit" presetSubtype="0" fill="hold" grpId="1" nodeType="withEffect">
                                  <p:stCondLst>
                                    <p:cond delay="0"/>
                                  </p:stCondLst>
                                  <p:childTnLst>
                                    <p:animEffect transition="out" filter="fade">
                                      <p:cBhvr>
                                        <p:cTn id="95" dur="500"/>
                                        <p:tgtEl>
                                          <p:spTgt spid="19">
                                            <p:txEl>
                                              <p:pRg st="5" end="5"/>
                                            </p:txEl>
                                          </p:spTgt>
                                        </p:tgtEl>
                                      </p:cBhvr>
                                    </p:animEffect>
                                    <p:set>
                                      <p:cBhvr>
                                        <p:cTn id="96" dur="1" fill="hold">
                                          <p:stCondLst>
                                            <p:cond delay="499"/>
                                          </p:stCondLst>
                                        </p:cTn>
                                        <p:tgtEl>
                                          <p:spTgt spid="19">
                                            <p:txEl>
                                              <p:pRg st="5" end="5"/>
                                            </p:txEl>
                                          </p:spTgt>
                                        </p:tgtEl>
                                        <p:attrNameLst>
                                          <p:attrName>style.visibility</p:attrName>
                                        </p:attrNameLst>
                                      </p:cBhvr>
                                      <p:to>
                                        <p:strVal val="hidden"/>
                                      </p:to>
                                    </p:set>
                                  </p:childTnLst>
                                </p:cTn>
                              </p:par>
                              <p:par>
                                <p:cTn id="97" presetID="10" presetClass="exit" presetSubtype="0" fill="hold" grpId="1" nodeType="withEffect">
                                  <p:stCondLst>
                                    <p:cond delay="0"/>
                                  </p:stCondLst>
                                  <p:childTnLst>
                                    <p:animEffect transition="out" filter="fade">
                                      <p:cBhvr>
                                        <p:cTn id="98" dur="500"/>
                                        <p:tgtEl>
                                          <p:spTgt spid="19">
                                            <p:txEl>
                                              <p:pRg st="6" end="6"/>
                                            </p:txEl>
                                          </p:spTgt>
                                        </p:tgtEl>
                                      </p:cBhvr>
                                    </p:animEffect>
                                    <p:set>
                                      <p:cBhvr>
                                        <p:cTn id="99" dur="1" fill="hold">
                                          <p:stCondLst>
                                            <p:cond delay="499"/>
                                          </p:stCondLst>
                                        </p:cTn>
                                        <p:tgtEl>
                                          <p:spTgt spid="19">
                                            <p:txEl>
                                              <p:pRg st="6" end="6"/>
                                            </p:txEl>
                                          </p:spTgt>
                                        </p:tgtEl>
                                        <p:attrNameLst>
                                          <p:attrName>style.visibility</p:attrName>
                                        </p:attrNameLst>
                                      </p:cBhvr>
                                      <p:to>
                                        <p:strVal val="hidden"/>
                                      </p:to>
                                    </p:set>
                                  </p:childTnLst>
                                </p:cTn>
                              </p:par>
                              <p:par>
                                <p:cTn id="100" presetID="10" presetClass="exit" presetSubtype="0" fill="hold" grpId="1" nodeType="withEffect">
                                  <p:stCondLst>
                                    <p:cond delay="0"/>
                                  </p:stCondLst>
                                  <p:childTnLst>
                                    <p:animEffect transition="out" filter="fade">
                                      <p:cBhvr>
                                        <p:cTn id="101" dur="500"/>
                                        <p:tgtEl>
                                          <p:spTgt spid="19">
                                            <p:txEl>
                                              <p:pRg st="7" end="7"/>
                                            </p:txEl>
                                          </p:spTgt>
                                        </p:tgtEl>
                                      </p:cBhvr>
                                    </p:animEffect>
                                    <p:set>
                                      <p:cBhvr>
                                        <p:cTn id="102" dur="1" fill="hold">
                                          <p:stCondLst>
                                            <p:cond delay="499"/>
                                          </p:stCondLst>
                                        </p:cTn>
                                        <p:tgtEl>
                                          <p:spTgt spid="19">
                                            <p:txEl>
                                              <p:pRg st="7" end="7"/>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13" grpId="0"/>
      <p:bldP spid="13" grpId="1"/>
      <p:bldP spid="3" grpId="0" animBg="1"/>
      <p:bldP spid="3" grpId="1" animBg="1"/>
      <p:bldP spid="15" grpId="0" animBg="1"/>
      <p:bldP spid="15" grpId="1" animBg="1"/>
      <p:bldP spid="19" grpId="0" build="p"/>
      <p:bldP spid="19" grpId="1"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ctrTitle"/>
          </p:nvPr>
        </p:nvSpPr>
        <p:spPr>
          <a:xfrm>
            <a:off x="284011" y="1350138"/>
            <a:ext cx="5523665" cy="932133"/>
          </a:xfrm>
          <a:prstGeom prst="rect">
            <a:avLst/>
          </a:prstGeom>
        </p:spPr>
        <p:txBody>
          <a:bodyPr lIns="91425" tIns="91425" rIns="91425" bIns="91425" anchor="b" anchorCtr="0">
            <a:noAutofit/>
          </a:bodyPr>
          <a:lstStyle/>
          <a:p>
            <a:pPr algn="l"/>
            <a:r>
              <a:rPr lang="en" b="1" dirty="0"/>
              <a:t>Determine the design</a:t>
            </a:r>
          </a:p>
        </p:txBody>
      </p:sp>
      <p:sp>
        <p:nvSpPr>
          <p:cNvPr id="101" name="Shape 101"/>
          <p:cNvSpPr txBox="1">
            <a:spLocks noGrp="1"/>
          </p:cNvSpPr>
          <p:nvPr>
            <p:ph type="subTitle" idx="1"/>
          </p:nvPr>
        </p:nvSpPr>
        <p:spPr>
          <a:xfrm>
            <a:off x="358153" y="379253"/>
            <a:ext cx="4166373" cy="713074"/>
          </a:xfrm>
          <a:prstGeom prst="rect">
            <a:avLst/>
          </a:prstGeom>
        </p:spPr>
        <p:txBody>
          <a:bodyPr lIns="91425" tIns="91425" rIns="91425" bIns="91425" anchor="t" anchorCtr="0">
            <a:noAutofit/>
          </a:bodyPr>
          <a:lstStyle/>
          <a:p>
            <a:pPr algn="l"/>
            <a:r>
              <a:rPr lang="en-US" b="0" dirty="0"/>
              <a:t>ACTIVITY ONE</a:t>
            </a:r>
            <a:endParaRPr lang="en" b="0" dirty="0"/>
          </a:p>
        </p:txBody>
      </p:sp>
      <p:sp>
        <p:nvSpPr>
          <p:cNvPr id="5" name="Shape 101"/>
          <p:cNvSpPr txBox="1">
            <a:spLocks/>
          </p:cNvSpPr>
          <p:nvPr/>
        </p:nvSpPr>
        <p:spPr>
          <a:xfrm>
            <a:off x="4524526" y="379253"/>
            <a:ext cx="7164966" cy="4843791"/>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FFFFFF"/>
              </a:buClr>
              <a:buSzPct val="100000"/>
              <a:buFont typeface="Lato"/>
              <a:buNone/>
              <a:defRPr sz="2400" b="1" i="0" u="none" strike="noStrike" cap="none">
                <a:solidFill>
                  <a:srgbClr val="FFFFFF"/>
                </a:solidFill>
                <a:latin typeface="Lato"/>
                <a:ea typeface="Lato"/>
                <a:cs typeface="Lato"/>
                <a:sym typeface="Lato"/>
              </a:defRPr>
            </a:lvl1pPr>
            <a:lvl2pPr marR="0" lvl="1" algn="ctr" rtl="0">
              <a:lnSpc>
                <a:spcPct val="100000"/>
              </a:lnSpc>
              <a:spcBef>
                <a:spcPts val="0"/>
              </a:spcBef>
              <a:spcAft>
                <a:spcPts val="0"/>
              </a:spcAft>
              <a:buClr>
                <a:srgbClr val="FFFFFF"/>
              </a:buClr>
              <a:buSzPct val="100000"/>
              <a:buFont typeface="Lato"/>
              <a:buNone/>
              <a:defRPr sz="2400" b="1" i="0" u="none" strike="noStrike" cap="none">
                <a:solidFill>
                  <a:srgbClr val="FFFFFF"/>
                </a:solidFill>
                <a:latin typeface="Lato"/>
                <a:ea typeface="Lato"/>
                <a:cs typeface="Lato"/>
                <a:sym typeface="Lato"/>
              </a:defRPr>
            </a:lvl2pPr>
            <a:lvl3pPr marR="0" lvl="2" algn="ctr" rtl="0">
              <a:lnSpc>
                <a:spcPct val="100000"/>
              </a:lnSpc>
              <a:spcBef>
                <a:spcPts val="0"/>
              </a:spcBef>
              <a:spcAft>
                <a:spcPts val="0"/>
              </a:spcAft>
              <a:buClr>
                <a:srgbClr val="FFFFFF"/>
              </a:buClr>
              <a:buSzPct val="100000"/>
              <a:buFont typeface="Lato"/>
              <a:buNone/>
              <a:defRPr sz="2400" b="1" i="0" u="none" strike="noStrike" cap="none">
                <a:solidFill>
                  <a:srgbClr val="FFFFFF"/>
                </a:solidFill>
                <a:latin typeface="Lato"/>
                <a:ea typeface="Lato"/>
                <a:cs typeface="Lato"/>
                <a:sym typeface="Lato"/>
              </a:defRPr>
            </a:lvl3pPr>
            <a:lvl4pPr marR="0" lvl="3" algn="ctr" rtl="0">
              <a:lnSpc>
                <a:spcPct val="100000"/>
              </a:lnSpc>
              <a:spcBef>
                <a:spcPts val="0"/>
              </a:spcBef>
              <a:spcAft>
                <a:spcPts val="0"/>
              </a:spcAft>
              <a:buClr>
                <a:srgbClr val="FFFFFF"/>
              </a:buClr>
              <a:buSzPct val="100000"/>
              <a:buFont typeface="Lato"/>
              <a:buNone/>
              <a:defRPr sz="2400" b="1" i="0" u="none" strike="noStrike" cap="none">
                <a:solidFill>
                  <a:srgbClr val="FFFFFF"/>
                </a:solidFill>
                <a:latin typeface="Lato"/>
                <a:ea typeface="Lato"/>
                <a:cs typeface="Lato"/>
                <a:sym typeface="Lato"/>
              </a:defRPr>
            </a:lvl4pPr>
            <a:lvl5pPr marR="0" lvl="4" algn="ctr" rtl="0">
              <a:lnSpc>
                <a:spcPct val="100000"/>
              </a:lnSpc>
              <a:spcBef>
                <a:spcPts val="0"/>
              </a:spcBef>
              <a:spcAft>
                <a:spcPts val="0"/>
              </a:spcAft>
              <a:buClr>
                <a:srgbClr val="FFFFFF"/>
              </a:buClr>
              <a:buSzPct val="100000"/>
              <a:buFont typeface="Lato"/>
              <a:buNone/>
              <a:defRPr sz="2400" b="1" i="0" u="none" strike="noStrike" cap="none">
                <a:solidFill>
                  <a:srgbClr val="FFFFFF"/>
                </a:solidFill>
                <a:latin typeface="Lato"/>
                <a:ea typeface="Lato"/>
                <a:cs typeface="Lato"/>
                <a:sym typeface="Lato"/>
              </a:defRPr>
            </a:lvl5pPr>
            <a:lvl6pPr marR="0" lvl="5" algn="ctr" rtl="0">
              <a:lnSpc>
                <a:spcPct val="100000"/>
              </a:lnSpc>
              <a:spcBef>
                <a:spcPts val="0"/>
              </a:spcBef>
              <a:spcAft>
                <a:spcPts val="0"/>
              </a:spcAft>
              <a:buClr>
                <a:srgbClr val="FFFFFF"/>
              </a:buClr>
              <a:buSzPct val="100000"/>
              <a:buFont typeface="Lato"/>
              <a:buNone/>
              <a:defRPr sz="2400" b="1" i="0" u="none" strike="noStrike" cap="none">
                <a:solidFill>
                  <a:srgbClr val="FFFFFF"/>
                </a:solidFill>
                <a:latin typeface="Lato"/>
                <a:ea typeface="Lato"/>
                <a:cs typeface="Lato"/>
                <a:sym typeface="Lato"/>
              </a:defRPr>
            </a:lvl6pPr>
            <a:lvl7pPr marR="0" lvl="6" algn="ctr" rtl="0">
              <a:lnSpc>
                <a:spcPct val="100000"/>
              </a:lnSpc>
              <a:spcBef>
                <a:spcPts val="0"/>
              </a:spcBef>
              <a:spcAft>
                <a:spcPts val="0"/>
              </a:spcAft>
              <a:buClr>
                <a:srgbClr val="FFFFFF"/>
              </a:buClr>
              <a:buSzPct val="100000"/>
              <a:buFont typeface="Lato"/>
              <a:buNone/>
              <a:defRPr sz="2400" b="1" i="0" u="none" strike="noStrike" cap="none">
                <a:solidFill>
                  <a:srgbClr val="FFFFFF"/>
                </a:solidFill>
                <a:latin typeface="Lato"/>
                <a:ea typeface="Lato"/>
                <a:cs typeface="Lato"/>
                <a:sym typeface="Lato"/>
              </a:defRPr>
            </a:lvl7pPr>
            <a:lvl8pPr marR="0" lvl="7" algn="ctr" rtl="0">
              <a:lnSpc>
                <a:spcPct val="100000"/>
              </a:lnSpc>
              <a:spcBef>
                <a:spcPts val="0"/>
              </a:spcBef>
              <a:spcAft>
                <a:spcPts val="0"/>
              </a:spcAft>
              <a:buClr>
                <a:srgbClr val="FFFFFF"/>
              </a:buClr>
              <a:buSzPct val="100000"/>
              <a:buFont typeface="Lato"/>
              <a:buNone/>
              <a:defRPr sz="2400" b="1" i="0" u="none" strike="noStrike" cap="none">
                <a:solidFill>
                  <a:srgbClr val="FFFFFF"/>
                </a:solidFill>
                <a:latin typeface="Lato"/>
                <a:ea typeface="Lato"/>
                <a:cs typeface="Lato"/>
                <a:sym typeface="Lato"/>
              </a:defRPr>
            </a:lvl8pPr>
            <a:lvl9pPr marR="0" lvl="8" algn="ctr" rtl="0">
              <a:lnSpc>
                <a:spcPct val="100000"/>
              </a:lnSpc>
              <a:spcBef>
                <a:spcPts val="0"/>
              </a:spcBef>
              <a:spcAft>
                <a:spcPts val="0"/>
              </a:spcAft>
              <a:buClr>
                <a:srgbClr val="FFFFFF"/>
              </a:buClr>
              <a:buSzPct val="100000"/>
              <a:buFont typeface="Lato"/>
              <a:buNone/>
              <a:defRPr sz="2400" b="1" i="0" u="none" strike="noStrike" cap="none">
                <a:solidFill>
                  <a:srgbClr val="FFFFFF"/>
                </a:solidFill>
                <a:latin typeface="Lato"/>
                <a:ea typeface="Lato"/>
                <a:cs typeface="Lato"/>
                <a:sym typeface="Lato"/>
              </a:defRPr>
            </a:lvl9pPr>
          </a:lstStyle>
          <a:p>
            <a:pPr marL="457200" indent="-457200" algn="l">
              <a:spcAft>
                <a:spcPts val="600"/>
              </a:spcAft>
              <a:buFont typeface="Arial" panose="020B0604020202020204" pitchFamily="34" charset="0"/>
              <a:buChar char="•"/>
            </a:pPr>
            <a:r>
              <a:rPr lang="en-PH" sz="2800" b="0" dirty="0"/>
              <a:t>Internet availability at home and student’s average sleeping time at night</a:t>
            </a:r>
          </a:p>
          <a:p>
            <a:pPr marL="457200" indent="-457200" algn="l">
              <a:spcAft>
                <a:spcPts val="600"/>
              </a:spcAft>
              <a:buFont typeface="Arial" panose="020B0604020202020204" pitchFamily="34" charset="0"/>
              <a:buChar char="•"/>
            </a:pPr>
            <a:r>
              <a:rPr lang="en-PH" sz="2800" b="0" dirty="0"/>
              <a:t>Social media involvement and practices of Grade 12 HUMSS students</a:t>
            </a:r>
          </a:p>
          <a:p>
            <a:pPr marL="457200" indent="-457200" algn="l">
              <a:spcAft>
                <a:spcPts val="600"/>
              </a:spcAft>
              <a:buFont typeface="Arial" panose="020B0604020202020204" pitchFamily="34" charset="0"/>
              <a:buChar char="•"/>
            </a:pPr>
            <a:r>
              <a:rPr lang="en-PH" sz="2800" b="0" dirty="0"/>
              <a:t>The effect of the use of &lt;a local packaging material&gt; on the shelf life of a product.</a:t>
            </a:r>
          </a:p>
          <a:p>
            <a:pPr marL="457200" indent="-457200" algn="l">
              <a:spcAft>
                <a:spcPts val="600"/>
              </a:spcAft>
              <a:buFont typeface="Arial" panose="020B0604020202020204" pitchFamily="34" charset="0"/>
              <a:buChar char="•"/>
            </a:pPr>
            <a:r>
              <a:rPr lang="en-PH" sz="2800" b="0" dirty="0"/>
              <a:t>The marketability of &lt;innovative product&gt; to SHS students.</a:t>
            </a:r>
          </a:p>
          <a:p>
            <a:pPr marL="457200" indent="-457200" algn="l">
              <a:spcAft>
                <a:spcPts val="600"/>
              </a:spcAft>
              <a:buFont typeface="Arial" panose="020B0604020202020204" pitchFamily="34" charset="0"/>
              <a:buChar char="•"/>
            </a:pPr>
            <a:r>
              <a:rPr lang="en-PH" sz="2800" b="0" dirty="0"/>
              <a:t>Children of single parents and their level of Math anxiety.</a:t>
            </a:r>
          </a:p>
          <a:p>
            <a:pPr marL="457200" indent="-457200" algn="l">
              <a:spcAft>
                <a:spcPts val="600"/>
              </a:spcAft>
              <a:buFont typeface="Arial" panose="020B0604020202020204" pitchFamily="34" charset="0"/>
              <a:buChar char="•"/>
            </a:pPr>
            <a:endParaRPr lang="en-PH" sz="2800" b="0" dirty="0"/>
          </a:p>
        </p:txBody>
      </p:sp>
      <p:sp>
        <p:nvSpPr>
          <p:cNvPr id="6" name="Shape 101"/>
          <p:cNvSpPr txBox="1">
            <a:spLocks/>
          </p:cNvSpPr>
          <p:nvPr/>
        </p:nvSpPr>
        <p:spPr>
          <a:xfrm>
            <a:off x="620440" y="5623819"/>
            <a:ext cx="11069052" cy="713074"/>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FFFFFF"/>
              </a:buClr>
              <a:buSzPct val="100000"/>
              <a:buFont typeface="Lato"/>
              <a:buNone/>
              <a:defRPr sz="2400" b="1" i="0" u="none" strike="noStrike" cap="none">
                <a:solidFill>
                  <a:srgbClr val="FFFFFF"/>
                </a:solidFill>
                <a:latin typeface="Lato"/>
                <a:ea typeface="Lato"/>
                <a:cs typeface="Lato"/>
                <a:sym typeface="Lato"/>
              </a:defRPr>
            </a:lvl1pPr>
            <a:lvl2pPr marR="0" lvl="1" algn="ctr" rtl="0">
              <a:lnSpc>
                <a:spcPct val="100000"/>
              </a:lnSpc>
              <a:spcBef>
                <a:spcPts val="0"/>
              </a:spcBef>
              <a:spcAft>
                <a:spcPts val="0"/>
              </a:spcAft>
              <a:buClr>
                <a:srgbClr val="FFFFFF"/>
              </a:buClr>
              <a:buSzPct val="100000"/>
              <a:buFont typeface="Lato"/>
              <a:buNone/>
              <a:defRPr sz="2400" b="1" i="0" u="none" strike="noStrike" cap="none">
                <a:solidFill>
                  <a:srgbClr val="FFFFFF"/>
                </a:solidFill>
                <a:latin typeface="Lato"/>
                <a:ea typeface="Lato"/>
                <a:cs typeface="Lato"/>
                <a:sym typeface="Lato"/>
              </a:defRPr>
            </a:lvl2pPr>
            <a:lvl3pPr marR="0" lvl="2" algn="ctr" rtl="0">
              <a:lnSpc>
                <a:spcPct val="100000"/>
              </a:lnSpc>
              <a:spcBef>
                <a:spcPts val="0"/>
              </a:spcBef>
              <a:spcAft>
                <a:spcPts val="0"/>
              </a:spcAft>
              <a:buClr>
                <a:srgbClr val="FFFFFF"/>
              </a:buClr>
              <a:buSzPct val="100000"/>
              <a:buFont typeface="Lato"/>
              <a:buNone/>
              <a:defRPr sz="2400" b="1" i="0" u="none" strike="noStrike" cap="none">
                <a:solidFill>
                  <a:srgbClr val="FFFFFF"/>
                </a:solidFill>
                <a:latin typeface="Lato"/>
                <a:ea typeface="Lato"/>
                <a:cs typeface="Lato"/>
                <a:sym typeface="Lato"/>
              </a:defRPr>
            </a:lvl3pPr>
            <a:lvl4pPr marR="0" lvl="3" algn="ctr" rtl="0">
              <a:lnSpc>
                <a:spcPct val="100000"/>
              </a:lnSpc>
              <a:spcBef>
                <a:spcPts val="0"/>
              </a:spcBef>
              <a:spcAft>
                <a:spcPts val="0"/>
              </a:spcAft>
              <a:buClr>
                <a:srgbClr val="FFFFFF"/>
              </a:buClr>
              <a:buSzPct val="100000"/>
              <a:buFont typeface="Lato"/>
              <a:buNone/>
              <a:defRPr sz="2400" b="1" i="0" u="none" strike="noStrike" cap="none">
                <a:solidFill>
                  <a:srgbClr val="FFFFFF"/>
                </a:solidFill>
                <a:latin typeface="Lato"/>
                <a:ea typeface="Lato"/>
                <a:cs typeface="Lato"/>
                <a:sym typeface="Lato"/>
              </a:defRPr>
            </a:lvl4pPr>
            <a:lvl5pPr marR="0" lvl="4" algn="ctr" rtl="0">
              <a:lnSpc>
                <a:spcPct val="100000"/>
              </a:lnSpc>
              <a:spcBef>
                <a:spcPts val="0"/>
              </a:spcBef>
              <a:spcAft>
                <a:spcPts val="0"/>
              </a:spcAft>
              <a:buClr>
                <a:srgbClr val="FFFFFF"/>
              </a:buClr>
              <a:buSzPct val="100000"/>
              <a:buFont typeface="Lato"/>
              <a:buNone/>
              <a:defRPr sz="2400" b="1" i="0" u="none" strike="noStrike" cap="none">
                <a:solidFill>
                  <a:srgbClr val="FFFFFF"/>
                </a:solidFill>
                <a:latin typeface="Lato"/>
                <a:ea typeface="Lato"/>
                <a:cs typeface="Lato"/>
                <a:sym typeface="Lato"/>
              </a:defRPr>
            </a:lvl5pPr>
            <a:lvl6pPr marR="0" lvl="5" algn="ctr" rtl="0">
              <a:lnSpc>
                <a:spcPct val="100000"/>
              </a:lnSpc>
              <a:spcBef>
                <a:spcPts val="0"/>
              </a:spcBef>
              <a:spcAft>
                <a:spcPts val="0"/>
              </a:spcAft>
              <a:buClr>
                <a:srgbClr val="FFFFFF"/>
              </a:buClr>
              <a:buSzPct val="100000"/>
              <a:buFont typeface="Lato"/>
              <a:buNone/>
              <a:defRPr sz="2400" b="1" i="0" u="none" strike="noStrike" cap="none">
                <a:solidFill>
                  <a:srgbClr val="FFFFFF"/>
                </a:solidFill>
                <a:latin typeface="Lato"/>
                <a:ea typeface="Lato"/>
                <a:cs typeface="Lato"/>
                <a:sym typeface="Lato"/>
              </a:defRPr>
            </a:lvl6pPr>
            <a:lvl7pPr marR="0" lvl="6" algn="ctr" rtl="0">
              <a:lnSpc>
                <a:spcPct val="100000"/>
              </a:lnSpc>
              <a:spcBef>
                <a:spcPts val="0"/>
              </a:spcBef>
              <a:spcAft>
                <a:spcPts val="0"/>
              </a:spcAft>
              <a:buClr>
                <a:srgbClr val="FFFFFF"/>
              </a:buClr>
              <a:buSzPct val="100000"/>
              <a:buFont typeface="Lato"/>
              <a:buNone/>
              <a:defRPr sz="2400" b="1" i="0" u="none" strike="noStrike" cap="none">
                <a:solidFill>
                  <a:srgbClr val="FFFFFF"/>
                </a:solidFill>
                <a:latin typeface="Lato"/>
                <a:ea typeface="Lato"/>
                <a:cs typeface="Lato"/>
                <a:sym typeface="Lato"/>
              </a:defRPr>
            </a:lvl7pPr>
            <a:lvl8pPr marR="0" lvl="7" algn="ctr" rtl="0">
              <a:lnSpc>
                <a:spcPct val="100000"/>
              </a:lnSpc>
              <a:spcBef>
                <a:spcPts val="0"/>
              </a:spcBef>
              <a:spcAft>
                <a:spcPts val="0"/>
              </a:spcAft>
              <a:buClr>
                <a:srgbClr val="FFFFFF"/>
              </a:buClr>
              <a:buSzPct val="100000"/>
              <a:buFont typeface="Lato"/>
              <a:buNone/>
              <a:defRPr sz="2400" b="1" i="0" u="none" strike="noStrike" cap="none">
                <a:solidFill>
                  <a:srgbClr val="FFFFFF"/>
                </a:solidFill>
                <a:latin typeface="Lato"/>
                <a:ea typeface="Lato"/>
                <a:cs typeface="Lato"/>
                <a:sym typeface="Lato"/>
              </a:defRPr>
            </a:lvl8pPr>
            <a:lvl9pPr marR="0" lvl="8" algn="ctr" rtl="0">
              <a:lnSpc>
                <a:spcPct val="100000"/>
              </a:lnSpc>
              <a:spcBef>
                <a:spcPts val="0"/>
              </a:spcBef>
              <a:spcAft>
                <a:spcPts val="0"/>
              </a:spcAft>
              <a:buClr>
                <a:srgbClr val="FFFFFF"/>
              </a:buClr>
              <a:buSzPct val="100000"/>
              <a:buFont typeface="Lato"/>
              <a:buNone/>
              <a:defRPr sz="2400" b="1" i="0" u="none" strike="noStrike" cap="none">
                <a:solidFill>
                  <a:srgbClr val="FFFFFF"/>
                </a:solidFill>
                <a:latin typeface="Lato"/>
                <a:ea typeface="Lato"/>
                <a:cs typeface="Lato"/>
                <a:sym typeface="Lato"/>
              </a:defRPr>
            </a:lvl9pPr>
          </a:lstStyle>
          <a:p>
            <a:r>
              <a:rPr lang="en-US" sz="2800" dirty="0">
                <a:solidFill>
                  <a:schemeClr val="tx1"/>
                </a:solidFill>
              </a:rPr>
              <a:t>As a group, decide on a researchable topic leading to a quantitative research suited to the level of SHS students.</a:t>
            </a:r>
            <a:endParaRPr lang="en" sz="2800" b="0" dirty="0">
              <a:solidFill>
                <a:schemeClr val="tx1"/>
              </a:solidFill>
            </a:endParaRPr>
          </a:p>
        </p:txBody>
      </p:sp>
    </p:spTree>
    <p:extLst>
      <p:ext uri="{BB962C8B-B14F-4D97-AF65-F5344CB8AC3E}">
        <p14:creationId xmlns:p14="http://schemas.microsoft.com/office/powerpoint/2010/main" val="1084019570"/>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01">
                                            <p:txEl>
                                              <p:pRg st="0" end="0"/>
                                            </p:txEl>
                                          </p:spTgt>
                                        </p:tgtEl>
                                        <p:attrNameLst>
                                          <p:attrName>style.visibility</p:attrName>
                                        </p:attrNameLst>
                                      </p:cBhvr>
                                      <p:to>
                                        <p:strVal val="visible"/>
                                      </p:to>
                                    </p:set>
                                    <p:anim calcmode="lin" valueType="num">
                                      <p:cBhvr additive="base">
                                        <p:cTn id="7" dur="500"/>
                                        <p:tgtEl>
                                          <p:spTgt spid="101">
                                            <p:txEl>
                                              <p:pRg st="0" end="0"/>
                                            </p:txEl>
                                          </p:spTgt>
                                        </p:tgtEl>
                                        <p:attrNameLst>
                                          <p:attrName>ppt_y</p:attrName>
                                        </p:attrNameLst>
                                      </p:cBhvr>
                                      <p:tavLst>
                                        <p:tav tm="0">
                                          <p:val>
                                            <p:strVal val="#ppt_y-#ppt_h*1.125000"/>
                                          </p:val>
                                        </p:tav>
                                        <p:tav tm="100000">
                                          <p:val>
                                            <p:strVal val="#ppt_y"/>
                                          </p:val>
                                        </p:tav>
                                      </p:tavLst>
                                    </p:anim>
                                    <p:animEffect transition="in" filter="wipe(down)">
                                      <p:cBhvr>
                                        <p:cTn id="8" dur="500"/>
                                        <p:tgtEl>
                                          <p:spTgt spid="101">
                                            <p:txEl>
                                              <p:pRg st="0" end="0"/>
                                            </p:txEl>
                                          </p:spTgt>
                                        </p:tgtEl>
                                      </p:cBhvr>
                                    </p:animEffect>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100"/>
                                        </p:tgtEl>
                                        <p:attrNameLst>
                                          <p:attrName>style.visibility</p:attrName>
                                        </p:attrNameLst>
                                      </p:cBhvr>
                                      <p:to>
                                        <p:strVal val="visible"/>
                                      </p:to>
                                    </p:set>
                                    <p:anim calcmode="lin" valueType="num">
                                      <p:cBhvr additive="base">
                                        <p:cTn id="12" dur="500"/>
                                        <p:tgtEl>
                                          <p:spTgt spid="100"/>
                                        </p:tgtEl>
                                        <p:attrNameLst>
                                          <p:attrName>ppt_y</p:attrName>
                                        </p:attrNameLst>
                                      </p:cBhvr>
                                      <p:tavLst>
                                        <p:tav tm="0">
                                          <p:val>
                                            <p:strVal val="#ppt_y+#ppt_h*1.125000"/>
                                          </p:val>
                                        </p:tav>
                                        <p:tav tm="100000">
                                          <p:val>
                                            <p:strVal val="#ppt_y"/>
                                          </p:val>
                                        </p:tav>
                                      </p:tavLst>
                                    </p:anim>
                                    <p:animEffect transition="in" filter="wipe(up)">
                                      <p:cBhvr>
                                        <p:cTn id="13" dur="500"/>
                                        <p:tgtEl>
                                          <p:spTgt spid="100"/>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8" fill="hold" grpId="0"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 calcmode="lin" valueType="num">
                                      <p:cBhvr additive="base">
                                        <p:cTn id="18" dur="500"/>
                                        <p:tgtEl>
                                          <p:spTgt spid="5">
                                            <p:txEl>
                                              <p:pRg st="0" end="0"/>
                                            </p:txEl>
                                          </p:spTgt>
                                        </p:tgtEl>
                                        <p:attrNameLst>
                                          <p:attrName>ppt_x</p:attrName>
                                        </p:attrNameLst>
                                      </p:cBhvr>
                                      <p:tavLst>
                                        <p:tav tm="0">
                                          <p:val>
                                            <p:strVal val="#ppt_x-#ppt_w*1.125000"/>
                                          </p:val>
                                        </p:tav>
                                        <p:tav tm="100000">
                                          <p:val>
                                            <p:strVal val="#ppt_x"/>
                                          </p:val>
                                        </p:tav>
                                      </p:tavLst>
                                    </p:anim>
                                    <p:animEffect transition="in" filter="wipe(right)">
                                      <p:cBhvr>
                                        <p:cTn id="19" dur="500"/>
                                        <p:tgtEl>
                                          <p:spTgt spid="5">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8" fill="hold" grpId="0" nodeType="clickEffect">
                                  <p:stCondLst>
                                    <p:cond delay="0"/>
                                  </p:stCondLst>
                                  <p:childTnLst>
                                    <p:set>
                                      <p:cBhvr>
                                        <p:cTn id="23" dur="1" fill="hold">
                                          <p:stCondLst>
                                            <p:cond delay="0"/>
                                          </p:stCondLst>
                                        </p:cTn>
                                        <p:tgtEl>
                                          <p:spTgt spid="5">
                                            <p:txEl>
                                              <p:pRg st="1" end="1"/>
                                            </p:txEl>
                                          </p:spTgt>
                                        </p:tgtEl>
                                        <p:attrNameLst>
                                          <p:attrName>style.visibility</p:attrName>
                                        </p:attrNameLst>
                                      </p:cBhvr>
                                      <p:to>
                                        <p:strVal val="visible"/>
                                      </p:to>
                                    </p:set>
                                    <p:anim calcmode="lin" valueType="num">
                                      <p:cBhvr additive="base">
                                        <p:cTn id="24" dur="500"/>
                                        <p:tgtEl>
                                          <p:spTgt spid="5">
                                            <p:txEl>
                                              <p:pRg st="1" end="1"/>
                                            </p:txEl>
                                          </p:spTgt>
                                        </p:tgtEl>
                                        <p:attrNameLst>
                                          <p:attrName>ppt_x</p:attrName>
                                        </p:attrNameLst>
                                      </p:cBhvr>
                                      <p:tavLst>
                                        <p:tav tm="0">
                                          <p:val>
                                            <p:strVal val="#ppt_x-#ppt_w*1.125000"/>
                                          </p:val>
                                        </p:tav>
                                        <p:tav tm="100000">
                                          <p:val>
                                            <p:strVal val="#ppt_x"/>
                                          </p:val>
                                        </p:tav>
                                      </p:tavLst>
                                    </p:anim>
                                    <p:animEffect transition="in" filter="wipe(right)">
                                      <p:cBhvr>
                                        <p:cTn id="25" dur="500"/>
                                        <p:tgtEl>
                                          <p:spTgt spid="5">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8" fill="hold" grpId="0" nodeType="click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 calcmode="lin" valueType="num">
                                      <p:cBhvr additive="base">
                                        <p:cTn id="30" dur="500"/>
                                        <p:tgtEl>
                                          <p:spTgt spid="5">
                                            <p:txEl>
                                              <p:pRg st="2" end="2"/>
                                            </p:txEl>
                                          </p:spTgt>
                                        </p:tgtEl>
                                        <p:attrNameLst>
                                          <p:attrName>ppt_x</p:attrName>
                                        </p:attrNameLst>
                                      </p:cBhvr>
                                      <p:tavLst>
                                        <p:tav tm="0">
                                          <p:val>
                                            <p:strVal val="#ppt_x-#ppt_w*1.125000"/>
                                          </p:val>
                                        </p:tav>
                                        <p:tav tm="100000">
                                          <p:val>
                                            <p:strVal val="#ppt_x"/>
                                          </p:val>
                                        </p:tav>
                                      </p:tavLst>
                                    </p:anim>
                                    <p:animEffect transition="in" filter="wipe(right)">
                                      <p:cBhvr>
                                        <p:cTn id="31" dur="500"/>
                                        <p:tgtEl>
                                          <p:spTgt spid="5">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8" fill="hold" grpId="0" nodeType="clickEffect">
                                  <p:stCondLst>
                                    <p:cond delay="0"/>
                                  </p:stCondLst>
                                  <p:childTnLst>
                                    <p:set>
                                      <p:cBhvr>
                                        <p:cTn id="35" dur="1" fill="hold">
                                          <p:stCondLst>
                                            <p:cond delay="0"/>
                                          </p:stCondLst>
                                        </p:cTn>
                                        <p:tgtEl>
                                          <p:spTgt spid="5">
                                            <p:txEl>
                                              <p:pRg st="3" end="3"/>
                                            </p:txEl>
                                          </p:spTgt>
                                        </p:tgtEl>
                                        <p:attrNameLst>
                                          <p:attrName>style.visibility</p:attrName>
                                        </p:attrNameLst>
                                      </p:cBhvr>
                                      <p:to>
                                        <p:strVal val="visible"/>
                                      </p:to>
                                    </p:set>
                                    <p:anim calcmode="lin" valueType="num">
                                      <p:cBhvr additive="base">
                                        <p:cTn id="36" dur="500"/>
                                        <p:tgtEl>
                                          <p:spTgt spid="5">
                                            <p:txEl>
                                              <p:pRg st="3" end="3"/>
                                            </p:txEl>
                                          </p:spTgt>
                                        </p:tgtEl>
                                        <p:attrNameLst>
                                          <p:attrName>ppt_x</p:attrName>
                                        </p:attrNameLst>
                                      </p:cBhvr>
                                      <p:tavLst>
                                        <p:tav tm="0">
                                          <p:val>
                                            <p:strVal val="#ppt_x-#ppt_w*1.125000"/>
                                          </p:val>
                                        </p:tav>
                                        <p:tav tm="100000">
                                          <p:val>
                                            <p:strVal val="#ppt_x"/>
                                          </p:val>
                                        </p:tav>
                                      </p:tavLst>
                                    </p:anim>
                                    <p:animEffect transition="in" filter="wipe(right)">
                                      <p:cBhvr>
                                        <p:cTn id="37" dur="500"/>
                                        <p:tgtEl>
                                          <p:spTgt spid="5">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8" fill="hold" grpId="0" nodeType="click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 calcmode="lin" valueType="num">
                                      <p:cBhvr additive="base">
                                        <p:cTn id="42" dur="500"/>
                                        <p:tgtEl>
                                          <p:spTgt spid="5">
                                            <p:txEl>
                                              <p:pRg st="4" end="4"/>
                                            </p:txEl>
                                          </p:spTgt>
                                        </p:tgtEl>
                                        <p:attrNameLst>
                                          <p:attrName>ppt_x</p:attrName>
                                        </p:attrNameLst>
                                      </p:cBhvr>
                                      <p:tavLst>
                                        <p:tav tm="0">
                                          <p:val>
                                            <p:strVal val="#ppt_x-#ppt_w*1.125000"/>
                                          </p:val>
                                        </p:tav>
                                        <p:tav tm="100000">
                                          <p:val>
                                            <p:strVal val="#ppt_x"/>
                                          </p:val>
                                        </p:tav>
                                      </p:tavLst>
                                    </p:anim>
                                    <p:animEffect transition="in" filter="wipe(right)">
                                      <p:cBhvr>
                                        <p:cTn id="43" dur="500"/>
                                        <p:tgtEl>
                                          <p:spTgt spid="5">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2" presetClass="entr" presetSubtype="1" fill="hold" grpId="0" nodeType="clickEffect">
                                  <p:stCondLst>
                                    <p:cond delay="0"/>
                                  </p:stCondLst>
                                  <p:childTnLst>
                                    <p:set>
                                      <p:cBhvr>
                                        <p:cTn id="47" dur="1" fill="hold">
                                          <p:stCondLst>
                                            <p:cond delay="0"/>
                                          </p:stCondLst>
                                        </p:cTn>
                                        <p:tgtEl>
                                          <p:spTgt spid="6">
                                            <p:txEl>
                                              <p:pRg st="0" end="0"/>
                                            </p:txEl>
                                          </p:spTgt>
                                        </p:tgtEl>
                                        <p:attrNameLst>
                                          <p:attrName>style.visibility</p:attrName>
                                        </p:attrNameLst>
                                      </p:cBhvr>
                                      <p:to>
                                        <p:strVal val="visible"/>
                                      </p:to>
                                    </p:set>
                                    <p:anim calcmode="lin" valueType="num">
                                      <p:cBhvr additive="base">
                                        <p:cTn id="48" dur="500"/>
                                        <p:tgtEl>
                                          <p:spTgt spid="6">
                                            <p:txEl>
                                              <p:pRg st="0" end="0"/>
                                            </p:txEl>
                                          </p:spTgt>
                                        </p:tgtEl>
                                        <p:attrNameLst>
                                          <p:attrName>ppt_y</p:attrName>
                                        </p:attrNameLst>
                                      </p:cBhvr>
                                      <p:tavLst>
                                        <p:tav tm="0">
                                          <p:val>
                                            <p:strVal val="#ppt_y-#ppt_h*1.125000"/>
                                          </p:val>
                                        </p:tav>
                                        <p:tav tm="100000">
                                          <p:val>
                                            <p:strVal val="#ppt_y"/>
                                          </p:val>
                                        </p:tav>
                                      </p:tavLst>
                                    </p:anim>
                                    <p:animEffect transition="in" filter="wipe(down)">
                                      <p:cBhvr>
                                        <p:cTn id="49"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101" grpId="0" build="p"/>
      <p:bldP spid="5" grpId="0" uiExpand="1" build="p"/>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2" name="Rectangle 1"/>
          <p:cNvSpPr/>
          <p:nvPr/>
        </p:nvSpPr>
        <p:spPr>
          <a:xfrm>
            <a:off x="0" y="0"/>
            <a:ext cx="1238865" cy="1460090"/>
          </a:xfrm>
          <a:prstGeom prst="rect">
            <a:avLst/>
          </a:prstGeom>
          <a:gradFill flip="none" rotWithShape="1">
            <a:gsLst>
              <a:gs pos="0">
                <a:srgbClr val="7BE3F1">
                  <a:shade val="30000"/>
                  <a:satMod val="115000"/>
                </a:srgbClr>
              </a:gs>
              <a:gs pos="50000">
                <a:srgbClr val="7BE3F1">
                  <a:shade val="67500"/>
                  <a:satMod val="115000"/>
                </a:srgbClr>
              </a:gs>
              <a:gs pos="100000">
                <a:srgbClr val="7BE3F1">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 name="Rectangle 7"/>
          <p:cNvSpPr/>
          <p:nvPr/>
        </p:nvSpPr>
        <p:spPr>
          <a:xfrm>
            <a:off x="1220651" y="0"/>
            <a:ext cx="8568812" cy="1460090"/>
          </a:xfrm>
          <a:prstGeom prst="rect">
            <a:avLst/>
          </a:prstGeom>
          <a:gradFill flip="none" rotWithShape="1">
            <a:gsLst>
              <a:gs pos="0">
                <a:srgbClr val="3299EE">
                  <a:shade val="30000"/>
                  <a:satMod val="115000"/>
                </a:srgbClr>
              </a:gs>
              <a:gs pos="50000">
                <a:srgbClr val="3299EE">
                  <a:shade val="67500"/>
                  <a:satMod val="115000"/>
                </a:srgbClr>
              </a:gs>
              <a:gs pos="100000">
                <a:srgbClr val="3299EE">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Rectangle 8"/>
          <p:cNvSpPr/>
          <p:nvPr/>
        </p:nvSpPr>
        <p:spPr>
          <a:xfrm>
            <a:off x="9789463" y="0"/>
            <a:ext cx="1240877" cy="1460090"/>
          </a:xfrm>
          <a:prstGeom prst="rect">
            <a:avLst/>
          </a:prstGeom>
          <a:gradFill flip="none" rotWithShape="1">
            <a:gsLst>
              <a:gs pos="0">
                <a:srgbClr val="FF9933">
                  <a:shade val="30000"/>
                  <a:satMod val="115000"/>
                </a:srgbClr>
              </a:gs>
              <a:gs pos="50000">
                <a:srgbClr val="FF9933">
                  <a:shade val="67500"/>
                  <a:satMod val="115000"/>
                </a:srgbClr>
              </a:gs>
              <a:gs pos="100000">
                <a:srgbClr val="FF9933">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ectangle 9"/>
          <p:cNvSpPr/>
          <p:nvPr/>
        </p:nvSpPr>
        <p:spPr>
          <a:xfrm>
            <a:off x="11030340" y="0"/>
            <a:ext cx="1161660" cy="1460090"/>
          </a:xfrm>
          <a:prstGeom prst="rect">
            <a:avLst/>
          </a:prstGeom>
          <a:gradFill flip="none" rotWithShape="1">
            <a:gsLst>
              <a:gs pos="0">
                <a:srgbClr val="FF0066">
                  <a:shade val="30000"/>
                  <a:satMod val="115000"/>
                </a:srgbClr>
              </a:gs>
              <a:gs pos="50000">
                <a:srgbClr val="FF0066">
                  <a:shade val="67500"/>
                  <a:satMod val="115000"/>
                </a:srgbClr>
              </a:gs>
              <a:gs pos="100000">
                <a:srgbClr val="FF0066">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3" name="Shape 83"/>
          <p:cNvSpPr txBox="1">
            <a:spLocks noGrp="1"/>
          </p:cNvSpPr>
          <p:nvPr>
            <p:ph type="title"/>
          </p:nvPr>
        </p:nvSpPr>
        <p:spPr>
          <a:prstGeom prst="rect">
            <a:avLst/>
          </a:prstGeom>
        </p:spPr>
        <p:txBody>
          <a:bodyPr lIns="91425" tIns="91425" rIns="91425" bIns="91425" anchor="b" anchorCtr="0">
            <a:noAutofit/>
          </a:bodyPr>
          <a:lstStyle/>
          <a:p>
            <a:r>
              <a:rPr lang="en-PH" sz="4000" b="1" dirty="0">
                <a:ln w="0"/>
                <a:solidFill>
                  <a:schemeClr val="bg1"/>
                </a:solidFill>
                <a:effectLst>
                  <a:outerShdw blurRad="38100" dist="19050" dir="2700000" algn="tl" rotWithShape="0">
                    <a:schemeClr val="dk1">
                      <a:alpha val="40000"/>
                    </a:schemeClr>
                  </a:outerShdw>
                </a:effectLst>
              </a:rPr>
              <a:t>Our Learning Goals:</a:t>
            </a:r>
            <a:endParaRPr lang="en" sz="4000" b="1" dirty="0">
              <a:ln w="0"/>
              <a:solidFill>
                <a:schemeClr val="bg1"/>
              </a:solidFill>
              <a:effectLst>
                <a:outerShdw blurRad="38100" dist="19050" dir="2700000" algn="tl" rotWithShape="0">
                  <a:schemeClr val="dk1">
                    <a:alpha val="40000"/>
                  </a:schemeClr>
                </a:outerShdw>
              </a:effectLst>
            </a:endParaRPr>
          </a:p>
        </p:txBody>
      </p:sp>
      <p:sp>
        <p:nvSpPr>
          <p:cNvPr id="85" name="Shape 85"/>
          <p:cNvSpPr txBox="1"/>
          <p:nvPr/>
        </p:nvSpPr>
        <p:spPr>
          <a:xfrm>
            <a:off x="1238865" y="1761486"/>
            <a:ext cx="10372305" cy="3731341"/>
          </a:xfrm>
          <a:prstGeom prst="rect">
            <a:avLst/>
          </a:prstGeom>
          <a:noFill/>
          <a:ln>
            <a:noFill/>
          </a:ln>
        </p:spPr>
        <p:txBody>
          <a:bodyPr lIns="91425" tIns="91425" rIns="91425" bIns="91425" anchor="t" anchorCtr="0">
            <a:noAutofit/>
          </a:bodyPr>
          <a:lstStyle/>
          <a:p>
            <a:pPr>
              <a:spcBef>
                <a:spcPts val="1200"/>
              </a:spcBef>
            </a:pPr>
            <a:r>
              <a:rPr lang="en-PH" sz="2800" dirty="0">
                <a:solidFill>
                  <a:schemeClr val="tx1">
                    <a:lumMod val="65000"/>
                    <a:lumOff val="35000"/>
                  </a:schemeClr>
                </a:solidFill>
                <a:latin typeface="Lato"/>
                <a:ea typeface="Lato"/>
                <a:cs typeface="Lato"/>
                <a:sym typeface="Lato"/>
              </a:rPr>
              <a:t>After this discussion, you are expected to have the ability to…</a:t>
            </a:r>
          </a:p>
          <a:p>
            <a:pPr marL="342900" indent="-342900">
              <a:spcBef>
                <a:spcPts val="1200"/>
              </a:spcBef>
              <a:buFont typeface="+mj-lt"/>
              <a:buAutoNum type="arabicPeriod"/>
            </a:pPr>
            <a:r>
              <a:rPr lang="en-PH" sz="2800" dirty="0">
                <a:solidFill>
                  <a:schemeClr val="tx1">
                    <a:lumMod val="65000"/>
                    <a:lumOff val="35000"/>
                  </a:schemeClr>
                </a:solidFill>
                <a:latin typeface="Lato"/>
                <a:ea typeface="Lato"/>
                <a:cs typeface="Lato"/>
                <a:sym typeface="Lato"/>
              </a:rPr>
              <a:t>describe characteristics, strengths, and weaknesses of quantitative research;</a:t>
            </a:r>
          </a:p>
          <a:p>
            <a:pPr marL="342900" indent="-342900">
              <a:spcBef>
                <a:spcPts val="1200"/>
              </a:spcBef>
              <a:buFont typeface="+mj-lt"/>
              <a:buAutoNum type="arabicPeriod"/>
            </a:pPr>
            <a:r>
              <a:rPr lang="en-PH" sz="2800" dirty="0">
                <a:solidFill>
                  <a:schemeClr val="tx1">
                    <a:lumMod val="65000"/>
                    <a:lumOff val="35000"/>
                  </a:schemeClr>
                </a:solidFill>
                <a:latin typeface="Lato"/>
                <a:ea typeface="Lato"/>
                <a:cs typeface="Lato"/>
                <a:sym typeface="Lato"/>
              </a:rPr>
              <a:t>differentiate kinds of variables according to scales of measure; and</a:t>
            </a:r>
          </a:p>
          <a:p>
            <a:pPr marL="342900" indent="-342900">
              <a:spcBef>
                <a:spcPts val="1200"/>
              </a:spcBef>
              <a:buFont typeface="+mj-lt"/>
              <a:buAutoNum type="arabicPeriod"/>
            </a:pPr>
            <a:r>
              <a:rPr lang="en-PH" sz="2800" dirty="0">
                <a:solidFill>
                  <a:schemeClr val="tx1">
                    <a:lumMod val="65000"/>
                    <a:lumOff val="35000"/>
                  </a:schemeClr>
                </a:solidFill>
                <a:latin typeface="Lato"/>
                <a:ea typeface="Lato"/>
                <a:cs typeface="Lato"/>
                <a:sym typeface="Lato"/>
              </a:rPr>
              <a:t>contrast kinds of quantitative research.</a:t>
            </a:r>
          </a:p>
        </p:txBody>
      </p:sp>
      <p:sp>
        <p:nvSpPr>
          <p:cNvPr id="87" name="Shape 87"/>
          <p:cNvSpPr txBox="1"/>
          <p:nvPr/>
        </p:nvSpPr>
        <p:spPr>
          <a:xfrm>
            <a:off x="1238865" y="5685332"/>
            <a:ext cx="9791475" cy="826499"/>
          </a:xfrm>
          <a:prstGeom prst="rect">
            <a:avLst/>
          </a:prstGeom>
          <a:noFill/>
          <a:ln>
            <a:noFill/>
          </a:ln>
        </p:spPr>
        <p:txBody>
          <a:bodyPr lIns="91425" tIns="91425" rIns="91425" bIns="91425" anchor="t" anchorCtr="0">
            <a:noAutofit/>
          </a:bodyPr>
          <a:lstStyle/>
          <a:p>
            <a:pPr lvl="0" algn="r" rtl="0">
              <a:buNone/>
            </a:pPr>
            <a:r>
              <a:rPr lang="en-US" sz="1800" dirty="0">
                <a:solidFill>
                  <a:schemeClr val="bg1">
                    <a:lumMod val="50000"/>
                  </a:schemeClr>
                </a:solidFill>
                <a:latin typeface="Lato"/>
                <a:ea typeface="Lato"/>
                <a:cs typeface="Lato"/>
                <a:sym typeface="Lato"/>
              </a:rPr>
              <a:t>This slideshow presentation will be made available through the trainer’s website: </a:t>
            </a:r>
            <a:r>
              <a:rPr lang="en-US" sz="1800" i="1" u="sng" dirty="0">
                <a:solidFill>
                  <a:schemeClr val="accent3">
                    <a:lumMod val="75000"/>
                  </a:schemeClr>
                </a:solidFill>
                <a:latin typeface="Lato"/>
                <a:ea typeface="Lato"/>
                <a:cs typeface="Lato"/>
                <a:sym typeface="Lato"/>
              </a:rPr>
              <a:t>mathbychua.weebly.com</a:t>
            </a:r>
            <a:r>
              <a:rPr lang="en-US" sz="1800" dirty="0">
                <a:solidFill>
                  <a:schemeClr val="bg1">
                    <a:lumMod val="50000"/>
                  </a:schemeClr>
                </a:solidFill>
                <a:latin typeface="Lato"/>
                <a:ea typeface="Lato"/>
                <a:cs typeface="Lato"/>
                <a:sym typeface="Lato"/>
              </a:rPr>
              <a:t>.</a:t>
            </a:r>
          </a:p>
          <a:p>
            <a:pPr lvl="0" algn="r" rtl="0">
              <a:buNone/>
            </a:pPr>
            <a:r>
              <a:rPr lang="en-US" sz="1800" dirty="0">
                <a:solidFill>
                  <a:schemeClr val="bg1">
                    <a:lumMod val="50000"/>
                  </a:schemeClr>
                </a:solidFill>
                <a:latin typeface="Lato"/>
                <a:ea typeface="Lato"/>
                <a:cs typeface="Lato"/>
                <a:sym typeface="Lato"/>
              </a:rPr>
              <a:t>Download the document to use it as reference.</a:t>
            </a:r>
            <a:endParaRPr sz="1800" dirty="0">
              <a:solidFill>
                <a:schemeClr val="bg1">
                  <a:lumMod val="50000"/>
                </a:schemeClr>
              </a:solidFill>
              <a:latin typeface="Lato"/>
              <a:ea typeface="Lato"/>
              <a:cs typeface="Lato"/>
              <a:sym typeface="Lato"/>
            </a:endParaRPr>
          </a:p>
        </p:txBody>
      </p:sp>
      <p:sp>
        <p:nvSpPr>
          <p:cNvPr id="4" name="Rectangle 3"/>
          <p:cNvSpPr/>
          <p:nvPr/>
        </p:nvSpPr>
        <p:spPr>
          <a:xfrm>
            <a:off x="-18215" y="301396"/>
            <a:ext cx="12210215" cy="1263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hape 78"/>
          <p:cNvSpPr txBox="1">
            <a:spLocks/>
          </p:cNvSpPr>
          <p:nvPr/>
        </p:nvSpPr>
        <p:spPr>
          <a:xfrm>
            <a:off x="1220649" y="426522"/>
            <a:ext cx="6757866" cy="513108"/>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97ABBC"/>
              </a:buClr>
              <a:buSzPct val="100000"/>
              <a:buFont typeface="Raleway"/>
              <a:buNone/>
              <a:defRPr sz="3600" b="0" i="0" u="none" strike="noStrike" cap="none">
                <a:solidFill>
                  <a:srgbClr val="97ABBC"/>
                </a:solidFill>
                <a:latin typeface="Raleway"/>
                <a:ea typeface="Raleway"/>
                <a:cs typeface="Raleway"/>
                <a:sym typeface="Raleway"/>
              </a:defRPr>
            </a:lvl1pPr>
            <a:lvl2pPr lvl="1">
              <a:spcBef>
                <a:spcPts val="0"/>
              </a:spcBef>
              <a:buClr>
                <a:srgbClr val="97ABBC"/>
              </a:buClr>
              <a:buSzPct val="100000"/>
              <a:buFont typeface="Raleway"/>
              <a:buNone/>
              <a:defRPr sz="3600">
                <a:solidFill>
                  <a:srgbClr val="97ABBC"/>
                </a:solidFill>
                <a:latin typeface="Raleway"/>
                <a:ea typeface="Raleway"/>
                <a:cs typeface="Raleway"/>
                <a:sym typeface="Raleway"/>
              </a:defRPr>
            </a:lvl2pPr>
            <a:lvl3pPr lvl="2">
              <a:spcBef>
                <a:spcPts val="0"/>
              </a:spcBef>
              <a:buClr>
                <a:srgbClr val="97ABBC"/>
              </a:buClr>
              <a:buSzPct val="100000"/>
              <a:buFont typeface="Raleway"/>
              <a:buNone/>
              <a:defRPr sz="3600">
                <a:solidFill>
                  <a:srgbClr val="97ABBC"/>
                </a:solidFill>
                <a:latin typeface="Raleway"/>
                <a:ea typeface="Raleway"/>
                <a:cs typeface="Raleway"/>
                <a:sym typeface="Raleway"/>
              </a:defRPr>
            </a:lvl3pPr>
            <a:lvl4pPr lvl="3">
              <a:spcBef>
                <a:spcPts val="0"/>
              </a:spcBef>
              <a:buClr>
                <a:srgbClr val="97ABBC"/>
              </a:buClr>
              <a:buSzPct val="100000"/>
              <a:buFont typeface="Raleway"/>
              <a:buNone/>
              <a:defRPr sz="3600">
                <a:solidFill>
                  <a:srgbClr val="97ABBC"/>
                </a:solidFill>
                <a:latin typeface="Raleway"/>
                <a:ea typeface="Raleway"/>
                <a:cs typeface="Raleway"/>
                <a:sym typeface="Raleway"/>
              </a:defRPr>
            </a:lvl4pPr>
            <a:lvl5pPr lvl="4">
              <a:spcBef>
                <a:spcPts val="0"/>
              </a:spcBef>
              <a:buClr>
                <a:srgbClr val="97ABBC"/>
              </a:buClr>
              <a:buSzPct val="100000"/>
              <a:buFont typeface="Raleway"/>
              <a:buNone/>
              <a:defRPr sz="3600">
                <a:solidFill>
                  <a:srgbClr val="97ABBC"/>
                </a:solidFill>
                <a:latin typeface="Raleway"/>
                <a:ea typeface="Raleway"/>
                <a:cs typeface="Raleway"/>
                <a:sym typeface="Raleway"/>
              </a:defRPr>
            </a:lvl5pPr>
            <a:lvl6pPr lvl="5">
              <a:spcBef>
                <a:spcPts val="0"/>
              </a:spcBef>
              <a:buClr>
                <a:srgbClr val="97ABBC"/>
              </a:buClr>
              <a:buSzPct val="100000"/>
              <a:buFont typeface="Raleway"/>
              <a:buNone/>
              <a:defRPr sz="3600">
                <a:solidFill>
                  <a:srgbClr val="97ABBC"/>
                </a:solidFill>
                <a:latin typeface="Raleway"/>
                <a:ea typeface="Raleway"/>
                <a:cs typeface="Raleway"/>
                <a:sym typeface="Raleway"/>
              </a:defRPr>
            </a:lvl6pPr>
            <a:lvl7pPr lvl="6">
              <a:spcBef>
                <a:spcPts val="0"/>
              </a:spcBef>
              <a:buClr>
                <a:srgbClr val="97ABBC"/>
              </a:buClr>
              <a:buSzPct val="100000"/>
              <a:buFont typeface="Raleway"/>
              <a:buNone/>
              <a:defRPr sz="3600">
                <a:solidFill>
                  <a:srgbClr val="97ABBC"/>
                </a:solidFill>
                <a:latin typeface="Raleway"/>
                <a:ea typeface="Raleway"/>
                <a:cs typeface="Raleway"/>
                <a:sym typeface="Raleway"/>
              </a:defRPr>
            </a:lvl7pPr>
            <a:lvl8pPr lvl="7">
              <a:spcBef>
                <a:spcPts val="0"/>
              </a:spcBef>
              <a:buClr>
                <a:srgbClr val="97ABBC"/>
              </a:buClr>
              <a:buSzPct val="100000"/>
              <a:buFont typeface="Raleway"/>
              <a:buNone/>
              <a:defRPr sz="3600">
                <a:solidFill>
                  <a:srgbClr val="97ABBC"/>
                </a:solidFill>
                <a:latin typeface="Raleway"/>
                <a:ea typeface="Raleway"/>
                <a:cs typeface="Raleway"/>
                <a:sym typeface="Raleway"/>
              </a:defRPr>
            </a:lvl8pPr>
            <a:lvl9pPr lvl="8">
              <a:spcBef>
                <a:spcPts val="0"/>
              </a:spcBef>
              <a:buClr>
                <a:srgbClr val="97ABBC"/>
              </a:buClr>
              <a:buSzPct val="100000"/>
              <a:buFont typeface="Raleway"/>
              <a:buNone/>
              <a:defRPr sz="3600">
                <a:solidFill>
                  <a:srgbClr val="97ABBC"/>
                </a:solidFill>
                <a:latin typeface="Raleway"/>
                <a:ea typeface="Raleway"/>
                <a:cs typeface="Raleway"/>
                <a:sym typeface="Raleway"/>
              </a:defRPr>
            </a:lvl9pPr>
          </a:lstStyle>
          <a:p>
            <a:r>
              <a:rPr lang="en" sz="2400" b="1" spc="300" dirty="0">
                <a:ln w="0"/>
                <a:solidFill>
                  <a:srgbClr val="002060"/>
                </a:solidFill>
                <a:effectLst>
                  <a:outerShdw blurRad="38100" dist="19050" dir="2700000" algn="tl" rotWithShape="0">
                    <a:schemeClr val="dk1">
                      <a:alpha val="40000"/>
                    </a:schemeClr>
                  </a:outerShdw>
                </a:effectLst>
              </a:rPr>
              <a:t>The Nature of Inquiry and Research</a:t>
            </a:r>
            <a:endParaRPr lang="en" sz="2400" b="1" dirty="0">
              <a:ln w="0"/>
              <a:solidFill>
                <a:srgbClr val="002060"/>
              </a:solidFill>
              <a:effectLst>
                <a:outerShdw blurRad="38100" dist="19050" dir="2700000" algn="tl" rotWithShape="0">
                  <a:schemeClr val="dk1">
                    <a:alpha val="40000"/>
                  </a:schemeClr>
                </a:outerShdw>
              </a:effectLst>
            </a:endParaRPr>
          </a:p>
        </p:txBody>
      </p:sp>
      <p:cxnSp>
        <p:nvCxnSpPr>
          <p:cNvPr id="13" name="Straight Connector 12"/>
          <p:cNvCxnSpPr/>
          <p:nvPr/>
        </p:nvCxnSpPr>
        <p:spPr>
          <a:xfrm>
            <a:off x="849086" y="5565017"/>
            <a:ext cx="10689771"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8405026"/>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strVal val="#ppt_w+.3"/>
                                          </p:val>
                                        </p:tav>
                                        <p:tav tm="100000">
                                          <p:val>
                                            <p:strVal val="#ppt_w"/>
                                          </p:val>
                                        </p:tav>
                                      </p:tavLst>
                                    </p:anim>
                                    <p:anim calcmode="lin" valueType="num">
                                      <p:cBhvr>
                                        <p:cTn id="13" dur="1000" fill="hold"/>
                                        <p:tgtEl>
                                          <p:spTgt spid="8"/>
                                        </p:tgtEl>
                                        <p:attrNameLst>
                                          <p:attrName>ppt_h</p:attrName>
                                        </p:attrNameLst>
                                      </p:cBhvr>
                                      <p:tavLst>
                                        <p:tav tm="0">
                                          <p:val>
                                            <p:strVal val="#ppt_h"/>
                                          </p:val>
                                        </p:tav>
                                        <p:tav tm="100000">
                                          <p:val>
                                            <p:strVal val="#ppt_h"/>
                                          </p:val>
                                        </p:tav>
                                      </p:tavLst>
                                    </p:anim>
                                    <p:animEffect transition="in" filter="fade">
                                      <p:cBhvr>
                                        <p:cTn id="14" dur="1000"/>
                                        <p:tgtEl>
                                          <p:spTgt spid="8"/>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1000" fill="hold"/>
                                        <p:tgtEl>
                                          <p:spTgt spid="9"/>
                                        </p:tgtEl>
                                        <p:attrNameLst>
                                          <p:attrName>ppt_w</p:attrName>
                                        </p:attrNameLst>
                                      </p:cBhvr>
                                      <p:tavLst>
                                        <p:tav tm="0">
                                          <p:val>
                                            <p:strVal val="#ppt_w+.3"/>
                                          </p:val>
                                        </p:tav>
                                        <p:tav tm="100000">
                                          <p:val>
                                            <p:strVal val="#ppt_w"/>
                                          </p:val>
                                        </p:tav>
                                      </p:tavLst>
                                    </p:anim>
                                    <p:anim calcmode="lin" valueType="num">
                                      <p:cBhvr>
                                        <p:cTn id="18" dur="1000" fill="hold"/>
                                        <p:tgtEl>
                                          <p:spTgt spid="9"/>
                                        </p:tgtEl>
                                        <p:attrNameLst>
                                          <p:attrName>ppt_h</p:attrName>
                                        </p:attrNameLst>
                                      </p:cBhvr>
                                      <p:tavLst>
                                        <p:tav tm="0">
                                          <p:val>
                                            <p:strVal val="#ppt_h"/>
                                          </p:val>
                                        </p:tav>
                                        <p:tav tm="100000">
                                          <p:val>
                                            <p:strVal val="#ppt_h"/>
                                          </p:val>
                                        </p:tav>
                                      </p:tavLst>
                                    </p:anim>
                                    <p:animEffect transition="in" filter="fade">
                                      <p:cBhvr>
                                        <p:cTn id="19" dur="1000"/>
                                        <p:tgtEl>
                                          <p:spTgt spid="9"/>
                                        </p:tgtEl>
                                      </p:cBhvr>
                                    </p:animEffect>
                                  </p:childTnLst>
                                </p:cTn>
                              </p:par>
                              <p:par>
                                <p:cTn id="20" presetID="50" presetClass="entr" presetSubtype="0" decel="10000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p:cTn id="22" dur="1000" fill="hold"/>
                                        <p:tgtEl>
                                          <p:spTgt spid="10"/>
                                        </p:tgtEl>
                                        <p:attrNameLst>
                                          <p:attrName>ppt_w</p:attrName>
                                        </p:attrNameLst>
                                      </p:cBhvr>
                                      <p:tavLst>
                                        <p:tav tm="0">
                                          <p:val>
                                            <p:strVal val="#ppt_w+.3"/>
                                          </p:val>
                                        </p:tav>
                                        <p:tav tm="100000">
                                          <p:val>
                                            <p:strVal val="#ppt_w"/>
                                          </p:val>
                                        </p:tav>
                                      </p:tavLst>
                                    </p:anim>
                                    <p:anim calcmode="lin" valueType="num">
                                      <p:cBhvr>
                                        <p:cTn id="23" dur="1000" fill="hold"/>
                                        <p:tgtEl>
                                          <p:spTgt spid="10"/>
                                        </p:tgtEl>
                                        <p:attrNameLst>
                                          <p:attrName>ppt_h</p:attrName>
                                        </p:attrNameLst>
                                      </p:cBhvr>
                                      <p:tavLst>
                                        <p:tav tm="0">
                                          <p:val>
                                            <p:strVal val="#ppt_h"/>
                                          </p:val>
                                        </p:tav>
                                        <p:tav tm="100000">
                                          <p:val>
                                            <p:strVal val="#ppt_h"/>
                                          </p:val>
                                        </p:tav>
                                      </p:tavLst>
                                    </p:anim>
                                    <p:animEffect transition="in" filter="fade">
                                      <p:cBhvr>
                                        <p:cTn id="24" dur="1000"/>
                                        <p:tgtEl>
                                          <p:spTgt spid="10"/>
                                        </p:tgtEl>
                                      </p:cBhvr>
                                    </p:animEffect>
                                  </p:childTnLst>
                                </p:cTn>
                              </p:par>
                            </p:childTnLst>
                          </p:cTn>
                        </p:par>
                        <p:par>
                          <p:cTn id="25" fill="hold">
                            <p:stCondLst>
                              <p:cond delay="1000"/>
                            </p:stCondLst>
                            <p:childTnLst>
                              <p:par>
                                <p:cTn id="26" presetID="47" presetClass="entr" presetSubtype="0"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83"/>
                                        </p:tgtEl>
                                        <p:attrNameLst>
                                          <p:attrName>style.visibility</p:attrName>
                                        </p:attrNameLst>
                                      </p:cBhvr>
                                      <p:to>
                                        <p:strVal val="visible"/>
                                      </p:to>
                                    </p:set>
                                    <p:animEffect transition="in" filter="fade">
                                      <p:cBhvr>
                                        <p:cTn id="33" dur="1000"/>
                                        <p:tgtEl>
                                          <p:spTgt spid="83"/>
                                        </p:tgtEl>
                                      </p:cBhvr>
                                    </p:animEffect>
                                    <p:anim calcmode="lin" valueType="num">
                                      <p:cBhvr>
                                        <p:cTn id="34" dur="1000" fill="hold"/>
                                        <p:tgtEl>
                                          <p:spTgt spid="83"/>
                                        </p:tgtEl>
                                        <p:attrNameLst>
                                          <p:attrName>ppt_x</p:attrName>
                                        </p:attrNameLst>
                                      </p:cBhvr>
                                      <p:tavLst>
                                        <p:tav tm="0">
                                          <p:val>
                                            <p:strVal val="#ppt_x"/>
                                          </p:val>
                                        </p:tav>
                                        <p:tav tm="100000">
                                          <p:val>
                                            <p:strVal val="#ppt_x"/>
                                          </p:val>
                                        </p:tav>
                                      </p:tavLst>
                                    </p:anim>
                                    <p:anim calcmode="lin" valueType="num">
                                      <p:cBhvr>
                                        <p:cTn id="35" dur="1000" fill="hold"/>
                                        <p:tgtEl>
                                          <p:spTgt spid="83"/>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85">
                                            <p:txEl>
                                              <p:pRg st="0" end="0"/>
                                            </p:txEl>
                                          </p:spTgt>
                                        </p:tgtEl>
                                        <p:attrNameLst>
                                          <p:attrName>style.visibility</p:attrName>
                                        </p:attrNameLst>
                                      </p:cBhvr>
                                      <p:to>
                                        <p:strVal val="visible"/>
                                      </p:to>
                                    </p:set>
                                    <p:anim calcmode="lin" valueType="num">
                                      <p:cBhvr additive="base">
                                        <p:cTn id="40" dur="500"/>
                                        <p:tgtEl>
                                          <p:spTgt spid="85">
                                            <p:txEl>
                                              <p:pRg st="0" end="0"/>
                                            </p:txEl>
                                          </p:spTgt>
                                        </p:tgtEl>
                                        <p:attrNameLst>
                                          <p:attrName>ppt_y</p:attrName>
                                        </p:attrNameLst>
                                      </p:cBhvr>
                                      <p:tavLst>
                                        <p:tav tm="0">
                                          <p:val>
                                            <p:strVal val="#ppt_y+#ppt_h*1.125000"/>
                                          </p:val>
                                        </p:tav>
                                        <p:tav tm="100000">
                                          <p:val>
                                            <p:strVal val="#ppt_y"/>
                                          </p:val>
                                        </p:tav>
                                      </p:tavLst>
                                    </p:anim>
                                    <p:animEffect transition="in" filter="wipe(up)">
                                      <p:cBhvr>
                                        <p:cTn id="41" dur="500"/>
                                        <p:tgtEl>
                                          <p:spTgt spid="85">
                                            <p:txEl>
                                              <p:pRg st="0" end="0"/>
                                            </p:txEl>
                                          </p:spTgt>
                                        </p:tgtEl>
                                      </p:cBhvr>
                                    </p:animEffect>
                                  </p:childTnLst>
                                </p:cTn>
                              </p:par>
                            </p:childTnLst>
                          </p:cTn>
                        </p:par>
                        <p:par>
                          <p:cTn id="42" fill="hold">
                            <p:stCondLst>
                              <p:cond delay="500"/>
                            </p:stCondLst>
                            <p:childTnLst>
                              <p:par>
                                <p:cTn id="43" presetID="12" presetClass="entr" presetSubtype="4" fill="hold" grpId="0" nodeType="afterEffect">
                                  <p:stCondLst>
                                    <p:cond delay="0"/>
                                  </p:stCondLst>
                                  <p:childTnLst>
                                    <p:set>
                                      <p:cBhvr>
                                        <p:cTn id="44" dur="1" fill="hold">
                                          <p:stCondLst>
                                            <p:cond delay="0"/>
                                          </p:stCondLst>
                                        </p:cTn>
                                        <p:tgtEl>
                                          <p:spTgt spid="85">
                                            <p:txEl>
                                              <p:pRg st="1" end="1"/>
                                            </p:txEl>
                                          </p:spTgt>
                                        </p:tgtEl>
                                        <p:attrNameLst>
                                          <p:attrName>style.visibility</p:attrName>
                                        </p:attrNameLst>
                                      </p:cBhvr>
                                      <p:to>
                                        <p:strVal val="visible"/>
                                      </p:to>
                                    </p:set>
                                    <p:anim calcmode="lin" valueType="num">
                                      <p:cBhvr additive="base">
                                        <p:cTn id="45" dur="500"/>
                                        <p:tgtEl>
                                          <p:spTgt spid="85">
                                            <p:txEl>
                                              <p:pRg st="1" end="1"/>
                                            </p:txEl>
                                          </p:spTgt>
                                        </p:tgtEl>
                                        <p:attrNameLst>
                                          <p:attrName>ppt_y</p:attrName>
                                        </p:attrNameLst>
                                      </p:cBhvr>
                                      <p:tavLst>
                                        <p:tav tm="0">
                                          <p:val>
                                            <p:strVal val="#ppt_y+#ppt_h*1.125000"/>
                                          </p:val>
                                        </p:tav>
                                        <p:tav tm="100000">
                                          <p:val>
                                            <p:strVal val="#ppt_y"/>
                                          </p:val>
                                        </p:tav>
                                      </p:tavLst>
                                    </p:anim>
                                    <p:animEffect transition="in" filter="wipe(up)">
                                      <p:cBhvr>
                                        <p:cTn id="46" dur="500"/>
                                        <p:tgtEl>
                                          <p:spTgt spid="85">
                                            <p:txEl>
                                              <p:pRg st="1" end="1"/>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2" presetClass="entr" presetSubtype="4" fill="hold" grpId="0" nodeType="clickEffect">
                                  <p:stCondLst>
                                    <p:cond delay="0"/>
                                  </p:stCondLst>
                                  <p:childTnLst>
                                    <p:set>
                                      <p:cBhvr>
                                        <p:cTn id="50" dur="1" fill="hold">
                                          <p:stCondLst>
                                            <p:cond delay="0"/>
                                          </p:stCondLst>
                                        </p:cTn>
                                        <p:tgtEl>
                                          <p:spTgt spid="85">
                                            <p:txEl>
                                              <p:pRg st="2" end="2"/>
                                            </p:txEl>
                                          </p:spTgt>
                                        </p:tgtEl>
                                        <p:attrNameLst>
                                          <p:attrName>style.visibility</p:attrName>
                                        </p:attrNameLst>
                                      </p:cBhvr>
                                      <p:to>
                                        <p:strVal val="visible"/>
                                      </p:to>
                                    </p:set>
                                    <p:anim calcmode="lin" valueType="num">
                                      <p:cBhvr additive="base">
                                        <p:cTn id="51" dur="500"/>
                                        <p:tgtEl>
                                          <p:spTgt spid="85">
                                            <p:txEl>
                                              <p:pRg st="2" end="2"/>
                                            </p:txEl>
                                          </p:spTgt>
                                        </p:tgtEl>
                                        <p:attrNameLst>
                                          <p:attrName>ppt_y</p:attrName>
                                        </p:attrNameLst>
                                      </p:cBhvr>
                                      <p:tavLst>
                                        <p:tav tm="0">
                                          <p:val>
                                            <p:strVal val="#ppt_y+#ppt_h*1.125000"/>
                                          </p:val>
                                        </p:tav>
                                        <p:tav tm="100000">
                                          <p:val>
                                            <p:strVal val="#ppt_y"/>
                                          </p:val>
                                        </p:tav>
                                      </p:tavLst>
                                    </p:anim>
                                    <p:animEffect transition="in" filter="wipe(up)">
                                      <p:cBhvr>
                                        <p:cTn id="52" dur="500"/>
                                        <p:tgtEl>
                                          <p:spTgt spid="85">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ntr" presetSubtype="4" fill="hold" nodeType="clickEffect">
                                  <p:stCondLst>
                                    <p:cond delay="0"/>
                                  </p:stCondLst>
                                  <p:childTnLst>
                                    <p:set>
                                      <p:cBhvr>
                                        <p:cTn id="56" dur="1" fill="hold">
                                          <p:stCondLst>
                                            <p:cond delay="0"/>
                                          </p:stCondLst>
                                        </p:cTn>
                                        <p:tgtEl>
                                          <p:spTgt spid="85">
                                            <p:txEl>
                                              <p:pRg st="3" end="3"/>
                                            </p:txEl>
                                          </p:spTgt>
                                        </p:tgtEl>
                                        <p:attrNameLst>
                                          <p:attrName>style.visibility</p:attrName>
                                        </p:attrNameLst>
                                      </p:cBhvr>
                                      <p:to>
                                        <p:strVal val="visible"/>
                                      </p:to>
                                    </p:set>
                                    <p:anim calcmode="lin" valueType="num">
                                      <p:cBhvr additive="base">
                                        <p:cTn id="57" dur="500"/>
                                        <p:tgtEl>
                                          <p:spTgt spid="85">
                                            <p:txEl>
                                              <p:pRg st="3" end="3"/>
                                            </p:txEl>
                                          </p:spTgt>
                                        </p:tgtEl>
                                        <p:attrNameLst>
                                          <p:attrName>ppt_y</p:attrName>
                                        </p:attrNameLst>
                                      </p:cBhvr>
                                      <p:tavLst>
                                        <p:tav tm="0">
                                          <p:val>
                                            <p:strVal val="#ppt_y+#ppt_h*1.125000"/>
                                          </p:val>
                                        </p:tav>
                                        <p:tav tm="100000">
                                          <p:val>
                                            <p:strVal val="#ppt_y"/>
                                          </p:val>
                                        </p:tav>
                                      </p:tavLst>
                                    </p:anim>
                                    <p:animEffect transition="in" filter="wipe(up)">
                                      <p:cBhvr>
                                        <p:cTn id="58" dur="500"/>
                                        <p:tgtEl>
                                          <p:spTgt spid="8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0" grpId="0" animBg="1"/>
      <p:bldP spid="83" grpId="0"/>
      <p:bldP spid="85" grpId="0" uiExpand="1" build="p"/>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2" name="Shape 112"/>
          <p:cNvSpPr txBox="1">
            <a:spLocks noGrp="1"/>
          </p:cNvSpPr>
          <p:nvPr>
            <p:ph type="body" idx="1"/>
          </p:nvPr>
        </p:nvSpPr>
        <p:spPr>
          <a:xfrm>
            <a:off x="3401144" y="731520"/>
            <a:ext cx="8377589" cy="2389985"/>
          </a:xfrm>
          <a:prstGeom prst="rect">
            <a:avLst/>
          </a:prstGeom>
        </p:spPr>
        <p:txBody>
          <a:bodyPr lIns="91425" tIns="91425" rIns="91425" bIns="91425" anchor="t" anchorCtr="0">
            <a:noAutofit/>
          </a:bodyPr>
          <a:lstStyle/>
          <a:p>
            <a:pPr marL="742950" indent="-742950">
              <a:spcAft>
                <a:spcPts val="1000"/>
              </a:spcAft>
              <a:buFont typeface="+mj-lt"/>
              <a:buAutoNum type="arabicPeriod"/>
            </a:pPr>
            <a:r>
              <a:rPr lang="en-PH" sz="3600" dirty="0">
                <a:solidFill>
                  <a:schemeClr val="tx1"/>
                </a:solidFill>
              </a:rPr>
              <a:t>How would you define practical research?</a:t>
            </a:r>
          </a:p>
          <a:p>
            <a:pPr marL="742950" indent="-742950">
              <a:spcAft>
                <a:spcPts val="1000"/>
              </a:spcAft>
              <a:buFont typeface="+mj-lt"/>
              <a:buAutoNum type="arabicPeriod"/>
            </a:pPr>
            <a:r>
              <a:rPr lang="en-PH" sz="3600" dirty="0">
                <a:solidFill>
                  <a:schemeClr val="tx1"/>
                </a:solidFill>
              </a:rPr>
              <a:t>Why is it important for a SHS student to know the process of conducting research?</a:t>
            </a:r>
          </a:p>
          <a:p>
            <a:pPr marL="742950" indent="-742950">
              <a:spcAft>
                <a:spcPts val="1000"/>
              </a:spcAft>
              <a:buFont typeface="+mj-lt"/>
              <a:buAutoNum type="arabicPeriod"/>
            </a:pPr>
            <a:r>
              <a:rPr lang="en-PH" sz="3600" dirty="0">
                <a:solidFill>
                  <a:schemeClr val="tx1"/>
                </a:solidFill>
              </a:rPr>
              <a:t>Give some examples of research opportunities or topics relevant to both your interests and your SHS strand.</a:t>
            </a:r>
          </a:p>
        </p:txBody>
      </p:sp>
      <p:sp>
        <p:nvSpPr>
          <p:cNvPr id="22" name="Rectangle 21"/>
          <p:cNvSpPr/>
          <p:nvPr/>
        </p:nvSpPr>
        <p:spPr>
          <a:xfrm>
            <a:off x="464513" y="0"/>
            <a:ext cx="1522549" cy="6858000"/>
          </a:xfrm>
          <a:prstGeom prst="rect">
            <a:avLst/>
          </a:prstGeom>
          <a:gradFill flip="none" rotWithShape="1">
            <a:gsLst>
              <a:gs pos="0">
                <a:srgbClr val="3299EE">
                  <a:shade val="30000"/>
                  <a:satMod val="115000"/>
                </a:srgbClr>
              </a:gs>
              <a:gs pos="50000">
                <a:srgbClr val="3299EE">
                  <a:shade val="67500"/>
                  <a:satMod val="115000"/>
                </a:srgbClr>
              </a:gs>
              <a:gs pos="100000">
                <a:srgbClr val="3299EE">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3" name="Rectangle 22"/>
          <p:cNvSpPr/>
          <p:nvPr/>
        </p:nvSpPr>
        <p:spPr>
          <a:xfrm>
            <a:off x="1987062" y="0"/>
            <a:ext cx="464513" cy="6858000"/>
          </a:xfrm>
          <a:prstGeom prst="rect">
            <a:avLst/>
          </a:prstGeom>
          <a:gradFill flip="none" rotWithShape="1">
            <a:gsLst>
              <a:gs pos="0">
                <a:srgbClr val="FF9933">
                  <a:shade val="30000"/>
                  <a:satMod val="115000"/>
                </a:srgbClr>
              </a:gs>
              <a:gs pos="50000">
                <a:srgbClr val="FF9933">
                  <a:shade val="67500"/>
                  <a:satMod val="115000"/>
                </a:srgbClr>
              </a:gs>
              <a:gs pos="100000">
                <a:srgbClr val="FF9933">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4" name="Rectangle 23"/>
          <p:cNvSpPr/>
          <p:nvPr/>
        </p:nvSpPr>
        <p:spPr>
          <a:xfrm>
            <a:off x="2451575" y="0"/>
            <a:ext cx="485056" cy="6858000"/>
          </a:xfrm>
          <a:prstGeom prst="rect">
            <a:avLst/>
          </a:prstGeom>
          <a:gradFill flip="none" rotWithShape="1">
            <a:gsLst>
              <a:gs pos="0">
                <a:srgbClr val="FF0066">
                  <a:shade val="30000"/>
                  <a:satMod val="115000"/>
                </a:srgbClr>
              </a:gs>
              <a:gs pos="50000">
                <a:srgbClr val="FF0066">
                  <a:shade val="67500"/>
                  <a:satMod val="115000"/>
                </a:srgbClr>
              </a:gs>
              <a:gs pos="100000">
                <a:srgbClr val="FF0066">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Rectangle 24"/>
          <p:cNvSpPr/>
          <p:nvPr/>
        </p:nvSpPr>
        <p:spPr>
          <a:xfrm>
            <a:off x="0" y="0"/>
            <a:ext cx="464513" cy="6858000"/>
          </a:xfrm>
          <a:prstGeom prst="rect">
            <a:avLst/>
          </a:prstGeom>
          <a:gradFill flip="none" rotWithShape="1">
            <a:gsLst>
              <a:gs pos="0">
                <a:srgbClr val="7BE3F1">
                  <a:shade val="30000"/>
                  <a:satMod val="115000"/>
                </a:srgbClr>
              </a:gs>
              <a:gs pos="50000">
                <a:srgbClr val="7BE3F1">
                  <a:shade val="67500"/>
                  <a:satMod val="115000"/>
                </a:srgbClr>
              </a:gs>
              <a:gs pos="100000">
                <a:srgbClr val="7BE3F1">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9" name="Rectangle 28"/>
          <p:cNvSpPr/>
          <p:nvPr/>
        </p:nvSpPr>
        <p:spPr>
          <a:xfrm>
            <a:off x="0" y="4435719"/>
            <a:ext cx="2936631" cy="19694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r>
              <a:rPr lang="en-PH" sz="4000" b="1" dirty="0">
                <a:ln w="0"/>
                <a:solidFill>
                  <a:srgbClr val="000000"/>
                </a:solidFill>
                <a:effectLst>
                  <a:outerShdw blurRad="38100" dist="19050" dir="2700000" algn="tl" rotWithShape="0">
                    <a:srgbClr val="000000">
                      <a:alpha val="40000"/>
                    </a:srgbClr>
                  </a:outerShdw>
                </a:effectLst>
                <a:latin typeface="Raleway" panose="020B0403030101060003" pitchFamily="34" charset="0"/>
                <a:cs typeface="Arial"/>
              </a:rPr>
              <a:t>Let’s look back…</a:t>
            </a:r>
            <a:endParaRPr lang="en" sz="4000" b="1" dirty="0">
              <a:ln w="0"/>
              <a:solidFill>
                <a:srgbClr val="000000"/>
              </a:solidFill>
              <a:effectLst>
                <a:outerShdw blurRad="38100" dist="19050" dir="2700000" algn="tl" rotWithShape="0">
                  <a:srgbClr val="000000">
                    <a:alpha val="40000"/>
                  </a:srgbClr>
                </a:outerShdw>
              </a:effectLst>
              <a:latin typeface="Raleway" panose="020B0403030101060003" pitchFamily="34" charset="0"/>
              <a:cs typeface="Arial"/>
            </a:endParaRPr>
          </a:p>
        </p:txBody>
      </p:sp>
      <p:sp>
        <p:nvSpPr>
          <p:cNvPr id="30" name="Rectangle 29"/>
          <p:cNvSpPr/>
          <p:nvPr/>
        </p:nvSpPr>
        <p:spPr>
          <a:xfrm>
            <a:off x="0" y="4202723"/>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0" y="6515100"/>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8901832"/>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1000" fill="hold"/>
                                        <p:tgtEl>
                                          <p:spTgt spid="25"/>
                                        </p:tgtEl>
                                        <p:attrNameLst>
                                          <p:attrName>ppt_w</p:attrName>
                                        </p:attrNameLst>
                                      </p:cBhvr>
                                      <p:tavLst>
                                        <p:tav tm="0">
                                          <p:val>
                                            <p:strVal val="#ppt_w+.3"/>
                                          </p:val>
                                        </p:tav>
                                        <p:tav tm="100000">
                                          <p:val>
                                            <p:strVal val="#ppt_w"/>
                                          </p:val>
                                        </p:tav>
                                      </p:tavLst>
                                    </p:anim>
                                    <p:anim calcmode="lin" valueType="num">
                                      <p:cBhvr>
                                        <p:cTn id="8" dur="1000" fill="hold"/>
                                        <p:tgtEl>
                                          <p:spTgt spid="25"/>
                                        </p:tgtEl>
                                        <p:attrNameLst>
                                          <p:attrName>ppt_h</p:attrName>
                                        </p:attrNameLst>
                                      </p:cBhvr>
                                      <p:tavLst>
                                        <p:tav tm="0">
                                          <p:val>
                                            <p:strVal val="#ppt_h"/>
                                          </p:val>
                                        </p:tav>
                                        <p:tav tm="100000">
                                          <p:val>
                                            <p:strVal val="#ppt_h"/>
                                          </p:val>
                                        </p:tav>
                                      </p:tavLst>
                                    </p:anim>
                                    <p:animEffect transition="in" filter="fade">
                                      <p:cBhvr>
                                        <p:cTn id="9" dur="1000"/>
                                        <p:tgtEl>
                                          <p:spTgt spid="25"/>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p:cTn id="12" dur="1000" fill="hold"/>
                                        <p:tgtEl>
                                          <p:spTgt spid="22"/>
                                        </p:tgtEl>
                                        <p:attrNameLst>
                                          <p:attrName>ppt_w</p:attrName>
                                        </p:attrNameLst>
                                      </p:cBhvr>
                                      <p:tavLst>
                                        <p:tav tm="0">
                                          <p:val>
                                            <p:strVal val="#ppt_w+.3"/>
                                          </p:val>
                                        </p:tav>
                                        <p:tav tm="100000">
                                          <p:val>
                                            <p:strVal val="#ppt_w"/>
                                          </p:val>
                                        </p:tav>
                                      </p:tavLst>
                                    </p:anim>
                                    <p:anim calcmode="lin" valueType="num">
                                      <p:cBhvr>
                                        <p:cTn id="13" dur="1000" fill="hold"/>
                                        <p:tgtEl>
                                          <p:spTgt spid="22"/>
                                        </p:tgtEl>
                                        <p:attrNameLst>
                                          <p:attrName>ppt_h</p:attrName>
                                        </p:attrNameLst>
                                      </p:cBhvr>
                                      <p:tavLst>
                                        <p:tav tm="0">
                                          <p:val>
                                            <p:strVal val="#ppt_h"/>
                                          </p:val>
                                        </p:tav>
                                        <p:tav tm="100000">
                                          <p:val>
                                            <p:strVal val="#ppt_h"/>
                                          </p:val>
                                        </p:tav>
                                      </p:tavLst>
                                    </p:anim>
                                    <p:animEffect transition="in" filter="fade">
                                      <p:cBhvr>
                                        <p:cTn id="14" dur="1000"/>
                                        <p:tgtEl>
                                          <p:spTgt spid="22"/>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p:cTn id="17" dur="1000" fill="hold"/>
                                        <p:tgtEl>
                                          <p:spTgt spid="23"/>
                                        </p:tgtEl>
                                        <p:attrNameLst>
                                          <p:attrName>ppt_w</p:attrName>
                                        </p:attrNameLst>
                                      </p:cBhvr>
                                      <p:tavLst>
                                        <p:tav tm="0">
                                          <p:val>
                                            <p:strVal val="#ppt_w+.3"/>
                                          </p:val>
                                        </p:tav>
                                        <p:tav tm="100000">
                                          <p:val>
                                            <p:strVal val="#ppt_w"/>
                                          </p:val>
                                        </p:tav>
                                      </p:tavLst>
                                    </p:anim>
                                    <p:anim calcmode="lin" valueType="num">
                                      <p:cBhvr>
                                        <p:cTn id="18" dur="1000" fill="hold"/>
                                        <p:tgtEl>
                                          <p:spTgt spid="23"/>
                                        </p:tgtEl>
                                        <p:attrNameLst>
                                          <p:attrName>ppt_h</p:attrName>
                                        </p:attrNameLst>
                                      </p:cBhvr>
                                      <p:tavLst>
                                        <p:tav tm="0">
                                          <p:val>
                                            <p:strVal val="#ppt_h"/>
                                          </p:val>
                                        </p:tav>
                                        <p:tav tm="100000">
                                          <p:val>
                                            <p:strVal val="#ppt_h"/>
                                          </p:val>
                                        </p:tav>
                                      </p:tavLst>
                                    </p:anim>
                                    <p:animEffect transition="in" filter="fade">
                                      <p:cBhvr>
                                        <p:cTn id="19" dur="1000"/>
                                        <p:tgtEl>
                                          <p:spTgt spid="23"/>
                                        </p:tgtEl>
                                      </p:cBhvr>
                                    </p:animEffect>
                                  </p:childTnLst>
                                </p:cTn>
                              </p:par>
                              <p:par>
                                <p:cTn id="20" presetID="50" presetClass="entr" presetSubtype="0" decel="100000" fill="hold" grpId="0" nodeType="withEffect">
                                  <p:stCondLst>
                                    <p:cond delay="0"/>
                                  </p:stCondLst>
                                  <p:childTnLst>
                                    <p:set>
                                      <p:cBhvr>
                                        <p:cTn id="21" dur="1" fill="hold">
                                          <p:stCondLst>
                                            <p:cond delay="0"/>
                                          </p:stCondLst>
                                        </p:cTn>
                                        <p:tgtEl>
                                          <p:spTgt spid="24"/>
                                        </p:tgtEl>
                                        <p:attrNameLst>
                                          <p:attrName>style.visibility</p:attrName>
                                        </p:attrNameLst>
                                      </p:cBhvr>
                                      <p:to>
                                        <p:strVal val="visible"/>
                                      </p:to>
                                    </p:set>
                                    <p:anim calcmode="lin" valueType="num">
                                      <p:cBhvr>
                                        <p:cTn id="22" dur="1000" fill="hold"/>
                                        <p:tgtEl>
                                          <p:spTgt spid="24"/>
                                        </p:tgtEl>
                                        <p:attrNameLst>
                                          <p:attrName>ppt_w</p:attrName>
                                        </p:attrNameLst>
                                      </p:cBhvr>
                                      <p:tavLst>
                                        <p:tav tm="0">
                                          <p:val>
                                            <p:strVal val="#ppt_w+.3"/>
                                          </p:val>
                                        </p:tav>
                                        <p:tav tm="100000">
                                          <p:val>
                                            <p:strVal val="#ppt_w"/>
                                          </p:val>
                                        </p:tav>
                                      </p:tavLst>
                                    </p:anim>
                                    <p:anim calcmode="lin" valueType="num">
                                      <p:cBhvr>
                                        <p:cTn id="23" dur="1000" fill="hold"/>
                                        <p:tgtEl>
                                          <p:spTgt spid="24"/>
                                        </p:tgtEl>
                                        <p:attrNameLst>
                                          <p:attrName>ppt_h</p:attrName>
                                        </p:attrNameLst>
                                      </p:cBhvr>
                                      <p:tavLst>
                                        <p:tav tm="0">
                                          <p:val>
                                            <p:strVal val="#ppt_h"/>
                                          </p:val>
                                        </p:tav>
                                        <p:tav tm="100000">
                                          <p:val>
                                            <p:strVal val="#ppt_h"/>
                                          </p:val>
                                        </p:tav>
                                      </p:tavLst>
                                    </p:anim>
                                    <p:animEffect transition="in" filter="fade">
                                      <p:cBhvr>
                                        <p:cTn id="24" dur="1000"/>
                                        <p:tgtEl>
                                          <p:spTgt spid="24"/>
                                        </p:tgtEl>
                                      </p:cBhvr>
                                    </p:animEffect>
                                  </p:childTnLst>
                                </p:cTn>
                              </p:par>
                            </p:childTnLst>
                          </p:cTn>
                        </p:par>
                        <p:par>
                          <p:cTn id="25" fill="hold">
                            <p:stCondLst>
                              <p:cond delay="1000"/>
                            </p:stCondLst>
                            <p:childTnLst>
                              <p:par>
                                <p:cTn id="26" presetID="12" presetClass="entr" presetSubtype="8" fill="hold" grpId="0" nodeType="afterEffect">
                                  <p:stCondLst>
                                    <p:cond delay="0"/>
                                  </p:stCondLst>
                                  <p:childTnLst>
                                    <p:set>
                                      <p:cBhvr>
                                        <p:cTn id="27" dur="1" fill="hold">
                                          <p:stCondLst>
                                            <p:cond delay="0"/>
                                          </p:stCondLst>
                                        </p:cTn>
                                        <p:tgtEl>
                                          <p:spTgt spid="29"/>
                                        </p:tgtEl>
                                        <p:attrNameLst>
                                          <p:attrName>style.visibility</p:attrName>
                                        </p:attrNameLst>
                                      </p:cBhvr>
                                      <p:to>
                                        <p:strVal val="visible"/>
                                      </p:to>
                                    </p:set>
                                    <p:anim calcmode="lin" valueType="num">
                                      <p:cBhvr additive="base">
                                        <p:cTn id="28" dur="500"/>
                                        <p:tgtEl>
                                          <p:spTgt spid="29"/>
                                        </p:tgtEl>
                                        <p:attrNameLst>
                                          <p:attrName>ppt_x</p:attrName>
                                        </p:attrNameLst>
                                      </p:cBhvr>
                                      <p:tavLst>
                                        <p:tav tm="0">
                                          <p:val>
                                            <p:strVal val="#ppt_x-#ppt_w*1.125000"/>
                                          </p:val>
                                        </p:tav>
                                        <p:tav tm="100000">
                                          <p:val>
                                            <p:strVal val="#ppt_x"/>
                                          </p:val>
                                        </p:tav>
                                      </p:tavLst>
                                    </p:anim>
                                    <p:animEffect transition="in" filter="wipe(right)">
                                      <p:cBhvr>
                                        <p:cTn id="29" dur="500"/>
                                        <p:tgtEl>
                                          <p:spTgt spid="29"/>
                                        </p:tgtEl>
                                      </p:cBhvr>
                                    </p:animEffect>
                                  </p:childTnLst>
                                </p:cTn>
                              </p:par>
                              <p:par>
                                <p:cTn id="30" presetID="22" presetClass="entr" presetSubtype="2" fill="hold" grpId="0" nodeType="with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wipe(right)">
                                      <p:cBhvr>
                                        <p:cTn id="32" dur="500"/>
                                        <p:tgtEl>
                                          <p:spTgt spid="30"/>
                                        </p:tgtEl>
                                      </p:cBhvr>
                                    </p:animEffect>
                                  </p:childTnLst>
                                </p:cTn>
                              </p:par>
                              <p:par>
                                <p:cTn id="33" presetID="22" presetClass="entr" presetSubtype="2" fill="hold" grpId="0" nodeType="with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wipe(right)">
                                      <p:cBhvr>
                                        <p:cTn id="35" dur="500"/>
                                        <p:tgtEl>
                                          <p:spTgt spid="34"/>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8" fill="hold" grpId="0" nodeType="clickEffect">
                                  <p:stCondLst>
                                    <p:cond delay="0"/>
                                  </p:stCondLst>
                                  <p:childTnLst>
                                    <p:set>
                                      <p:cBhvr>
                                        <p:cTn id="39" dur="1" fill="hold">
                                          <p:stCondLst>
                                            <p:cond delay="0"/>
                                          </p:stCondLst>
                                        </p:cTn>
                                        <p:tgtEl>
                                          <p:spTgt spid="112">
                                            <p:txEl>
                                              <p:pRg st="0" end="0"/>
                                            </p:txEl>
                                          </p:spTgt>
                                        </p:tgtEl>
                                        <p:attrNameLst>
                                          <p:attrName>style.visibility</p:attrName>
                                        </p:attrNameLst>
                                      </p:cBhvr>
                                      <p:to>
                                        <p:strVal val="visible"/>
                                      </p:to>
                                    </p:set>
                                    <p:anim calcmode="lin" valueType="num">
                                      <p:cBhvr additive="base">
                                        <p:cTn id="40" dur="500"/>
                                        <p:tgtEl>
                                          <p:spTgt spid="112">
                                            <p:txEl>
                                              <p:pRg st="0" end="0"/>
                                            </p:txEl>
                                          </p:spTgt>
                                        </p:tgtEl>
                                        <p:attrNameLst>
                                          <p:attrName>ppt_x</p:attrName>
                                        </p:attrNameLst>
                                      </p:cBhvr>
                                      <p:tavLst>
                                        <p:tav tm="0">
                                          <p:val>
                                            <p:strVal val="#ppt_x-#ppt_w*1.125000"/>
                                          </p:val>
                                        </p:tav>
                                        <p:tav tm="100000">
                                          <p:val>
                                            <p:strVal val="#ppt_x"/>
                                          </p:val>
                                        </p:tav>
                                      </p:tavLst>
                                    </p:anim>
                                    <p:animEffect transition="in" filter="wipe(right)">
                                      <p:cBhvr>
                                        <p:cTn id="41" dur="500"/>
                                        <p:tgtEl>
                                          <p:spTgt spid="112">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2" presetClass="entr" presetSubtype="8" fill="hold" grpId="0" nodeType="clickEffect">
                                  <p:stCondLst>
                                    <p:cond delay="0"/>
                                  </p:stCondLst>
                                  <p:childTnLst>
                                    <p:set>
                                      <p:cBhvr>
                                        <p:cTn id="45" dur="1" fill="hold">
                                          <p:stCondLst>
                                            <p:cond delay="0"/>
                                          </p:stCondLst>
                                        </p:cTn>
                                        <p:tgtEl>
                                          <p:spTgt spid="112">
                                            <p:txEl>
                                              <p:pRg st="1" end="1"/>
                                            </p:txEl>
                                          </p:spTgt>
                                        </p:tgtEl>
                                        <p:attrNameLst>
                                          <p:attrName>style.visibility</p:attrName>
                                        </p:attrNameLst>
                                      </p:cBhvr>
                                      <p:to>
                                        <p:strVal val="visible"/>
                                      </p:to>
                                    </p:set>
                                    <p:anim calcmode="lin" valueType="num">
                                      <p:cBhvr additive="base">
                                        <p:cTn id="46" dur="500"/>
                                        <p:tgtEl>
                                          <p:spTgt spid="112">
                                            <p:txEl>
                                              <p:pRg st="1" end="1"/>
                                            </p:txEl>
                                          </p:spTgt>
                                        </p:tgtEl>
                                        <p:attrNameLst>
                                          <p:attrName>ppt_x</p:attrName>
                                        </p:attrNameLst>
                                      </p:cBhvr>
                                      <p:tavLst>
                                        <p:tav tm="0">
                                          <p:val>
                                            <p:strVal val="#ppt_x-#ppt_w*1.125000"/>
                                          </p:val>
                                        </p:tav>
                                        <p:tav tm="100000">
                                          <p:val>
                                            <p:strVal val="#ppt_x"/>
                                          </p:val>
                                        </p:tav>
                                      </p:tavLst>
                                    </p:anim>
                                    <p:animEffect transition="in" filter="wipe(right)">
                                      <p:cBhvr>
                                        <p:cTn id="47" dur="500"/>
                                        <p:tgtEl>
                                          <p:spTgt spid="112">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8" fill="hold" grpId="0" nodeType="clickEffect">
                                  <p:stCondLst>
                                    <p:cond delay="0"/>
                                  </p:stCondLst>
                                  <p:childTnLst>
                                    <p:set>
                                      <p:cBhvr>
                                        <p:cTn id="51" dur="1" fill="hold">
                                          <p:stCondLst>
                                            <p:cond delay="0"/>
                                          </p:stCondLst>
                                        </p:cTn>
                                        <p:tgtEl>
                                          <p:spTgt spid="112">
                                            <p:txEl>
                                              <p:pRg st="2" end="2"/>
                                            </p:txEl>
                                          </p:spTgt>
                                        </p:tgtEl>
                                        <p:attrNameLst>
                                          <p:attrName>style.visibility</p:attrName>
                                        </p:attrNameLst>
                                      </p:cBhvr>
                                      <p:to>
                                        <p:strVal val="visible"/>
                                      </p:to>
                                    </p:set>
                                    <p:anim calcmode="lin" valueType="num">
                                      <p:cBhvr additive="base">
                                        <p:cTn id="52" dur="500"/>
                                        <p:tgtEl>
                                          <p:spTgt spid="112">
                                            <p:txEl>
                                              <p:pRg st="2" end="2"/>
                                            </p:txEl>
                                          </p:spTgt>
                                        </p:tgtEl>
                                        <p:attrNameLst>
                                          <p:attrName>ppt_x</p:attrName>
                                        </p:attrNameLst>
                                      </p:cBhvr>
                                      <p:tavLst>
                                        <p:tav tm="0">
                                          <p:val>
                                            <p:strVal val="#ppt_x-#ppt_w*1.125000"/>
                                          </p:val>
                                        </p:tav>
                                        <p:tav tm="100000">
                                          <p:val>
                                            <p:strVal val="#ppt_x"/>
                                          </p:val>
                                        </p:tav>
                                      </p:tavLst>
                                    </p:anim>
                                    <p:animEffect transition="in" filter="wipe(right)">
                                      <p:cBhvr>
                                        <p:cTn id="53" dur="500"/>
                                        <p:tgtEl>
                                          <p:spTgt spid="112">
                                            <p:txEl>
                                              <p:pRg st="2" end="2"/>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2" presetClass="exit" presetSubtype="8" fill="hold" grpId="1" nodeType="clickEffect">
                                  <p:stCondLst>
                                    <p:cond delay="0"/>
                                  </p:stCondLst>
                                  <p:childTnLst>
                                    <p:anim calcmode="lin" valueType="num">
                                      <p:cBhvr additive="base">
                                        <p:cTn id="57" dur="500"/>
                                        <p:tgtEl>
                                          <p:spTgt spid="112">
                                            <p:txEl>
                                              <p:pRg st="0" end="0"/>
                                            </p:txEl>
                                          </p:spTgt>
                                        </p:tgtEl>
                                        <p:attrNameLst>
                                          <p:attrName>ppt_x</p:attrName>
                                        </p:attrNameLst>
                                      </p:cBhvr>
                                      <p:tavLst>
                                        <p:tav tm="0">
                                          <p:val>
                                            <p:strVal val="#ppt_x"/>
                                          </p:val>
                                        </p:tav>
                                        <p:tav tm="100000">
                                          <p:val>
                                            <p:strVal val="#ppt_x-#ppt_w*1.125000"/>
                                          </p:val>
                                        </p:tav>
                                      </p:tavLst>
                                    </p:anim>
                                    <p:animEffect transition="out" filter="wipe(left)">
                                      <p:cBhvr>
                                        <p:cTn id="58" dur="500"/>
                                        <p:tgtEl>
                                          <p:spTgt spid="112">
                                            <p:txEl>
                                              <p:pRg st="0" end="0"/>
                                            </p:txEl>
                                          </p:spTgt>
                                        </p:tgtEl>
                                      </p:cBhvr>
                                    </p:animEffect>
                                    <p:set>
                                      <p:cBhvr>
                                        <p:cTn id="59" dur="1" fill="hold">
                                          <p:stCondLst>
                                            <p:cond delay="499"/>
                                          </p:stCondLst>
                                        </p:cTn>
                                        <p:tgtEl>
                                          <p:spTgt spid="112">
                                            <p:txEl>
                                              <p:pRg st="0" end="0"/>
                                            </p:txEl>
                                          </p:spTgt>
                                        </p:tgtEl>
                                        <p:attrNameLst>
                                          <p:attrName>style.visibility</p:attrName>
                                        </p:attrNameLst>
                                      </p:cBhvr>
                                      <p:to>
                                        <p:strVal val="hidden"/>
                                      </p:to>
                                    </p:set>
                                  </p:childTnLst>
                                </p:cTn>
                              </p:par>
                              <p:par>
                                <p:cTn id="60" presetID="12" presetClass="exit" presetSubtype="8" fill="hold" grpId="1" nodeType="withEffect">
                                  <p:stCondLst>
                                    <p:cond delay="0"/>
                                  </p:stCondLst>
                                  <p:childTnLst>
                                    <p:anim calcmode="lin" valueType="num">
                                      <p:cBhvr additive="base">
                                        <p:cTn id="61" dur="500"/>
                                        <p:tgtEl>
                                          <p:spTgt spid="112">
                                            <p:txEl>
                                              <p:pRg st="1" end="1"/>
                                            </p:txEl>
                                          </p:spTgt>
                                        </p:tgtEl>
                                        <p:attrNameLst>
                                          <p:attrName>ppt_x</p:attrName>
                                        </p:attrNameLst>
                                      </p:cBhvr>
                                      <p:tavLst>
                                        <p:tav tm="0">
                                          <p:val>
                                            <p:strVal val="#ppt_x"/>
                                          </p:val>
                                        </p:tav>
                                        <p:tav tm="100000">
                                          <p:val>
                                            <p:strVal val="#ppt_x-#ppt_w*1.125000"/>
                                          </p:val>
                                        </p:tav>
                                      </p:tavLst>
                                    </p:anim>
                                    <p:animEffect transition="out" filter="wipe(left)">
                                      <p:cBhvr>
                                        <p:cTn id="62" dur="500"/>
                                        <p:tgtEl>
                                          <p:spTgt spid="112">
                                            <p:txEl>
                                              <p:pRg st="1" end="1"/>
                                            </p:txEl>
                                          </p:spTgt>
                                        </p:tgtEl>
                                      </p:cBhvr>
                                    </p:animEffect>
                                    <p:set>
                                      <p:cBhvr>
                                        <p:cTn id="63" dur="1" fill="hold">
                                          <p:stCondLst>
                                            <p:cond delay="499"/>
                                          </p:stCondLst>
                                        </p:cTn>
                                        <p:tgtEl>
                                          <p:spTgt spid="112">
                                            <p:txEl>
                                              <p:pRg st="1" end="1"/>
                                            </p:txEl>
                                          </p:spTgt>
                                        </p:tgtEl>
                                        <p:attrNameLst>
                                          <p:attrName>style.visibility</p:attrName>
                                        </p:attrNameLst>
                                      </p:cBhvr>
                                      <p:to>
                                        <p:strVal val="hidden"/>
                                      </p:to>
                                    </p:set>
                                  </p:childTnLst>
                                </p:cTn>
                              </p:par>
                              <p:par>
                                <p:cTn id="64" presetID="12" presetClass="exit" presetSubtype="8" fill="hold" grpId="1" nodeType="withEffect">
                                  <p:stCondLst>
                                    <p:cond delay="0"/>
                                  </p:stCondLst>
                                  <p:childTnLst>
                                    <p:anim calcmode="lin" valueType="num">
                                      <p:cBhvr additive="base">
                                        <p:cTn id="65" dur="500"/>
                                        <p:tgtEl>
                                          <p:spTgt spid="112">
                                            <p:txEl>
                                              <p:pRg st="2" end="2"/>
                                            </p:txEl>
                                          </p:spTgt>
                                        </p:tgtEl>
                                        <p:attrNameLst>
                                          <p:attrName>ppt_x</p:attrName>
                                        </p:attrNameLst>
                                      </p:cBhvr>
                                      <p:tavLst>
                                        <p:tav tm="0">
                                          <p:val>
                                            <p:strVal val="#ppt_x"/>
                                          </p:val>
                                        </p:tav>
                                        <p:tav tm="100000">
                                          <p:val>
                                            <p:strVal val="#ppt_x-#ppt_w*1.125000"/>
                                          </p:val>
                                        </p:tav>
                                      </p:tavLst>
                                    </p:anim>
                                    <p:animEffect transition="out" filter="wipe(left)">
                                      <p:cBhvr>
                                        <p:cTn id="66" dur="500"/>
                                        <p:tgtEl>
                                          <p:spTgt spid="112">
                                            <p:txEl>
                                              <p:pRg st="2" end="2"/>
                                            </p:txEl>
                                          </p:spTgt>
                                        </p:tgtEl>
                                      </p:cBhvr>
                                    </p:animEffect>
                                    <p:set>
                                      <p:cBhvr>
                                        <p:cTn id="67" dur="1" fill="hold">
                                          <p:stCondLst>
                                            <p:cond delay="499"/>
                                          </p:stCondLst>
                                        </p:cTn>
                                        <p:tgtEl>
                                          <p:spTgt spid="112">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uiExpand="1" build="p"/>
      <p:bldP spid="112" grpId="1" uiExpand="1" build="p"/>
      <p:bldP spid="22" grpId="0" animBg="1"/>
      <p:bldP spid="23" grpId="0" animBg="1"/>
      <p:bldP spid="24" grpId="0" animBg="1"/>
      <p:bldP spid="25" grpId="0" animBg="1"/>
      <p:bldP spid="29" grpId="0" animBg="1"/>
      <p:bldP spid="30" grpId="0" animBg="1"/>
      <p:bldP spid="3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2" name="Shape 112"/>
          <p:cNvSpPr txBox="1">
            <a:spLocks noGrp="1"/>
          </p:cNvSpPr>
          <p:nvPr>
            <p:ph type="body" idx="1"/>
          </p:nvPr>
        </p:nvSpPr>
        <p:spPr>
          <a:xfrm>
            <a:off x="3401144" y="1782297"/>
            <a:ext cx="8377589" cy="1339208"/>
          </a:xfrm>
          <a:prstGeom prst="rect">
            <a:avLst/>
          </a:prstGeom>
        </p:spPr>
        <p:txBody>
          <a:bodyPr lIns="91425" tIns="91425" rIns="91425" bIns="91425" anchor="t" anchorCtr="0">
            <a:noAutofit/>
          </a:bodyPr>
          <a:lstStyle/>
          <a:p>
            <a:pPr algn="r">
              <a:spcAft>
                <a:spcPts val="1000"/>
              </a:spcAft>
              <a:buNone/>
            </a:pPr>
            <a:r>
              <a:rPr lang="en-PH" sz="3600" dirty="0">
                <a:solidFill>
                  <a:schemeClr val="tx1">
                    <a:lumMod val="65000"/>
                    <a:lumOff val="35000"/>
                  </a:schemeClr>
                </a:solidFill>
              </a:rPr>
              <a:t>Research is a systematic process of collecting, analyzing, and interpreting information in order to increase our understanding of a phenomenon about which we are interested or concerned </a:t>
            </a:r>
            <a:r>
              <a:rPr lang="en-PH" sz="2800" i="1" dirty="0">
                <a:solidFill>
                  <a:schemeClr val="tx1">
                    <a:lumMod val="65000"/>
                    <a:lumOff val="35000"/>
                  </a:schemeClr>
                </a:solidFill>
              </a:rPr>
              <a:t>(</a:t>
            </a:r>
            <a:r>
              <a:rPr lang="en-PH" sz="2800" i="1" dirty="0" err="1">
                <a:solidFill>
                  <a:schemeClr val="tx1">
                    <a:lumMod val="65000"/>
                    <a:lumOff val="35000"/>
                  </a:schemeClr>
                </a:solidFill>
              </a:rPr>
              <a:t>Leedy</a:t>
            </a:r>
            <a:r>
              <a:rPr lang="en-PH" sz="2800" i="1" dirty="0">
                <a:solidFill>
                  <a:schemeClr val="tx1">
                    <a:lumMod val="65000"/>
                    <a:lumOff val="35000"/>
                  </a:schemeClr>
                </a:solidFill>
              </a:rPr>
              <a:t> &amp; Ormrod, 2013).</a:t>
            </a:r>
            <a:endParaRPr lang="en-PH" sz="3600" i="1" dirty="0">
              <a:solidFill>
                <a:schemeClr val="tx1">
                  <a:lumMod val="65000"/>
                  <a:lumOff val="35000"/>
                </a:schemeClr>
              </a:solidFill>
            </a:endParaRPr>
          </a:p>
        </p:txBody>
      </p:sp>
      <p:sp>
        <p:nvSpPr>
          <p:cNvPr id="22" name="Rectangle 21"/>
          <p:cNvSpPr/>
          <p:nvPr/>
        </p:nvSpPr>
        <p:spPr>
          <a:xfrm>
            <a:off x="464513" y="0"/>
            <a:ext cx="1522549" cy="6858000"/>
          </a:xfrm>
          <a:prstGeom prst="rect">
            <a:avLst/>
          </a:prstGeom>
          <a:gradFill flip="none" rotWithShape="1">
            <a:gsLst>
              <a:gs pos="0">
                <a:srgbClr val="3299EE">
                  <a:shade val="30000"/>
                  <a:satMod val="115000"/>
                </a:srgbClr>
              </a:gs>
              <a:gs pos="50000">
                <a:srgbClr val="3299EE">
                  <a:shade val="67500"/>
                  <a:satMod val="115000"/>
                </a:srgbClr>
              </a:gs>
              <a:gs pos="100000">
                <a:srgbClr val="3299EE">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3" name="Rectangle 22"/>
          <p:cNvSpPr/>
          <p:nvPr/>
        </p:nvSpPr>
        <p:spPr>
          <a:xfrm>
            <a:off x="1987062" y="0"/>
            <a:ext cx="464513" cy="6858000"/>
          </a:xfrm>
          <a:prstGeom prst="rect">
            <a:avLst/>
          </a:prstGeom>
          <a:gradFill flip="none" rotWithShape="1">
            <a:gsLst>
              <a:gs pos="0">
                <a:srgbClr val="FF9933">
                  <a:shade val="30000"/>
                  <a:satMod val="115000"/>
                </a:srgbClr>
              </a:gs>
              <a:gs pos="50000">
                <a:srgbClr val="FF9933">
                  <a:shade val="67500"/>
                  <a:satMod val="115000"/>
                </a:srgbClr>
              </a:gs>
              <a:gs pos="100000">
                <a:srgbClr val="FF9933">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4" name="Rectangle 23"/>
          <p:cNvSpPr/>
          <p:nvPr/>
        </p:nvSpPr>
        <p:spPr>
          <a:xfrm>
            <a:off x="2451575" y="0"/>
            <a:ext cx="485056" cy="6858000"/>
          </a:xfrm>
          <a:prstGeom prst="rect">
            <a:avLst/>
          </a:prstGeom>
          <a:gradFill flip="none" rotWithShape="1">
            <a:gsLst>
              <a:gs pos="0">
                <a:srgbClr val="FF0066">
                  <a:shade val="30000"/>
                  <a:satMod val="115000"/>
                </a:srgbClr>
              </a:gs>
              <a:gs pos="50000">
                <a:srgbClr val="FF0066">
                  <a:shade val="67500"/>
                  <a:satMod val="115000"/>
                </a:srgbClr>
              </a:gs>
              <a:gs pos="100000">
                <a:srgbClr val="FF0066">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Rectangle 24"/>
          <p:cNvSpPr/>
          <p:nvPr/>
        </p:nvSpPr>
        <p:spPr>
          <a:xfrm>
            <a:off x="0" y="0"/>
            <a:ext cx="464513" cy="6858000"/>
          </a:xfrm>
          <a:prstGeom prst="rect">
            <a:avLst/>
          </a:prstGeom>
          <a:gradFill flip="none" rotWithShape="1">
            <a:gsLst>
              <a:gs pos="0">
                <a:srgbClr val="7BE3F1">
                  <a:shade val="30000"/>
                  <a:satMod val="115000"/>
                </a:srgbClr>
              </a:gs>
              <a:gs pos="50000">
                <a:srgbClr val="7BE3F1">
                  <a:shade val="67500"/>
                  <a:satMod val="115000"/>
                </a:srgbClr>
              </a:gs>
              <a:gs pos="100000">
                <a:srgbClr val="7BE3F1">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9" name="Rectangle 28"/>
          <p:cNvSpPr/>
          <p:nvPr/>
        </p:nvSpPr>
        <p:spPr>
          <a:xfrm>
            <a:off x="0" y="4435719"/>
            <a:ext cx="2936631" cy="19694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r>
              <a:rPr lang="en" sz="4000" b="1" dirty="0">
                <a:ln w="0"/>
                <a:solidFill>
                  <a:srgbClr val="000000"/>
                </a:solidFill>
                <a:effectLst>
                  <a:outerShdw blurRad="38100" dist="19050" dir="2700000" algn="tl" rotWithShape="0">
                    <a:srgbClr val="000000">
                      <a:alpha val="40000"/>
                    </a:srgbClr>
                  </a:outerShdw>
                </a:effectLst>
                <a:latin typeface="Raleway" panose="020B0403030101060003" pitchFamily="34" charset="0"/>
                <a:cs typeface="Arial"/>
              </a:rPr>
              <a:t>Defining Research</a:t>
            </a:r>
          </a:p>
        </p:txBody>
      </p:sp>
      <p:sp>
        <p:nvSpPr>
          <p:cNvPr id="30" name="Rectangle 29"/>
          <p:cNvSpPr/>
          <p:nvPr/>
        </p:nvSpPr>
        <p:spPr>
          <a:xfrm>
            <a:off x="0" y="4202723"/>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0" y="6515100"/>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31550963"/>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112">
                                            <p:txEl>
                                              <p:pRg st="0" end="0"/>
                                            </p:txEl>
                                          </p:spTgt>
                                        </p:tgtEl>
                                        <p:attrNameLst>
                                          <p:attrName>style.visibility</p:attrName>
                                        </p:attrNameLst>
                                      </p:cBhvr>
                                      <p:to>
                                        <p:strVal val="visible"/>
                                      </p:to>
                                    </p:set>
                                    <p:anim calcmode="lin" valueType="num">
                                      <p:cBhvr additive="base">
                                        <p:cTn id="7" dur="500"/>
                                        <p:tgtEl>
                                          <p:spTgt spid="112">
                                            <p:txEl>
                                              <p:pRg st="0" end="0"/>
                                            </p:txEl>
                                          </p:spTgt>
                                        </p:tgtEl>
                                        <p:attrNameLst>
                                          <p:attrName>ppt_x</p:attrName>
                                        </p:attrNameLst>
                                      </p:cBhvr>
                                      <p:tavLst>
                                        <p:tav tm="0">
                                          <p:val>
                                            <p:strVal val="#ppt_x-#ppt_w*1.125000"/>
                                          </p:val>
                                        </p:tav>
                                        <p:tav tm="100000">
                                          <p:val>
                                            <p:strVal val="#ppt_x"/>
                                          </p:val>
                                        </p:tav>
                                      </p:tavLst>
                                    </p:anim>
                                    <p:animEffect transition="in" filter="wipe(right)">
                                      <p:cBhvr>
                                        <p:cTn id="8" dur="500"/>
                                        <p:tgtEl>
                                          <p:spTgt spid="112">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xit" presetSubtype="8" fill="hold" grpId="1" nodeType="clickEffect">
                                  <p:stCondLst>
                                    <p:cond delay="0"/>
                                  </p:stCondLst>
                                  <p:childTnLst>
                                    <p:anim calcmode="lin" valueType="num">
                                      <p:cBhvr additive="base">
                                        <p:cTn id="12" dur="500"/>
                                        <p:tgtEl>
                                          <p:spTgt spid="112">
                                            <p:txEl>
                                              <p:pRg st="0" end="0"/>
                                            </p:txEl>
                                          </p:spTgt>
                                        </p:tgtEl>
                                        <p:attrNameLst>
                                          <p:attrName>ppt_x</p:attrName>
                                        </p:attrNameLst>
                                      </p:cBhvr>
                                      <p:tavLst>
                                        <p:tav tm="0">
                                          <p:val>
                                            <p:strVal val="#ppt_x"/>
                                          </p:val>
                                        </p:tav>
                                        <p:tav tm="100000">
                                          <p:val>
                                            <p:strVal val="#ppt_x-#ppt_w*1.125000"/>
                                          </p:val>
                                        </p:tav>
                                      </p:tavLst>
                                    </p:anim>
                                    <p:animEffect transition="out" filter="wipe(left)">
                                      <p:cBhvr>
                                        <p:cTn id="13" dur="500"/>
                                        <p:tgtEl>
                                          <p:spTgt spid="112">
                                            <p:txEl>
                                              <p:pRg st="0" end="0"/>
                                            </p:txEl>
                                          </p:spTgt>
                                        </p:tgtEl>
                                      </p:cBhvr>
                                    </p:animEffect>
                                    <p:set>
                                      <p:cBhvr>
                                        <p:cTn id="14" dur="1" fill="hold">
                                          <p:stCondLst>
                                            <p:cond delay="499"/>
                                          </p:stCondLst>
                                        </p:cTn>
                                        <p:tgtEl>
                                          <p:spTgt spid="112">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uiExpand="1" build="p"/>
      <p:bldP spid="112"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2" name="Shape 112"/>
          <p:cNvSpPr txBox="1">
            <a:spLocks noGrp="1"/>
          </p:cNvSpPr>
          <p:nvPr>
            <p:ph type="body" idx="1"/>
          </p:nvPr>
        </p:nvSpPr>
        <p:spPr>
          <a:xfrm>
            <a:off x="3401144" y="1782297"/>
            <a:ext cx="8377589" cy="1339208"/>
          </a:xfrm>
          <a:prstGeom prst="rect">
            <a:avLst/>
          </a:prstGeom>
        </p:spPr>
        <p:txBody>
          <a:bodyPr lIns="91425" tIns="91425" rIns="91425" bIns="91425" anchor="t" anchorCtr="0">
            <a:noAutofit/>
          </a:bodyPr>
          <a:lstStyle/>
          <a:p>
            <a:pPr algn="ctr">
              <a:spcAft>
                <a:spcPts val="1000"/>
              </a:spcAft>
              <a:buNone/>
            </a:pPr>
            <a:r>
              <a:rPr lang="en-US" sz="3600" dirty="0">
                <a:solidFill>
                  <a:schemeClr val="tx1">
                    <a:lumMod val="65000"/>
                    <a:lumOff val="35000"/>
                  </a:schemeClr>
                </a:solidFill>
                <a:latin typeface="Lato" panose="020B0604020202020204" charset="0"/>
              </a:rPr>
              <a:t>Research is a systematic and objective creation of knowledge.</a:t>
            </a:r>
          </a:p>
          <a:p>
            <a:pPr algn="ctr">
              <a:spcAft>
                <a:spcPts val="1000"/>
              </a:spcAft>
              <a:buNone/>
            </a:pPr>
            <a:r>
              <a:rPr lang="en-US" sz="2400" b="1" i="1" dirty="0">
                <a:solidFill>
                  <a:schemeClr val="tx1">
                    <a:lumMod val="65000"/>
                    <a:lumOff val="35000"/>
                  </a:schemeClr>
                </a:solidFill>
                <a:latin typeface="Lato" panose="020B0604020202020204" charset="0"/>
              </a:rPr>
              <a:t>                                      (Creswell, 2013)</a:t>
            </a:r>
            <a:endParaRPr lang="en-US" sz="3200" b="1" i="1" dirty="0">
              <a:solidFill>
                <a:schemeClr val="bg1">
                  <a:lumMod val="65000"/>
                </a:schemeClr>
              </a:solidFill>
              <a:latin typeface="Lato" panose="020B0604020202020204" charset="0"/>
            </a:endParaRPr>
          </a:p>
        </p:txBody>
      </p:sp>
      <p:sp>
        <p:nvSpPr>
          <p:cNvPr id="10" name="Shape 1845"/>
          <p:cNvSpPr/>
          <p:nvPr/>
        </p:nvSpPr>
        <p:spPr>
          <a:xfrm flipH="1">
            <a:off x="4155341" y="254288"/>
            <a:ext cx="2815961" cy="1419726"/>
          </a:xfrm>
          <a:custGeom>
            <a:avLst/>
            <a:gdLst/>
            <a:ahLst/>
            <a:cxnLst/>
            <a:rect l="0" t="0" r="0" b="0"/>
            <a:pathLst>
              <a:path w="89712" h="82958" extrusionOk="0">
                <a:moveTo>
                  <a:pt x="52672" y="2049"/>
                </a:moveTo>
                <a:cubicBezTo>
                  <a:pt x="40979" y="2915"/>
                  <a:pt x="28376" y="5687"/>
                  <a:pt x="19269" y="13072"/>
                </a:cubicBezTo>
                <a:cubicBezTo>
                  <a:pt x="7809" y="22363"/>
                  <a:pt x="-450" y="41691"/>
                  <a:pt x="5574" y="55159"/>
                </a:cubicBezTo>
                <a:cubicBezTo>
                  <a:pt x="12934" y="71613"/>
                  <a:pt x="33988" y="83483"/>
                  <a:pt x="52004" y="82883"/>
                </a:cubicBezTo>
                <a:cubicBezTo>
                  <a:pt x="62654" y="82528"/>
                  <a:pt x="75554" y="78169"/>
                  <a:pt x="80730" y="68854"/>
                </a:cubicBezTo>
                <a:cubicBezTo>
                  <a:pt x="89351" y="53334"/>
                  <a:pt x="86569" y="30516"/>
                  <a:pt x="76722" y="15744"/>
                </a:cubicBezTo>
                <a:cubicBezTo>
                  <a:pt x="69002" y="4163"/>
                  <a:pt x="51060" y="-2643"/>
                  <a:pt x="37641" y="1047"/>
                </a:cubicBezTo>
                <a:cubicBezTo>
                  <a:pt x="22584" y="5187"/>
                  <a:pt x="4685" y="14957"/>
                  <a:pt x="898" y="30107"/>
                </a:cubicBezTo>
                <a:cubicBezTo>
                  <a:pt x="-3402" y="47307"/>
                  <a:pt x="8933" y="71200"/>
                  <a:pt x="25616" y="77205"/>
                </a:cubicBezTo>
                <a:cubicBezTo>
                  <a:pt x="45695" y="84432"/>
                  <a:pt x="76756" y="77025"/>
                  <a:pt x="86743" y="58165"/>
                </a:cubicBezTo>
                <a:cubicBezTo>
                  <a:pt x="93824" y="44791"/>
                  <a:pt x="86931" y="25485"/>
                  <a:pt x="77390" y="13740"/>
                </a:cubicBezTo>
                <a:cubicBezTo>
                  <a:pt x="74162" y="9767"/>
                  <a:pt x="71332" y="4292"/>
                  <a:pt x="66367" y="3051"/>
                </a:cubicBezTo>
              </a:path>
            </a:pathLst>
          </a:custGeom>
          <a:solidFill>
            <a:srgbClr val="00B0F0"/>
          </a:solidFill>
          <a:ln w="19050" cap="rnd" cmpd="sng">
            <a:solidFill>
              <a:srgbClr val="7030A0"/>
            </a:solidFill>
            <a:prstDash val="solid"/>
            <a:round/>
            <a:headEnd type="none" w="lg" len="lg"/>
            <a:tailEnd type="none" w="lg" len="lg"/>
          </a:ln>
        </p:spPr>
      </p:sp>
      <p:cxnSp>
        <p:nvCxnSpPr>
          <p:cNvPr id="12" name="Straight Connector 11"/>
          <p:cNvCxnSpPr/>
          <p:nvPr/>
        </p:nvCxnSpPr>
        <p:spPr>
          <a:xfrm>
            <a:off x="6184232" y="1613855"/>
            <a:ext cx="264694" cy="770021"/>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6448926" y="2383876"/>
            <a:ext cx="2141622"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sp>
        <p:nvSpPr>
          <p:cNvPr id="26" name="Shape 1845"/>
          <p:cNvSpPr/>
          <p:nvPr/>
        </p:nvSpPr>
        <p:spPr>
          <a:xfrm flipH="1">
            <a:off x="8590547" y="139988"/>
            <a:ext cx="3108865" cy="1419726"/>
          </a:xfrm>
          <a:custGeom>
            <a:avLst/>
            <a:gdLst/>
            <a:ahLst/>
            <a:cxnLst/>
            <a:rect l="0" t="0" r="0" b="0"/>
            <a:pathLst>
              <a:path w="89712" h="82958" extrusionOk="0">
                <a:moveTo>
                  <a:pt x="52672" y="2049"/>
                </a:moveTo>
                <a:cubicBezTo>
                  <a:pt x="40979" y="2915"/>
                  <a:pt x="28376" y="5687"/>
                  <a:pt x="19269" y="13072"/>
                </a:cubicBezTo>
                <a:cubicBezTo>
                  <a:pt x="7809" y="22363"/>
                  <a:pt x="-450" y="41691"/>
                  <a:pt x="5574" y="55159"/>
                </a:cubicBezTo>
                <a:cubicBezTo>
                  <a:pt x="12934" y="71613"/>
                  <a:pt x="33988" y="83483"/>
                  <a:pt x="52004" y="82883"/>
                </a:cubicBezTo>
                <a:cubicBezTo>
                  <a:pt x="62654" y="82528"/>
                  <a:pt x="75554" y="78169"/>
                  <a:pt x="80730" y="68854"/>
                </a:cubicBezTo>
                <a:cubicBezTo>
                  <a:pt x="89351" y="53334"/>
                  <a:pt x="86569" y="30516"/>
                  <a:pt x="76722" y="15744"/>
                </a:cubicBezTo>
                <a:cubicBezTo>
                  <a:pt x="69002" y="4163"/>
                  <a:pt x="51060" y="-2643"/>
                  <a:pt x="37641" y="1047"/>
                </a:cubicBezTo>
                <a:cubicBezTo>
                  <a:pt x="22584" y="5187"/>
                  <a:pt x="4685" y="14957"/>
                  <a:pt x="898" y="30107"/>
                </a:cubicBezTo>
                <a:cubicBezTo>
                  <a:pt x="-3402" y="47307"/>
                  <a:pt x="8933" y="71200"/>
                  <a:pt x="25616" y="77205"/>
                </a:cubicBezTo>
                <a:cubicBezTo>
                  <a:pt x="45695" y="84432"/>
                  <a:pt x="76756" y="77025"/>
                  <a:pt x="86743" y="58165"/>
                </a:cubicBezTo>
                <a:cubicBezTo>
                  <a:pt x="93824" y="44791"/>
                  <a:pt x="86931" y="25485"/>
                  <a:pt x="77390" y="13740"/>
                </a:cubicBezTo>
                <a:cubicBezTo>
                  <a:pt x="74162" y="9767"/>
                  <a:pt x="71332" y="4292"/>
                  <a:pt x="66367" y="3051"/>
                </a:cubicBezTo>
              </a:path>
            </a:pathLst>
          </a:custGeom>
          <a:solidFill>
            <a:srgbClr val="00B0F0"/>
          </a:solidFill>
          <a:ln w="19050" cap="rnd" cmpd="sng">
            <a:solidFill>
              <a:srgbClr val="7030A0"/>
            </a:solidFill>
            <a:prstDash val="solid"/>
            <a:round/>
            <a:headEnd type="none" w="lg" len="lg"/>
            <a:tailEnd type="none" w="lg" len="lg"/>
          </a:ln>
        </p:spPr>
      </p:sp>
      <p:cxnSp>
        <p:nvCxnSpPr>
          <p:cNvPr id="27" name="Straight Connector 26"/>
          <p:cNvCxnSpPr/>
          <p:nvPr/>
        </p:nvCxnSpPr>
        <p:spPr>
          <a:xfrm>
            <a:off x="11261558" y="1343145"/>
            <a:ext cx="245349" cy="1040731"/>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9557791" y="2383876"/>
            <a:ext cx="1949116"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sp>
        <p:nvSpPr>
          <p:cNvPr id="31" name="Shape 1845"/>
          <p:cNvSpPr/>
          <p:nvPr/>
        </p:nvSpPr>
        <p:spPr>
          <a:xfrm flipH="1">
            <a:off x="9707661" y="2985455"/>
            <a:ext cx="1828799" cy="1252669"/>
          </a:xfrm>
          <a:custGeom>
            <a:avLst/>
            <a:gdLst/>
            <a:ahLst/>
            <a:cxnLst/>
            <a:rect l="0" t="0" r="0" b="0"/>
            <a:pathLst>
              <a:path w="89712" h="82958" extrusionOk="0">
                <a:moveTo>
                  <a:pt x="52672" y="2049"/>
                </a:moveTo>
                <a:cubicBezTo>
                  <a:pt x="40979" y="2915"/>
                  <a:pt x="28376" y="5687"/>
                  <a:pt x="19269" y="13072"/>
                </a:cubicBezTo>
                <a:cubicBezTo>
                  <a:pt x="7809" y="22363"/>
                  <a:pt x="-450" y="41691"/>
                  <a:pt x="5574" y="55159"/>
                </a:cubicBezTo>
                <a:cubicBezTo>
                  <a:pt x="12934" y="71613"/>
                  <a:pt x="33988" y="83483"/>
                  <a:pt x="52004" y="82883"/>
                </a:cubicBezTo>
                <a:cubicBezTo>
                  <a:pt x="62654" y="82528"/>
                  <a:pt x="75554" y="78169"/>
                  <a:pt x="80730" y="68854"/>
                </a:cubicBezTo>
                <a:cubicBezTo>
                  <a:pt x="89351" y="53334"/>
                  <a:pt x="86569" y="30516"/>
                  <a:pt x="76722" y="15744"/>
                </a:cubicBezTo>
                <a:cubicBezTo>
                  <a:pt x="69002" y="4163"/>
                  <a:pt x="51060" y="-2643"/>
                  <a:pt x="37641" y="1047"/>
                </a:cubicBezTo>
                <a:cubicBezTo>
                  <a:pt x="22584" y="5187"/>
                  <a:pt x="4685" y="14957"/>
                  <a:pt x="898" y="30107"/>
                </a:cubicBezTo>
                <a:cubicBezTo>
                  <a:pt x="-3402" y="47307"/>
                  <a:pt x="8933" y="71200"/>
                  <a:pt x="25616" y="77205"/>
                </a:cubicBezTo>
                <a:cubicBezTo>
                  <a:pt x="45695" y="84432"/>
                  <a:pt x="76756" y="77025"/>
                  <a:pt x="86743" y="58165"/>
                </a:cubicBezTo>
                <a:cubicBezTo>
                  <a:pt x="93824" y="44791"/>
                  <a:pt x="86931" y="25485"/>
                  <a:pt x="77390" y="13740"/>
                </a:cubicBezTo>
                <a:cubicBezTo>
                  <a:pt x="74162" y="9767"/>
                  <a:pt x="71332" y="4292"/>
                  <a:pt x="66367" y="3051"/>
                </a:cubicBezTo>
              </a:path>
            </a:pathLst>
          </a:custGeom>
          <a:solidFill>
            <a:srgbClr val="00B0F0"/>
          </a:solidFill>
          <a:ln w="19050" cap="rnd" cmpd="sng">
            <a:solidFill>
              <a:srgbClr val="7030A0"/>
            </a:solidFill>
            <a:prstDash val="solid"/>
            <a:round/>
            <a:headEnd type="none" w="lg" len="lg"/>
            <a:tailEnd type="none" w="lg" len="lg"/>
          </a:ln>
        </p:spPr>
      </p:sp>
      <p:cxnSp>
        <p:nvCxnSpPr>
          <p:cNvPr id="32" name="Straight Connector 31"/>
          <p:cNvCxnSpPr/>
          <p:nvPr/>
        </p:nvCxnSpPr>
        <p:spPr>
          <a:xfrm>
            <a:off x="9707661" y="3004193"/>
            <a:ext cx="502431" cy="55766"/>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5378115" y="2973420"/>
            <a:ext cx="4367464"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sp>
        <p:nvSpPr>
          <p:cNvPr id="36" name="Shape 101"/>
          <p:cNvSpPr txBox="1">
            <a:spLocks/>
          </p:cNvSpPr>
          <p:nvPr/>
        </p:nvSpPr>
        <p:spPr>
          <a:xfrm>
            <a:off x="4155341" y="513472"/>
            <a:ext cx="2782962" cy="713074"/>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677480"/>
              </a:buClr>
              <a:buSzPct val="100000"/>
              <a:buFont typeface="Lato"/>
              <a:buChar char="▷"/>
              <a:defRPr sz="3000" b="0" i="0" u="none" strike="noStrike" cap="none">
                <a:solidFill>
                  <a:srgbClr val="677480"/>
                </a:solidFill>
                <a:latin typeface="Lato"/>
                <a:ea typeface="Lato"/>
                <a:cs typeface="Lato"/>
                <a:sym typeface="Lato"/>
              </a:defRPr>
            </a:lvl1pPr>
            <a:lvl2pPr marR="0" lvl="1"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2pPr>
            <a:lvl3pPr marR="0" lvl="2"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3pPr>
            <a:lvl4pPr marR="0" lvl="3"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4pPr>
            <a:lvl5pPr marR="0" lvl="4"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5pPr>
            <a:lvl6pPr marR="0" lvl="5"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6pPr>
            <a:lvl7pPr marR="0" lvl="6"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7pPr>
            <a:lvl8pPr marR="0" lvl="7"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8pPr>
            <a:lvl9pPr marR="0" lvl="8"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9pPr>
          </a:lstStyle>
          <a:p>
            <a:pPr algn="ctr">
              <a:buNone/>
            </a:pPr>
            <a:r>
              <a:rPr lang="en-US" sz="2000" dirty="0">
                <a:solidFill>
                  <a:schemeClr val="tx1"/>
                </a:solidFill>
                <a:latin typeface="A.C.M.E. Secret Agent" panose="020B0603050302020204" pitchFamily="34" charset="0"/>
              </a:rPr>
              <a:t>works with </a:t>
            </a:r>
            <a:r>
              <a:rPr lang="en" sz="2000" dirty="0">
                <a:solidFill>
                  <a:schemeClr val="tx1"/>
                </a:solidFill>
                <a:latin typeface="A.C.M.E. Secret Agent" panose="020B0603050302020204" pitchFamily="34" charset="0"/>
              </a:rPr>
              <a:t>a system or method</a:t>
            </a:r>
          </a:p>
        </p:txBody>
      </p:sp>
      <p:sp>
        <p:nvSpPr>
          <p:cNvPr id="37" name="Shape 101"/>
          <p:cNvSpPr txBox="1">
            <a:spLocks/>
          </p:cNvSpPr>
          <p:nvPr/>
        </p:nvSpPr>
        <p:spPr>
          <a:xfrm>
            <a:off x="8753498" y="513472"/>
            <a:ext cx="2782962" cy="713074"/>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677480"/>
              </a:buClr>
              <a:buSzPct val="100000"/>
              <a:buFont typeface="Lato"/>
              <a:buChar char="▷"/>
              <a:defRPr sz="3000" b="0" i="0" u="none" strike="noStrike" cap="none">
                <a:solidFill>
                  <a:srgbClr val="677480"/>
                </a:solidFill>
                <a:latin typeface="Lato"/>
                <a:ea typeface="Lato"/>
                <a:cs typeface="Lato"/>
                <a:sym typeface="Lato"/>
              </a:defRPr>
            </a:lvl1pPr>
            <a:lvl2pPr marR="0" lvl="1"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2pPr>
            <a:lvl3pPr marR="0" lvl="2"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3pPr>
            <a:lvl4pPr marR="0" lvl="3"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4pPr>
            <a:lvl5pPr marR="0" lvl="4"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5pPr>
            <a:lvl6pPr marR="0" lvl="5"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6pPr>
            <a:lvl7pPr marR="0" lvl="6"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7pPr>
            <a:lvl8pPr marR="0" lvl="7"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8pPr>
            <a:lvl9pPr marR="0" lvl="8"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9pPr>
          </a:lstStyle>
          <a:p>
            <a:pPr algn="ctr">
              <a:buNone/>
            </a:pPr>
            <a:r>
              <a:rPr lang="en-US" sz="2000" dirty="0">
                <a:solidFill>
                  <a:schemeClr val="tx1"/>
                </a:solidFill>
                <a:latin typeface="A.C.M.E. Secret Agent" panose="020B0603050302020204" pitchFamily="34" charset="0"/>
              </a:rPr>
              <a:t>unbiased; all angles presented</a:t>
            </a:r>
            <a:endParaRPr lang="en" sz="2000" dirty="0">
              <a:solidFill>
                <a:schemeClr val="tx1"/>
              </a:solidFill>
              <a:latin typeface="A.C.M.E. Secret Agent" panose="020B0603050302020204" pitchFamily="34" charset="0"/>
            </a:endParaRPr>
          </a:p>
        </p:txBody>
      </p:sp>
      <p:sp>
        <p:nvSpPr>
          <p:cNvPr id="38" name="Shape 101"/>
          <p:cNvSpPr txBox="1">
            <a:spLocks/>
          </p:cNvSpPr>
          <p:nvPr/>
        </p:nvSpPr>
        <p:spPr>
          <a:xfrm>
            <a:off x="9251899" y="3207152"/>
            <a:ext cx="2782962" cy="713074"/>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677480"/>
              </a:buClr>
              <a:buSzPct val="100000"/>
              <a:buFont typeface="Lato"/>
              <a:buChar char="▷"/>
              <a:defRPr sz="3000" b="0" i="0" u="none" strike="noStrike" cap="none">
                <a:solidFill>
                  <a:srgbClr val="677480"/>
                </a:solidFill>
                <a:latin typeface="Lato"/>
                <a:ea typeface="Lato"/>
                <a:cs typeface="Lato"/>
                <a:sym typeface="Lato"/>
              </a:defRPr>
            </a:lvl1pPr>
            <a:lvl2pPr marR="0" lvl="1"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2pPr>
            <a:lvl3pPr marR="0" lvl="2"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3pPr>
            <a:lvl4pPr marR="0" lvl="3"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4pPr>
            <a:lvl5pPr marR="0" lvl="4"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5pPr>
            <a:lvl6pPr marR="0" lvl="5"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6pPr>
            <a:lvl7pPr marR="0" lvl="6"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7pPr>
            <a:lvl8pPr marR="0" lvl="7"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8pPr>
            <a:lvl9pPr marR="0" lvl="8"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9pPr>
          </a:lstStyle>
          <a:p>
            <a:pPr algn="ctr">
              <a:buNone/>
            </a:pPr>
            <a:r>
              <a:rPr lang="en-US" sz="2000" dirty="0">
                <a:solidFill>
                  <a:schemeClr val="tx1"/>
                </a:solidFill>
                <a:latin typeface="A.C.M.E. Secret Agent" panose="020B0603050302020204" pitchFamily="34" charset="0"/>
              </a:rPr>
              <a:t>a creative </a:t>
            </a:r>
          </a:p>
          <a:p>
            <a:pPr algn="ctr">
              <a:buNone/>
            </a:pPr>
            <a:r>
              <a:rPr lang="en-US" sz="2000" dirty="0">
                <a:solidFill>
                  <a:schemeClr val="tx1"/>
                </a:solidFill>
                <a:latin typeface="A.C.M.E. Secret Agent" panose="020B0603050302020204" pitchFamily="34" charset="0"/>
              </a:rPr>
              <a:t>process</a:t>
            </a:r>
            <a:endParaRPr lang="en" sz="2000" dirty="0">
              <a:solidFill>
                <a:schemeClr val="tx1"/>
              </a:solidFill>
              <a:latin typeface="A.C.M.E. Secret Agent" panose="020B0603050302020204" pitchFamily="34" charset="0"/>
            </a:endParaRPr>
          </a:p>
        </p:txBody>
      </p:sp>
      <p:sp>
        <p:nvSpPr>
          <p:cNvPr id="22" name="Rectangle 21"/>
          <p:cNvSpPr/>
          <p:nvPr/>
        </p:nvSpPr>
        <p:spPr>
          <a:xfrm>
            <a:off x="464513" y="0"/>
            <a:ext cx="1522549" cy="6858000"/>
          </a:xfrm>
          <a:prstGeom prst="rect">
            <a:avLst/>
          </a:prstGeom>
          <a:gradFill flip="none" rotWithShape="1">
            <a:gsLst>
              <a:gs pos="0">
                <a:srgbClr val="3299EE">
                  <a:shade val="30000"/>
                  <a:satMod val="115000"/>
                </a:srgbClr>
              </a:gs>
              <a:gs pos="50000">
                <a:srgbClr val="3299EE">
                  <a:shade val="67500"/>
                  <a:satMod val="115000"/>
                </a:srgbClr>
              </a:gs>
              <a:gs pos="100000">
                <a:srgbClr val="3299EE">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3" name="Rectangle 22"/>
          <p:cNvSpPr/>
          <p:nvPr/>
        </p:nvSpPr>
        <p:spPr>
          <a:xfrm>
            <a:off x="1987062" y="0"/>
            <a:ext cx="464513" cy="6858000"/>
          </a:xfrm>
          <a:prstGeom prst="rect">
            <a:avLst/>
          </a:prstGeom>
          <a:gradFill flip="none" rotWithShape="1">
            <a:gsLst>
              <a:gs pos="0">
                <a:srgbClr val="FF9933">
                  <a:shade val="30000"/>
                  <a:satMod val="115000"/>
                </a:srgbClr>
              </a:gs>
              <a:gs pos="50000">
                <a:srgbClr val="FF9933">
                  <a:shade val="67500"/>
                  <a:satMod val="115000"/>
                </a:srgbClr>
              </a:gs>
              <a:gs pos="100000">
                <a:srgbClr val="FF9933">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4" name="Rectangle 23"/>
          <p:cNvSpPr/>
          <p:nvPr/>
        </p:nvSpPr>
        <p:spPr>
          <a:xfrm>
            <a:off x="2451575" y="0"/>
            <a:ext cx="485056" cy="6858000"/>
          </a:xfrm>
          <a:prstGeom prst="rect">
            <a:avLst/>
          </a:prstGeom>
          <a:gradFill flip="none" rotWithShape="1">
            <a:gsLst>
              <a:gs pos="0">
                <a:srgbClr val="FF0066">
                  <a:shade val="30000"/>
                  <a:satMod val="115000"/>
                </a:srgbClr>
              </a:gs>
              <a:gs pos="50000">
                <a:srgbClr val="FF0066">
                  <a:shade val="67500"/>
                  <a:satMod val="115000"/>
                </a:srgbClr>
              </a:gs>
              <a:gs pos="100000">
                <a:srgbClr val="FF0066">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Rectangle 24"/>
          <p:cNvSpPr/>
          <p:nvPr/>
        </p:nvSpPr>
        <p:spPr>
          <a:xfrm>
            <a:off x="0" y="0"/>
            <a:ext cx="464513" cy="6858000"/>
          </a:xfrm>
          <a:prstGeom prst="rect">
            <a:avLst/>
          </a:prstGeom>
          <a:gradFill flip="none" rotWithShape="1">
            <a:gsLst>
              <a:gs pos="0">
                <a:srgbClr val="7BE3F1">
                  <a:shade val="30000"/>
                  <a:satMod val="115000"/>
                </a:srgbClr>
              </a:gs>
              <a:gs pos="50000">
                <a:srgbClr val="7BE3F1">
                  <a:shade val="67500"/>
                  <a:satMod val="115000"/>
                </a:srgbClr>
              </a:gs>
              <a:gs pos="100000">
                <a:srgbClr val="7BE3F1">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9" name="Rectangle 28"/>
          <p:cNvSpPr/>
          <p:nvPr/>
        </p:nvSpPr>
        <p:spPr>
          <a:xfrm>
            <a:off x="0" y="4435719"/>
            <a:ext cx="2936631" cy="19694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r>
              <a:rPr lang="en" sz="4000" b="1" dirty="0">
                <a:ln w="0"/>
                <a:solidFill>
                  <a:srgbClr val="000000"/>
                </a:solidFill>
                <a:effectLst>
                  <a:outerShdw blurRad="38100" dist="19050" dir="2700000" algn="tl" rotWithShape="0">
                    <a:srgbClr val="000000">
                      <a:alpha val="40000"/>
                    </a:srgbClr>
                  </a:outerShdw>
                </a:effectLst>
                <a:latin typeface="Raleway" panose="020B0403030101060003" pitchFamily="34" charset="0"/>
                <a:cs typeface="Arial"/>
              </a:rPr>
              <a:t>Defining Research</a:t>
            </a:r>
          </a:p>
        </p:txBody>
      </p:sp>
      <p:sp>
        <p:nvSpPr>
          <p:cNvPr id="30" name="Rectangle 29"/>
          <p:cNvSpPr/>
          <p:nvPr/>
        </p:nvSpPr>
        <p:spPr>
          <a:xfrm>
            <a:off x="0" y="4202723"/>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0" y="6515100"/>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8274330" y="6066692"/>
            <a:ext cx="1845935" cy="571500"/>
          </a:xfrm>
          <a:prstGeom prst="rect">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6428395" y="5490796"/>
            <a:ext cx="1845935" cy="1147396"/>
          </a:xfrm>
          <a:prstGeom prst="rect">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4602991" y="4828866"/>
            <a:ext cx="1845935" cy="1807128"/>
          </a:xfrm>
          <a:prstGeom prst="rect">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Shape 101"/>
          <p:cNvSpPr txBox="1">
            <a:spLocks/>
          </p:cNvSpPr>
          <p:nvPr/>
        </p:nvSpPr>
        <p:spPr>
          <a:xfrm>
            <a:off x="8040072" y="5351420"/>
            <a:ext cx="2314449" cy="713074"/>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677480"/>
              </a:buClr>
              <a:buSzPct val="100000"/>
              <a:buFont typeface="Lato"/>
              <a:buChar char="▷"/>
              <a:defRPr sz="3000" b="0" i="0" u="none" strike="noStrike" cap="none">
                <a:solidFill>
                  <a:srgbClr val="677480"/>
                </a:solidFill>
                <a:latin typeface="Lato"/>
                <a:ea typeface="Lato"/>
                <a:cs typeface="Lato"/>
                <a:sym typeface="Lato"/>
              </a:defRPr>
            </a:lvl1pPr>
            <a:lvl2pPr marR="0" lvl="1"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2pPr>
            <a:lvl3pPr marR="0" lvl="2"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3pPr>
            <a:lvl4pPr marR="0" lvl="3"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4pPr>
            <a:lvl5pPr marR="0" lvl="4"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5pPr>
            <a:lvl6pPr marR="0" lvl="5"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6pPr>
            <a:lvl7pPr marR="0" lvl="6"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7pPr>
            <a:lvl8pPr marR="0" lvl="7"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8pPr>
            <a:lvl9pPr marR="0" lvl="8"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9pPr>
          </a:lstStyle>
          <a:p>
            <a:pPr algn="ctr">
              <a:buNone/>
            </a:pPr>
            <a:r>
              <a:rPr lang="en-US" sz="2000" dirty="0">
                <a:solidFill>
                  <a:schemeClr val="tx1"/>
                </a:solidFill>
                <a:latin typeface="A.C.M.E. Secret Agent" panose="020B0603050302020204" pitchFamily="34" charset="0"/>
              </a:rPr>
              <a:t>Pose a question</a:t>
            </a:r>
            <a:endParaRPr lang="en" sz="2000" dirty="0">
              <a:solidFill>
                <a:schemeClr val="tx1"/>
              </a:solidFill>
              <a:latin typeface="A.C.M.E. Secret Agent" panose="020B0603050302020204" pitchFamily="34" charset="0"/>
            </a:endParaRPr>
          </a:p>
        </p:txBody>
      </p:sp>
      <p:sp>
        <p:nvSpPr>
          <p:cNvPr id="41" name="Shape 101"/>
          <p:cNvSpPr txBox="1">
            <a:spLocks/>
          </p:cNvSpPr>
          <p:nvPr/>
        </p:nvSpPr>
        <p:spPr>
          <a:xfrm>
            <a:off x="6436625" y="4141203"/>
            <a:ext cx="2084352" cy="713074"/>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677480"/>
              </a:buClr>
              <a:buSzPct val="100000"/>
              <a:buFont typeface="Lato"/>
              <a:buChar char="▷"/>
              <a:defRPr sz="3000" b="0" i="0" u="none" strike="noStrike" cap="none">
                <a:solidFill>
                  <a:srgbClr val="677480"/>
                </a:solidFill>
                <a:latin typeface="Lato"/>
                <a:ea typeface="Lato"/>
                <a:cs typeface="Lato"/>
                <a:sym typeface="Lato"/>
              </a:defRPr>
            </a:lvl1pPr>
            <a:lvl2pPr marR="0" lvl="1"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2pPr>
            <a:lvl3pPr marR="0" lvl="2"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3pPr>
            <a:lvl4pPr marR="0" lvl="3"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4pPr>
            <a:lvl5pPr marR="0" lvl="4"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5pPr>
            <a:lvl6pPr marR="0" lvl="5"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6pPr>
            <a:lvl7pPr marR="0" lvl="6"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7pPr>
            <a:lvl8pPr marR="0" lvl="7"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8pPr>
            <a:lvl9pPr marR="0" lvl="8"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9pPr>
          </a:lstStyle>
          <a:p>
            <a:pPr algn="ctr">
              <a:buNone/>
            </a:pPr>
            <a:r>
              <a:rPr lang="en-US" sz="2000" dirty="0">
                <a:solidFill>
                  <a:schemeClr val="tx1"/>
                </a:solidFill>
                <a:latin typeface="A.C.M.E. Secret Agent" panose="020B0603050302020204" pitchFamily="34" charset="0"/>
              </a:rPr>
              <a:t>Collect data to answer to the question</a:t>
            </a:r>
            <a:endParaRPr lang="en" sz="2000" dirty="0">
              <a:solidFill>
                <a:schemeClr val="tx1"/>
              </a:solidFill>
              <a:latin typeface="A.C.M.E. Secret Agent" panose="020B0603050302020204" pitchFamily="34" charset="0"/>
            </a:endParaRPr>
          </a:p>
        </p:txBody>
      </p:sp>
      <p:sp>
        <p:nvSpPr>
          <p:cNvPr id="42" name="Shape 101"/>
          <p:cNvSpPr txBox="1">
            <a:spLocks/>
          </p:cNvSpPr>
          <p:nvPr/>
        </p:nvSpPr>
        <p:spPr>
          <a:xfrm>
            <a:off x="4602991" y="3784666"/>
            <a:ext cx="1793882" cy="713074"/>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677480"/>
              </a:buClr>
              <a:buSzPct val="100000"/>
              <a:buFont typeface="Lato"/>
              <a:buChar char="▷"/>
              <a:defRPr sz="3000" b="0" i="0" u="none" strike="noStrike" cap="none">
                <a:solidFill>
                  <a:srgbClr val="677480"/>
                </a:solidFill>
                <a:latin typeface="Lato"/>
                <a:ea typeface="Lato"/>
                <a:cs typeface="Lato"/>
                <a:sym typeface="Lato"/>
              </a:defRPr>
            </a:lvl1pPr>
            <a:lvl2pPr marR="0" lvl="1"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2pPr>
            <a:lvl3pPr marR="0" lvl="2"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3pPr>
            <a:lvl4pPr marR="0" lvl="3"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4pPr>
            <a:lvl5pPr marR="0" lvl="4"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5pPr>
            <a:lvl6pPr marR="0" lvl="5"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6pPr>
            <a:lvl7pPr marR="0" lvl="6"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7pPr>
            <a:lvl8pPr marR="0" lvl="7"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8pPr>
            <a:lvl9pPr marR="0" lvl="8"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9pPr>
          </a:lstStyle>
          <a:p>
            <a:pPr algn="ctr">
              <a:buNone/>
            </a:pPr>
            <a:r>
              <a:rPr lang="en-US" sz="2000" dirty="0">
                <a:solidFill>
                  <a:schemeClr val="tx1"/>
                </a:solidFill>
                <a:latin typeface="A.C.M.E. Secret Agent" panose="020B0603050302020204" pitchFamily="34" charset="0"/>
              </a:rPr>
              <a:t>Present the answer</a:t>
            </a:r>
            <a:endParaRPr lang="en" sz="2000" dirty="0">
              <a:solidFill>
                <a:schemeClr val="tx1"/>
              </a:solidFill>
              <a:latin typeface="A.C.M.E. Secret Agent" panose="020B0603050302020204" pitchFamily="34" charset="0"/>
            </a:endParaRPr>
          </a:p>
        </p:txBody>
      </p:sp>
    </p:spTree>
    <p:extLst>
      <p:ext uri="{BB962C8B-B14F-4D97-AF65-F5344CB8AC3E}">
        <p14:creationId xmlns:p14="http://schemas.microsoft.com/office/powerpoint/2010/main" val="140546449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112">
                                            <p:txEl>
                                              <p:pRg st="0" end="0"/>
                                            </p:txEl>
                                          </p:spTgt>
                                        </p:tgtEl>
                                        <p:attrNameLst>
                                          <p:attrName>style.visibility</p:attrName>
                                        </p:attrNameLst>
                                      </p:cBhvr>
                                      <p:to>
                                        <p:strVal val="visible"/>
                                      </p:to>
                                    </p:set>
                                    <p:anim calcmode="lin" valueType="num">
                                      <p:cBhvr additive="base">
                                        <p:cTn id="7" dur="500"/>
                                        <p:tgtEl>
                                          <p:spTgt spid="112">
                                            <p:txEl>
                                              <p:pRg st="0" end="0"/>
                                            </p:txEl>
                                          </p:spTgt>
                                        </p:tgtEl>
                                        <p:attrNameLst>
                                          <p:attrName>ppt_x</p:attrName>
                                        </p:attrNameLst>
                                      </p:cBhvr>
                                      <p:tavLst>
                                        <p:tav tm="0">
                                          <p:val>
                                            <p:strVal val="#ppt_x-#ppt_w*1.125000"/>
                                          </p:val>
                                        </p:tav>
                                        <p:tav tm="100000">
                                          <p:val>
                                            <p:strVal val="#ppt_x"/>
                                          </p:val>
                                        </p:tav>
                                      </p:tavLst>
                                    </p:anim>
                                    <p:animEffect transition="in" filter="wipe(right)">
                                      <p:cBhvr>
                                        <p:cTn id="8" dur="500"/>
                                        <p:tgtEl>
                                          <p:spTgt spid="112">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112">
                                            <p:txEl>
                                              <p:pRg st="1" end="1"/>
                                            </p:txEl>
                                          </p:spTgt>
                                        </p:tgtEl>
                                        <p:attrNameLst>
                                          <p:attrName>style.visibility</p:attrName>
                                        </p:attrNameLst>
                                      </p:cBhvr>
                                      <p:to>
                                        <p:strVal val="visible"/>
                                      </p:to>
                                    </p:set>
                                    <p:anim calcmode="lin" valueType="num">
                                      <p:cBhvr additive="base">
                                        <p:cTn id="13" dur="500"/>
                                        <p:tgtEl>
                                          <p:spTgt spid="112">
                                            <p:txEl>
                                              <p:pRg st="1" end="1"/>
                                            </p:txEl>
                                          </p:spTgt>
                                        </p:tgtEl>
                                        <p:attrNameLst>
                                          <p:attrName>ppt_x</p:attrName>
                                        </p:attrNameLst>
                                      </p:cBhvr>
                                      <p:tavLst>
                                        <p:tav tm="0">
                                          <p:val>
                                            <p:strVal val="#ppt_x-#ppt_w*1.125000"/>
                                          </p:val>
                                        </p:tav>
                                        <p:tav tm="100000">
                                          <p:val>
                                            <p:strVal val="#ppt_x"/>
                                          </p:val>
                                        </p:tav>
                                      </p:tavLst>
                                    </p:anim>
                                    <p:animEffect transition="in" filter="wipe(right)">
                                      <p:cBhvr>
                                        <p:cTn id="14" dur="500"/>
                                        <p:tgtEl>
                                          <p:spTgt spid="11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down)">
                                      <p:cBhvr>
                                        <p:cTn id="19" dur="250"/>
                                        <p:tgtEl>
                                          <p:spTgt spid="20"/>
                                        </p:tgtEl>
                                      </p:cBhvr>
                                    </p:animEffect>
                                  </p:childTnLst>
                                </p:cTn>
                              </p:par>
                            </p:childTnLst>
                          </p:cTn>
                        </p:par>
                        <p:par>
                          <p:cTn id="20" fill="hold">
                            <p:stCondLst>
                              <p:cond delay="250"/>
                            </p:stCondLst>
                            <p:childTnLst>
                              <p:par>
                                <p:cTn id="21" presetID="22" presetClass="entr" presetSubtype="4" fill="hold"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down)">
                                      <p:cBhvr>
                                        <p:cTn id="23" dur="250"/>
                                        <p:tgtEl>
                                          <p:spTgt spid="12"/>
                                        </p:tgtEl>
                                      </p:cBhvr>
                                    </p:animEffect>
                                  </p:childTnLst>
                                </p:cTn>
                              </p:par>
                            </p:childTnLst>
                          </p:cTn>
                        </p:par>
                        <p:par>
                          <p:cTn id="24" fill="hold">
                            <p:stCondLst>
                              <p:cond delay="500"/>
                            </p:stCondLst>
                            <p:childTnLst>
                              <p:par>
                                <p:cTn id="25" presetID="21" presetClass="entr" presetSubtype="1" fill="hold"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heel(1)">
                                      <p:cBhvr>
                                        <p:cTn id="27" dur="1000"/>
                                        <p:tgtEl>
                                          <p:spTgt spid="10"/>
                                        </p:tgtEl>
                                      </p:cBhvr>
                                    </p:animEffect>
                                  </p:childTnLst>
                                </p:cTn>
                              </p:par>
                            </p:childTnLst>
                          </p:cTn>
                        </p:par>
                        <p:par>
                          <p:cTn id="28" fill="hold">
                            <p:stCondLst>
                              <p:cond delay="1500"/>
                            </p:stCondLst>
                            <p:childTnLst>
                              <p:par>
                                <p:cTn id="29" presetID="10" presetClass="entr" presetSubtype="0" fill="hold" grpId="0" nodeType="after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fade">
                                      <p:cBhvr>
                                        <p:cTn id="31" dur="500"/>
                                        <p:tgtEl>
                                          <p:spTgt spid="36"/>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wipe(down)">
                                      <p:cBhvr>
                                        <p:cTn id="36" dur="250"/>
                                        <p:tgtEl>
                                          <p:spTgt spid="28"/>
                                        </p:tgtEl>
                                      </p:cBhvr>
                                    </p:animEffect>
                                  </p:childTnLst>
                                </p:cTn>
                              </p:par>
                            </p:childTnLst>
                          </p:cTn>
                        </p:par>
                        <p:par>
                          <p:cTn id="37" fill="hold">
                            <p:stCondLst>
                              <p:cond delay="250"/>
                            </p:stCondLst>
                            <p:childTnLst>
                              <p:par>
                                <p:cTn id="38" presetID="22" presetClass="entr" presetSubtype="4" fill="hold" nodeType="after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wipe(down)">
                                      <p:cBhvr>
                                        <p:cTn id="40" dur="250"/>
                                        <p:tgtEl>
                                          <p:spTgt spid="27"/>
                                        </p:tgtEl>
                                      </p:cBhvr>
                                    </p:animEffect>
                                  </p:childTnLst>
                                </p:cTn>
                              </p:par>
                            </p:childTnLst>
                          </p:cTn>
                        </p:par>
                        <p:par>
                          <p:cTn id="41" fill="hold">
                            <p:stCondLst>
                              <p:cond delay="500"/>
                            </p:stCondLst>
                            <p:childTnLst>
                              <p:par>
                                <p:cTn id="42" presetID="21" presetClass="entr" presetSubtype="1" fill="hold" nodeType="after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wheel(1)">
                                      <p:cBhvr>
                                        <p:cTn id="44" dur="1000"/>
                                        <p:tgtEl>
                                          <p:spTgt spid="26"/>
                                        </p:tgtEl>
                                      </p:cBhvr>
                                    </p:animEffect>
                                  </p:childTnLst>
                                </p:cTn>
                              </p:par>
                            </p:childTnLst>
                          </p:cTn>
                        </p:par>
                        <p:par>
                          <p:cTn id="45" fill="hold">
                            <p:stCondLst>
                              <p:cond delay="1500"/>
                            </p:stCondLst>
                            <p:childTnLst>
                              <p:par>
                                <p:cTn id="46" presetID="10" presetClass="entr" presetSubtype="0" fill="hold" grpId="0" nodeType="afterEffect">
                                  <p:stCondLst>
                                    <p:cond delay="0"/>
                                  </p:stCondLst>
                                  <p:childTnLst>
                                    <p:set>
                                      <p:cBhvr>
                                        <p:cTn id="47" dur="1" fill="hold">
                                          <p:stCondLst>
                                            <p:cond delay="0"/>
                                          </p:stCondLst>
                                        </p:cTn>
                                        <p:tgtEl>
                                          <p:spTgt spid="37"/>
                                        </p:tgtEl>
                                        <p:attrNameLst>
                                          <p:attrName>style.visibility</p:attrName>
                                        </p:attrNameLst>
                                      </p:cBhvr>
                                      <p:to>
                                        <p:strVal val="visible"/>
                                      </p:to>
                                    </p:set>
                                    <p:animEffect transition="in" filter="fade">
                                      <p:cBhvr>
                                        <p:cTn id="48" dur="500"/>
                                        <p:tgtEl>
                                          <p:spTgt spid="37"/>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nodeType="clickEffect">
                                  <p:stCondLst>
                                    <p:cond delay="0"/>
                                  </p:stCondLst>
                                  <p:childTnLst>
                                    <p:set>
                                      <p:cBhvr>
                                        <p:cTn id="52" dur="1" fill="hold">
                                          <p:stCondLst>
                                            <p:cond delay="0"/>
                                          </p:stCondLst>
                                        </p:cTn>
                                        <p:tgtEl>
                                          <p:spTgt spid="33"/>
                                        </p:tgtEl>
                                        <p:attrNameLst>
                                          <p:attrName>style.visibility</p:attrName>
                                        </p:attrNameLst>
                                      </p:cBhvr>
                                      <p:to>
                                        <p:strVal val="visible"/>
                                      </p:to>
                                    </p:set>
                                    <p:animEffect transition="in" filter="wipe(down)">
                                      <p:cBhvr>
                                        <p:cTn id="53" dur="250"/>
                                        <p:tgtEl>
                                          <p:spTgt spid="33"/>
                                        </p:tgtEl>
                                      </p:cBhvr>
                                    </p:animEffect>
                                  </p:childTnLst>
                                </p:cTn>
                              </p:par>
                            </p:childTnLst>
                          </p:cTn>
                        </p:par>
                        <p:par>
                          <p:cTn id="54" fill="hold">
                            <p:stCondLst>
                              <p:cond delay="250"/>
                            </p:stCondLst>
                            <p:childTnLst>
                              <p:par>
                                <p:cTn id="55" presetID="22" presetClass="entr" presetSubtype="4" fill="hold" nodeType="afterEffect">
                                  <p:stCondLst>
                                    <p:cond delay="0"/>
                                  </p:stCondLst>
                                  <p:childTnLst>
                                    <p:set>
                                      <p:cBhvr>
                                        <p:cTn id="56" dur="1" fill="hold">
                                          <p:stCondLst>
                                            <p:cond delay="0"/>
                                          </p:stCondLst>
                                        </p:cTn>
                                        <p:tgtEl>
                                          <p:spTgt spid="32"/>
                                        </p:tgtEl>
                                        <p:attrNameLst>
                                          <p:attrName>style.visibility</p:attrName>
                                        </p:attrNameLst>
                                      </p:cBhvr>
                                      <p:to>
                                        <p:strVal val="visible"/>
                                      </p:to>
                                    </p:set>
                                    <p:animEffect transition="in" filter="wipe(down)">
                                      <p:cBhvr>
                                        <p:cTn id="57" dur="250"/>
                                        <p:tgtEl>
                                          <p:spTgt spid="32"/>
                                        </p:tgtEl>
                                      </p:cBhvr>
                                    </p:animEffect>
                                  </p:childTnLst>
                                </p:cTn>
                              </p:par>
                            </p:childTnLst>
                          </p:cTn>
                        </p:par>
                        <p:par>
                          <p:cTn id="58" fill="hold">
                            <p:stCondLst>
                              <p:cond delay="500"/>
                            </p:stCondLst>
                            <p:childTnLst>
                              <p:par>
                                <p:cTn id="59" presetID="21" presetClass="entr" presetSubtype="1" fill="hold" nodeType="afterEffect">
                                  <p:stCondLst>
                                    <p:cond delay="0"/>
                                  </p:stCondLst>
                                  <p:childTnLst>
                                    <p:set>
                                      <p:cBhvr>
                                        <p:cTn id="60" dur="1" fill="hold">
                                          <p:stCondLst>
                                            <p:cond delay="0"/>
                                          </p:stCondLst>
                                        </p:cTn>
                                        <p:tgtEl>
                                          <p:spTgt spid="31"/>
                                        </p:tgtEl>
                                        <p:attrNameLst>
                                          <p:attrName>style.visibility</p:attrName>
                                        </p:attrNameLst>
                                      </p:cBhvr>
                                      <p:to>
                                        <p:strVal val="visible"/>
                                      </p:to>
                                    </p:set>
                                    <p:animEffect transition="in" filter="wheel(1)">
                                      <p:cBhvr>
                                        <p:cTn id="61" dur="1000"/>
                                        <p:tgtEl>
                                          <p:spTgt spid="31"/>
                                        </p:tgtEl>
                                      </p:cBhvr>
                                    </p:animEffect>
                                  </p:childTnLst>
                                </p:cTn>
                              </p:par>
                            </p:childTnLst>
                          </p:cTn>
                        </p:par>
                        <p:par>
                          <p:cTn id="62" fill="hold">
                            <p:stCondLst>
                              <p:cond delay="1500"/>
                            </p:stCondLst>
                            <p:childTnLst>
                              <p:par>
                                <p:cTn id="63" presetID="10" presetClass="entr" presetSubtype="0" fill="hold" grpId="0" nodeType="afterEffect">
                                  <p:stCondLst>
                                    <p:cond delay="0"/>
                                  </p:stCondLst>
                                  <p:childTnLst>
                                    <p:set>
                                      <p:cBhvr>
                                        <p:cTn id="64" dur="1" fill="hold">
                                          <p:stCondLst>
                                            <p:cond delay="0"/>
                                          </p:stCondLst>
                                        </p:cTn>
                                        <p:tgtEl>
                                          <p:spTgt spid="38"/>
                                        </p:tgtEl>
                                        <p:attrNameLst>
                                          <p:attrName>style.visibility</p:attrName>
                                        </p:attrNameLst>
                                      </p:cBhvr>
                                      <p:to>
                                        <p:strVal val="visible"/>
                                      </p:to>
                                    </p:set>
                                    <p:animEffect transition="in" filter="fade">
                                      <p:cBhvr>
                                        <p:cTn id="65" dur="500"/>
                                        <p:tgtEl>
                                          <p:spTgt spid="38"/>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grpId="0" nodeType="clickEffect">
                                  <p:stCondLst>
                                    <p:cond delay="0"/>
                                  </p:stCondLst>
                                  <p:childTnLst>
                                    <p:set>
                                      <p:cBhvr>
                                        <p:cTn id="69" dur="1" fill="hold">
                                          <p:stCondLst>
                                            <p:cond delay="0"/>
                                          </p:stCondLst>
                                        </p:cTn>
                                        <p:tgtEl>
                                          <p:spTgt spid="2"/>
                                        </p:tgtEl>
                                        <p:attrNameLst>
                                          <p:attrName>style.visibility</p:attrName>
                                        </p:attrNameLst>
                                      </p:cBhvr>
                                      <p:to>
                                        <p:strVal val="visible"/>
                                      </p:to>
                                    </p:set>
                                    <p:animEffect transition="in" filter="wipe(down)">
                                      <p:cBhvr>
                                        <p:cTn id="70" dur="500"/>
                                        <p:tgtEl>
                                          <p:spTgt spid="2"/>
                                        </p:tgtEl>
                                      </p:cBhvr>
                                    </p:animEffect>
                                  </p:childTnLst>
                                </p:cTn>
                              </p:par>
                            </p:childTnLst>
                          </p:cTn>
                        </p:par>
                        <p:par>
                          <p:cTn id="71" fill="hold">
                            <p:stCondLst>
                              <p:cond delay="500"/>
                            </p:stCondLst>
                            <p:childTnLst>
                              <p:par>
                                <p:cTn id="72" presetID="10" presetClass="entr" presetSubtype="0" fill="hold" grpId="0" nodeType="afterEffect">
                                  <p:stCondLst>
                                    <p:cond delay="0"/>
                                  </p:stCondLst>
                                  <p:childTnLst>
                                    <p:set>
                                      <p:cBhvr>
                                        <p:cTn id="73" dur="1" fill="hold">
                                          <p:stCondLst>
                                            <p:cond delay="0"/>
                                          </p:stCondLst>
                                        </p:cTn>
                                        <p:tgtEl>
                                          <p:spTgt spid="40"/>
                                        </p:tgtEl>
                                        <p:attrNameLst>
                                          <p:attrName>style.visibility</p:attrName>
                                        </p:attrNameLst>
                                      </p:cBhvr>
                                      <p:to>
                                        <p:strVal val="visible"/>
                                      </p:to>
                                    </p:set>
                                    <p:animEffect transition="in" filter="fade">
                                      <p:cBhvr>
                                        <p:cTn id="74" dur="500"/>
                                        <p:tgtEl>
                                          <p:spTgt spid="40"/>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4" fill="hold" grpId="0" nodeType="clickEffect">
                                  <p:stCondLst>
                                    <p:cond delay="0"/>
                                  </p:stCondLst>
                                  <p:childTnLst>
                                    <p:set>
                                      <p:cBhvr>
                                        <p:cTn id="78" dur="1" fill="hold">
                                          <p:stCondLst>
                                            <p:cond delay="0"/>
                                          </p:stCondLst>
                                        </p:cTn>
                                        <p:tgtEl>
                                          <p:spTgt spid="35"/>
                                        </p:tgtEl>
                                        <p:attrNameLst>
                                          <p:attrName>style.visibility</p:attrName>
                                        </p:attrNameLst>
                                      </p:cBhvr>
                                      <p:to>
                                        <p:strVal val="visible"/>
                                      </p:to>
                                    </p:set>
                                    <p:animEffect transition="in" filter="wipe(down)">
                                      <p:cBhvr>
                                        <p:cTn id="79" dur="500"/>
                                        <p:tgtEl>
                                          <p:spTgt spid="35"/>
                                        </p:tgtEl>
                                      </p:cBhvr>
                                    </p:animEffect>
                                  </p:childTnLst>
                                </p:cTn>
                              </p:par>
                            </p:childTnLst>
                          </p:cTn>
                        </p:par>
                        <p:par>
                          <p:cTn id="80" fill="hold">
                            <p:stCondLst>
                              <p:cond delay="500"/>
                            </p:stCondLst>
                            <p:childTnLst>
                              <p:par>
                                <p:cTn id="81" presetID="10" presetClass="entr" presetSubtype="0" fill="hold" grpId="0" nodeType="afterEffect">
                                  <p:stCondLst>
                                    <p:cond delay="0"/>
                                  </p:stCondLst>
                                  <p:childTnLst>
                                    <p:set>
                                      <p:cBhvr>
                                        <p:cTn id="82" dur="1" fill="hold">
                                          <p:stCondLst>
                                            <p:cond delay="0"/>
                                          </p:stCondLst>
                                        </p:cTn>
                                        <p:tgtEl>
                                          <p:spTgt spid="41"/>
                                        </p:tgtEl>
                                        <p:attrNameLst>
                                          <p:attrName>style.visibility</p:attrName>
                                        </p:attrNameLst>
                                      </p:cBhvr>
                                      <p:to>
                                        <p:strVal val="visible"/>
                                      </p:to>
                                    </p:set>
                                    <p:animEffect transition="in" filter="fade">
                                      <p:cBhvr>
                                        <p:cTn id="83" dur="500"/>
                                        <p:tgtEl>
                                          <p:spTgt spid="41"/>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4" fill="hold" grpId="0" nodeType="clickEffect">
                                  <p:stCondLst>
                                    <p:cond delay="0"/>
                                  </p:stCondLst>
                                  <p:childTnLst>
                                    <p:set>
                                      <p:cBhvr>
                                        <p:cTn id="87" dur="1" fill="hold">
                                          <p:stCondLst>
                                            <p:cond delay="0"/>
                                          </p:stCondLst>
                                        </p:cTn>
                                        <p:tgtEl>
                                          <p:spTgt spid="39"/>
                                        </p:tgtEl>
                                        <p:attrNameLst>
                                          <p:attrName>style.visibility</p:attrName>
                                        </p:attrNameLst>
                                      </p:cBhvr>
                                      <p:to>
                                        <p:strVal val="visible"/>
                                      </p:to>
                                    </p:set>
                                    <p:animEffect transition="in" filter="wipe(down)">
                                      <p:cBhvr>
                                        <p:cTn id="88" dur="500"/>
                                        <p:tgtEl>
                                          <p:spTgt spid="39"/>
                                        </p:tgtEl>
                                      </p:cBhvr>
                                    </p:animEffect>
                                  </p:childTnLst>
                                </p:cTn>
                              </p:par>
                            </p:childTnLst>
                          </p:cTn>
                        </p:par>
                        <p:par>
                          <p:cTn id="89" fill="hold">
                            <p:stCondLst>
                              <p:cond delay="500"/>
                            </p:stCondLst>
                            <p:childTnLst>
                              <p:par>
                                <p:cTn id="90" presetID="10" presetClass="entr" presetSubtype="0" fill="hold" grpId="0" nodeType="afterEffect">
                                  <p:stCondLst>
                                    <p:cond delay="0"/>
                                  </p:stCondLst>
                                  <p:childTnLst>
                                    <p:set>
                                      <p:cBhvr>
                                        <p:cTn id="91" dur="1" fill="hold">
                                          <p:stCondLst>
                                            <p:cond delay="0"/>
                                          </p:stCondLst>
                                        </p:cTn>
                                        <p:tgtEl>
                                          <p:spTgt spid="42"/>
                                        </p:tgtEl>
                                        <p:attrNameLst>
                                          <p:attrName>style.visibility</p:attrName>
                                        </p:attrNameLst>
                                      </p:cBhvr>
                                      <p:to>
                                        <p:strVal val="visible"/>
                                      </p:to>
                                    </p:set>
                                    <p:animEffect transition="in" filter="fade">
                                      <p:cBhvr>
                                        <p:cTn id="92"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uiExpand="1" build="p"/>
      <p:bldP spid="36" grpId="0"/>
      <p:bldP spid="37" grpId="0"/>
      <p:bldP spid="38" grpId="0"/>
      <p:bldP spid="2" grpId="0" animBg="1"/>
      <p:bldP spid="35" grpId="0" animBg="1"/>
      <p:bldP spid="39" grpId="0" animBg="1"/>
      <p:bldP spid="40" grpId="0"/>
      <p:bldP spid="41" grpId="0"/>
      <p:bldP spid="4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9" name="Shape 101"/>
          <p:cNvSpPr txBox="1">
            <a:spLocks/>
          </p:cNvSpPr>
          <p:nvPr/>
        </p:nvSpPr>
        <p:spPr>
          <a:xfrm>
            <a:off x="4459180" y="777994"/>
            <a:ext cx="7147801" cy="4637941"/>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677480"/>
              </a:buClr>
              <a:buSzPct val="100000"/>
              <a:buFont typeface="Lato"/>
              <a:buChar char="▷"/>
              <a:defRPr sz="3000" b="0" i="0" u="none" strike="noStrike" cap="none">
                <a:solidFill>
                  <a:srgbClr val="677480"/>
                </a:solidFill>
                <a:latin typeface="Lato"/>
                <a:ea typeface="Lato"/>
                <a:cs typeface="Lato"/>
                <a:sym typeface="Lato"/>
              </a:defRPr>
            </a:lvl1pPr>
            <a:lvl2pPr marR="0" lvl="1"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2pPr>
            <a:lvl3pPr marR="0" lvl="2"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3pPr>
            <a:lvl4pPr marR="0" lvl="3"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4pPr>
            <a:lvl5pPr marR="0" lvl="4"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5pPr>
            <a:lvl6pPr marR="0" lvl="5"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6pPr>
            <a:lvl7pPr marR="0" lvl="6"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7pPr>
            <a:lvl8pPr marR="0" lvl="7"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8pPr>
            <a:lvl9pPr marR="0" lvl="8"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9pPr>
          </a:lstStyle>
          <a:p>
            <a:pPr>
              <a:buNone/>
            </a:pPr>
            <a:r>
              <a:rPr lang="en-PH" sz="3200" dirty="0">
                <a:solidFill>
                  <a:schemeClr val="tx1"/>
                </a:solidFill>
              </a:rPr>
              <a:t>Add to existing knowledge. </a:t>
            </a:r>
          </a:p>
          <a:p>
            <a:pPr>
              <a:buNone/>
            </a:pPr>
            <a:endParaRPr lang="en-PH" sz="3200" dirty="0">
              <a:solidFill>
                <a:schemeClr val="tx1"/>
              </a:solidFill>
            </a:endParaRPr>
          </a:p>
          <a:p>
            <a:pPr>
              <a:buNone/>
            </a:pPr>
            <a:r>
              <a:rPr lang="en-PH" sz="3200" dirty="0">
                <a:solidFill>
                  <a:schemeClr val="tx1"/>
                </a:solidFill>
              </a:rPr>
              <a:t>Improve practice.</a:t>
            </a:r>
          </a:p>
          <a:p>
            <a:pPr>
              <a:buNone/>
            </a:pPr>
            <a:endParaRPr lang="en-PH" sz="3200" dirty="0">
              <a:solidFill>
                <a:schemeClr val="tx1"/>
              </a:solidFill>
            </a:endParaRPr>
          </a:p>
          <a:p>
            <a:pPr>
              <a:buNone/>
            </a:pPr>
            <a:r>
              <a:rPr lang="en-PH" sz="3200" dirty="0">
                <a:solidFill>
                  <a:schemeClr val="tx1"/>
                </a:solidFill>
              </a:rPr>
              <a:t>Inform policies</a:t>
            </a:r>
          </a:p>
          <a:p>
            <a:pPr>
              <a:buNone/>
            </a:pPr>
            <a:endParaRPr lang="en-PH" sz="3200" dirty="0">
              <a:solidFill>
                <a:schemeClr val="tx1"/>
              </a:solidFill>
            </a:endParaRPr>
          </a:p>
          <a:p>
            <a:pPr>
              <a:buNone/>
            </a:pPr>
            <a:r>
              <a:rPr lang="en-PH" sz="3200" dirty="0">
                <a:solidFill>
                  <a:schemeClr val="tx1"/>
                </a:solidFill>
              </a:rPr>
              <a:t>Solve problems, not emergencies.</a:t>
            </a:r>
          </a:p>
        </p:txBody>
      </p:sp>
      <p:sp>
        <p:nvSpPr>
          <p:cNvPr id="12" name="Rectangle 11"/>
          <p:cNvSpPr/>
          <p:nvPr/>
        </p:nvSpPr>
        <p:spPr>
          <a:xfrm>
            <a:off x="3835043" y="912823"/>
            <a:ext cx="556590" cy="475708"/>
          </a:xfrm>
          <a:prstGeom prst="rect">
            <a:avLst/>
          </a:prstGeom>
          <a:solidFill>
            <a:srgbClr val="FF0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32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entury Gothic" panose="020B0502020202020204" pitchFamily="34" charset="0"/>
              </a:rPr>
              <a:t>1</a:t>
            </a:r>
          </a:p>
        </p:txBody>
      </p:sp>
      <p:sp>
        <p:nvSpPr>
          <p:cNvPr id="13" name="Rectangle 12"/>
          <p:cNvSpPr/>
          <p:nvPr/>
        </p:nvSpPr>
        <p:spPr>
          <a:xfrm>
            <a:off x="3835043" y="2862159"/>
            <a:ext cx="556590" cy="475708"/>
          </a:xfrm>
          <a:prstGeom prst="rect">
            <a:avLst/>
          </a:prstGeom>
          <a:solidFill>
            <a:srgbClr val="FF0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entury Gothic" panose="020B0502020202020204" pitchFamily="34" charset="0"/>
              </a:rPr>
              <a:t>3</a:t>
            </a:r>
            <a:endParaRPr lang="en-PH" sz="32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entury Gothic" panose="020B0502020202020204" pitchFamily="34" charset="0"/>
            </a:endParaRPr>
          </a:p>
        </p:txBody>
      </p:sp>
      <p:cxnSp>
        <p:nvCxnSpPr>
          <p:cNvPr id="15" name="Straight Connector 14"/>
          <p:cNvCxnSpPr/>
          <p:nvPr/>
        </p:nvCxnSpPr>
        <p:spPr>
          <a:xfrm>
            <a:off x="3752750" y="897730"/>
            <a:ext cx="0" cy="3537989"/>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3742855" y="912823"/>
            <a:ext cx="9893" cy="352289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3835043" y="1875901"/>
            <a:ext cx="556590" cy="475708"/>
          </a:xfrm>
          <a:prstGeom prst="rect">
            <a:avLst/>
          </a:prstGeom>
          <a:solidFill>
            <a:srgbClr val="FF0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entury Gothic" panose="020B0502020202020204" pitchFamily="34" charset="0"/>
              </a:rPr>
              <a:t>2</a:t>
            </a:r>
            <a:endParaRPr lang="en-PH" sz="32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entury Gothic" panose="020B0502020202020204" pitchFamily="34" charset="0"/>
            </a:endParaRPr>
          </a:p>
        </p:txBody>
      </p:sp>
      <p:sp>
        <p:nvSpPr>
          <p:cNvPr id="10" name="Rectangle 9"/>
          <p:cNvSpPr/>
          <p:nvPr/>
        </p:nvSpPr>
        <p:spPr>
          <a:xfrm>
            <a:off x="464513" y="0"/>
            <a:ext cx="1522549" cy="6858000"/>
          </a:xfrm>
          <a:prstGeom prst="rect">
            <a:avLst/>
          </a:prstGeom>
          <a:gradFill flip="none" rotWithShape="1">
            <a:gsLst>
              <a:gs pos="0">
                <a:srgbClr val="3299EE">
                  <a:shade val="30000"/>
                  <a:satMod val="115000"/>
                </a:srgbClr>
              </a:gs>
              <a:gs pos="50000">
                <a:srgbClr val="3299EE">
                  <a:shade val="67500"/>
                  <a:satMod val="115000"/>
                </a:srgbClr>
              </a:gs>
              <a:gs pos="100000">
                <a:srgbClr val="3299EE">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p:cNvSpPr/>
          <p:nvPr/>
        </p:nvSpPr>
        <p:spPr>
          <a:xfrm>
            <a:off x="1987062" y="0"/>
            <a:ext cx="464513" cy="6858000"/>
          </a:xfrm>
          <a:prstGeom prst="rect">
            <a:avLst/>
          </a:prstGeom>
          <a:gradFill flip="none" rotWithShape="1">
            <a:gsLst>
              <a:gs pos="0">
                <a:srgbClr val="FF9933">
                  <a:shade val="30000"/>
                  <a:satMod val="115000"/>
                </a:srgbClr>
              </a:gs>
              <a:gs pos="50000">
                <a:srgbClr val="FF9933">
                  <a:shade val="67500"/>
                  <a:satMod val="115000"/>
                </a:srgbClr>
              </a:gs>
              <a:gs pos="100000">
                <a:srgbClr val="FF9933">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4" name="Rectangle 13"/>
          <p:cNvSpPr/>
          <p:nvPr/>
        </p:nvSpPr>
        <p:spPr>
          <a:xfrm>
            <a:off x="2451575" y="0"/>
            <a:ext cx="485056" cy="6858000"/>
          </a:xfrm>
          <a:prstGeom prst="rect">
            <a:avLst/>
          </a:prstGeom>
          <a:gradFill flip="none" rotWithShape="1">
            <a:gsLst>
              <a:gs pos="0">
                <a:srgbClr val="FF0066">
                  <a:shade val="30000"/>
                  <a:satMod val="115000"/>
                </a:srgbClr>
              </a:gs>
              <a:gs pos="50000">
                <a:srgbClr val="FF0066">
                  <a:shade val="67500"/>
                  <a:satMod val="115000"/>
                </a:srgbClr>
              </a:gs>
              <a:gs pos="100000">
                <a:srgbClr val="FF0066">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8" name="Rectangle 17"/>
          <p:cNvSpPr/>
          <p:nvPr/>
        </p:nvSpPr>
        <p:spPr>
          <a:xfrm>
            <a:off x="0" y="0"/>
            <a:ext cx="464513" cy="6858000"/>
          </a:xfrm>
          <a:prstGeom prst="rect">
            <a:avLst/>
          </a:prstGeom>
          <a:gradFill flip="none" rotWithShape="1">
            <a:gsLst>
              <a:gs pos="0">
                <a:srgbClr val="7BE3F1">
                  <a:shade val="30000"/>
                  <a:satMod val="115000"/>
                </a:srgbClr>
              </a:gs>
              <a:gs pos="50000">
                <a:srgbClr val="7BE3F1">
                  <a:shade val="67500"/>
                  <a:satMod val="115000"/>
                </a:srgbClr>
              </a:gs>
              <a:gs pos="100000">
                <a:srgbClr val="7BE3F1">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Rectangle 19"/>
          <p:cNvSpPr/>
          <p:nvPr/>
        </p:nvSpPr>
        <p:spPr>
          <a:xfrm>
            <a:off x="0" y="4435719"/>
            <a:ext cx="2936631" cy="19694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 sz="3600" b="1" dirty="0">
                <a:solidFill>
                  <a:srgbClr val="002060"/>
                </a:solidFill>
                <a:latin typeface="Raleway" panose="020B0403030101060003" pitchFamily="34" charset="0"/>
              </a:rPr>
              <a:t>Why</a:t>
            </a:r>
            <a:r>
              <a:rPr lang="en" sz="3600" b="1" dirty="0">
                <a:solidFill>
                  <a:srgbClr val="0070C0"/>
                </a:solidFill>
                <a:latin typeface="Raleway" panose="020B0403030101060003" pitchFamily="34" charset="0"/>
              </a:rPr>
              <a:t> </a:t>
            </a:r>
            <a:r>
              <a:rPr lang="en" sz="3600" b="1" dirty="0">
                <a:solidFill>
                  <a:srgbClr val="00B050"/>
                </a:solidFill>
                <a:latin typeface="Raleway" panose="020B0403030101060003" pitchFamily="34" charset="0"/>
              </a:rPr>
              <a:t>DO </a:t>
            </a:r>
            <a:r>
              <a:rPr lang="en" sz="3600" b="1" dirty="0">
                <a:solidFill>
                  <a:srgbClr val="002060"/>
                </a:solidFill>
                <a:latin typeface="Raleway" panose="020B0403030101060003" pitchFamily="34" charset="0"/>
              </a:rPr>
              <a:t>RESEARCH?</a:t>
            </a:r>
          </a:p>
        </p:txBody>
      </p:sp>
      <p:sp>
        <p:nvSpPr>
          <p:cNvPr id="21" name="Rectangle 20"/>
          <p:cNvSpPr/>
          <p:nvPr/>
        </p:nvSpPr>
        <p:spPr>
          <a:xfrm>
            <a:off x="0" y="4202723"/>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0" y="6515100"/>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820295" y="3850107"/>
            <a:ext cx="556590" cy="475708"/>
          </a:xfrm>
          <a:prstGeom prst="rect">
            <a:avLst/>
          </a:prstGeom>
          <a:solidFill>
            <a:srgbClr val="FF0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32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entury Gothic" panose="020B0502020202020204" pitchFamily="34" charset="0"/>
              </a:rPr>
              <a:t>4</a:t>
            </a:r>
          </a:p>
        </p:txBody>
      </p:sp>
    </p:spTree>
    <p:extLst>
      <p:ext uri="{BB962C8B-B14F-4D97-AF65-F5344CB8AC3E}">
        <p14:creationId xmlns:p14="http://schemas.microsoft.com/office/powerpoint/2010/main" val="2891423057"/>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500"/>
                                        <p:tgtEl>
                                          <p:spTgt spid="15"/>
                                        </p:tgtEl>
                                      </p:cBhvr>
                                    </p:animEffect>
                                  </p:childTnLst>
                                </p:cTn>
                              </p:par>
                              <p:par>
                                <p:cTn id="8" presetID="22" presetClass="entr" presetSubtype="1"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wipe(up)">
                                      <p:cBhvr>
                                        <p:cTn id="10" dur="500"/>
                                        <p:tgtEl>
                                          <p:spTgt spid="16"/>
                                        </p:tgtEl>
                                      </p:cBhvr>
                                    </p:animEffect>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p:cTn id="15" dur="250" fill="hold"/>
                                        <p:tgtEl>
                                          <p:spTgt spid="12"/>
                                        </p:tgtEl>
                                        <p:attrNameLst>
                                          <p:attrName>ppt_x</p:attrName>
                                        </p:attrNameLst>
                                      </p:cBhvr>
                                      <p:tavLst>
                                        <p:tav tm="0">
                                          <p:val>
                                            <p:strVal val="#ppt_x-#ppt_w/2"/>
                                          </p:val>
                                        </p:tav>
                                        <p:tav tm="100000">
                                          <p:val>
                                            <p:strVal val="#ppt_x"/>
                                          </p:val>
                                        </p:tav>
                                      </p:tavLst>
                                    </p:anim>
                                    <p:anim calcmode="lin" valueType="num">
                                      <p:cBhvr>
                                        <p:cTn id="16" dur="250" fill="hold"/>
                                        <p:tgtEl>
                                          <p:spTgt spid="12"/>
                                        </p:tgtEl>
                                        <p:attrNameLst>
                                          <p:attrName>ppt_y</p:attrName>
                                        </p:attrNameLst>
                                      </p:cBhvr>
                                      <p:tavLst>
                                        <p:tav tm="0">
                                          <p:val>
                                            <p:strVal val="#ppt_y"/>
                                          </p:val>
                                        </p:tav>
                                        <p:tav tm="100000">
                                          <p:val>
                                            <p:strVal val="#ppt_y"/>
                                          </p:val>
                                        </p:tav>
                                      </p:tavLst>
                                    </p:anim>
                                    <p:anim calcmode="lin" valueType="num">
                                      <p:cBhvr>
                                        <p:cTn id="17" dur="250" fill="hold"/>
                                        <p:tgtEl>
                                          <p:spTgt spid="12"/>
                                        </p:tgtEl>
                                        <p:attrNameLst>
                                          <p:attrName>ppt_w</p:attrName>
                                        </p:attrNameLst>
                                      </p:cBhvr>
                                      <p:tavLst>
                                        <p:tav tm="0">
                                          <p:val>
                                            <p:fltVal val="0"/>
                                          </p:val>
                                        </p:tav>
                                        <p:tav tm="100000">
                                          <p:val>
                                            <p:strVal val="#ppt_w"/>
                                          </p:val>
                                        </p:tav>
                                      </p:tavLst>
                                    </p:anim>
                                    <p:anim calcmode="lin" valueType="num">
                                      <p:cBhvr>
                                        <p:cTn id="18" dur="250" fill="hold"/>
                                        <p:tgtEl>
                                          <p:spTgt spid="12"/>
                                        </p:tgtEl>
                                        <p:attrNameLst>
                                          <p:attrName>ppt_h</p:attrName>
                                        </p:attrNameLst>
                                      </p:cBhvr>
                                      <p:tavLst>
                                        <p:tav tm="0">
                                          <p:val>
                                            <p:strVal val="#ppt_h"/>
                                          </p:val>
                                        </p:tav>
                                        <p:tav tm="100000">
                                          <p:val>
                                            <p:strVal val="#ppt_h"/>
                                          </p:val>
                                        </p:tav>
                                      </p:tavLst>
                                    </p:anim>
                                  </p:childTnLst>
                                </p:cTn>
                              </p:par>
                              <p:par>
                                <p:cTn id="19" presetID="12" presetClass="entr" presetSubtype="8" fill="hold" grpId="0" nodeType="withEffect">
                                  <p:stCondLst>
                                    <p:cond delay="0"/>
                                  </p:stCondLst>
                                  <p:childTnLst>
                                    <p:set>
                                      <p:cBhvr>
                                        <p:cTn id="20" dur="1" fill="hold">
                                          <p:stCondLst>
                                            <p:cond delay="0"/>
                                          </p:stCondLst>
                                        </p:cTn>
                                        <p:tgtEl>
                                          <p:spTgt spid="19">
                                            <p:txEl>
                                              <p:pRg st="0" end="0"/>
                                            </p:txEl>
                                          </p:spTgt>
                                        </p:tgtEl>
                                        <p:attrNameLst>
                                          <p:attrName>style.visibility</p:attrName>
                                        </p:attrNameLst>
                                      </p:cBhvr>
                                      <p:to>
                                        <p:strVal val="visible"/>
                                      </p:to>
                                    </p:set>
                                    <p:anim calcmode="lin" valueType="num">
                                      <p:cBhvr additive="base">
                                        <p:cTn id="21" dur="500"/>
                                        <p:tgtEl>
                                          <p:spTgt spid="19">
                                            <p:txEl>
                                              <p:pRg st="0" end="0"/>
                                            </p:txEl>
                                          </p:spTgt>
                                        </p:tgtEl>
                                        <p:attrNameLst>
                                          <p:attrName>ppt_x</p:attrName>
                                        </p:attrNameLst>
                                      </p:cBhvr>
                                      <p:tavLst>
                                        <p:tav tm="0">
                                          <p:val>
                                            <p:strVal val="#ppt_x-#ppt_w*1.125000"/>
                                          </p:val>
                                        </p:tav>
                                        <p:tav tm="100000">
                                          <p:val>
                                            <p:strVal val="#ppt_x"/>
                                          </p:val>
                                        </p:tav>
                                      </p:tavLst>
                                    </p:anim>
                                    <p:animEffect transition="in" filter="wipe(right)">
                                      <p:cBhvr>
                                        <p:cTn id="22" dur="500"/>
                                        <p:tgtEl>
                                          <p:spTgt spid="1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7" presetClass="entr" presetSubtype="8"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p:cTn id="27" dur="250" fill="hold"/>
                                        <p:tgtEl>
                                          <p:spTgt spid="17"/>
                                        </p:tgtEl>
                                        <p:attrNameLst>
                                          <p:attrName>ppt_x</p:attrName>
                                        </p:attrNameLst>
                                      </p:cBhvr>
                                      <p:tavLst>
                                        <p:tav tm="0">
                                          <p:val>
                                            <p:strVal val="#ppt_x-#ppt_w/2"/>
                                          </p:val>
                                        </p:tav>
                                        <p:tav tm="100000">
                                          <p:val>
                                            <p:strVal val="#ppt_x"/>
                                          </p:val>
                                        </p:tav>
                                      </p:tavLst>
                                    </p:anim>
                                    <p:anim calcmode="lin" valueType="num">
                                      <p:cBhvr>
                                        <p:cTn id="28" dur="250" fill="hold"/>
                                        <p:tgtEl>
                                          <p:spTgt spid="17"/>
                                        </p:tgtEl>
                                        <p:attrNameLst>
                                          <p:attrName>ppt_y</p:attrName>
                                        </p:attrNameLst>
                                      </p:cBhvr>
                                      <p:tavLst>
                                        <p:tav tm="0">
                                          <p:val>
                                            <p:strVal val="#ppt_y"/>
                                          </p:val>
                                        </p:tav>
                                        <p:tav tm="100000">
                                          <p:val>
                                            <p:strVal val="#ppt_y"/>
                                          </p:val>
                                        </p:tav>
                                      </p:tavLst>
                                    </p:anim>
                                    <p:anim calcmode="lin" valueType="num">
                                      <p:cBhvr>
                                        <p:cTn id="29" dur="250" fill="hold"/>
                                        <p:tgtEl>
                                          <p:spTgt spid="17"/>
                                        </p:tgtEl>
                                        <p:attrNameLst>
                                          <p:attrName>ppt_w</p:attrName>
                                        </p:attrNameLst>
                                      </p:cBhvr>
                                      <p:tavLst>
                                        <p:tav tm="0">
                                          <p:val>
                                            <p:fltVal val="0"/>
                                          </p:val>
                                        </p:tav>
                                        <p:tav tm="100000">
                                          <p:val>
                                            <p:strVal val="#ppt_w"/>
                                          </p:val>
                                        </p:tav>
                                      </p:tavLst>
                                    </p:anim>
                                    <p:anim calcmode="lin" valueType="num">
                                      <p:cBhvr>
                                        <p:cTn id="30" dur="250" fill="hold"/>
                                        <p:tgtEl>
                                          <p:spTgt spid="17"/>
                                        </p:tgtEl>
                                        <p:attrNameLst>
                                          <p:attrName>ppt_h</p:attrName>
                                        </p:attrNameLst>
                                      </p:cBhvr>
                                      <p:tavLst>
                                        <p:tav tm="0">
                                          <p:val>
                                            <p:strVal val="#ppt_h"/>
                                          </p:val>
                                        </p:tav>
                                        <p:tav tm="100000">
                                          <p:val>
                                            <p:strVal val="#ppt_h"/>
                                          </p:val>
                                        </p:tav>
                                      </p:tavLst>
                                    </p:anim>
                                  </p:childTnLst>
                                </p:cTn>
                              </p:par>
                            </p:childTnLst>
                          </p:cTn>
                        </p:par>
                        <p:par>
                          <p:cTn id="31" fill="hold">
                            <p:stCondLst>
                              <p:cond delay="250"/>
                            </p:stCondLst>
                            <p:childTnLst>
                              <p:par>
                                <p:cTn id="32" presetID="12" presetClass="entr" presetSubtype="8" fill="hold" grpId="0" nodeType="afterEffect">
                                  <p:stCondLst>
                                    <p:cond delay="0"/>
                                  </p:stCondLst>
                                  <p:childTnLst>
                                    <p:set>
                                      <p:cBhvr>
                                        <p:cTn id="33" dur="1" fill="hold">
                                          <p:stCondLst>
                                            <p:cond delay="0"/>
                                          </p:stCondLst>
                                        </p:cTn>
                                        <p:tgtEl>
                                          <p:spTgt spid="19">
                                            <p:txEl>
                                              <p:pRg st="2" end="2"/>
                                            </p:txEl>
                                          </p:spTgt>
                                        </p:tgtEl>
                                        <p:attrNameLst>
                                          <p:attrName>style.visibility</p:attrName>
                                        </p:attrNameLst>
                                      </p:cBhvr>
                                      <p:to>
                                        <p:strVal val="visible"/>
                                      </p:to>
                                    </p:set>
                                    <p:anim calcmode="lin" valueType="num">
                                      <p:cBhvr additive="base">
                                        <p:cTn id="34" dur="500"/>
                                        <p:tgtEl>
                                          <p:spTgt spid="19">
                                            <p:txEl>
                                              <p:pRg st="2" end="2"/>
                                            </p:txEl>
                                          </p:spTgt>
                                        </p:tgtEl>
                                        <p:attrNameLst>
                                          <p:attrName>ppt_x</p:attrName>
                                        </p:attrNameLst>
                                      </p:cBhvr>
                                      <p:tavLst>
                                        <p:tav tm="0">
                                          <p:val>
                                            <p:strVal val="#ppt_x-#ppt_w*1.125000"/>
                                          </p:val>
                                        </p:tav>
                                        <p:tav tm="100000">
                                          <p:val>
                                            <p:strVal val="#ppt_x"/>
                                          </p:val>
                                        </p:tav>
                                      </p:tavLst>
                                    </p:anim>
                                    <p:animEffect transition="in" filter="wipe(right)">
                                      <p:cBhvr>
                                        <p:cTn id="35" dur="500"/>
                                        <p:tgtEl>
                                          <p:spTgt spid="19">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7" presetClass="entr" presetSubtype="8"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 calcmode="lin" valueType="num">
                                      <p:cBhvr>
                                        <p:cTn id="40" dur="250" fill="hold"/>
                                        <p:tgtEl>
                                          <p:spTgt spid="13"/>
                                        </p:tgtEl>
                                        <p:attrNameLst>
                                          <p:attrName>ppt_x</p:attrName>
                                        </p:attrNameLst>
                                      </p:cBhvr>
                                      <p:tavLst>
                                        <p:tav tm="0">
                                          <p:val>
                                            <p:strVal val="#ppt_x-#ppt_w/2"/>
                                          </p:val>
                                        </p:tav>
                                        <p:tav tm="100000">
                                          <p:val>
                                            <p:strVal val="#ppt_x"/>
                                          </p:val>
                                        </p:tav>
                                      </p:tavLst>
                                    </p:anim>
                                    <p:anim calcmode="lin" valueType="num">
                                      <p:cBhvr>
                                        <p:cTn id="41" dur="250" fill="hold"/>
                                        <p:tgtEl>
                                          <p:spTgt spid="13"/>
                                        </p:tgtEl>
                                        <p:attrNameLst>
                                          <p:attrName>ppt_y</p:attrName>
                                        </p:attrNameLst>
                                      </p:cBhvr>
                                      <p:tavLst>
                                        <p:tav tm="0">
                                          <p:val>
                                            <p:strVal val="#ppt_y"/>
                                          </p:val>
                                        </p:tav>
                                        <p:tav tm="100000">
                                          <p:val>
                                            <p:strVal val="#ppt_y"/>
                                          </p:val>
                                        </p:tav>
                                      </p:tavLst>
                                    </p:anim>
                                    <p:anim calcmode="lin" valueType="num">
                                      <p:cBhvr>
                                        <p:cTn id="42" dur="250" fill="hold"/>
                                        <p:tgtEl>
                                          <p:spTgt spid="13"/>
                                        </p:tgtEl>
                                        <p:attrNameLst>
                                          <p:attrName>ppt_w</p:attrName>
                                        </p:attrNameLst>
                                      </p:cBhvr>
                                      <p:tavLst>
                                        <p:tav tm="0">
                                          <p:val>
                                            <p:fltVal val="0"/>
                                          </p:val>
                                        </p:tav>
                                        <p:tav tm="100000">
                                          <p:val>
                                            <p:strVal val="#ppt_w"/>
                                          </p:val>
                                        </p:tav>
                                      </p:tavLst>
                                    </p:anim>
                                    <p:anim calcmode="lin" valueType="num">
                                      <p:cBhvr>
                                        <p:cTn id="43" dur="250" fill="hold"/>
                                        <p:tgtEl>
                                          <p:spTgt spid="13"/>
                                        </p:tgtEl>
                                        <p:attrNameLst>
                                          <p:attrName>ppt_h</p:attrName>
                                        </p:attrNameLst>
                                      </p:cBhvr>
                                      <p:tavLst>
                                        <p:tav tm="0">
                                          <p:val>
                                            <p:strVal val="#ppt_h"/>
                                          </p:val>
                                        </p:tav>
                                        <p:tav tm="100000">
                                          <p:val>
                                            <p:strVal val="#ppt_h"/>
                                          </p:val>
                                        </p:tav>
                                      </p:tavLst>
                                    </p:anim>
                                  </p:childTnLst>
                                </p:cTn>
                              </p:par>
                            </p:childTnLst>
                          </p:cTn>
                        </p:par>
                        <p:par>
                          <p:cTn id="44" fill="hold">
                            <p:stCondLst>
                              <p:cond delay="250"/>
                            </p:stCondLst>
                            <p:childTnLst>
                              <p:par>
                                <p:cTn id="45" presetID="12" presetClass="entr" presetSubtype="8" fill="hold" grpId="0" nodeType="afterEffect">
                                  <p:stCondLst>
                                    <p:cond delay="0"/>
                                  </p:stCondLst>
                                  <p:childTnLst>
                                    <p:set>
                                      <p:cBhvr>
                                        <p:cTn id="46" dur="1" fill="hold">
                                          <p:stCondLst>
                                            <p:cond delay="0"/>
                                          </p:stCondLst>
                                        </p:cTn>
                                        <p:tgtEl>
                                          <p:spTgt spid="19">
                                            <p:txEl>
                                              <p:pRg st="4" end="4"/>
                                            </p:txEl>
                                          </p:spTgt>
                                        </p:tgtEl>
                                        <p:attrNameLst>
                                          <p:attrName>style.visibility</p:attrName>
                                        </p:attrNameLst>
                                      </p:cBhvr>
                                      <p:to>
                                        <p:strVal val="visible"/>
                                      </p:to>
                                    </p:set>
                                    <p:anim calcmode="lin" valueType="num">
                                      <p:cBhvr additive="base">
                                        <p:cTn id="47" dur="500"/>
                                        <p:tgtEl>
                                          <p:spTgt spid="19">
                                            <p:txEl>
                                              <p:pRg st="4" end="4"/>
                                            </p:txEl>
                                          </p:spTgt>
                                        </p:tgtEl>
                                        <p:attrNameLst>
                                          <p:attrName>ppt_x</p:attrName>
                                        </p:attrNameLst>
                                      </p:cBhvr>
                                      <p:tavLst>
                                        <p:tav tm="0">
                                          <p:val>
                                            <p:strVal val="#ppt_x-#ppt_w*1.125000"/>
                                          </p:val>
                                        </p:tav>
                                        <p:tav tm="100000">
                                          <p:val>
                                            <p:strVal val="#ppt_x"/>
                                          </p:val>
                                        </p:tav>
                                      </p:tavLst>
                                    </p:anim>
                                    <p:animEffect transition="in" filter="wipe(right)">
                                      <p:cBhvr>
                                        <p:cTn id="48" dur="500"/>
                                        <p:tgtEl>
                                          <p:spTgt spid="19">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7" presetClass="entr" presetSubtype="8" fill="hold" grpId="0" nodeType="clickEffect">
                                  <p:stCondLst>
                                    <p:cond delay="0"/>
                                  </p:stCondLst>
                                  <p:childTnLst>
                                    <p:set>
                                      <p:cBhvr>
                                        <p:cTn id="52" dur="1" fill="hold">
                                          <p:stCondLst>
                                            <p:cond delay="0"/>
                                          </p:stCondLst>
                                        </p:cTn>
                                        <p:tgtEl>
                                          <p:spTgt spid="23"/>
                                        </p:tgtEl>
                                        <p:attrNameLst>
                                          <p:attrName>style.visibility</p:attrName>
                                        </p:attrNameLst>
                                      </p:cBhvr>
                                      <p:to>
                                        <p:strVal val="visible"/>
                                      </p:to>
                                    </p:set>
                                    <p:anim calcmode="lin" valueType="num">
                                      <p:cBhvr>
                                        <p:cTn id="53" dur="250" fill="hold"/>
                                        <p:tgtEl>
                                          <p:spTgt spid="23"/>
                                        </p:tgtEl>
                                        <p:attrNameLst>
                                          <p:attrName>ppt_x</p:attrName>
                                        </p:attrNameLst>
                                      </p:cBhvr>
                                      <p:tavLst>
                                        <p:tav tm="0">
                                          <p:val>
                                            <p:strVal val="#ppt_x-#ppt_w/2"/>
                                          </p:val>
                                        </p:tav>
                                        <p:tav tm="100000">
                                          <p:val>
                                            <p:strVal val="#ppt_x"/>
                                          </p:val>
                                        </p:tav>
                                      </p:tavLst>
                                    </p:anim>
                                    <p:anim calcmode="lin" valueType="num">
                                      <p:cBhvr>
                                        <p:cTn id="54" dur="250" fill="hold"/>
                                        <p:tgtEl>
                                          <p:spTgt spid="23"/>
                                        </p:tgtEl>
                                        <p:attrNameLst>
                                          <p:attrName>ppt_y</p:attrName>
                                        </p:attrNameLst>
                                      </p:cBhvr>
                                      <p:tavLst>
                                        <p:tav tm="0">
                                          <p:val>
                                            <p:strVal val="#ppt_y"/>
                                          </p:val>
                                        </p:tav>
                                        <p:tav tm="100000">
                                          <p:val>
                                            <p:strVal val="#ppt_y"/>
                                          </p:val>
                                        </p:tav>
                                      </p:tavLst>
                                    </p:anim>
                                    <p:anim calcmode="lin" valueType="num">
                                      <p:cBhvr>
                                        <p:cTn id="55" dur="250" fill="hold"/>
                                        <p:tgtEl>
                                          <p:spTgt spid="23"/>
                                        </p:tgtEl>
                                        <p:attrNameLst>
                                          <p:attrName>ppt_w</p:attrName>
                                        </p:attrNameLst>
                                      </p:cBhvr>
                                      <p:tavLst>
                                        <p:tav tm="0">
                                          <p:val>
                                            <p:fltVal val="0"/>
                                          </p:val>
                                        </p:tav>
                                        <p:tav tm="100000">
                                          <p:val>
                                            <p:strVal val="#ppt_w"/>
                                          </p:val>
                                        </p:tav>
                                      </p:tavLst>
                                    </p:anim>
                                    <p:anim calcmode="lin" valueType="num">
                                      <p:cBhvr>
                                        <p:cTn id="56" dur="250" fill="hold"/>
                                        <p:tgtEl>
                                          <p:spTgt spid="23"/>
                                        </p:tgtEl>
                                        <p:attrNameLst>
                                          <p:attrName>ppt_h</p:attrName>
                                        </p:attrNameLst>
                                      </p:cBhvr>
                                      <p:tavLst>
                                        <p:tav tm="0">
                                          <p:val>
                                            <p:strVal val="#ppt_h"/>
                                          </p:val>
                                        </p:tav>
                                        <p:tav tm="100000">
                                          <p:val>
                                            <p:strVal val="#ppt_h"/>
                                          </p:val>
                                        </p:tav>
                                      </p:tavLst>
                                    </p:anim>
                                  </p:childTnLst>
                                </p:cTn>
                              </p:par>
                              <p:par>
                                <p:cTn id="57" presetID="12" presetClass="entr" presetSubtype="8" fill="hold" grpId="0" nodeType="withEffect">
                                  <p:stCondLst>
                                    <p:cond delay="0"/>
                                  </p:stCondLst>
                                  <p:childTnLst>
                                    <p:set>
                                      <p:cBhvr>
                                        <p:cTn id="58" dur="1" fill="hold">
                                          <p:stCondLst>
                                            <p:cond delay="0"/>
                                          </p:stCondLst>
                                        </p:cTn>
                                        <p:tgtEl>
                                          <p:spTgt spid="19">
                                            <p:txEl>
                                              <p:pRg st="6" end="6"/>
                                            </p:txEl>
                                          </p:spTgt>
                                        </p:tgtEl>
                                        <p:attrNameLst>
                                          <p:attrName>style.visibility</p:attrName>
                                        </p:attrNameLst>
                                      </p:cBhvr>
                                      <p:to>
                                        <p:strVal val="visible"/>
                                      </p:to>
                                    </p:set>
                                    <p:anim calcmode="lin" valueType="num">
                                      <p:cBhvr additive="base">
                                        <p:cTn id="59" dur="500"/>
                                        <p:tgtEl>
                                          <p:spTgt spid="19">
                                            <p:txEl>
                                              <p:pRg st="6" end="6"/>
                                            </p:txEl>
                                          </p:spTgt>
                                        </p:tgtEl>
                                        <p:attrNameLst>
                                          <p:attrName>ppt_x</p:attrName>
                                        </p:attrNameLst>
                                      </p:cBhvr>
                                      <p:tavLst>
                                        <p:tav tm="0">
                                          <p:val>
                                            <p:strVal val="#ppt_x-#ppt_w*1.125000"/>
                                          </p:val>
                                        </p:tav>
                                        <p:tav tm="100000">
                                          <p:val>
                                            <p:strVal val="#ppt_x"/>
                                          </p:val>
                                        </p:tav>
                                      </p:tavLst>
                                    </p:anim>
                                    <p:animEffect transition="in" filter="wipe(right)">
                                      <p:cBhvr>
                                        <p:cTn id="60" dur="500"/>
                                        <p:tgtEl>
                                          <p:spTgt spid="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uiExpand="1" build="p"/>
      <p:bldP spid="12" grpId="0" animBg="1"/>
      <p:bldP spid="13" grpId="0" animBg="1"/>
      <p:bldP spid="17" grpId="0" animBg="1"/>
      <p:bldP spid="2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9" name="Shape 101"/>
          <p:cNvSpPr txBox="1">
            <a:spLocks/>
          </p:cNvSpPr>
          <p:nvPr/>
        </p:nvSpPr>
        <p:spPr>
          <a:xfrm>
            <a:off x="4474011" y="1269605"/>
            <a:ext cx="6727389" cy="4726517"/>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677480"/>
              </a:buClr>
              <a:buSzPct val="100000"/>
              <a:buFont typeface="Lato"/>
              <a:buChar char="▷"/>
              <a:defRPr sz="3000" b="0" i="0" u="none" strike="noStrike" cap="none">
                <a:solidFill>
                  <a:srgbClr val="677480"/>
                </a:solidFill>
                <a:latin typeface="Lato"/>
                <a:ea typeface="Lato"/>
                <a:cs typeface="Lato"/>
                <a:sym typeface="Lato"/>
              </a:defRPr>
            </a:lvl1pPr>
            <a:lvl2pPr marR="0" lvl="1"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2pPr>
            <a:lvl3pPr marR="0" lvl="2"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3pPr>
            <a:lvl4pPr marR="0" lvl="3"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4pPr>
            <a:lvl5pPr marR="0" lvl="4"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5pPr>
            <a:lvl6pPr marR="0" lvl="5"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6pPr>
            <a:lvl7pPr marR="0" lvl="6"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7pPr>
            <a:lvl8pPr marR="0" lvl="7"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8pPr>
            <a:lvl9pPr marR="0" lvl="8"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9pPr>
          </a:lstStyle>
          <a:p>
            <a:pPr>
              <a:spcAft>
                <a:spcPts val="1200"/>
              </a:spcAft>
              <a:buNone/>
            </a:pPr>
            <a:r>
              <a:rPr lang="en-PH" sz="2800" dirty="0">
                <a:solidFill>
                  <a:srgbClr val="00B050"/>
                </a:solidFill>
              </a:rPr>
              <a:t>single reality</a:t>
            </a:r>
            <a:r>
              <a:rPr lang="en-PH" sz="2800" dirty="0">
                <a:solidFill>
                  <a:schemeClr val="tx1"/>
                </a:solidFill>
              </a:rPr>
              <a:t> vs. </a:t>
            </a:r>
            <a:r>
              <a:rPr lang="en-PH" sz="2800" dirty="0">
                <a:solidFill>
                  <a:srgbClr val="0070C0"/>
                </a:solidFill>
              </a:rPr>
              <a:t>multiple realities</a:t>
            </a:r>
          </a:p>
          <a:p>
            <a:pPr>
              <a:spcAft>
                <a:spcPts val="1200"/>
              </a:spcAft>
              <a:buNone/>
            </a:pPr>
            <a:r>
              <a:rPr lang="en-PH" sz="2800" dirty="0">
                <a:solidFill>
                  <a:srgbClr val="00B050"/>
                </a:solidFill>
              </a:rPr>
              <a:t>establishing relationships and explaining cause of correlation</a:t>
            </a:r>
            <a:r>
              <a:rPr lang="en-PH" sz="2800" dirty="0">
                <a:solidFill>
                  <a:schemeClr val="tx1"/>
                </a:solidFill>
              </a:rPr>
              <a:t> vs. </a:t>
            </a:r>
            <a:r>
              <a:rPr lang="en-PH" sz="2800" dirty="0">
                <a:solidFill>
                  <a:srgbClr val="0070C0"/>
                </a:solidFill>
              </a:rPr>
              <a:t>understanding situations in a participant’s perspective</a:t>
            </a:r>
          </a:p>
          <a:p>
            <a:pPr>
              <a:spcAft>
                <a:spcPts val="1200"/>
              </a:spcAft>
              <a:buNone/>
            </a:pPr>
            <a:r>
              <a:rPr lang="en-PH" sz="2800" dirty="0">
                <a:solidFill>
                  <a:srgbClr val="00B050"/>
                </a:solidFill>
              </a:rPr>
              <a:t>pre-established design </a:t>
            </a:r>
            <a:r>
              <a:rPr lang="en-PH" sz="2800" dirty="0">
                <a:solidFill>
                  <a:schemeClr val="tx1"/>
                </a:solidFill>
              </a:rPr>
              <a:t>vs. </a:t>
            </a:r>
            <a:r>
              <a:rPr lang="en-PH" sz="2800" dirty="0">
                <a:solidFill>
                  <a:srgbClr val="0070C0"/>
                </a:solidFill>
              </a:rPr>
              <a:t>emerging design</a:t>
            </a:r>
          </a:p>
          <a:p>
            <a:pPr>
              <a:spcAft>
                <a:spcPts val="1200"/>
              </a:spcAft>
              <a:buNone/>
            </a:pPr>
            <a:r>
              <a:rPr lang="en-PH" sz="2800" dirty="0">
                <a:solidFill>
                  <a:srgbClr val="00B050"/>
                </a:solidFill>
              </a:rPr>
              <a:t>detached researcher </a:t>
            </a:r>
            <a:r>
              <a:rPr lang="en-PH" sz="2800" dirty="0">
                <a:solidFill>
                  <a:schemeClr val="tx1"/>
                </a:solidFill>
              </a:rPr>
              <a:t>vs.</a:t>
            </a:r>
            <a:r>
              <a:rPr lang="en-PH" sz="2800" dirty="0">
                <a:solidFill>
                  <a:srgbClr val="0070C0"/>
                </a:solidFill>
              </a:rPr>
              <a:t> immersed researcher</a:t>
            </a:r>
          </a:p>
          <a:p>
            <a:pPr>
              <a:spcAft>
                <a:spcPts val="1200"/>
              </a:spcAft>
              <a:buNone/>
            </a:pPr>
            <a:r>
              <a:rPr lang="en-PH" sz="2800" dirty="0">
                <a:solidFill>
                  <a:srgbClr val="00B050"/>
                </a:solidFill>
              </a:rPr>
              <a:t>to generalize </a:t>
            </a:r>
            <a:r>
              <a:rPr lang="en-PH" sz="2800" dirty="0">
                <a:solidFill>
                  <a:schemeClr val="tx1"/>
                </a:solidFill>
              </a:rPr>
              <a:t>vs. </a:t>
            </a:r>
            <a:r>
              <a:rPr lang="en-PH" sz="2800" dirty="0">
                <a:solidFill>
                  <a:srgbClr val="0070C0"/>
                </a:solidFill>
              </a:rPr>
              <a:t>to assess applicability</a:t>
            </a:r>
          </a:p>
        </p:txBody>
      </p:sp>
      <p:sp>
        <p:nvSpPr>
          <p:cNvPr id="8" name="Shape 101"/>
          <p:cNvSpPr txBox="1">
            <a:spLocks/>
          </p:cNvSpPr>
          <p:nvPr/>
        </p:nvSpPr>
        <p:spPr>
          <a:xfrm>
            <a:off x="3627126" y="383863"/>
            <a:ext cx="7247200" cy="904600"/>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677480"/>
              </a:buClr>
              <a:buSzPct val="100000"/>
              <a:buFont typeface="Lato"/>
              <a:buChar char="▷"/>
              <a:defRPr sz="3000" b="0" i="0" u="none" strike="noStrike" cap="none">
                <a:solidFill>
                  <a:srgbClr val="677480"/>
                </a:solidFill>
                <a:latin typeface="Lato"/>
                <a:ea typeface="Lato"/>
                <a:cs typeface="Lato"/>
                <a:sym typeface="Lato"/>
              </a:defRPr>
            </a:lvl1pPr>
            <a:lvl2pPr marR="0" lvl="1"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2pPr>
            <a:lvl3pPr marR="0" lvl="2"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3pPr>
            <a:lvl4pPr marR="0" lvl="3"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4pPr>
            <a:lvl5pPr marR="0" lvl="4"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5pPr>
            <a:lvl6pPr marR="0" lvl="5"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6pPr>
            <a:lvl7pPr marR="0" lvl="6"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7pPr>
            <a:lvl8pPr marR="0" lvl="7"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8pPr>
            <a:lvl9pPr marR="0" lvl="8"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9pPr>
          </a:lstStyle>
          <a:p>
            <a:pPr>
              <a:buNone/>
            </a:pPr>
            <a:r>
              <a:rPr lang="en-US" sz="2800" dirty="0">
                <a:solidFill>
                  <a:schemeClr val="tx1"/>
                </a:solidFill>
              </a:rPr>
              <a:t>In comparison to </a:t>
            </a:r>
            <a:r>
              <a:rPr lang="en-US" sz="2800" dirty="0">
                <a:solidFill>
                  <a:srgbClr val="0070C0"/>
                </a:solidFill>
              </a:rPr>
              <a:t>qualitative research.</a:t>
            </a:r>
          </a:p>
          <a:p>
            <a:pPr>
              <a:buNone/>
            </a:pPr>
            <a:endParaRPr lang="en-US" sz="2800" i="1" dirty="0">
              <a:solidFill>
                <a:schemeClr val="tx1"/>
              </a:solidFill>
            </a:endParaRPr>
          </a:p>
          <a:p>
            <a:pPr>
              <a:buNone/>
            </a:pPr>
            <a:endParaRPr lang="en-US" sz="2800" i="1" dirty="0">
              <a:solidFill>
                <a:schemeClr val="tx1"/>
              </a:solidFill>
            </a:endParaRPr>
          </a:p>
          <a:p>
            <a:pPr>
              <a:buNone/>
            </a:pPr>
            <a:endParaRPr lang="en-US" sz="2800" i="1" dirty="0">
              <a:solidFill>
                <a:schemeClr val="tx1"/>
              </a:solidFill>
            </a:endParaRPr>
          </a:p>
          <a:p>
            <a:pPr>
              <a:buNone/>
            </a:pPr>
            <a:endParaRPr lang="en-US" sz="2800" i="1" dirty="0">
              <a:solidFill>
                <a:schemeClr val="tx1"/>
              </a:solidFill>
            </a:endParaRPr>
          </a:p>
          <a:p>
            <a:pPr>
              <a:buNone/>
            </a:pPr>
            <a:endParaRPr lang="en-US" sz="2800" i="1" dirty="0">
              <a:solidFill>
                <a:schemeClr val="tx1"/>
              </a:solidFill>
            </a:endParaRPr>
          </a:p>
          <a:p>
            <a:pPr>
              <a:buNone/>
            </a:pPr>
            <a:endParaRPr lang="en-US" sz="2800" i="1" dirty="0">
              <a:solidFill>
                <a:schemeClr val="tx1"/>
              </a:solidFill>
            </a:endParaRPr>
          </a:p>
          <a:p>
            <a:pPr>
              <a:buNone/>
            </a:pPr>
            <a:endParaRPr lang="en-US" sz="2800" i="1" dirty="0">
              <a:solidFill>
                <a:schemeClr val="tx1"/>
              </a:solidFill>
            </a:endParaRPr>
          </a:p>
          <a:p>
            <a:pPr>
              <a:buNone/>
            </a:pPr>
            <a:endParaRPr lang="en-US" sz="2800" i="1" dirty="0">
              <a:solidFill>
                <a:schemeClr val="tx1"/>
              </a:solidFill>
            </a:endParaRPr>
          </a:p>
          <a:p>
            <a:pPr>
              <a:buNone/>
            </a:pPr>
            <a:endParaRPr lang="en-US" sz="2800" i="1" dirty="0">
              <a:solidFill>
                <a:schemeClr val="tx1"/>
              </a:solidFill>
            </a:endParaRPr>
          </a:p>
          <a:p>
            <a:pPr>
              <a:buNone/>
            </a:pPr>
            <a:endParaRPr lang="en-US" sz="2800" i="1" dirty="0">
              <a:solidFill>
                <a:schemeClr val="tx1"/>
              </a:solidFill>
            </a:endParaRPr>
          </a:p>
          <a:p>
            <a:pPr>
              <a:buNone/>
            </a:pPr>
            <a:endParaRPr lang="en-US" sz="2800" i="1" dirty="0">
              <a:solidFill>
                <a:schemeClr val="tx1"/>
              </a:solidFill>
            </a:endParaRPr>
          </a:p>
          <a:p>
            <a:pPr>
              <a:buNone/>
            </a:pPr>
            <a:endParaRPr lang="en-US" sz="1800" i="1" dirty="0">
              <a:solidFill>
                <a:schemeClr val="tx1"/>
              </a:solidFill>
            </a:endParaRPr>
          </a:p>
          <a:p>
            <a:pPr algn="r">
              <a:buNone/>
            </a:pPr>
            <a:r>
              <a:rPr lang="en-US" sz="1800" i="1" dirty="0" err="1">
                <a:solidFill>
                  <a:schemeClr val="tx1"/>
                </a:solidFill>
              </a:rPr>
              <a:t>Fraenkel</a:t>
            </a:r>
            <a:r>
              <a:rPr lang="en-US" sz="1800" i="1" dirty="0">
                <a:solidFill>
                  <a:schemeClr val="tx1"/>
                </a:solidFill>
              </a:rPr>
              <a:t> &amp; </a:t>
            </a:r>
            <a:r>
              <a:rPr lang="en-US" sz="1800" i="1" dirty="0" err="1">
                <a:solidFill>
                  <a:schemeClr val="tx1"/>
                </a:solidFill>
              </a:rPr>
              <a:t>Wallen</a:t>
            </a:r>
            <a:r>
              <a:rPr lang="en-US" sz="1800" i="1" dirty="0">
                <a:solidFill>
                  <a:schemeClr val="tx1"/>
                </a:solidFill>
              </a:rPr>
              <a:t>, 2009</a:t>
            </a:r>
            <a:endParaRPr lang="en" sz="1600" i="1" dirty="0">
              <a:solidFill>
                <a:schemeClr val="tx1"/>
              </a:solidFill>
            </a:endParaRPr>
          </a:p>
        </p:txBody>
      </p:sp>
      <p:sp>
        <p:nvSpPr>
          <p:cNvPr id="12" name="Rectangle 11"/>
          <p:cNvSpPr/>
          <p:nvPr/>
        </p:nvSpPr>
        <p:spPr>
          <a:xfrm>
            <a:off x="3841106" y="1272558"/>
            <a:ext cx="556590" cy="475708"/>
          </a:xfrm>
          <a:prstGeom prst="rect">
            <a:avLst/>
          </a:prstGeom>
          <a:solidFill>
            <a:srgbClr val="FF0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32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entury Gothic" panose="020B0502020202020204" pitchFamily="34" charset="0"/>
              </a:rPr>
              <a:t>1</a:t>
            </a:r>
          </a:p>
        </p:txBody>
      </p:sp>
      <p:sp>
        <p:nvSpPr>
          <p:cNvPr id="13" name="Rectangle 12"/>
          <p:cNvSpPr/>
          <p:nvPr/>
        </p:nvSpPr>
        <p:spPr>
          <a:xfrm>
            <a:off x="3841106" y="3402453"/>
            <a:ext cx="556590" cy="475708"/>
          </a:xfrm>
          <a:prstGeom prst="rect">
            <a:avLst/>
          </a:prstGeom>
          <a:solidFill>
            <a:srgbClr val="FF0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entury Gothic" panose="020B0502020202020204" pitchFamily="34" charset="0"/>
              </a:rPr>
              <a:t>3</a:t>
            </a:r>
            <a:endParaRPr lang="en-PH" sz="32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entury Gothic" panose="020B0502020202020204" pitchFamily="34" charset="0"/>
            </a:endParaRPr>
          </a:p>
        </p:txBody>
      </p:sp>
      <p:cxnSp>
        <p:nvCxnSpPr>
          <p:cNvPr id="15" name="Straight Connector 14"/>
          <p:cNvCxnSpPr/>
          <p:nvPr/>
        </p:nvCxnSpPr>
        <p:spPr>
          <a:xfrm flipH="1">
            <a:off x="3747617" y="1257465"/>
            <a:ext cx="25944" cy="4742502"/>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3747479" y="1288462"/>
            <a:ext cx="27270" cy="471150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3841106" y="2017717"/>
            <a:ext cx="556590" cy="475708"/>
          </a:xfrm>
          <a:prstGeom prst="rect">
            <a:avLst/>
          </a:prstGeom>
          <a:solidFill>
            <a:srgbClr val="FF0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entury Gothic" panose="020B0502020202020204" pitchFamily="34" charset="0"/>
              </a:rPr>
              <a:t>2</a:t>
            </a:r>
            <a:endParaRPr lang="en-PH" sz="32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entury Gothic" panose="020B0502020202020204" pitchFamily="34" charset="0"/>
            </a:endParaRPr>
          </a:p>
        </p:txBody>
      </p:sp>
      <p:sp>
        <p:nvSpPr>
          <p:cNvPr id="10" name="Rectangle 9"/>
          <p:cNvSpPr/>
          <p:nvPr/>
        </p:nvSpPr>
        <p:spPr>
          <a:xfrm>
            <a:off x="3839396" y="4378014"/>
            <a:ext cx="556590" cy="475708"/>
          </a:xfrm>
          <a:prstGeom prst="rect">
            <a:avLst/>
          </a:prstGeom>
          <a:solidFill>
            <a:srgbClr val="FF0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entury Gothic" panose="020B0502020202020204" pitchFamily="34" charset="0"/>
              </a:rPr>
              <a:t>4</a:t>
            </a:r>
            <a:endParaRPr lang="en-PH" sz="32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entury Gothic" panose="020B0502020202020204" pitchFamily="34" charset="0"/>
            </a:endParaRPr>
          </a:p>
        </p:txBody>
      </p:sp>
      <p:sp>
        <p:nvSpPr>
          <p:cNvPr id="27" name="Rectangle 26"/>
          <p:cNvSpPr/>
          <p:nvPr/>
        </p:nvSpPr>
        <p:spPr>
          <a:xfrm>
            <a:off x="3839396" y="5372625"/>
            <a:ext cx="556590" cy="475708"/>
          </a:xfrm>
          <a:prstGeom prst="rect">
            <a:avLst/>
          </a:prstGeom>
          <a:solidFill>
            <a:srgbClr val="FF0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entury Gothic" panose="020B0502020202020204" pitchFamily="34" charset="0"/>
              </a:rPr>
              <a:t>5</a:t>
            </a:r>
            <a:endParaRPr lang="en-PH" sz="32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entury Gothic" panose="020B0502020202020204" pitchFamily="34" charset="0"/>
            </a:endParaRPr>
          </a:p>
        </p:txBody>
      </p:sp>
      <p:sp>
        <p:nvSpPr>
          <p:cNvPr id="14" name="Rectangle 13"/>
          <p:cNvSpPr/>
          <p:nvPr/>
        </p:nvSpPr>
        <p:spPr>
          <a:xfrm>
            <a:off x="464513" y="0"/>
            <a:ext cx="1522549" cy="6858000"/>
          </a:xfrm>
          <a:prstGeom prst="rect">
            <a:avLst/>
          </a:prstGeom>
          <a:gradFill flip="none" rotWithShape="1">
            <a:gsLst>
              <a:gs pos="0">
                <a:srgbClr val="3299EE">
                  <a:shade val="30000"/>
                  <a:satMod val="115000"/>
                </a:srgbClr>
              </a:gs>
              <a:gs pos="50000">
                <a:srgbClr val="3299EE">
                  <a:shade val="67500"/>
                  <a:satMod val="115000"/>
                </a:srgbClr>
              </a:gs>
              <a:gs pos="100000">
                <a:srgbClr val="3299EE">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8" name="Rectangle 17"/>
          <p:cNvSpPr/>
          <p:nvPr/>
        </p:nvSpPr>
        <p:spPr>
          <a:xfrm>
            <a:off x="1987062" y="0"/>
            <a:ext cx="464513" cy="6858000"/>
          </a:xfrm>
          <a:prstGeom prst="rect">
            <a:avLst/>
          </a:prstGeom>
          <a:gradFill flip="none" rotWithShape="1">
            <a:gsLst>
              <a:gs pos="0">
                <a:srgbClr val="FF9933">
                  <a:shade val="30000"/>
                  <a:satMod val="115000"/>
                </a:srgbClr>
              </a:gs>
              <a:gs pos="50000">
                <a:srgbClr val="FF9933">
                  <a:shade val="67500"/>
                  <a:satMod val="115000"/>
                </a:srgbClr>
              </a:gs>
              <a:gs pos="100000">
                <a:srgbClr val="FF9933">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Rectangle 19"/>
          <p:cNvSpPr/>
          <p:nvPr/>
        </p:nvSpPr>
        <p:spPr>
          <a:xfrm>
            <a:off x="2451575" y="0"/>
            <a:ext cx="485056" cy="6858000"/>
          </a:xfrm>
          <a:prstGeom prst="rect">
            <a:avLst/>
          </a:prstGeom>
          <a:gradFill flip="none" rotWithShape="1">
            <a:gsLst>
              <a:gs pos="0">
                <a:srgbClr val="FF0066">
                  <a:shade val="30000"/>
                  <a:satMod val="115000"/>
                </a:srgbClr>
              </a:gs>
              <a:gs pos="50000">
                <a:srgbClr val="FF0066">
                  <a:shade val="67500"/>
                  <a:satMod val="115000"/>
                </a:srgbClr>
              </a:gs>
              <a:gs pos="100000">
                <a:srgbClr val="FF0066">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Rectangle 20"/>
          <p:cNvSpPr/>
          <p:nvPr/>
        </p:nvSpPr>
        <p:spPr>
          <a:xfrm>
            <a:off x="0" y="0"/>
            <a:ext cx="464513" cy="6858000"/>
          </a:xfrm>
          <a:prstGeom prst="rect">
            <a:avLst/>
          </a:prstGeom>
          <a:gradFill flip="none" rotWithShape="1">
            <a:gsLst>
              <a:gs pos="0">
                <a:srgbClr val="7BE3F1">
                  <a:shade val="30000"/>
                  <a:satMod val="115000"/>
                </a:srgbClr>
              </a:gs>
              <a:gs pos="50000">
                <a:srgbClr val="7BE3F1">
                  <a:shade val="67500"/>
                  <a:satMod val="115000"/>
                </a:srgbClr>
              </a:gs>
              <a:gs pos="100000">
                <a:srgbClr val="7BE3F1">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2" name="Rectangle 21"/>
          <p:cNvSpPr/>
          <p:nvPr/>
        </p:nvSpPr>
        <p:spPr>
          <a:xfrm>
            <a:off x="0" y="4435719"/>
            <a:ext cx="3082413" cy="19694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4000" b="1" dirty="0">
                <a:solidFill>
                  <a:srgbClr val="00B050"/>
                </a:solidFill>
                <a:latin typeface="Raleway" panose="020B0403030101060003" pitchFamily="34" charset="0"/>
              </a:rPr>
              <a:t>Quantitative Research</a:t>
            </a:r>
          </a:p>
        </p:txBody>
      </p:sp>
      <p:sp>
        <p:nvSpPr>
          <p:cNvPr id="23" name="Rectangle 22"/>
          <p:cNvSpPr/>
          <p:nvPr/>
        </p:nvSpPr>
        <p:spPr>
          <a:xfrm>
            <a:off x="0" y="4202723"/>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0" y="6515100"/>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30050966"/>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down)">
                                      <p:cBhvr>
                                        <p:cTn id="12" dur="500"/>
                                        <p:tgtEl>
                                          <p:spTgt spid="15"/>
                                        </p:tgtEl>
                                      </p:cBhvr>
                                    </p:animEffect>
                                  </p:childTnLst>
                                </p:cTn>
                              </p:par>
                              <p:par>
                                <p:cTn id="13" presetID="22" presetClass="entr" presetSubtype="1"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up)">
                                      <p:cBhvr>
                                        <p:cTn id="15" dur="500"/>
                                        <p:tgtEl>
                                          <p:spTgt spid="16"/>
                                        </p:tgtEl>
                                      </p:cBhvr>
                                    </p:animEffect>
                                  </p:childTnLst>
                                </p:cTn>
                              </p:par>
                            </p:childTnLst>
                          </p:cTn>
                        </p:par>
                      </p:childTnLst>
                    </p:cTn>
                  </p:par>
                  <p:par>
                    <p:cTn id="16" fill="hold">
                      <p:stCondLst>
                        <p:cond delay="indefinite"/>
                      </p:stCondLst>
                      <p:childTnLst>
                        <p:par>
                          <p:cTn id="17" fill="hold">
                            <p:stCondLst>
                              <p:cond delay="0"/>
                            </p:stCondLst>
                            <p:childTnLst>
                              <p:par>
                                <p:cTn id="18" presetID="17" presetClass="entr" presetSubtype="8"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p:cTn id="20" dur="250" fill="hold"/>
                                        <p:tgtEl>
                                          <p:spTgt spid="12"/>
                                        </p:tgtEl>
                                        <p:attrNameLst>
                                          <p:attrName>ppt_x</p:attrName>
                                        </p:attrNameLst>
                                      </p:cBhvr>
                                      <p:tavLst>
                                        <p:tav tm="0">
                                          <p:val>
                                            <p:strVal val="#ppt_x-#ppt_w/2"/>
                                          </p:val>
                                        </p:tav>
                                        <p:tav tm="100000">
                                          <p:val>
                                            <p:strVal val="#ppt_x"/>
                                          </p:val>
                                        </p:tav>
                                      </p:tavLst>
                                    </p:anim>
                                    <p:anim calcmode="lin" valueType="num">
                                      <p:cBhvr>
                                        <p:cTn id="21" dur="250" fill="hold"/>
                                        <p:tgtEl>
                                          <p:spTgt spid="12"/>
                                        </p:tgtEl>
                                        <p:attrNameLst>
                                          <p:attrName>ppt_y</p:attrName>
                                        </p:attrNameLst>
                                      </p:cBhvr>
                                      <p:tavLst>
                                        <p:tav tm="0">
                                          <p:val>
                                            <p:strVal val="#ppt_y"/>
                                          </p:val>
                                        </p:tav>
                                        <p:tav tm="100000">
                                          <p:val>
                                            <p:strVal val="#ppt_y"/>
                                          </p:val>
                                        </p:tav>
                                      </p:tavLst>
                                    </p:anim>
                                    <p:anim calcmode="lin" valueType="num">
                                      <p:cBhvr>
                                        <p:cTn id="22" dur="250" fill="hold"/>
                                        <p:tgtEl>
                                          <p:spTgt spid="12"/>
                                        </p:tgtEl>
                                        <p:attrNameLst>
                                          <p:attrName>ppt_w</p:attrName>
                                        </p:attrNameLst>
                                      </p:cBhvr>
                                      <p:tavLst>
                                        <p:tav tm="0">
                                          <p:val>
                                            <p:fltVal val="0"/>
                                          </p:val>
                                        </p:tav>
                                        <p:tav tm="100000">
                                          <p:val>
                                            <p:strVal val="#ppt_w"/>
                                          </p:val>
                                        </p:tav>
                                      </p:tavLst>
                                    </p:anim>
                                    <p:anim calcmode="lin" valueType="num">
                                      <p:cBhvr>
                                        <p:cTn id="23" dur="250" fill="hold"/>
                                        <p:tgtEl>
                                          <p:spTgt spid="12"/>
                                        </p:tgtEl>
                                        <p:attrNameLst>
                                          <p:attrName>ppt_h</p:attrName>
                                        </p:attrNameLst>
                                      </p:cBhvr>
                                      <p:tavLst>
                                        <p:tav tm="0">
                                          <p:val>
                                            <p:strVal val="#ppt_h"/>
                                          </p:val>
                                        </p:tav>
                                        <p:tav tm="100000">
                                          <p:val>
                                            <p:strVal val="#ppt_h"/>
                                          </p:val>
                                        </p:tav>
                                      </p:tavLst>
                                    </p:anim>
                                  </p:childTnLst>
                                </p:cTn>
                              </p:par>
                              <p:par>
                                <p:cTn id="24" presetID="12" presetClass="entr" presetSubtype="8" fill="hold" grpId="0" nodeType="withEffect">
                                  <p:stCondLst>
                                    <p:cond delay="0"/>
                                  </p:stCondLst>
                                  <p:childTnLst>
                                    <p:set>
                                      <p:cBhvr>
                                        <p:cTn id="25" dur="1" fill="hold">
                                          <p:stCondLst>
                                            <p:cond delay="0"/>
                                          </p:stCondLst>
                                        </p:cTn>
                                        <p:tgtEl>
                                          <p:spTgt spid="19">
                                            <p:txEl>
                                              <p:pRg st="0" end="0"/>
                                            </p:txEl>
                                          </p:spTgt>
                                        </p:tgtEl>
                                        <p:attrNameLst>
                                          <p:attrName>style.visibility</p:attrName>
                                        </p:attrNameLst>
                                      </p:cBhvr>
                                      <p:to>
                                        <p:strVal val="visible"/>
                                      </p:to>
                                    </p:set>
                                    <p:anim calcmode="lin" valueType="num">
                                      <p:cBhvr additive="base">
                                        <p:cTn id="26" dur="500"/>
                                        <p:tgtEl>
                                          <p:spTgt spid="19">
                                            <p:txEl>
                                              <p:pRg st="0" end="0"/>
                                            </p:txEl>
                                          </p:spTgt>
                                        </p:tgtEl>
                                        <p:attrNameLst>
                                          <p:attrName>ppt_x</p:attrName>
                                        </p:attrNameLst>
                                      </p:cBhvr>
                                      <p:tavLst>
                                        <p:tav tm="0">
                                          <p:val>
                                            <p:strVal val="#ppt_x-#ppt_w*1.125000"/>
                                          </p:val>
                                        </p:tav>
                                        <p:tav tm="100000">
                                          <p:val>
                                            <p:strVal val="#ppt_x"/>
                                          </p:val>
                                        </p:tav>
                                      </p:tavLst>
                                    </p:anim>
                                    <p:animEffect transition="in" filter="wipe(right)">
                                      <p:cBhvr>
                                        <p:cTn id="27" dur="500"/>
                                        <p:tgtEl>
                                          <p:spTgt spid="19">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7" presetClass="entr" presetSubtype="8"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p:cTn id="32" dur="250" fill="hold"/>
                                        <p:tgtEl>
                                          <p:spTgt spid="17"/>
                                        </p:tgtEl>
                                        <p:attrNameLst>
                                          <p:attrName>ppt_x</p:attrName>
                                        </p:attrNameLst>
                                      </p:cBhvr>
                                      <p:tavLst>
                                        <p:tav tm="0">
                                          <p:val>
                                            <p:strVal val="#ppt_x-#ppt_w/2"/>
                                          </p:val>
                                        </p:tav>
                                        <p:tav tm="100000">
                                          <p:val>
                                            <p:strVal val="#ppt_x"/>
                                          </p:val>
                                        </p:tav>
                                      </p:tavLst>
                                    </p:anim>
                                    <p:anim calcmode="lin" valueType="num">
                                      <p:cBhvr>
                                        <p:cTn id="33" dur="250" fill="hold"/>
                                        <p:tgtEl>
                                          <p:spTgt spid="17"/>
                                        </p:tgtEl>
                                        <p:attrNameLst>
                                          <p:attrName>ppt_y</p:attrName>
                                        </p:attrNameLst>
                                      </p:cBhvr>
                                      <p:tavLst>
                                        <p:tav tm="0">
                                          <p:val>
                                            <p:strVal val="#ppt_y"/>
                                          </p:val>
                                        </p:tav>
                                        <p:tav tm="100000">
                                          <p:val>
                                            <p:strVal val="#ppt_y"/>
                                          </p:val>
                                        </p:tav>
                                      </p:tavLst>
                                    </p:anim>
                                    <p:anim calcmode="lin" valueType="num">
                                      <p:cBhvr>
                                        <p:cTn id="34" dur="250" fill="hold"/>
                                        <p:tgtEl>
                                          <p:spTgt spid="17"/>
                                        </p:tgtEl>
                                        <p:attrNameLst>
                                          <p:attrName>ppt_w</p:attrName>
                                        </p:attrNameLst>
                                      </p:cBhvr>
                                      <p:tavLst>
                                        <p:tav tm="0">
                                          <p:val>
                                            <p:fltVal val="0"/>
                                          </p:val>
                                        </p:tav>
                                        <p:tav tm="100000">
                                          <p:val>
                                            <p:strVal val="#ppt_w"/>
                                          </p:val>
                                        </p:tav>
                                      </p:tavLst>
                                    </p:anim>
                                    <p:anim calcmode="lin" valueType="num">
                                      <p:cBhvr>
                                        <p:cTn id="35" dur="250" fill="hold"/>
                                        <p:tgtEl>
                                          <p:spTgt spid="17"/>
                                        </p:tgtEl>
                                        <p:attrNameLst>
                                          <p:attrName>ppt_h</p:attrName>
                                        </p:attrNameLst>
                                      </p:cBhvr>
                                      <p:tavLst>
                                        <p:tav tm="0">
                                          <p:val>
                                            <p:strVal val="#ppt_h"/>
                                          </p:val>
                                        </p:tav>
                                        <p:tav tm="100000">
                                          <p:val>
                                            <p:strVal val="#ppt_h"/>
                                          </p:val>
                                        </p:tav>
                                      </p:tavLst>
                                    </p:anim>
                                  </p:childTnLst>
                                </p:cTn>
                              </p:par>
                              <p:par>
                                <p:cTn id="36" presetID="12" presetClass="entr" presetSubtype="8" fill="hold" grpId="0" nodeType="withEffect">
                                  <p:stCondLst>
                                    <p:cond delay="0"/>
                                  </p:stCondLst>
                                  <p:childTnLst>
                                    <p:set>
                                      <p:cBhvr>
                                        <p:cTn id="37" dur="1" fill="hold">
                                          <p:stCondLst>
                                            <p:cond delay="0"/>
                                          </p:stCondLst>
                                        </p:cTn>
                                        <p:tgtEl>
                                          <p:spTgt spid="19">
                                            <p:txEl>
                                              <p:pRg st="1" end="1"/>
                                            </p:txEl>
                                          </p:spTgt>
                                        </p:tgtEl>
                                        <p:attrNameLst>
                                          <p:attrName>style.visibility</p:attrName>
                                        </p:attrNameLst>
                                      </p:cBhvr>
                                      <p:to>
                                        <p:strVal val="visible"/>
                                      </p:to>
                                    </p:set>
                                    <p:anim calcmode="lin" valueType="num">
                                      <p:cBhvr additive="base">
                                        <p:cTn id="38" dur="500"/>
                                        <p:tgtEl>
                                          <p:spTgt spid="19">
                                            <p:txEl>
                                              <p:pRg st="1" end="1"/>
                                            </p:txEl>
                                          </p:spTgt>
                                        </p:tgtEl>
                                        <p:attrNameLst>
                                          <p:attrName>ppt_x</p:attrName>
                                        </p:attrNameLst>
                                      </p:cBhvr>
                                      <p:tavLst>
                                        <p:tav tm="0">
                                          <p:val>
                                            <p:strVal val="#ppt_x-#ppt_w*1.125000"/>
                                          </p:val>
                                        </p:tav>
                                        <p:tav tm="100000">
                                          <p:val>
                                            <p:strVal val="#ppt_x"/>
                                          </p:val>
                                        </p:tav>
                                      </p:tavLst>
                                    </p:anim>
                                    <p:animEffect transition="in" filter="wipe(right)">
                                      <p:cBhvr>
                                        <p:cTn id="39" dur="500"/>
                                        <p:tgtEl>
                                          <p:spTgt spid="19">
                                            <p:txEl>
                                              <p:pRg st="1" end="1"/>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7" presetClass="entr" presetSubtype="8"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cBhvr>
                                        <p:cTn id="44" dur="250" fill="hold"/>
                                        <p:tgtEl>
                                          <p:spTgt spid="13"/>
                                        </p:tgtEl>
                                        <p:attrNameLst>
                                          <p:attrName>ppt_x</p:attrName>
                                        </p:attrNameLst>
                                      </p:cBhvr>
                                      <p:tavLst>
                                        <p:tav tm="0">
                                          <p:val>
                                            <p:strVal val="#ppt_x-#ppt_w/2"/>
                                          </p:val>
                                        </p:tav>
                                        <p:tav tm="100000">
                                          <p:val>
                                            <p:strVal val="#ppt_x"/>
                                          </p:val>
                                        </p:tav>
                                      </p:tavLst>
                                    </p:anim>
                                    <p:anim calcmode="lin" valueType="num">
                                      <p:cBhvr>
                                        <p:cTn id="45" dur="250" fill="hold"/>
                                        <p:tgtEl>
                                          <p:spTgt spid="13"/>
                                        </p:tgtEl>
                                        <p:attrNameLst>
                                          <p:attrName>ppt_y</p:attrName>
                                        </p:attrNameLst>
                                      </p:cBhvr>
                                      <p:tavLst>
                                        <p:tav tm="0">
                                          <p:val>
                                            <p:strVal val="#ppt_y"/>
                                          </p:val>
                                        </p:tav>
                                        <p:tav tm="100000">
                                          <p:val>
                                            <p:strVal val="#ppt_y"/>
                                          </p:val>
                                        </p:tav>
                                      </p:tavLst>
                                    </p:anim>
                                    <p:anim calcmode="lin" valueType="num">
                                      <p:cBhvr>
                                        <p:cTn id="46" dur="250" fill="hold"/>
                                        <p:tgtEl>
                                          <p:spTgt spid="13"/>
                                        </p:tgtEl>
                                        <p:attrNameLst>
                                          <p:attrName>ppt_w</p:attrName>
                                        </p:attrNameLst>
                                      </p:cBhvr>
                                      <p:tavLst>
                                        <p:tav tm="0">
                                          <p:val>
                                            <p:fltVal val="0"/>
                                          </p:val>
                                        </p:tav>
                                        <p:tav tm="100000">
                                          <p:val>
                                            <p:strVal val="#ppt_w"/>
                                          </p:val>
                                        </p:tav>
                                      </p:tavLst>
                                    </p:anim>
                                    <p:anim calcmode="lin" valueType="num">
                                      <p:cBhvr>
                                        <p:cTn id="47" dur="250" fill="hold"/>
                                        <p:tgtEl>
                                          <p:spTgt spid="13"/>
                                        </p:tgtEl>
                                        <p:attrNameLst>
                                          <p:attrName>ppt_h</p:attrName>
                                        </p:attrNameLst>
                                      </p:cBhvr>
                                      <p:tavLst>
                                        <p:tav tm="0">
                                          <p:val>
                                            <p:strVal val="#ppt_h"/>
                                          </p:val>
                                        </p:tav>
                                        <p:tav tm="100000">
                                          <p:val>
                                            <p:strVal val="#ppt_h"/>
                                          </p:val>
                                        </p:tav>
                                      </p:tavLst>
                                    </p:anim>
                                  </p:childTnLst>
                                </p:cTn>
                              </p:par>
                              <p:par>
                                <p:cTn id="48" presetID="12" presetClass="entr" presetSubtype="8" fill="hold" grpId="0" nodeType="withEffect">
                                  <p:stCondLst>
                                    <p:cond delay="0"/>
                                  </p:stCondLst>
                                  <p:childTnLst>
                                    <p:set>
                                      <p:cBhvr>
                                        <p:cTn id="49" dur="1" fill="hold">
                                          <p:stCondLst>
                                            <p:cond delay="0"/>
                                          </p:stCondLst>
                                        </p:cTn>
                                        <p:tgtEl>
                                          <p:spTgt spid="19">
                                            <p:txEl>
                                              <p:pRg st="2" end="2"/>
                                            </p:txEl>
                                          </p:spTgt>
                                        </p:tgtEl>
                                        <p:attrNameLst>
                                          <p:attrName>style.visibility</p:attrName>
                                        </p:attrNameLst>
                                      </p:cBhvr>
                                      <p:to>
                                        <p:strVal val="visible"/>
                                      </p:to>
                                    </p:set>
                                    <p:anim calcmode="lin" valueType="num">
                                      <p:cBhvr additive="base">
                                        <p:cTn id="50" dur="500"/>
                                        <p:tgtEl>
                                          <p:spTgt spid="19">
                                            <p:txEl>
                                              <p:pRg st="2" end="2"/>
                                            </p:txEl>
                                          </p:spTgt>
                                        </p:tgtEl>
                                        <p:attrNameLst>
                                          <p:attrName>ppt_x</p:attrName>
                                        </p:attrNameLst>
                                      </p:cBhvr>
                                      <p:tavLst>
                                        <p:tav tm="0">
                                          <p:val>
                                            <p:strVal val="#ppt_x-#ppt_w*1.125000"/>
                                          </p:val>
                                        </p:tav>
                                        <p:tav tm="100000">
                                          <p:val>
                                            <p:strVal val="#ppt_x"/>
                                          </p:val>
                                        </p:tav>
                                      </p:tavLst>
                                    </p:anim>
                                    <p:animEffect transition="in" filter="wipe(right)">
                                      <p:cBhvr>
                                        <p:cTn id="51" dur="500"/>
                                        <p:tgtEl>
                                          <p:spTgt spid="19">
                                            <p:txEl>
                                              <p:pRg st="2" end="2"/>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7" presetClass="entr" presetSubtype="8" fill="hold" grpId="0" nodeType="clickEffect">
                                  <p:stCondLst>
                                    <p:cond delay="0"/>
                                  </p:stCondLst>
                                  <p:childTnLst>
                                    <p:set>
                                      <p:cBhvr>
                                        <p:cTn id="55" dur="1" fill="hold">
                                          <p:stCondLst>
                                            <p:cond delay="0"/>
                                          </p:stCondLst>
                                        </p:cTn>
                                        <p:tgtEl>
                                          <p:spTgt spid="10"/>
                                        </p:tgtEl>
                                        <p:attrNameLst>
                                          <p:attrName>style.visibility</p:attrName>
                                        </p:attrNameLst>
                                      </p:cBhvr>
                                      <p:to>
                                        <p:strVal val="visible"/>
                                      </p:to>
                                    </p:set>
                                    <p:anim calcmode="lin" valueType="num">
                                      <p:cBhvr>
                                        <p:cTn id="56" dur="250" fill="hold"/>
                                        <p:tgtEl>
                                          <p:spTgt spid="10"/>
                                        </p:tgtEl>
                                        <p:attrNameLst>
                                          <p:attrName>ppt_x</p:attrName>
                                        </p:attrNameLst>
                                      </p:cBhvr>
                                      <p:tavLst>
                                        <p:tav tm="0">
                                          <p:val>
                                            <p:strVal val="#ppt_x-#ppt_w/2"/>
                                          </p:val>
                                        </p:tav>
                                        <p:tav tm="100000">
                                          <p:val>
                                            <p:strVal val="#ppt_x"/>
                                          </p:val>
                                        </p:tav>
                                      </p:tavLst>
                                    </p:anim>
                                    <p:anim calcmode="lin" valueType="num">
                                      <p:cBhvr>
                                        <p:cTn id="57" dur="250" fill="hold"/>
                                        <p:tgtEl>
                                          <p:spTgt spid="10"/>
                                        </p:tgtEl>
                                        <p:attrNameLst>
                                          <p:attrName>ppt_y</p:attrName>
                                        </p:attrNameLst>
                                      </p:cBhvr>
                                      <p:tavLst>
                                        <p:tav tm="0">
                                          <p:val>
                                            <p:strVal val="#ppt_y"/>
                                          </p:val>
                                        </p:tav>
                                        <p:tav tm="100000">
                                          <p:val>
                                            <p:strVal val="#ppt_y"/>
                                          </p:val>
                                        </p:tav>
                                      </p:tavLst>
                                    </p:anim>
                                    <p:anim calcmode="lin" valueType="num">
                                      <p:cBhvr>
                                        <p:cTn id="58" dur="250" fill="hold"/>
                                        <p:tgtEl>
                                          <p:spTgt spid="10"/>
                                        </p:tgtEl>
                                        <p:attrNameLst>
                                          <p:attrName>ppt_w</p:attrName>
                                        </p:attrNameLst>
                                      </p:cBhvr>
                                      <p:tavLst>
                                        <p:tav tm="0">
                                          <p:val>
                                            <p:fltVal val="0"/>
                                          </p:val>
                                        </p:tav>
                                        <p:tav tm="100000">
                                          <p:val>
                                            <p:strVal val="#ppt_w"/>
                                          </p:val>
                                        </p:tav>
                                      </p:tavLst>
                                    </p:anim>
                                    <p:anim calcmode="lin" valueType="num">
                                      <p:cBhvr>
                                        <p:cTn id="59" dur="250" fill="hold"/>
                                        <p:tgtEl>
                                          <p:spTgt spid="10"/>
                                        </p:tgtEl>
                                        <p:attrNameLst>
                                          <p:attrName>ppt_h</p:attrName>
                                        </p:attrNameLst>
                                      </p:cBhvr>
                                      <p:tavLst>
                                        <p:tav tm="0">
                                          <p:val>
                                            <p:strVal val="#ppt_h"/>
                                          </p:val>
                                        </p:tav>
                                        <p:tav tm="100000">
                                          <p:val>
                                            <p:strVal val="#ppt_h"/>
                                          </p:val>
                                        </p:tav>
                                      </p:tavLst>
                                    </p:anim>
                                  </p:childTnLst>
                                </p:cTn>
                              </p:par>
                              <p:par>
                                <p:cTn id="60" presetID="12" presetClass="entr" presetSubtype="8" fill="hold" grpId="0" nodeType="withEffect">
                                  <p:stCondLst>
                                    <p:cond delay="0"/>
                                  </p:stCondLst>
                                  <p:childTnLst>
                                    <p:set>
                                      <p:cBhvr>
                                        <p:cTn id="61" dur="1" fill="hold">
                                          <p:stCondLst>
                                            <p:cond delay="0"/>
                                          </p:stCondLst>
                                        </p:cTn>
                                        <p:tgtEl>
                                          <p:spTgt spid="19">
                                            <p:txEl>
                                              <p:pRg st="3" end="3"/>
                                            </p:txEl>
                                          </p:spTgt>
                                        </p:tgtEl>
                                        <p:attrNameLst>
                                          <p:attrName>style.visibility</p:attrName>
                                        </p:attrNameLst>
                                      </p:cBhvr>
                                      <p:to>
                                        <p:strVal val="visible"/>
                                      </p:to>
                                    </p:set>
                                    <p:anim calcmode="lin" valueType="num">
                                      <p:cBhvr additive="base">
                                        <p:cTn id="62" dur="500"/>
                                        <p:tgtEl>
                                          <p:spTgt spid="19">
                                            <p:txEl>
                                              <p:pRg st="3" end="3"/>
                                            </p:txEl>
                                          </p:spTgt>
                                        </p:tgtEl>
                                        <p:attrNameLst>
                                          <p:attrName>ppt_x</p:attrName>
                                        </p:attrNameLst>
                                      </p:cBhvr>
                                      <p:tavLst>
                                        <p:tav tm="0">
                                          <p:val>
                                            <p:strVal val="#ppt_x-#ppt_w*1.125000"/>
                                          </p:val>
                                        </p:tav>
                                        <p:tav tm="100000">
                                          <p:val>
                                            <p:strVal val="#ppt_x"/>
                                          </p:val>
                                        </p:tav>
                                      </p:tavLst>
                                    </p:anim>
                                    <p:animEffect transition="in" filter="wipe(right)">
                                      <p:cBhvr>
                                        <p:cTn id="63" dur="500"/>
                                        <p:tgtEl>
                                          <p:spTgt spid="19">
                                            <p:txEl>
                                              <p:pRg st="3" end="3"/>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7" presetClass="entr" presetSubtype="8" fill="hold" grpId="0" nodeType="clickEffect">
                                  <p:stCondLst>
                                    <p:cond delay="0"/>
                                  </p:stCondLst>
                                  <p:childTnLst>
                                    <p:set>
                                      <p:cBhvr>
                                        <p:cTn id="67" dur="1" fill="hold">
                                          <p:stCondLst>
                                            <p:cond delay="0"/>
                                          </p:stCondLst>
                                        </p:cTn>
                                        <p:tgtEl>
                                          <p:spTgt spid="27"/>
                                        </p:tgtEl>
                                        <p:attrNameLst>
                                          <p:attrName>style.visibility</p:attrName>
                                        </p:attrNameLst>
                                      </p:cBhvr>
                                      <p:to>
                                        <p:strVal val="visible"/>
                                      </p:to>
                                    </p:set>
                                    <p:anim calcmode="lin" valueType="num">
                                      <p:cBhvr>
                                        <p:cTn id="68" dur="250" fill="hold"/>
                                        <p:tgtEl>
                                          <p:spTgt spid="27"/>
                                        </p:tgtEl>
                                        <p:attrNameLst>
                                          <p:attrName>ppt_x</p:attrName>
                                        </p:attrNameLst>
                                      </p:cBhvr>
                                      <p:tavLst>
                                        <p:tav tm="0">
                                          <p:val>
                                            <p:strVal val="#ppt_x-#ppt_w/2"/>
                                          </p:val>
                                        </p:tav>
                                        <p:tav tm="100000">
                                          <p:val>
                                            <p:strVal val="#ppt_x"/>
                                          </p:val>
                                        </p:tav>
                                      </p:tavLst>
                                    </p:anim>
                                    <p:anim calcmode="lin" valueType="num">
                                      <p:cBhvr>
                                        <p:cTn id="69" dur="250" fill="hold"/>
                                        <p:tgtEl>
                                          <p:spTgt spid="27"/>
                                        </p:tgtEl>
                                        <p:attrNameLst>
                                          <p:attrName>ppt_y</p:attrName>
                                        </p:attrNameLst>
                                      </p:cBhvr>
                                      <p:tavLst>
                                        <p:tav tm="0">
                                          <p:val>
                                            <p:strVal val="#ppt_y"/>
                                          </p:val>
                                        </p:tav>
                                        <p:tav tm="100000">
                                          <p:val>
                                            <p:strVal val="#ppt_y"/>
                                          </p:val>
                                        </p:tav>
                                      </p:tavLst>
                                    </p:anim>
                                    <p:anim calcmode="lin" valueType="num">
                                      <p:cBhvr>
                                        <p:cTn id="70" dur="250" fill="hold"/>
                                        <p:tgtEl>
                                          <p:spTgt spid="27"/>
                                        </p:tgtEl>
                                        <p:attrNameLst>
                                          <p:attrName>ppt_w</p:attrName>
                                        </p:attrNameLst>
                                      </p:cBhvr>
                                      <p:tavLst>
                                        <p:tav tm="0">
                                          <p:val>
                                            <p:fltVal val="0"/>
                                          </p:val>
                                        </p:tav>
                                        <p:tav tm="100000">
                                          <p:val>
                                            <p:strVal val="#ppt_w"/>
                                          </p:val>
                                        </p:tav>
                                      </p:tavLst>
                                    </p:anim>
                                    <p:anim calcmode="lin" valueType="num">
                                      <p:cBhvr>
                                        <p:cTn id="71" dur="250" fill="hold"/>
                                        <p:tgtEl>
                                          <p:spTgt spid="27"/>
                                        </p:tgtEl>
                                        <p:attrNameLst>
                                          <p:attrName>ppt_h</p:attrName>
                                        </p:attrNameLst>
                                      </p:cBhvr>
                                      <p:tavLst>
                                        <p:tav tm="0">
                                          <p:val>
                                            <p:strVal val="#ppt_h"/>
                                          </p:val>
                                        </p:tav>
                                        <p:tav tm="100000">
                                          <p:val>
                                            <p:strVal val="#ppt_h"/>
                                          </p:val>
                                        </p:tav>
                                      </p:tavLst>
                                    </p:anim>
                                  </p:childTnLst>
                                </p:cTn>
                              </p:par>
                              <p:par>
                                <p:cTn id="72" presetID="12" presetClass="entr" presetSubtype="8" fill="hold" grpId="0" nodeType="withEffect">
                                  <p:stCondLst>
                                    <p:cond delay="0"/>
                                  </p:stCondLst>
                                  <p:childTnLst>
                                    <p:set>
                                      <p:cBhvr>
                                        <p:cTn id="73" dur="1" fill="hold">
                                          <p:stCondLst>
                                            <p:cond delay="0"/>
                                          </p:stCondLst>
                                        </p:cTn>
                                        <p:tgtEl>
                                          <p:spTgt spid="19">
                                            <p:txEl>
                                              <p:pRg st="4" end="4"/>
                                            </p:txEl>
                                          </p:spTgt>
                                        </p:tgtEl>
                                        <p:attrNameLst>
                                          <p:attrName>style.visibility</p:attrName>
                                        </p:attrNameLst>
                                      </p:cBhvr>
                                      <p:to>
                                        <p:strVal val="visible"/>
                                      </p:to>
                                    </p:set>
                                    <p:anim calcmode="lin" valueType="num">
                                      <p:cBhvr additive="base">
                                        <p:cTn id="74" dur="500"/>
                                        <p:tgtEl>
                                          <p:spTgt spid="19">
                                            <p:txEl>
                                              <p:pRg st="4" end="4"/>
                                            </p:txEl>
                                          </p:spTgt>
                                        </p:tgtEl>
                                        <p:attrNameLst>
                                          <p:attrName>ppt_x</p:attrName>
                                        </p:attrNameLst>
                                      </p:cBhvr>
                                      <p:tavLst>
                                        <p:tav tm="0">
                                          <p:val>
                                            <p:strVal val="#ppt_x-#ppt_w*1.125000"/>
                                          </p:val>
                                        </p:tav>
                                        <p:tav tm="100000">
                                          <p:val>
                                            <p:strVal val="#ppt_x"/>
                                          </p:val>
                                        </p:tav>
                                      </p:tavLst>
                                    </p:anim>
                                    <p:animEffect transition="in" filter="wipe(right)">
                                      <p:cBhvr>
                                        <p:cTn id="75" dur="500"/>
                                        <p:tgtEl>
                                          <p:spTgt spid="19">
                                            <p:txEl>
                                              <p:pRg st="4" end="4"/>
                                            </p:txEl>
                                          </p:spTgt>
                                        </p:tgtEl>
                                      </p:cBhvr>
                                    </p:animEffect>
                                  </p:childTnLst>
                                </p:cTn>
                              </p:par>
                              <p:par>
                                <p:cTn id="76" presetID="12" presetClass="entr" presetSubtype="1" fill="hold" grpId="0" nodeType="withEffect">
                                  <p:stCondLst>
                                    <p:cond delay="0"/>
                                  </p:stCondLst>
                                  <p:childTnLst>
                                    <p:set>
                                      <p:cBhvr>
                                        <p:cTn id="77" dur="1" fill="hold">
                                          <p:stCondLst>
                                            <p:cond delay="0"/>
                                          </p:stCondLst>
                                        </p:cTn>
                                        <p:tgtEl>
                                          <p:spTgt spid="8">
                                            <p:txEl>
                                              <p:pRg st="13" end="13"/>
                                            </p:txEl>
                                          </p:spTgt>
                                        </p:tgtEl>
                                        <p:attrNameLst>
                                          <p:attrName>style.visibility</p:attrName>
                                        </p:attrNameLst>
                                      </p:cBhvr>
                                      <p:to>
                                        <p:strVal val="visible"/>
                                      </p:to>
                                    </p:set>
                                    <p:anim calcmode="lin" valueType="num">
                                      <p:cBhvr additive="base">
                                        <p:cTn id="78" dur="500"/>
                                        <p:tgtEl>
                                          <p:spTgt spid="8">
                                            <p:txEl>
                                              <p:pRg st="13" end="13"/>
                                            </p:txEl>
                                          </p:spTgt>
                                        </p:tgtEl>
                                        <p:attrNameLst>
                                          <p:attrName>ppt_y</p:attrName>
                                        </p:attrNameLst>
                                      </p:cBhvr>
                                      <p:tavLst>
                                        <p:tav tm="0">
                                          <p:val>
                                            <p:strVal val="#ppt_y-#ppt_h*1.125000"/>
                                          </p:val>
                                        </p:tav>
                                        <p:tav tm="100000">
                                          <p:val>
                                            <p:strVal val="#ppt_y"/>
                                          </p:val>
                                        </p:tav>
                                      </p:tavLst>
                                    </p:anim>
                                    <p:animEffect transition="in" filter="wipe(down)">
                                      <p:cBhvr>
                                        <p:cTn id="79" dur="500"/>
                                        <p:tgtEl>
                                          <p:spTgt spid="8">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uiExpand="1" build="p"/>
      <p:bldP spid="8" grpId="0" uiExpand="1" build="p"/>
      <p:bldP spid="12" grpId="0" animBg="1"/>
      <p:bldP spid="13" grpId="0" animBg="1"/>
      <p:bldP spid="17" grpId="0" animBg="1"/>
      <p:bldP spid="10" grpId="0" animBg="1"/>
      <p:bldP spid="2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7" name="Shape 100"/>
          <p:cNvSpPr txBox="1">
            <a:spLocks/>
          </p:cNvSpPr>
          <p:nvPr/>
        </p:nvSpPr>
        <p:spPr>
          <a:xfrm>
            <a:off x="686364" y="400417"/>
            <a:ext cx="7001251" cy="932133"/>
          </a:xfrm>
          <a:prstGeom prst="rect">
            <a:avLst/>
          </a:prstGeom>
          <a:noFill/>
          <a:ln>
            <a:noFill/>
          </a:ln>
        </p:spPr>
        <p:txBody>
          <a:bodyPr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97ABBC"/>
              </a:buClr>
              <a:buSzPct val="100000"/>
              <a:buFont typeface="Raleway"/>
              <a:buNone/>
              <a:defRPr sz="3600" b="0" i="0" u="none" strike="noStrike" cap="none">
                <a:solidFill>
                  <a:srgbClr val="97ABBC"/>
                </a:solidFill>
                <a:latin typeface="Raleway"/>
                <a:ea typeface="Raleway"/>
                <a:cs typeface="Raleway"/>
                <a:sym typeface="Raleway"/>
              </a:defRPr>
            </a:lvl1pPr>
            <a:lvl2pPr lvl="1">
              <a:spcBef>
                <a:spcPts val="0"/>
              </a:spcBef>
              <a:buClr>
                <a:srgbClr val="97ABBC"/>
              </a:buClr>
              <a:buSzPct val="100000"/>
              <a:buFont typeface="Raleway"/>
              <a:buNone/>
              <a:defRPr sz="3600">
                <a:solidFill>
                  <a:srgbClr val="97ABBC"/>
                </a:solidFill>
                <a:latin typeface="Raleway"/>
                <a:ea typeface="Raleway"/>
                <a:cs typeface="Raleway"/>
                <a:sym typeface="Raleway"/>
              </a:defRPr>
            </a:lvl2pPr>
            <a:lvl3pPr lvl="2">
              <a:spcBef>
                <a:spcPts val="0"/>
              </a:spcBef>
              <a:buClr>
                <a:srgbClr val="97ABBC"/>
              </a:buClr>
              <a:buSzPct val="100000"/>
              <a:buFont typeface="Raleway"/>
              <a:buNone/>
              <a:defRPr sz="3600">
                <a:solidFill>
                  <a:srgbClr val="97ABBC"/>
                </a:solidFill>
                <a:latin typeface="Raleway"/>
                <a:ea typeface="Raleway"/>
                <a:cs typeface="Raleway"/>
                <a:sym typeface="Raleway"/>
              </a:defRPr>
            </a:lvl3pPr>
            <a:lvl4pPr lvl="3">
              <a:spcBef>
                <a:spcPts val="0"/>
              </a:spcBef>
              <a:buClr>
                <a:srgbClr val="97ABBC"/>
              </a:buClr>
              <a:buSzPct val="100000"/>
              <a:buFont typeface="Raleway"/>
              <a:buNone/>
              <a:defRPr sz="3600">
                <a:solidFill>
                  <a:srgbClr val="97ABBC"/>
                </a:solidFill>
                <a:latin typeface="Raleway"/>
                <a:ea typeface="Raleway"/>
                <a:cs typeface="Raleway"/>
                <a:sym typeface="Raleway"/>
              </a:defRPr>
            </a:lvl4pPr>
            <a:lvl5pPr lvl="4">
              <a:spcBef>
                <a:spcPts val="0"/>
              </a:spcBef>
              <a:buClr>
                <a:srgbClr val="97ABBC"/>
              </a:buClr>
              <a:buSzPct val="100000"/>
              <a:buFont typeface="Raleway"/>
              <a:buNone/>
              <a:defRPr sz="3600">
                <a:solidFill>
                  <a:srgbClr val="97ABBC"/>
                </a:solidFill>
                <a:latin typeface="Raleway"/>
                <a:ea typeface="Raleway"/>
                <a:cs typeface="Raleway"/>
                <a:sym typeface="Raleway"/>
              </a:defRPr>
            </a:lvl5pPr>
            <a:lvl6pPr lvl="5">
              <a:spcBef>
                <a:spcPts val="0"/>
              </a:spcBef>
              <a:buClr>
                <a:srgbClr val="97ABBC"/>
              </a:buClr>
              <a:buSzPct val="100000"/>
              <a:buFont typeface="Raleway"/>
              <a:buNone/>
              <a:defRPr sz="3600">
                <a:solidFill>
                  <a:srgbClr val="97ABBC"/>
                </a:solidFill>
                <a:latin typeface="Raleway"/>
                <a:ea typeface="Raleway"/>
                <a:cs typeface="Raleway"/>
                <a:sym typeface="Raleway"/>
              </a:defRPr>
            </a:lvl6pPr>
            <a:lvl7pPr lvl="6">
              <a:spcBef>
                <a:spcPts val="0"/>
              </a:spcBef>
              <a:buClr>
                <a:srgbClr val="97ABBC"/>
              </a:buClr>
              <a:buSzPct val="100000"/>
              <a:buFont typeface="Raleway"/>
              <a:buNone/>
              <a:defRPr sz="3600">
                <a:solidFill>
                  <a:srgbClr val="97ABBC"/>
                </a:solidFill>
                <a:latin typeface="Raleway"/>
                <a:ea typeface="Raleway"/>
                <a:cs typeface="Raleway"/>
                <a:sym typeface="Raleway"/>
              </a:defRPr>
            </a:lvl7pPr>
            <a:lvl8pPr lvl="7">
              <a:spcBef>
                <a:spcPts val="0"/>
              </a:spcBef>
              <a:buClr>
                <a:srgbClr val="97ABBC"/>
              </a:buClr>
              <a:buSzPct val="100000"/>
              <a:buFont typeface="Raleway"/>
              <a:buNone/>
              <a:defRPr sz="3600">
                <a:solidFill>
                  <a:srgbClr val="97ABBC"/>
                </a:solidFill>
                <a:latin typeface="Raleway"/>
                <a:ea typeface="Raleway"/>
                <a:cs typeface="Raleway"/>
                <a:sym typeface="Raleway"/>
              </a:defRPr>
            </a:lvl8pPr>
            <a:lvl9pPr lvl="8">
              <a:spcBef>
                <a:spcPts val="0"/>
              </a:spcBef>
              <a:buClr>
                <a:srgbClr val="97ABBC"/>
              </a:buClr>
              <a:buSzPct val="100000"/>
              <a:buFont typeface="Raleway"/>
              <a:buNone/>
              <a:defRPr sz="3600">
                <a:solidFill>
                  <a:srgbClr val="97ABBC"/>
                </a:solidFill>
                <a:latin typeface="Raleway"/>
                <a:ea typeface="Raleway"/>
                <a:cs typeface="Raleway"/>
                <a:sym typeface="Raleway"/>
              </a:defRPr>
            </a:lvl9pPr>
          </a:lstStyle>
          <a:p>
            <a:r>
              <a:rPr lang="en" b="1" dirty="0">
                <a:solidFill>
                  <a:srgbClr val="0070C0"/>
                </a:solidFill>
              </a:rPr>
              <a:t>Quantitive Research</a:t>
            </a:r>
          </a:p>
        </p:txBody>
      </p:sp>
      <p:sp>
        <p:nvSpPr>
          <p:cNvPr id="8" name="Shape 101"/>
          <p:cNvSpPr txBox="1">
            <a:spLocks/>
          </p:cNvSpPr>
          <p:nvPr/>
        </p:nvSpPr>
        <p:spPr>
          <a:xfrm>
            <a:off x="686364" y="1107070"/>
            <a:ext cx="4166373" cy="1847145"/>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677480"/>
              </a:buClr>
              <a:buSzPct val="100000"/>
              <a:buFont typeface="Lato"/>
              <a:buChar char="▷"/>
              <a:defRPr sz="3000" b="0" i="0" u="none" strike="noStrike" cap="none">
                <a:solidFill>
                  <a:srgbClr val="677480"/>
                </a:solidFill>
                <a:latin typeface="Lato"/>
                <a:ea typeface="Lato"/>
                <a:cs typeface="Lato"/>
                <a:sym typeface="Lato"/>
              </a:defRPr>
            </a:lvl1pPr>
            <a:lvl2pPr marR="0" lvl="1"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2pPr>
            <a:lvl3pPr marR="0" lvl="2"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3pPr>
            <a:lvl4pPr marR="0" lvl="3"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4pPr>
            <a:lvl5pPr marR="0" lvl="4"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5pPr>
            <a:lvl6pPr marR="0" lvl="5"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6pPr>
            <a:lvl7pPr marR="0" lvl="6"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7pPr>
            <a:lvl8pPr marR="0" lvl="7"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8pPr>
            <a:lvl9pPr marR="0" lvl="8"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9pPr>
          </a:lstStyle>
          <a:p>
            <a:pPr>
              <a:buNone/>
            </a:pPr>
            <a:r>
              <a:rPr lang="en-US" sz="2800" dirty="0">
                <a:solidFill>
                  <a:schemeClr val="tx1"/>
                </a:solidFill>
              </a:rPr>
              <a:t>Its </a:t>
            </a:r>
            <a:r>
              <a:rPr lang="en-US" sz="2800" dirty="0">
                <a:solidFill>
                  <a:srgbClr val="00B050"/>
                </a:solidFill>
              </a:rPr>
              <a:t>STRENGTHS</a:t>
            </a:r>
            <a:r>
              <a:rPr lang="en-US" sz="2800" dirty="0">
                <a:solidFill>
                  <a:schemeClr val="tx1"/>
                </a:solidFill>
              </a:rPr>
              <a:t> and </a:t>
            </a:r>
            <a:r>
              <a:rPr lang="en-US" sz="2800" dirty="0">
                <a:solidFill>
                  <a:srgbClr val="C00000"/>
                </a:solidFill>
              </a:rPr>
              <a:t>WEAKNESSES</a:t>
            </a:r>
          </a:p>
        </p:txBody>
      </p:sp>
      <p:sp>
        <p:nvSpPr>
          <p:cNvPr id="2" name="Arrow: Up-Down 1"/>
          <p:cNvSpPr/>
          <p:nvPr/>
        </p:nvSpPr>
        <p:spPr>
          <a:xfrm rot="4678881">
            <a:off x="4027980" y="-2108861"/>
            <a:ext cx="4347194" cy="11323850"/>
          </a:xfrm>
          <a:prstGeom prst="upDownArrow">
            <a:avLst>
              <a:gd name="adj1" fmla="val 84212"/>
              <a:gd name="adj2" fmla="val 29541"/>
            </a:avLst>
          </a:prstGeom>
          <a:gradFill>
            <a:gsLst>
              <a:gs pos="100000">
                <a:srgbClr val="C00000"/>
              </a:gs>
              <a:gs pos="0">
                <a:srgbClr val="00B050"/>
              </a:gs>
            </a:gsLst>
            <a:lin ang="5400000" scaled="1"/>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p:cNvGrpSpPr/>
          <p:nvPr/>
        </p:nvGrpSpPr>
        <p:grpSpPr>
          <a:xfrm rot="20731744">
            <a:off x="6065123" y="1232734"/>
            <a:ext cx="272908" cy="4622858"/>
            <a:chOff x="6045867" y="734787"/>
            <a:chExt cx="34237" cy="5386445"/>
          </a:xfrm>
        </p:grpSpPr>
        <p:cxnSp>
          <p:nvCxnSpPr>
            <p:cNvPr id="14" name="Straight Connector 13"/>
            <p:cNvCxnSpPr/>
            <p:nvPr/>
          </p:nvCxnSpPr>
          <p:spPr>
            <a:xfrm flipH="1">
              <a:off x="6045867" y="734787"/>
              <a:ext cx="33050" cy="5344242"/>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6049108" y="765784"/>
              <a:ext cx="30996" cy="535544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9" name="Shape 101"/>
          <p:cNvSpPr txBox="1">
            <a:spLocks/>
          </p:cNvSpPr>
          <p:nvPr/>
        </p:nvSpPr>
        <p:spPr>
          <a:xfrm rot="20883767">
            <a:off x="6326288" y="1212914"/>
            <a:ext cx="4962091" cy="3241757"/>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677480"/>
              </a:buClr>
              <a:buSzPct val="100000"/>
              <a:buFont typeface="Lato"/>
              <a:buChar char="▷"/>
              <a:defRPr sz="3000" b="0" i="0" u="none" strike="noStrike" cap="none">
                <a:solidFill>
                  <a:srgbClr val="677480"/>
                </a:solidFill>
                <a:latin typeface="Lato"/>
                <a:ea typeface="Lato"/>
                <a:cs typeface="Lato"/>
                <a:sym typeface="Lato"/>
              </a:defRPr>
            </a:lvl1pPr>
            <a:lvl2pPr marR="0" lvl="1"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2pPr>
            <a:lvl3pPr marR="0" lvl="2"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3pPr>
            <a:lvl4pPr marR="0" lvl="3"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4pPr>
            <a:lvl5pPr marR="0" lvl="4"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5pPr>
            <a:lvl6pPr marR="0" lvl="5"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6pPr>
            <a:lvl7pPr marR="0" lvl="6"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7pPr>
            <a:lvl8pPr marR="0" lvl="7"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8pPr>
            <a:lvl9pPr marR="0" lvl="8"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9pPr>
          </a:lstStyle>
          <a:p>
            <a:pPr marL="342900" indent="-342900">
              <a:spcAft>
                <a:spcPts val="1200"/>
              </a:spcAft>
              <a:buClr>
                <a:schemeClr val="bg1"/>
              </a:buClr>
              <a:buFont typeface="Wingdings" panose="05000000000000000000" pitchFamily="2" charset="2"/>
              <a:buChar char="ü"/>
            </a:pPr>
            <a:r>
              <a:rPr lang="en-PH" sz="2400" dirty="0">
                <a:solidFill>
                  <a:schemeClr val="bg1"/>
                </a:solidFill>
              </a:rPr>
              <a:t>Precision of numbers</a:t>
            </a:r>
          </a:p>
          <a:p>
            <a:pPr marL="342900" indent="-342900">
              <a:spcAft>
                <a:spcPts val="1200"/>
              </a:spcAft>
              <a:buClr>
                <a:schemeClr val="bg1"/>
              </a:buClr>
              <a:buFont typeface="Wingdings" panose="05000000000000000000" pitchFamily="2" charset="2"/>
              <a:buChar char="ü"/>
            </a:pPr>
            <a:r>
              <a:rPr lang="en-PH" sz="2400" dirty="0">
                <a:solidFill>
                  <a:schemeClr val="bg1"/>
                </a:solidFill>
              </a:rPr>
              <a:t>Level of significance (statistical) can be determined – that results are not due to chance alone</a:t>
            </a:r>
          </a:p>
          <a:p>
            <a:pPr marL="342900" indent="-342900">
              <a:spcAft>
                <a:spcPts val="1200"/>
              </a:spcAft>
              <a:buClr>
                <a:schemeClr val="bg1"/>
              </a:buClr>
              <a:buFont typeface="Wingdings" panose="05000000000000000000" pitchFamily="2" charset="2"/>
              <a:buChar char="ü"/>
            </a:pPr>
            <a:r>
              <a:rPr lang="en-PH" sz="2400" dirty="0">
                <a:solidFill>
                  <a:schemeClr val="bg1"/>
                </a:solidFill>
              </a:rPr>
              <a:t>Sample is less prone to sampling bias</a:t>
            </a:r>
          </a:p>
          <a:p>
            <a:pPr marL="342900" indent="-342900">
              <a:spcAft>
                <a:spcPts val="1200"/>
              </a:spcAft>
              <a:buClr>
                <a:schemeClr val="bg1"/>
              </a:buClr>
              <a:buFont typeface="Wingdings" panose="05000000000000000000" pitchFamily="2" charset="2"/>
              <a:buChar char="ü"/>
            </a:pPr>
            <a:r>
              <a:rPr lang="en-PH" sz="2400" dirty="0">
                <a:solidFill>
                  <a:schemeClr val="bg1"/>
                </a:solidFill>
              </a:rPr>
              <a:t>Error can be computed, e.g., sampling error</a:t>
            </a:r>
          </a:p>
        </p:txBody>
      </p:sp>
      <p:sp>
        <p:nvSpPr>
          <p:cNvPr id="20" name="Shape 101"/>
          <p:cNvSpPr txBox="1">
            <a:spLocks/>
          </p:cNvSpPr>
          <p:nvPr/>
        </p:nvSpPr>
        <p:spPr>
          <a:xfrm rot="20883767">
            <a:off x="966234" y="2710884"/>
            <a:ext cx="5123044" cy="3241757"/>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677480"/>
              </a:buClr>
              <a:buSzPct val="100000"/>
              <a:buFont typeface="Lato"/>
              <a:buChar char="▷"/>
              <a:defRPr sz="3000" b="0" i="0" u="none" strike="noStrike" cap="none">
                <a:solidFill>
                  <a:srgbClr val="677480"/>
                </a:solidFill>
                <a:latin typeface="Lato"/>
                <a:ea typeface="Lato"/>
                <a:cs typeface="Lato"/>
                <a:sym typeface="Lato"/>
              </a:defRPr>
            </a:lvl1pPr>
            <a:lvl2pPr marR="0" lvl="1"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2pPr>
            <a:lvl3pPr marR="0" lvl="2"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3pPr>
            <a:lvl4pPr marR="0" lvl="3"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4pPr>
            <a:lvl5pPr marR="0" lvl="4"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5pPr>
            <a:lvl6pPr marR="0" lvl="5"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6pPr>
            <a:lvl7pPr marR="0" lvl="6"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7pPr>
            <a:lvl8pPr marR="0" lvl="7"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8pPr>
            <a:lvl9pPr marR="0" lvl="8"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9pPr>
          </a:lstStyle>
          <a:p>
            <a:pPr marL="342900" indent="-342900" algn="r">
              <a:spcAft>
                <a:spcPts val="1200"/>
              </a:spcAft>
              <a:buClr>
                <a:schemeClr val="bg1"/>
              </a:buClr>
              <a:buFont typeface="Wingdings" panose="05000000000000000000" pitchFamily="2" charset="2"/>
              <a:buChar char="ü"/>
            </a:pPr>
            <a:r>
              <a:rPr lang="en-PH" sz="2400" dirty="0">
                <a:solidFill>
                  <a:schemeClr val="bg1"/>
                </a:solidFill>
              </a:rPr>
              <a:t>Inadequacy of numbers for total picture and depth of analysis</a:t>
            </a:r>
          </a:p>
          <a:p>
            <a:pPr marL="342900" indent="-342900" algn="r">
              <a:spcAft>
                <a:spcPts val="1200"/>
              </a:spcAft>
              <a:buClr>
                <a:schemeClr val="bg1"/>
              </a:buClr>
              <a:buFont typeface="Wingdings" panose="05000000000000000000" pitchFamily="2" charset="2"/>
              <a:buChar char="ü"/>
            </a:pPr>
            <a:r>
              <a:rPr lang="en-PH" sz="2400" dirty="0">
                <a:solidFill>
                  <a:schemeClr val="bg1"/>
                </a:solidFill>
              </a:rPr>
              <a:t>Less than 100% accuracy in sampling, instrument construction and administration</a:t>
            </a:r>
          </a:p>
          <a:p>
            <a:pPr marL="342900" indent="-342900" algn="r">
              <a:spcAft>
                <a:spcPts val="1200"/>
              </a:spcAft>
              <a:buClr>
                <a:schemeClr val="bg1"/>
              </a:buClr>
              <a:buFont typeface="Wingdings" panose="05000000000000000000" pitchFamily="2" charset="2"/>
              <a:buChar char="ü"/>
            </a:pPr>
            <a:r>
              <a:rPr lang="en-PH" sz="2400" dirty="0">
                <a:solidFill>
                  <a:schemeClr val="bg1"/>
                </a:solidFill>
              </a:rPr>
              <a:t>Assumptions in statistical methods </a:t>
            </a:r>
          </a:p>
        </p:txBody>
      </p:sp>
      <p:sp>
        <p:nvSpPr>
          <p:cNvPr id="21" name="Shape 101"/>
          <p:cNvSpPr txBox="1">
            <a:spLocks/>
          </p:cNvSpPr>
          <p:nvPr/>
        </p:nvSpPr>
        <p:spPr>
          <a:xfrm rot="20883767">
            <a:off x="1878649" y="2096662"/>
            <a:ext cx="4759524" cy="3241757"/>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677480"/>
              </a:buClr>
              <a:buSzPct val="100000"/>
              <a:buFont typeface="Lato"/>
              <a:buChar char="▷"/>
              <a:defRPr sz="3000" b="0" i="0" u="none" strike="noStrike" cap="none">
                <a:solidFill>
                  <a:srgbClr val="677480"/>
                </a:solidFill>
                <a:latin typeface="Lato"/>
                <a:ea typeface="Lato"/>
                <a:cs typeface="Lato"/>
                <a:sym typeface="Lato"/>
              </a:defRPr>
            </a:lvl1pPr>
            <a:lvl2pPr marR="0" lvl="1"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2pPr>
            <a:lvl3pPr marR="0" lvl="2"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3pPr>
            <a:lvl4pPr marR="0" lvl="3"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4pPr>
            <a:lvl5pPr marR="0" lvl="4"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5pPr>
            <a:lvl6pPr marR="0" lvl="5"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6pPr>
            <a:lvl7pPr marR="0" lvl="6"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7pPr>
            <a:lvl8pPr marR="0" lvl="7"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8pPr>
            <a:lvl9pPr marR="0" lvl="8"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9pPr>
          </a:lstStyle>
          <a:p>
            <a:pPr>
              <a:spcAft>
                <a:spcPts val="1200"/>
              </a:spcAft>
              <a:buClr>
                <a:schemeClr val="bg1"/>
              </a:buClr>
              <a:buNone/>
            </a:pPr>
            <a:r>
              <a:rPr lang="en-PH" sz="2400" dirty="0">
                <a:solidFill>
                  <a:schemeClr val="bg1"/>
                </a:solidFill>
              </a:rPr>
              <a:t>Addressing Weaknesses of Quantitative Research</a:t>
            </a:r>
          </a:p>
          <a:p>
            <a:pPr marL="342900" indent="-342900">
              <a:spcAft>
                <a:spcPts val="1200"/>
              </a:spcAft>
              <a:buClr>
                <a:schemeClr val="bg1"/>
              </a:buClr>
              <a:buFont typeface="Wingdings" panose="05000000000000000000" pitchFamily="2" charset="2"/>
              <a:buChar char="ü"/>
            </a:pPr>
            <a:r>
              <a:rPr lang="en-PH" sz="2400" dirty="0">
                <a:solidFill>
                  <a:schemeClr val="bg1"/>
                </a:solidFill>
              </a:rPr>
              <a:t>Rigor in doing quantitative research procedures</a:t>
            </a:r>
          </a:p>
          <a:p>
            <a:pPr marL="342900" indent="-342900">
              <a:spcAft>
                <a:spcPts val="1200"/>
              </a:spcAft>
              <a:buClr>
                <a:schemeClr val="bg1"/>
              </a:buClr>
              <a:buFont typeface="Wingdings" panose="05000000000000000000" pitchFamily="2" charset="2"/>
              <a:buChar char="ü"/>
            </a:pPr>
            <a:r>
              <a:rPr lang="en-PH" sz="2400" dirty="0">
                <a:solidFill>
                  <a:schemeClr val="bg1"/>
                </a:solidFill>
              </a:rPr>
              <a:t>Addition of qualitative analysis using quotes of subjects (persons from whom data are collected) to support statistical results</a:t>
            </a:r>
          </a:p>
        </p:txBody>
      </p:sp>
    </p:spTree>
    <p:extLst>
      <p:ext uri="{BB962C8B-B14F-4D97-AF65-F5344CB8AC3E}">
        <p14:creationId xmlns:p14="http://schemas.microsoft.com/office/powerpoint/2010/main" val="3449413290"/>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p:tgtEl>
                                          <p:spTgt spid="7"/>
                                        </p:tgtEl>
                                        <p:attrNameLst>
                                          <p:attrName>ppt_y</p:attrName>
                                        </p:attrNameLst>
                                      </p:cBhvr>
                                      <p:tavLst>
                                        <p:tav tm="0">
                                          <p:val>
                                            <p:strVal val="#ppt_y+#ppt_h*1.125000"/>
                                          </p:val>
                                        </p:tav>
                                        <p:tav tm="100000">
                                          <p:val>
                                            <p:strVal val="#ppt_y"/>
                                          </p:val>
                                        </p:tav>
                                      </p:tavLst>
                                    </p:anim>
                                    <p:animEffect transition="in" filter="wipe(up)">
                                      <p:cBhvr>
                                        <p:cTn id="8" dur="500"/>
                                        <p:tgtEl>
                                          <p:spTgt spid="7"/>
                                        </p:tgtEl>
                                      </p:cBhvr>
                                    </p:animEffect>
                                  </p:childTnLst>
                                </p:cTn>
                              </p:par>
                            </p:childTnLst>
                          </p:cTn>
                        </p:par>
                        <p:par>
                          <p:cTn id="9" fill="hold">
                            <p:stCondLst>
                              <p:cond delay="500"/>
                            </p:stCondLst>
                            <p:childTnLst>
                              <p:par>
                                <p:cTn id="10" presetID="12" presetClass="entr" presetSubtype="1" fill="hold" grpId="0" nodeType="after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 calcmode="lin" valueType="num">
                                      <p:cBhvr additive="base">
                                        <p:cTn id="12" dur="500"/>
                                        <p:tgtEl>
                                          <p:spTgt spid="8">
                                            <p:txEl>
                                              <p:pRg st="0" end="0"/>
                                            </p:txEl>
                                          </p:spTgt>
                                        </p:tgtEl>
                                        <p:attrNameLst>
                                          <p:attrName>ppt_y</p:attrName>
                                        </p:attrNameLst>
                                      </p:cBhvr>
                                      <p:tavLst>
                                        <p:tav tm="0">
                                          <p:val>
                                            <p:strVal val="#ppt_y-#ppt_h*1.125000"/>
                                          </p:val>
                                        </p:tav>
                                        <p:tav tm="100000">
                                          <p:val>
                                            <p:strVal val="#ppt_y"/>
                                          </p:val>
                                        </p:tav>
                                      </p:tavLst>
                                    </p:anim>
                                    <p:animEffect transition="in" filter="wipe(down)">
                                      <p:cBhvr>
                                        <p:cTn id="13" dur="500"/>
                                        <p:tgtEl>
                                          <p:spTgt spid="8">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37"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arn(outVertical)">
                                      <p:cBhvr>
                                        <p:cTn id="18" dur="500"/>
                                        <p:tgtEl>
                                          <p:spTgt spid="2"/>
                                        </p:tgtEl>
                                      </p:cBhvr>
                                    </p:animEffect>
                                  </p:childTnLst>
                                </p:cTn>
                              </p:par>
                              <p:par>
                                <p:cTn id="19" presetID="16" presetClass="entr" presetSubtype="37" fill="hold"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arn(outVertical)">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8" fill="hold" grpId="0" nodeType="clickEffect">
                                  <p:stCondLst>
                                    <p:cond delay="0"/>
                                  </p:stCondLst>
                                  <p:childTnLst>
                                    <p:set>
                                      <p:cBhvr>
                                        <p:cTn id="25" dur="1" fill="hold">
                                          <p:stCondLst>
                                            <p:cond delay="0"/>
                                          </p:stCondLst>
                                        </p:cTn>
                                        <p:tgtEl>
                                          <p:spTgt spid="19">
                                            <p:txEl>
                                              <p:pRg st="0" end="0"/>
                                            </p:txEl>
                                          </p:spTgt>
                                        </p:tgtEl>
                                        <p:attrNameLst>
                                          <p:attrName>style.visibility</p:attrName>
                                        </p:attrNameLst>
                                      </p:cBhvr>
                                      <p:to>
                                        <p:strVal val="visible"/>
                                      </p:to>
                                    </p:set>
                                    <p:anim calcmode="lin" valueType="num">
                                      <p:cBhvr additive="base">
                                        <p:cTn id="26" dur="500"/>
                                        <p:tgtEl>
                                          <p:spTgt spid="19">
                                            <p:txEl>
                                              <p:pRg st="0" end="0"/>
                                            </p:txEl>
                                          </p:spTgt>
                                        </p:tgtEl>
                                        <p:attrNameLst>
                                          <p:attrName>ppt_x</p:attrName>
                                        </p:attrNameLst>
                                      </p:cBhvr>
                                      <p:tavLst>
                                        <p:tav tm="0">
                                          <p:val>
                                            <p:strVal val="#ppt_x-#ppt_w*1.125000"/>
                                          </p:val>
                                        </p:tav>
                                        <p:tav tm="100000">
                                          <p:val>
                                            <p:strVal val="#ppt_x"/>
                                          </p:val>
                                        </p:tav>
                                      </p:tavLst>
                                    </p:anim>
                                    <p:animEffect transition="in" filter="wipe(right)">
                                      <p:cBhvr>
                                        <p:cTn id="27" dur="500"/>
                                        <p:tgtEl>
                                          <p:spTgt spid="19">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8" fill="hold" grpId="0" nodeType="clickEffect">
                                  <p:stCondLst>
                                    <p:cond delay="0"/>
                                  </p:stCondLst>
                                  <p:childTnLst>
                                    <p:set>
                                      <p:cBhvr>
                                        <p:cTn id="31" dur="1" fill="hold">
                                          <p:stCondLst>
                                            <p:cond delay="0"/>
                                          </p:stCondLst>
                                        </p:cTn>
                                        <p:tgtEl>
                                          <p:spTgt spid="19">
                                            <p:txEl>
                                              <p:pRg st="1" end="1"/>
                                            </p:txEl>
                                          </p:spTgt>
                                        </p:tgtEl>
                                        <p:attrNameLst>
                                          <p:attrName>style.visibility</p:attrName>
                                        </p:attrNameLst>
                                      </p:cBhvr>
                                      <p:to>
                                        <p:strVal val="visible"/>
                                      </p:to>
                                    </p:set>
                                    <p:anim calcmode="lin" valueType="num">
                                      <p:cBhvr additive="base">
                                        <p:cTn id="32" dur="500"/>
                                        <p:tgtEl>
                                          <p:spTgt spid="19">
                                            <p:txEl>
                                              <p:pRg st="1" end="1"/>
                                            </p:txEl>
                                          </p:spTgt>
                                        </p:tgtEl>
                                        <p:attrNameLst>
                                          <p:attrName>ppt_x</p:attrName>
                                        </p:attrNameLst>
                                      </p:cBhvr>
                                      <p:tavLst>
                                        <p:tav tm="0">
                                          <p:val>
                                            <p:strVal val="#ppt_x-#ppt_w*1.125000"/>
                                          </p:val>
                                        </p:tav>
                                        <p:tav tm="100000">
                                          <p:val>
                                            <p:strVal val="#ppt_x"/>
                                          </p:val>
                                        </p:tav>
                                      </p:tavLst>
                                    </p:anim>
                                    <p:animEffect transition="in" filter="wipe(right)">
                                      <p:cBhvr>
                                        <p:cTn id="33" dur="500"/>
                                        <p:tgtEl>
                                          <p:spTgt spid="19">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2" presetClass="entr" presetSubtype="8" fill="hold" grpId="0" nodeType="clickEffect">
                                  <p:stCondLst>
                                    <p:cond delay="0"/>
                                  </p:stCondLst>
                                  <p:childTnLst>
                                    <p:set>
                                      <p:cBhvr>
                                        <p:cTn id="37" dur="1" fill="hold">
                                          <p:stCondLst>
                                            <p:cond delay="0"/>
                                          </p:stCondLst>
                                        </p:cTn>
                                        <p:tgtEl>
                                          <p:spTgt spid="19">
                                            <p:txEl>
                                              <p:pRg st="2" end="2"/>
                                            </p:txEl>
                                          </p:spTgt>
                                        </p:tgtEl>
                                        <p:attrNameLst>
                                          <p:attrName>style.visibility</p:attrName>
                                        </p:attrNameLst>
                                      </p:cBhvr>
                                      <p:to>
                                        <p:strVal val="visible"/>
                                      </p:to>
                                    </p:set>
                                    <p:anim calcmode="lin" valueType="num">
                                      <p:cBhvr additive="base">
                                        <p:cTn id="38" dur="500"/>
                                        <p:tgtEl>
                                          <p:spTgt spid="19">
                                            <p:txEl>
                                              <p:pRg st="2" end="2"/>
                                            </p:txEl>
                                          </p:spTgt>
                                        </p:tgtEl>
                                        <p:attrNameLst>
                                          <p:attrName>ppt_x</p:attrName>
                                        </p:attrNameLst>
                                      </p:cBhvr>
                                      <p:tavLst>
                                        <p:tav tm="0">
                                          <p:val>
                                            <p:strVal val="#ppt_x-#ppt_w*1.125000"/>
                                          </p:val>
                                        </p:tav>
                                        <p:tav tm="100000">
                                          <p:val>
                                            <p:strVal val="#ppt_x"/>
                                          </p:val>
                                        </p:tav>
                                      </p:tavLst>
                                    </p:anim>
                                    <p:animEffect transition="in" filter="wipe(right)">
                                      <p:cBhvr>
                                        <p:cTn id="39" dur="500"/>
                                        <p:tgtEl>
                                          <p:spTgt spid="19">
                                            <p:txEl>
                                              <p:pRg st="2" end="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2" presetClass="entr" presetSubtype="8" fill="hold" grpId="0" nodeType="clickEffect">
                                  <p:stCondLst>
                                    <p:cond delay="0"/>
                                  </p:stCondLst>
                                  <p:childTnLst>
                                    <p:set>
                                      <p:cBhvr>
                                        <p:cTn id="43" dur="1" fill="hold">
                                          <p:stCondLst>
                                            <p:cond delay="0"/>
                                          </p:stCondLst>
                                        </p:cTn>
                                        <p:tgtEl>
                                          <p:spTgt spid="19">
                                            <p:txEl>
                                              <p:pRg st="3" end="3"/>
                                            </p:txEl>
                                          </p:spTgt>
                                        </p:tgtEl>
                                        <p:attrNameLst>
                                          <p:attrName>style.visibility</p:attrName>
                                        </p:attrNameLst>
                                      </p:cBhvr>
                                      <p:to>
                                        <p:strVal val="visible"/>
                                      </p:to>
                                    </p:set>
                                    <p:anim calcmode="lin" valueType="num">
                                      <p:cBhvr additive="base">
                                        <p:cTn id="44" dur="500"/>
                                        <p:tgtEl>
                                          <p:spTgt spid="19">
                                            <p:txEl>
                                              <p:pRg st="3" end="3"/>
                                            </p:txEl>
                                          </p:spTgt>
                                        </p:tgtEl>
                                        <p:attrNameLst>
                                          <p:attrName>ppt_x</p:attrName>
                                        </p:attrNameLst>
                                      </p:cBhvr>
                                      <p:tavLst>
                                        <p:tav tm="0">
                                          <p:val>
                                            <p:strVal val="#ppt_x-#ppt_w*1.125000"/>
                                          </p:val>
                                        </p:tav>
                                        <p:tav tm="100000">
                                          <p:val>
                                            <p:strVal val="#ppt_x"/>
                                          </p:val>
                                        </p:tav>
                                      </p:tavLst>
                                    </p:anim>
                                    <p:animEffect transition="in" filter="wipe(right)">
                                      <p:cBhvr>
                                        <p:cTn id="45" dur="500"/>
                                        <p:tgtEl>
                                          <p:spTgt spid="19">
                                            <p:txEl>
                                              <p:pRg st="3" end="3"/>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2" presetClass="entr" presetSubtype="2" fill="hold" grpId="0" nodeType="clickEffect">
                                  <p:stCondLst>
                                    <p:cond delay="0"/>
                                  </p:stCondLst>
                                  <p:childTnLst>
                                    <p:set>
                                      <p:cBhvr>
                                        <p:cTn id="49" dur="1" fill="hold">
                                          <p:stCondLst>
                                            <p:cond delay="0"/>
                                          </p:stCondLst>
                                        </p:cTn>
                                        <p:tgtEl>
                                          <p:spTgt spid="20">
                                            <p:txEl>
                                              <p:pRg st="0" end="0"/>
                                            </p:txEl>
                                          </p:spTgt>
                                        </p:tgtEl>
                                        <p:attrNameLst>
                                          <p:attrName>style.visibility</p:attrName>
                                        </p:attrNameLst>
                                      </p:cBhvr>
                                      <p:to>
                                        <p:strVal val="visible"/>
                                      </p:to>
                                    </p:set>
                                    <p:anim calcmode="lin" valueType="num">
                                      <p:cBhvr additive="base">
                                        <p:cTn id="50" dur="500"/>
                                        <p:tgtEl>
                                          <p:spTgt spid="20">
                                            <p:txEl>
                                              <p:pRg st="0" end="0"/>
                                            </p:txEl>
                                          </p:spTgt>
                                        </p:tgtEl>
                                        <p:attrNameLst>
                                          <p:attrName>ppt_x</p:attrName>
                                        </p:attrNameLst>
                                      </p:cBhvr>
                                      <p:tavLst>
                                        <p:tav tm="0">
                                          <p:val>
                                            <p:strVal val="#ppt_x+#ppt_w*1.125000"/>
                                          </p:val>
                                        </p:tav>
                                        <p:tav tm="100000">
                                          <p:val>
                                            <p:strVal val="#ppt_x"/>
                                          </p:val>
                                        </p:tav>
                                      </p:tavLst>
                                    </p:anim>
                                    <p:animEffect transition="in" filter="wipe(left)">
                                      <p:cBhvr>
                                        <p:cTn id="51" dur="500"/>
                                        <p:tgtEl>
                                          <p:spTgt spid="20">
                                            <p:txEl>
                                              <p:pRg st="0" end="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2" presetClass="entr" presetSubtype="2" fill="hold" grpId="0" nodeType="clickEffect">
                                  <p:stCondLst>
                                    <p:cond delay="0"/>
                                  </p:stCondLst>
                                  <p:childTnLst>
                                    <p:set>
                                      <p:cBhvr>
                                        <p:cTn id="55" dur="1" fill="hold">
                                          <p:stCondLst>
                                            <p:cond delay="0"/>
                                          </p:stCondLst>
                                        </p:cTn>
                                        <p:tgtEl>
                                          <p:spTgt spid="20">
                                            <p:txEl>
                                              <p:pRg st="1" end="1"/>
                                            </p:txEl>
                                          </p:spTgt>
                                        </p:tgtEl>
                                        <p:attrNameLst>
                                          <p:attrName>style.visibility</p:attrName>
                                        </p:attrNameLst>
                                      </p:cBhvr>
                                      <p:to>
                                        <p:strVal val="visible"/>
                                      </p:to>
                                    </p:set>
                                    <p:anim calcmode="lin" valueType="num">
                                      <p:cBhvr additive="base">
                                        <p:cTn id="56" dur="500"/>
                                        <p:tgtEl>
                                          <p:spTgt spid="20">
                                            <p:txEl>
                                              <p:pRg st="1" end="1"/>
                                            </p:txEl>
                                          </p:spTgt>
                                        </p:tgtEl>
                                        <p:attrNameLst>
                                          <p:attrName>ppt_x</p:attrName>
                                        </p:attrNameLst>
                                      </p:cBhvr>
                                      <p:tavLst>
                                        <p:tav tm="0">
                                          <p:val>
                                            <p:strVal val="#ppt_x+#ppt_w*1.125000"/>
                                          </p:val>
                                        </p:tav>
                                        <p:tav tm="100000">
                                          <p:val>
                                            <p:strVal val="#ppt_x"/>
                                          </p:val>
                                        </p:tav>
                                      </p:tavLst>
                                    </p:anim>
                                    <p:animEffect transition="in" filter="wipe(left)">
                                      <p:cBhvr>
                                        <p:cTn id="57" dur="500"/>
                                        <p:tgtEl>
                                          <p:spTgt spid="20">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2" presetClass="entr" presetSubtype="2" fill="hold" grpId="0" nodeType="clickEffect">
                                  <p:stCondLst>
                                    <p:cond delay="0"/>
                                  </p:stCondLst>
                                  <p:childTnLst>
                                    <p:set>
                                      <p:cBhvr>
                                        <p:cTn id="61" dur="1" fill="hold">
                                          <p:stCondLst>
                                            <p:cond delay="0"/>
                                          </p:stCondLst>
                                        </p:cTn>
                                        <p:tgtEl>
                                          <p:spTgt spid="20">
                                            <p:txEl>
                                              <p:pRg st="2" end="2"/>
                                            </p:txEl>
                                          </p:spTgt>
                                        </p:tgtEl>
                                        <p:attrNameLst>
                                          <p:attrName>style.visibility</p:attrName>
                                        </p:attrNameLst>
                                      </p:cBhvr>
                                      <p:to>
                                        <p:strVal val="visible"/>
                                      </p:to>
                                    </p:set>
                                    <p:anim calcmode="lin" valueType="num">
                                      <p:cBhvr additive="base">
                                        <p:cTn id="62" dur="500"/>
                                        <p:tgtEl>
                                          <p:spTgt spid="20">
                                            <p:txEl>
                                              <p:pRg st="2" end="2"/>
                                            </p:txEl>
                                          </p:spTgt>
                                        </p:tgtEl>
                                        <p:attrNameLst>
                                          <p:attrName>ppt_x</p:attrName>
                                        </p:attrNameLst>
                                      </p:cBhvr>
                                      <p:tavLst>
                                        <p:tav tm="0">
                                          <p:val>
                                            <p:strVal val="#ppt_x+#ppt_w*1.125000"/>
                                          </p:val>
                                        </p:tav>
                                        <p:tav tm="100000">
                                          <p:val>
                                            <p:strVal val="#ppt_x"/>
                                          </p:val>
                                        </p:tav>
                                      </p:tavLst>
                                    </p:anim>
                                    <p:animEffect transition="in" filter="wipe(left)">
                                      <p:cBhvr>
                                        <p:cTn id="63" dur="500"/>
                                        <p:tgtEl>
                                          <p:spTgt spid="20">
                                            <p:txEl>
                                              <p:pRg st="2" end="2"/>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xit" presetSubtype="2" fill="hold" grpId="1" nodeType="clickEffect">
                                  <p:stCondLst>
                                    <p:cond delay="250"/>
                                  </p:stCondLst>
                                  <p:childTnLst>
                                    <p:animEffect transition="out" filter="wipe(right)">
                                      <p:cBhvr>
                                        <p:cTn id="67" dur="750"/>
                                        <p:tgtEl>
                                          <p:spTgt spid="20">
                                            <p:txEl>
                                              <p:pRg st="0" end="0"/>
                                            </p:txEl>
                                          </p:spTgt>
                                        </p:tgtEl>
                                      </p:cBhvr>
                                    </p:animEffect>
                                    <p:set>
                                      <p:cBhvr>
                                        <p:cTn id="68" dur="1" fill="hold">
                                          <p:stCondLst>
                                            <p:cond delay="749"/>
                                          </p:stCondLst>
                                        </p:cTn>
                                        <p:tgtEl>
                                          <p:spTgt spid="20">
                                            <p:txEl>
                                              <p:pRg st="0" end="0"/>
                                            </p:txEl>
                                          </p:spTgt>
                                        </p:tgtEl>
                                        <p:attrNameLst>
                                          <p:attrName>style.visibility</p:attrName>
                                        </p:attrNameLst>
                                      </p:cBhvr>
                                      <p:to>
                                        <p:strVal val="hidden"/>
                                      </p:to>
                                    </p:set>
                                  </p:childTnLst>
                                </p:cTn>
                              </p:par>
                              <p:par>
                                <p:cTn id="69" presetID="22" presetClass="exit" presetSubtype="2" fill="hold" grpId="1" nodeType="withEffect">
                                  <p:stCondLst>
                                    <p:cond delay="250"/>
                                  </p:stCondLst>
                                  <p:childTnLst>
                                    <p:animEffect transition="out" filter="wipe(right)">
                                      <p:cBhvr>
                                        <p:cTn id="70" dur="750"/>
                                        <p:tgtEl>
                                          <p:spTgt spid="20">
                                            <p:txEl>
                                              <p:pRg st="1" end="1"/>
                                            </p:txEl>
                                          </p:spTgt>
                                        </p:tgtEl>
                                      </p:cBhvr>
                                    </p:animEffect>
                                    <p:set>
                                      <p:cBhvr>
                                        <p:cTn id="71" dur="1" fill="hold">
                                          <p:stCondLst>
                                            <p:cond delay="749"/>
                                          </p:stCondLst>
                                        </p:cTn>
                                        <p:tgtEl>
                                          <p:spTgt spid="20">
                                            <p:txEl>
                                              <p:pRg st="1" end="1"/>
                                            </p:txEl>
                                          </p:spTgt>
                                        </p:tgtEl>
                                        <p:attrNameLst>
                                          <p:attrName>style.visibility</p:attrName>
                                        </p:attrNameLst>
                                      </p:cBhvr>
                                      <p:to>
                                        <p:strVal val="hidden"/>
                                      </p:to>
                                    </p:set>
                                  </p:childTnLst>
                                </p:cTn>
                              </p:par>
                              <p:par>
                                <p:cTn id="72" presetID="22" presetClass="exit" presetSubtype="2" fill="hold" grpId="1" nodeType="withEffect">
                                  <p:stCondLst>
                                    <p:cond delay="250"/>
                                  </p:stCondLst>
                                  <p:childTnLst>
                                    <p:animEffect transition="out" filter="wipe(right)">
                                      <p:cBhvr>
                                        <p:cTn id="73" dur="750"/>
                                        <p:tgtEl>
                                          <p:spTgt spid="20">
                                            <p:txEl>
                                              <p:pRg st="2" end="2"/>
                                            </p:txEl>
                                          </p:spTgt>
                                        </p:tgtEl>
                                      </p:cBhvr>
                                    </p:animEffect>
                                    <p:set>
                                      <p:cBhvr>
                                        <p:cTn id="74" dur="1" fill="hold">
                                          <p:stCondLst>
                                            <p:cond delay="749"/>
                                          </p:stCondLst>
                                        </p:cTn>
                                        <p:tgtEl>
                                          <p:spTgt spid="20">
                                            <p:txEl>
                                              <p:pRg st="2" end="2"/>
                                            </p:txEl>
                                          </p:spTgt>
                                        </p:tgtEl>
                                        <p:attrNameLst>
                                          <p:attrName>style.visibility</p:attrName>
                                        </p:attrNameLst>
                                      </p:cBhvr>
                                      <p:to>
                                        <p:strVal val="hidden"/>
                                      </p:to>
                                    </p:set>
                                  </p:childTnLst>
                                </p:cTn>
                              </p:par>
                              <p:par>
                                <p:cTn id="75" presetID="42" presetClass="path" presetSubtype="0" accel="50000" decel="50000" fill="hold" nodeType="withEffect">
                                  <p:stCondLst>
                                    <p:cond delay="0"/>
                                  </p:stCondLst>
                                  <p:childTnLst>
                                    <p:animMotion origin="layout" path="M -3.75E-6 1.85185E-6 L -0.35052 0.13541 " pathEditMode="relative" rAng="0" ptsTypes="AA">
                                      <p:cBhvr>
                                        <p:cTn id="76" dur="1250" fill="hold"/>
                                        <p:tgtEl>
                                          <p:spTgt spid="5"/>
                                        </p:tgtEl>
                                        <p:attrNameLst>
                                          <p:attrName>ppt_x</p:attrName>
                                          <p:attrName>ppt_y</p:attrName>
                                        </p:attrNameLst>
                                      </p:cBhvr>
                                      <p:rCtr x="-17526" y="6759"/>
                                    </p:animMotion>
                                  </p:childTnLst>
                                </p:cTn>
                              </p:par>
                            </p:childTnLst>
                          </p:cTn>
                        </p:par>
                      </p:childTnLst>
                    </p:cTn>
                  </p:par>
                  <p:par>
                    <p:cTn id="77" fill="hold">
                      <p:stCondLst>
                        <p:cond delay="indefinite"/>
                      </p:stCondLst>
                      <p:childTnLst>
                        <p:par>
                          <p:cTn id="78" fill="hold">
                            <p:stCondLst>
                              <p:cond delay="0"/>
                            </p:stCondLst>
                            <p:childTnLst>
                              <p:par>
                                <p:cTn id="79" presetID="12" presetClass="entr" presetSubtype="2" fill="hold" grpId="0" nodeType="clickEffect">
                                  <p:stCondLst>
                                    <p:cond delay="0"/>
                                  </p:stCondLst>
                                  <p:childTnLst>
                                    <p:set>
                                      <p:cBhvr>
                                        <p:cTn id="80" dur="1" fill="hold">
                                          <p:stCondLst>
                                            <p:cond delay="0"/>
                                          </p:stCondLst>
                                        </p:cTn>
                                        <p:tgtEl>
                                          <p:spTgt spid="21">
                                            <p:txEl>
                                              <p:pRg st="0" end="0"/>
                                            </p:txEl>
                                          </p:spTgt>
                                        </p:tgtEl>
                                        <p:attrNameLst>
                                          <p:attrName>style.visibility</p:attrName>
                                        </p:attrNameLst>
                                      </p:cBhvr>
                                      <p:to>
                                        <p:strVal val="visible"/>
                                      </p:to>
                                    </p:set>
                                    <p:anim calcmode="lin" valueType="num">
                                      <p:cBhvr additive="base">
                                        <p:cTn id="81" dur="500"/>
                                        <p:tgtEl>
                                          <p:spTgt spid="21">
                                            <p:txEl>
                                              <p:pRg st="0" end="0"/>
                                            </p:txEl>
                                          </p:spTgt>
                                        </p:tgtEl>
                                        <p:attrNameLst>
                                          <p:attrName>ppt_x</p:attrName>
                                        </p:attrNameLst>
                                      </p:cBhvr>
                                      <p:tavLst>
                                        <p:tav tm="0">
                                          <p:val>
                                            <p:strVal val="#ppt_x+#ppt_w*1.125000"/>
                                          </p:val>
                                        </p:tav>
                                        <p:tav tm="100000">
                                          <p:val>
                                            <p:strVal val="#ppt_x"/>
                                          </p:val>
                                        </p:tav>
                                      </p:tavLst>
                                    </p:anim>
                                    <p:animEffect transition="in" filter="wipe(left)">
                                      <p:cBhvr>
                                        <p:cTn id="82" dur="500"/>
                                        <p:tgtEl>
                                          <p:spTgt spid="21">
                                            <p:txEl>
                                              <p:pRg st="0" end="0"/>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2" presetClass="entr" presetSubtype="2" fill="hold" grpId="0" nodeType="clickEffect">
                                  <p:stCondLst>
                                    <p:cond delay="0"/>
                                  </p:stCondLst>
                                  <p:childTnLst>
                                    <p:set>
                                      <p:cBhvr>
                                        <p:cTn id="86" dur="1" fill="hold">
                                          <p:stCondLst>
                                            <p:cond delay="0"/>
                                          </p:stCondLst>
                                        </p:cTn>
                                        <p:tgtEl>
                                          <p:spTgt spid="21">
                                            <p:txEl>
                                              <p:pRg st="1" end="1"/>
                                            </p:txEl>
                                          </p:spTgt>
                                        </p:tgtEl>
                                        <p:attrNameLst>
                                          <p:attrName>style.visibility</p:attrName>
                                        </p:attrNameLst>
                                      </p:cBhvr>
                                      <p:to>
                                        <p:strVal val="visible"/>
                                      </p:to>
                                    </p:set>
                                    <p:anim calcmode="lin" valueType="num">
                                      <p:cBhvr additive="base">
                                        <p:cTn id="87" dur="500"/>
                                        <p:tgtEl>
                                          <p:spTgt spid="21">
                                            <p:txEl>
                                              <p:pRg st="1" end="1"/>
                                            </p:txEl>
                                          </p:spTgt>
                                        </p:tgtEl>
                                        <p:attrNameLst>
                                          <p:attrName>ppt_x</p:attrName>
                                        </p:attrNameLst>
                                      </p:cBhvr>
                                      <p:tavLst>
                                        <p:tav tm="0">
                                          <p:val>
                                            <p:strVal val="#ppt_x+#ppt_w*1.125000"/>
                                          </p:val>
                                        </p:tav>
                                        <p:tav tm="100000">
                                          <p:val>
                                            <p:strVal val="#ppt_x"/>
                                          </p:val>
                                        </p:tav>
                                      </p:tavLst>
                                    </p:anim>
                                    <p:animEffect transition="in" filter="wipe(left)">
                                      <p:cBhvr>
                                        <p:cTn id="88" dur="500"/>
                                        <p:tgtEl>
                                          <p:spTgt spid="21">
                                            <p:txEl>
                                              <p:pRg st="1" end="1"/>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12" presetClass="entr" presetSubtype="2" fill="hold" grpId="0" nodeType="clickEffect">
                                  <p:stCondLst>
                                    <p:cond delay="0"/>
                                  </p:stCondLst>
                                  <p:childTnLst>
                                    <p:set>
                                      <p:cBhvr>
                                        <p:cTn id="92" dur="1" fill="hold">
                                          <p:stCondLst>
                                            <p:cond delay="0"/>
                                          </p:stCondLst>
                                        </p:cTn>
                                        <p:tgtEl>
                                          <p:spTgt spid="21">
                                            <p:txEl>
                                              <p:pRg st="2" end="2"/>
                                            </p:txEl>
                                          </p:spTgt>
                                        </p:tgtEl>
                                        <p:attrNameLst>
                                          <p:attrName>style.visibility</p:attrName>
                                        </p:attrNameLst>
                                      </p:cBhvr>
                                      <p:to>
                                        <p:strVal val="visible"/>
                                      </p:to>
                                    </p:set>
                                    <p:anim calcmode="lin" valueType="num">
                                      <p:cBhvr additive="base">
                                        <p:cTn id="93" dur="500"/>
                                        <p:tgtEl>
                                          <p:spTgt spid="21">
                                            <p:txEl>
                                              <p:pRg st="2" end="2"/>
                                            </p:txEl>
                                          </p:spTgt>
                                        </p:tgtEl>
                                        <p:attrNameLst>
                                          <p:attrName>ppt_x</p:attrName>
                                        </p:attrNameLst>
                                      </p:cBhvr>
                                      <p:tavLst>
                                        <p:tav tm="0">
                                          <p:val>
                                            <p:strVal val="#ppt_x+#ppt_w*1.125000"/>
                                          </p:val>
                                        </p:tav>
                                        <p:tav tm="100000">
                                          <p:val>
                                            <p:strVal val="#ppt_x"/>
                                          </p:val>
                                        </p:tav>
                                      </p:tavLst>
                                    </p:anim>
                                    <p:animEffect transition="in" filter="wipe(left)">
                                      <p:cBhvr>
                                        <p:cTn id="94" dur="500"/>
                                        <p:tgtEl>
                                          <p:spTgt spid="2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uiExpand="1" build="p"/>
      <p:bldP spid="2" grpId="0" animBg="1"/>
      <p:bldP spid="19" grpId="0" uiExpand="1" build="p"/>
      <p:bldP spid="20" grpId="0" uiExpand="1" build="p"/>
      <p:bldP spid="20" grpId="1" uiExpand="1" build="allAtOnce"/>
      <p:bldP spid="21"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21" name="Shape 101"/>
          <p:cNvSpPr txBox="1">
            <a:spLocks/>
          </p:cNvSpPr>
          <p:nvPr/>
        </p:nvSpPr>
        <p:spPr>
          <a:xfrm>
            <a:off x="3401144" y="795717"/>
            <a:ext cx="8327030" cy="3102028"/>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677480"/>
              </a:buClr>
              <a:buSzPct val="100000"/>
              <a:buFont typeface="Lato"/>
              <a:buChar char="▷"/>
              <a:defRPr sz="3000" b="0" i="0" u="none" strike="noStrike" cap="none">
                <a:solidFill>
                  <a:srgbClr val="677480"/>
                </a:solidFill>
                <a:latin typeface="Lato"/>
                <a:ea typeface="Lato"/>
                <a:cs typeface="Lato"/>
                <a:sym typeface="Lato"/>
              </a:defRPr>
            </a:lvl1pPr>
            <a:lvl2pPr marR="0" lvl="1"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2pPr>
            <a:lvl3pPr marR="0" lvl="2"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3pPr>
            <a:lvl4pPr marR="0" lvl="3"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4pPr>
            <a:lvl5pPr marR="0" lvl="4"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5pPr>
            <a:lvl6pPr marR="0" lvl="5"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6pPr>
            <a:lvl7pPr marR="0" lvl="6"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7pPr>
            <a:lvl8pPr marR="0" lvl="7"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8pPr>
            <a:lvl9pPr marR="0" lvl="8"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9pPr>
          </a:lstStyle>
          <a:p>
            <a:pPr>
              <a:buNone/>
            </a:pPr>
            <a:r>
              <a:rPr lang="en-PH" sz="2800" dirty="0">
                <a:solidFill>
                  <a:schemeClr val="tx1"/>
                </a:solidFill>
              </a:rPr>
              <a:t>A variable varies and has values. The values of variables under study are the research data.</a:t>
            </a:r>
          </a:p>
          <a:p>
            <a:pPr>
              <a:buNone/>
            </a:pPr>
            <a:endParaRPr lang="en-PH" sz="2800" dirty="0">
              <a:latin typeface="Arial" panose="020B0604020202020204" pitchFamily="34" charset="0"/>
              <a:cs typeface="Arial" panose="020B0604020202020204" pitchFamily="34" charset="0"/>
            </a:endParaRPr>
          </a:p>
          <a:p>
            <a:pPr>
              <a:buNone/>
            </a:pPr>
            <a:r>
              <a:rPr lang="en-PH" sz="2800" dirty="0">
                <a:latin typeface="Arial" panose="020B0604020202020204" pitchFamily="34" charset="0"/>
                <a:cs typeface="Arial" panose="020B0604020202020204" pitchFamily="34" charset="0"/>
              </a:rPr>
              <a:t>Are these variables? color, chair, shape of table, tweet, shirt style.</a:t>
            </a:r>
          </a:p>
          <a:p>
            <a:pPr>
              <a:buNone/>
            </a:pPr>
            <a:endParaRPr lang="en-PH" sz="2800" dirty="0">
              <a:latin typeface="Arial" panose="020B0604020202020204" pitchFamily="34" charset="0"/>
              <a:cs typeface="Arial" panose="020B0604020202020204" pitchFamily="34" charset="0"/>
            </a:endParaRPr>
          </a:p>
          <a:p>
            <a:pPr>
              <a:buNone/>
            </a:pPr>
            <a:r>
              <a:rPr lang="en-PH" sz="2800" dirty="0">
                <a:solidFill>
                  <a:schemeClr val="tx1"/>
                </a:solidFill>
                <a:latin typeface="Arial" panose="020B0604020202020204" pitchFamily="34" charset="0"/>
                <a:cs typeface="Arial" panose="020B0604020202020204" pitchFamily="34" charset="0"/>
              </a:rPr>
              <a:t>How are these different?</a:t>
            </a:r>
          </a:p>
          <a:p>
            <a:pPr>
              <a:buNone/>
            </a:pPr>
            <a:r>
              <a:rPr lang="en-PH" sz="2800" dirty="0">
                <a:solidFill>
                  <a:schemeClr val="tx1"/>
                </a:solidFill>
                <a:latin typeface="Arial" panose="020B0604020202020204" pitchFamily="34" charset="0"/>
                <a:cs typeface="Arial" panose="020B0604020202020204" pitchFamily="34" charset="0"/>
              </a:rPr>
              <a:t>Quantitative and qualitative variables</a:t>
            </a:r>
          </a:p>
          <a:p>
            <a:pPr>
              <a:buNone/>
            </a:pPr>
            <a:r>
              <a:rPr lang="en-PH" sz="2800" dirty="0">
                <a:solidFill>
                  <a:schemeClr val="tx1"/>
                </a:solidFill>
                <a:latin typeface="Arial" panose="020B0604020202020204" pitchFamily="34" charset="0"/>
                <a:cs typeface="Arial" panose="020B0604020202020204" pitchFamily="34" charset="0"/>
              </a:rPr>
              <a:t>Discrete and continuous variables</a:t>
            </a:r>
          </a:p>
        </p:txBody>
      </p:sp>
      <p:sp>
        <p:nvSpPr>
          <p:cNvPr id="15" name="Rectangle 14"/>
          <p:cNvSpPr/>
          <p:nvPr/>
        </p:nvSpPr>
        <p:spPr>
          <a:xfrm>
            <a:off x="464513" y="0"/>
            <a:ext cx="1522549" cy="6858000"/>
          </a:xfrm>
          <a:prstGeom prst="rect">
            <a:avLst/>
          </a:prstGeom>
          <a:gradFill flip="none" rotWithShape="1">
            <a:gsLst>
              <a:gs pos="0">
                <a:srgbClr val="3299EE">
                  <a:shade val="30000"/>
                  <a:satMod val="115000"/>
                </a:srgbClr>
              </a:gs>
              <a:gs pos="50000">
                <a:srgbClr val="3299EE">
                  <a:shade val="67500"/>
                  <a:satMod val="115000"/>
                </a:srgbClr>
              </a:gs>
              <a:gs pos="100000">
                <a:srgbClr val="3299EE">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Rectangle 15"/>
          <p:cNvSpPr/>
          <p:nvPr/>
        </p:nvSpPr>
        <p:spPr>
          <a:xfrm>
            <a:off x="1987062" y="0"/>
            <a:ext cx="464513" cy="6858000"/>
          </a:xfrm>
          <a:prstGeom prst="rect">
            <a:avLst/>
          </a:prstGeom>
          <a:gradFill flip="none" rotWithShape="1">
            <a:gsLst>
              <a:gs pos="0">
                <a:srgbClr val="FF9933">
                  <a:shade val="30000"/>
                  <a:satMod val="115000"/>
                </a:srgbClr>
              </a:gs>
              <a:gs pos="50000">
                <a:srgbClr val="FF9933">
                  <a:shade val="67500"/>
                  <a:satMod val="115000"/>
                </a:srgbClr>
              </a:gs>
              <a:gs pos="100000">
                <a:srgbClr val="FF9933">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7" name="Rectangle 16"/>
          <p:cNvSpPr/>
          <p:nvPr/>
        </p:nvSpPr>
        <p:spPr>
          <a:xfrm>
            <a:off x="2451575" y="0"/>
            <a:ext cx="485056" cy="6858000"/>
          </a:xfrm>
          <a:prstGeom prst="rect">
            <a:avLst/>
          </a:prstGeom>
          <a:gradFill flip="none" rotWithShape="1">
            <a:gsLst>
              <a:gs pos="0">
                <a:srgbClr val="FF0066">
                  <a:shade val="30000"/>
                  <a:satMod val="115000"/>
                </a:srgbClr>
              </a:gs>
              <a:gs pos="50000">
                <a:srgbClr val="FF0066">
                  <a:shade val="67500"/>
                  <a:satMod val="115000"/>
                </a:srgbClr>
              </a:gs>
              <a:gs pos="100000">
                <a:srgbClr val="FF0066">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Rectangle 18"/>
          <p:cNvSpPr/>
          <p:nvPr/>
        </p:nvSpPr>
        <p:spPr>
          <a:xfrm>
            <a:off x="0" y="0"/>
            <a:ext cx="464513" cy="6858000"/>
          </a:xfrm>
          <a:prstGeom prst="rect">
            <a:avLst/>
          </a:prstGeom>
          <a:gradFill flip="none" rotWithShape="1">
            <a:gsLst>
              <a:gs pos="0">
                <a:srgbClr val="7BE3F1">
                  <a:shade val="30000"/>
                  <a:satMod val="115000"/>
                </a:srgbClr>
              </a:gs>
              <a:gs pos="50000">
                <a:srgbClr val="7BE3F1">
                  <a:shade val="67500"/>
                  <a:satMod val="115000"/>
                </a:srgbClr>
              </a:gs>
              <a:gs pos="100000">
                <a:srgbClr val="7BE3F1">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7" name="Rectangle 26"/>
          <p:cNvSpPr/>
          <p:nvPr/>
        </p:nvSpPr>
        <p:spPr>
          <a:xfrm>
            <a:off x="0" y="4435719"/>
            <a:ext cx="2936631" cy="19694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r>
              <a:rPr lang="en" sz="4000" b="1" dirty="0">
                <a:ln w="0"/>
                <a:solidFill>
                  <a:srgbClr val="000000"/>
                </a:solidFill>
                <a:effectLst>
                  <a:outerShdw blurRad="38100" dist="19050" dir="2700000" algn="tl" rotWithShape="0">
                    <a:srgbClr val="000000">
                      <a:alpha val="40000"/>
                    </a:srgbClr>
                  </a:outerShdw>
                </a:effectLst>
                <a:latin typeface="Raleway" panose="020B0403030101060003" pitchFamily="34" charset="0"/>
                <a:cs typeface="Arial"/>
              </a:rPr>
              <a:t>Variables</a:t>
            </a:r>
          </a:p>
        </p:txBody>
      </p:sp>
      <p:sp>
        <p:nvSpPr>
          <p:cNvPr id="28" name="Rectangle 27"/>
          <p:cNvSpPr/>
          <p:nvPr/>
        </p:nvSpPr>
        <p:spPr>
          <a:xfrm>
            <a:off x="0" y="4202723"/>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0" y="6515100"/>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09701700"/>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1000" fill="hold"/>
                                        <p:tgtEl>
                                          <p:spTgt spid="19"/>
                                        </p:tgtEl>
                                        <p:attrNameLst>
                                          <p:attrName>ppt_w</p:attrName>
                                        </p:attrNameLst>
                                      </p:cBhvr>
                                      <p:tavLst>
                                        <p:tav tm="0">
                                          <p:val>
                                            <p:strVal val="#ppt_w+.3"/>
                                          </p:val>
                                        </p:tav>
                                        <p:tav tm="100000">
                                          <p:val>
                                            <p:strVal val="#ppt_w"/>
                                          </p:val>
                                        </p:tav>
                                      </p:tavLst>
                                    </p:anim>
                                    <p:anim calcmode="lin" valueType="num">
                                      <p:cBhvr>
                                        <p:cTn id="8" dur="1000" fill="hold"/>
                                        <p:tgtEl>
                                          <p:spTgt spid="19"/>
                                        </p:tgtEl>
                                        <p:attrNameLst>
                                          <p:attrName>ppt_h</p:attrName>
                                        </p:attrNameLst>
                                      </p:cBhvr>
                                      <p:tavLst>
                                        <p:tav tm="0">
                                          <p:val>
                                            <p:strVal val="#ppt_h"/>
                                          </p:val>
                                        </p:tav>
                                        <p:tav tm="100000">
                                          <p:val>
                                            <p:strVal val="#ppt_h"/>
                                          </p:val>
                                        </p:tav>
                                      </p:tavLst>
                                    </p:anim>
                                    <p:animEffect transition="in" filter="fade">
                                      <p:cBhvr>
                                        <p:cTn id="9" dur="1000"/>
                                        <p:tgtEl>
                                          <p:spTgt spid="19"/>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1000" fill="hold"/>
                                        <p:tgtEl>
                                          <p:spTgt spid="15"/>
                                        </p:tgtEl>
                                        <p:attrNameLst>
                                          <p:attrName>ppt_w</p:attrName>
                                        </p:attrNameLst>
                                      </p:cBhvr>
                                      <p:tavLst>
                                        <p:tav tm="0">
                                          <p:val>
                                            <p:strVal val="#ppt_w+.3"/>
                                          </p:val>
                                        </p:tav>
                                        <p:tav tm="100000">
                                          <p:val>
                                            <p:strVal val="#ppt_w"/>
                                          </p:val>
                                        </p:tav>
                                      </p:tavLst>
                                    </p:anim>
                                    <p:anim calcmode="lin" valueType="num">
                                      <p:cBhvr>
                                        <p:cTn id="13" dur="1000" fill="hold"/>
                                        <p:tgtEl>
                                          <p:spTgt spid="15"/>
                                        </p:tgtEl>
                                        <p:attrNameLst>
                                          <p:attrName>ppt_h</p:attrName>
                                        </p:attrNameLst>
                                      </p:cBhvr>
                                      <p:tavLst>
                                        <p:tav tm="0">
                                          <p:val>
                                            <p:strVal val="#ppt_h"/>
                                          </p:val>
                                        </p:tav>
                                        <p:tav tm="100000">
                                          <p:val>
                                            <p:strVal val="#ppt_h"/>
                                          </p:val>
                                        </p:tav>
                                      </p:tavLst>
                                    </p:anim>
                                    <p:animEffect transition="in" filter="fade">
                                      <p:cBhvr>
                                        <p:cTn id="14" dur="1000"/>
                                        <p:tgtEl>
                                          <p:spTgt spid="15"/>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1000" fill="hold"/>
                                        <p:tgtEl>
                                          <p:spTgt spid="16"/>
                                        </p:tgtEl>
                                        <p:attrNameLst>
                                          <p:attrName>ppt_w</p:attrName>
                                        </p:attrNameLst>
                                      </p:cBhvr>
                                      <p:tavLst>
                                        <p:tav tm="0">
                                          <p:val>
                                            <p:strVal val="#ppt_w+.3"/>
                                          </p:val>
                                        </p:tav>
                                        <p:tav tm="100000">
                                          <p:val>
                                            <p:strVal val="#ppt_w"/>
                                          </p:val>
                                        </p:tav>
                                      </p:tavLst>
                                    </p:anim>
                                    <p:anim calcmode="lin" valueType="num">
                                      <p:cBhvr>
                                        <p:cTn id="18" dur="1000" fill="hold"/>
                                        <p:tgtEl>
                                          <p:spTgt spid="16"/>
                                        </p:tgtEl>
                                        <p:attrNameLst>
                                          <p:attrName>ppt_h</p:attrName>
                                        </p:attrNameLst>
                                      </p:cBhvr>
                                      <p:tavLst>
                                        <p:tav tm="0">
                                          <p:val>
                                            <p:strVal val="#ppt_h"/>
                                          </p:val>
                                        </p:tav>
                                        <p:tav tm="100000">
                                          <p:val>
                                            <p:strVal val="#ppt_h"/>
                                          </p:val>
                                        </p:tav>
                                      </p:tavLst>
                                    </p:anim>
                                    <p:animEffect transition="in" filter="fade">
                                      <p:cBhvr>
                                        <p:cTn id="19" dur="1000"/>
                                        <p:tgtEl>
                                          <p:spTgt spid="16"/>
                                        </p:tgtEl>
                                      </p:cBhvr>
                                    </p:animEffect>
                                  </p:childTnLst>
                                </p:cTn>
                              </p:par>
                              <p:par>
                                <p:cTn id="20" presetID="50" presetClass="entr" presetSubtype="0" decel="100000"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p:cTn id="22" dur="1000" fill="hold"/>
                                        <p:tgtEl>
                                          <p:spTgt spid="17"/>
                                        </p:tgtEl>
                                        <p:attrNameLst>
                                          <p:attrName>ppt_w</p:attrName>
                                        </p:attrNameLst>
                                      </p:cBhvr>
                                      <p:tavLst>
                                        <p:tav tm="0">
                                          <p:val>
                                            <p:strVal val="#ppt_w+.3"/>
                                          </p:val>
                                        </p:tav>
                                        <p:tav tm="100000">
                                          <p:val>
                                            <p:strVal val="#ppt_w"/>
                                          </p:val>
                                        </p:tav>
                                      </p:tavLst>
                                    </p:anim>
                                    <p:anim calcmode="lin" valueType="num">
                                      <p:cBhvr>
                                        <p:cTn id="23" dur="1000" fill="hold"/>
                                        <p:tgtEl>
                                          <p:spTgt spid="17"/>
                                        </p:tgtEl>
                                        <p:attrNameLst>
                                          <p:attrName>ppt_h</p:attrName>
                                        </p:attrNameLst>
                                      </p:cBhvr>
                                      <p:tavLst>
                                        <p:tav tm="0">
                                          <p:val>
                                            <p:strVal val="#ppt_h"/>
                                          </p:val>
                                        </p:tav>
                                        <p:tav tm="100000">
                                          <p:val>
                                            <p:strVal val="#ppt_h"/>
                                          </p:val>
                                        </p:tav>
                                      </p:tavLst>
                                    </p:anim>
                                    <p:animEffect transition="in" filter="fade">
                                      <p:cBhvr>
                                        <p:cTn id="24" dur="1000"/>
                                        <p:tgtEl>
                                          <p:spTgt spid="17"/>
                                        </p:tgtEl>
                                      </p:cBhvr>
                                    </p:animEffect>
                                  </p:childTnLst>
                                </p:cTn>
                              </p:par>
                            </p:childTnLst>
                          </p:cTn>
                        </p:par>
                        <p:par>
                          <p:cTn id="25" fill="hold">
                            <p:stCondLst>
                              <p:cond delay="1000"/>
                            </p:stCondLst>
                            <p:childTnLst>
                              <p:par>
                                <p:cTn id="26" presetID="12" presetClass="entr" presetSubtype="8" fill="hold" grpId="0" nodeType="afterEffect">
                                  <p:stCondLst>
                                    <p:cond delay="0"/>
                                  </p:stCondLst>
                                  <p:childTnLst>
                                    <p:set>
                                      <p:cBhvr>
                                        <p:cTn id="27" dur="1" fill="hold">
                                          <p:stCondLst>
                                            <p:cond delay="0"/>
                                          </p:stCondLst>
                                        </p:cTn>
                                        <p:tgtEl>
                                          <p:spTgt spid="27"/>
                                        </p:tgtEl>
                                        <p:attrNameLst>
                                          <p:attrName>style.visibility</p:attrName>
                                        </p:attrNameLst>
                                      </p:cBhvr>
                                      <p:to>
                                        <p:strVal val="visible"/>
                                      </p:to>
                                    </p:set>
                                    <p:anim calcmode="lin" valueType="num">
                                      <p:cBhvr additive="base">
                                        <p:cTn id="28" dur="500"/>
                                        <p:tgtEl>
                                          <p:spTgt spid="27"/>
                                        </p:tgtEl>
                                        <p:attrNameLst>
                                          <p:attrName>ppt_x</p:attrName>
                                        </p:attrNameLst>
                                      </p:cBhvr>
                                      <p:tavLst>
                                        <p:tav tm="0">
                                          <p:val>
                                            <p:strVal val="#ppt_x-#ppt_w*1.125000"/>
                                          </p:val>
                                        </p:tav>
                                        <p:tav tm="100000">
                                          <p:val>
                                            <p:strVal val="#ppt_x"/>
                                          </p:val>
                                        </p:tav>
                                      </p:tavLst>
                                    </p:anim>
                                    <p:animEffect transition="in" filter="wipe(right)">
                                      <p:cBhvr>
                                        <p:cTn id="29" dur="500"/>
                                        <p:tgtEl>
                                          <p:spTgt spid="27"/>
                                        </p:tgtEl>
                                      </p:cBhvr>
                                    </p:animEffect>
                                  </p:childTnLst>
                                </p:cTn>
                              </p:par>
                              <p:par>
                                <p:cTn id="30" presetID="22" presetClass="entr" presetSubtype="2" fill="hold" grpId="0" nodeType="with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wipe(right)">
                                      <p:cBhvr>
                                        <p:cTn id="32" dur="500"/>
                                        <p:tgtEl>
                                          <p:spTgt spid="28"/>
                                        </p:tgtEl>
                                      </p:cBhvr>
                                    </p:animEffect>
                                  </p:childTnLst>
                                </p:cTn>
                              </p:par>
                              <p:par>
                                <p:cTn id="33" presetID="22" presetClass="entr" presetSubtype="2" fill="hold" grpId="0" nodeType="with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wipe(right)">
                                      <p:cBhvr>
                                        <p:cTn id="35" dur="500"/>
                                        <p:tgtEl>
                                          <p:spTgt spid="29"/>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8" fill="hold" grpId="0" nodeType="clickEffect">
                                  <p:stCondLst>
                                    <p:cond delay="0"/>
                                  </p:stCondLst>
                                  <p:childTnLst>
                                    <p:set>
                                      <p:cBhvr>
                                        <p:cTn id="39" dur="1" fill="hold">
                                          <p:stCondLst>
                                            <p:cond delay="0"/>
                                          </p:stCondLst>
                                        </p:cTn>
                                        <p:tgtEl>
                                          <p:spTgt spid="21">
                                            <p:txEl>
                                              <p:pRg st="0" end="0"/>
                                            </p:txEl>
                                          </p:spTgt>
                                        </p:tgtEl>
                                        <p:attrNameLst>
                                          <p:attrName>style.visibility</p:attrName>
                                        </p:attrNameLst>
                                      </p:cBhvr>
                                      <p:to>
                                        <p:strVal val="visible"/>
                                      </p:to>
                                    </p:set>
                                    <p:anim calcmode="lin" valueType="num">
                                      <p:cBhvr additive="base">
                                        <p:cTn id="40" dur="500"/>
                                        <p:tgtEl>
                                          <p:spTgt spid="21">
                                            <p:txEl>
                                              <p:pRg st="0" end="0"/>
                                            </p:txEl>
                                          </p:spTgt>
                                        </p:tgtEl>
                                        <p:attrNameLst>
                                          <p:attrName>ppt_x</p:attrName>
                                        </p:attrNameLst>
                                      </p:cBhvr>
                                      <p:tavLst>
                                        <p:tav tm="0">
                                          <p:val>
                                            <p:strVal val="#ppt_x-#ppt_w*1.125000"/>
                                          </p:val>
                                        </p:tav>
                                        <p:tav tm="100000">
                                          <p:val>
                                            <p:strVal val="#ppt_x"/>
                                          </p:val>
                                        </p:tav>
                                      </p:tavLst>
                                    </p:anim>
                                    <p:animEffect transition="in" filter="wipe(right)">
                                      <p:cBhvr>
                                        <p:cTn id="41" dur="500"/>
                                        <p:tgtEl>
                                          <p:spTgt spid="21">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2" presetClass="entr" presetSubtype="8" fill="hold" grpId="0" nodeType="clickEffect">
                                  <p:stCondLst>
                                    <p:cond delay="0"/>
                                  </p:stCondLst>
                                  <p:childTnLst>
                                    <p:set>
                                      <p:cBhvr>
                                        <p:cTn id="45" dur="1" fill="hold">
                                          <p:stCondLst>
                                            <p:cond delay="0"/>
                                          </p:stCondLst>
                                        </p:cTn>
                                        <p:tgtEl>
                                          <p:spTgt spid="21">
                                            <p:txEl>
                                              <p:pRg st="2" end="2"/>
                                            </p:txEl>
                                          </p:spTgt>
                                        </p:tgtEl>
                                        <p:attrNameLst>
                                          <p:attrName>style.visibility</p:attrName>
                                        </p:attrNameLst>
                                      </p:cBhvr>
                                      <p:to>
                                        <p:strVal val="visible"/>
                                      </p:to>
                                    </p:set>
                                    <p:anim calcmode="lin" valueType="num">
                                      <p:cBhvr additive="base">
                                        <p:cTn id="46" dur="500"/>
                                        <p:tgtEl>
                                          <p:spTgt spid="21">
                                            <p:txEl>
                                              <p:pRg st="2" end="2"/>
                                            </p:txEl>
                                          </p:spTgt>
                                        </p:tgtEl>
                                        <p:attrNameLst>
                                          <p:attrName>ppt_x</p:attrName>
                                        </p:attrNameLst>
                                      </p:cBhvr>
                                      <p:tavLst>
                                        <p:tav tm="0">
                                          <p:val>
                                            <p:strVal val="#ppt_x-#ppt_w*1.125000"/>
                                          </p:val>
                                        </p:tav>
                                        <p:tav tm="100000">
                                          <p:val>
                                            <p:strVal val="#ppt_x"/>
                                          </p:val>
                                        </p:tav>
                                      </p:tavLst>
                                    </p:anim>
                                    <p:animEffect transition="in" filter="wipe(right)">
                                      <p:cBhvr>
                                        <p:cTn id="47" dur="500"/>
                                        <p:tgtEl>
                                          <p:spTgt spid="21">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8" fill="hold" grpId="0" nodeType="clickEffect">
                                  <p:stCondLst>
                                    <p:cond delay="0"/>
                                  </p:stCondLst>
                                  <p:childTnLst>
                                    <p:set>
                                      <p:cBhvr>
                                        <p:cTn id="51" dur="1" fill="hold">
                                          <p:stCondLst>
                                            <p:cond delay="0"/>
                                          </p:stCondLst>
                                        </p:cTn>
                                        <p:tgtEl>
                                          <p:spTgt spid="21">
                                            <p:txEl>
                                              <p:pRg st="4" end="4"/>
                                            </p:txEl>
                                          </p:spTgt>
                                        </p:tgtEl>
                                        <p:attrNameLst>
                                          <p:attrName>style.visibility</p:attrName>
                                        </p:attrNameLst>
                                      </p:cBhvr>
                                      <p:to>
                                        <p:strVal val="visible"/>
                                      </p:to>
                                    </p:set>
                                    <p:anim calcmode="lin" valueType="num">
                                      <p:cBhvr additive="base">
                                        <p:cTn id="52" dur="500"/>
                                        <p:tgtEl>
                                          <p:spTgt spid="21">
                                            <p:txEl>
                                              <p:pRg st="4" end="4"/>
                                            </p:txEl>
                                          </p:spTgt>
                                        </p:tgtEl>
                                        <p:attrNameLst>
                                          <p:attrName>ppt_x</p:attrName>
                                        </p:attrNameLst>
                                      </p:cBhvr>
                                      <p:tavLst>
                                        <p:tav tm="0">
                                          <p:val>
                                            <p:strVal val="#ppt_x-#ppt_w*1.125000"/>
                                          </p:val>
                                        </p:tav>
                                        <p:tav tm="100000">
                                          <p:val>
                                            <p:strVal val="#ppt_x"/>
                                          </p:val>
                                        </p:tav>
                                      </p:tavLst>
                                    </p:anim>
                                    <p:animEffect transition="in" filter="wipe(right)">
                                      <p:cBhvr>
                                        <p:cTn id="53" dur="500"/>
                                        <p:tgtEl>
                                          <p:spTgt spid="21">
                                            <p:txEl>
                                              <p:pRg st="4" end="4"/>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2" presetClass="entr" presetSubtype="8" fill="hold" grpId="0" nodeType="clickEffect">
                                  <p:stCondLst>
                                    <p:cond delay="0"/>
                                  </p:stCondLst>
                                  <p:childTnLst>
                                    <p:set>
                                      <p:cBhvr>
                                        <p:cTn id="57" dur="1" fill="hold">
                                          <p:stCondLst>
                                            <p:cond delay="0"/>
                                          </p:stCondLst>
                                        </p:cTn>
                                        <p:tgtEl>
                                          <p:spTgt spid="21">
                                            <p:txEl>
                                              <p:pRg st="5" end="5"/>
                                            </p:txEl>
                                          </p:spTgt>
                                        </p:tgtEl>
                                        <p:attrNameLst>
                                          <p:attrName>style.visibility</p:attrName>
                                        </p:attrNameLst>
                                      </p:cBhvr>
                                      <p:to>
                                        <p:strVal val="visible"/>
                                      </p:to>
                                    </p:set>
                                    <p:anim calcmode="lin" valueType="num">
                                      <p:cBhvr additive="base">
                                        <p:cTn id="58" dur="500"/>
                                        <p:tgtEl>
                                          <p:spTgt spid="21">
                                            <p:txEl>
                                              <p:pRg st="5" end="5"/>
                                            </p:txEl>
                                          </p:spTgt>
                                        </p:tgtEl>
                                        <p:attrNameLst>
                                          <p:attrName>ppt_x</p:attrName>
                                        </p:attrNameLst>
                                      </p:cBhvr>
                                      <p:tavLst>
                                        <p:tav tm="0">
                                          <p:val>
                                            <p:strVal val="#ppt_x-#ppt_w*1.125000"/>
                                          </p:val>
                                        </p:tav>
                                        <p:tav tm="100000">
                                          <p:val>
                                            <p:strVal val="#ppt_x"/>
                                          </p:val>
                                        </p:tav>
                                      </p:tavLst>
                                    </p:anim>
                                    <p:animEffect transition="in" filter="wipe(right)">
                                      <p:cBhvr>
                                        <p:cTn id="59" dur="500"/>
                                        <p:tgtEl>
                                          <p:spTgt spid="21">
                                            <p:txEl>
                                              <p:pRg st="5" end="5"/>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2" presetClass="entr" presetSubtype="8" fill="hold" grpId="0" nodeType="clickEffect">
                                  <p:stCondLst>
                                    <p:cond delay="0"/>
                                  </p:stCondLst>
                                  <p:childTnLst>
                                    <p:set>
                                      <p:cBhvr>
                                        <p:cTn id="63" dur="1" fill="hold">
                                          <p:stCondLst>
                                            <p:cond delay="0"/>
                                          </p:stCondLst>
                                        </p:cTn>
                                        <p:tgtEl>
                                          <p:spTgt spid="21">
                                            <p:txEl>
                                              <p:pRg st="6" end="6"/>
                                            </p:txEl>
                                          </p:spTgt>
                                        </p:tgtEl>
                                        <p:attrNameLst>
                                          <p:attrName>style.visibility</p:attrName>
                                        </p:attrNameLst>
                                      </p:cBhvr>
                                      <p:to>
                                        <p:strVal val="visible"/>
                                      </p:to>
                                    </p:set>
                                    <p:anim calcmode="lin" valueType="num">
                                      <p:cBhvr additive="base">
                                        <p:cTn id="64" dur="500"/>
                                        <p:tgtEl>
                                          <p:spTgt spid="21">
                                            <p:txEl>
                                              <p:pRg st="6" end="6"/>
                                            </p:txEl>
                                          </p:spTgt>
                                        </p:tgtEl>
                                        <p:attrNameLst>
                                          <p:attrName>ppt_x</p:attrName>
                                        </p:attrNameLst>
                                      </p:cBhvr>
                                      <p:tavLst>
                                        <p:tav tm="0">
                                          <p:val>
                                            <p:strVal val="#ppt_x-#ppt_w*1.125000"/>
                                          </p:val>
                                        </p:tav>
                                        <p:tav tm="100000">
                                          <p:val>
                                            <p:strVal val="#ppt_x"/>
                                          </p:val>
                                        </p:tav>
                                      </p:tavLst>
                                    </p:anim>
                                    <p:animEffect transition="in" filter="wipe(right)">
                                      <p:cBhvr>
                                        <p:cTn id="65" dur="500"/>
                                        <p:tgtEl>
                                          <p:spTgt spid="2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uiExpand="1" build="p"/>
      <p:bldP spid="15" grpId="0" animBg="1"/>
      <p:bldP spid="16" grpId="0" animBg="1"/>
      <p:bldP spid="17" grpId="0" animBg="1"/>
      <p:bldP spid="19" grpId="0" animBg="1"/>
      <p:bldP spid="27" grpId="0" animBg="1"/>
      <p:bldP spid="28" grpId="0" animBg="1"/>
      <p:bldP spid="29" grpId="0" animBg="1"/>
    </p:bldLst>
  </p:timing>
</p:sld>
</file>

<file path=ppt/theme/theme1.xml><?xml version="1.0" encoding="utf-8"?>
<a:theme xmlns:a="http://schemas.openxmlformats.org/drawingml/2006/main" name="Antoni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DepEd2</Template>
  <TotalTime>11214</TotalTime>
  <Words>1904</Words>
  <Application>Microsoft Office PowerPoint</Application>
  <PresentationFormat>Widescreen</PresentationFormat>
  <Paragraphs>244</Paragraphs>
  <Slides>16</Slides>
  <Notes>16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Century Gothic</vt:lpstr>
      <vt:lpstr>Lato</vt:lpstr>
      <vt:lpstr>Arial</vt:lpstr>
      <vt:lpstr>Montserrat Alternates</vt:lpstr>
      <vt:lpstr>A.C.M.E. Secret Agent</vt:lpstr>
      <vt:lpstr>Quicksand</vt:lpstr>
      <vt:lpstr>Wingdings</vt:lpstr>
      <vt:lpstr>Raleway</vt:lpstr>
      <vt:lpstr>Antonio template</vt:lpstr>
      <vt:lpstr>The Nature of Inquiry and Research</vt:lpstr>
      <vt:lpstr>Our Learning Goals: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Which goes where?</vt:lpstr>
      <vt:lpstr>PowerPoint Presentation</vt:lpstr>
      <vt:lpstr>PowerPoint Presentation</vt:lpstr>
      <vt:lpstr>PowerPoint Presentation</vt:lpstr>
      <vt:lpstr>PowerPoint Presentation</vt:lpstr>
      <vt:lpstr>PowerPoint Presentation</vt:lpstr>
      <vt:lpstr>Determine the design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STUDY</dc:title>
  <dc:creator>Von Christopher</dc:creator>
  <cp:lastModifiedBy>Von Christopher Chua</cp:lastModifiedBy>
  <cp:revision>289</cp:revision>
  <dcterms:modified xsi:type="dcterms:W3CDTF">2017-09-17T23:27:04Z</dcterms:modified>
</cp:coreProperties>
</file>