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6" r:id="rId2"/>
    <p:sldId id="383" r:id="rId3"/>
    <p:sldId id="329" r:id="rId4"/>
    <p:sldId id="361" r:id="rId5"/>
    <p:sldId id="331" r:id="rId6"/>
    <p:sldId id="387" r:id="rId7"/>
    <p:sldId id="388" r:id="rId8"/>
    <p:sldId id="389" r:id="rId9"/>
    <p:sldId id="390" r:id="rId10"/>
    <p:sldId id="392" r:id="rId11"/>
    <p:sldId id="393" r:id="rId12"/>
    <p:sldId id="394" r:id="rId13"/>
    <p:sldId id="395" r:id="rId14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/>
        </p14:section>
        <p14:section name="SLIDE STARTERS" id="{ACC24B29-0CC7-491A-A98A-CF7CBDBE501E}">
          <p14:sldIdLst>
            <p14:sldId id="386"/>
            <p14:sldId id="383"/>
            <p14:sldId id="329"/>
            <p14:sldId id="361"/>
            <p14:sldId id="331"/>
            <p14:sldId id="387"/>
            <p14:sldId id="388"/>
            <p14:sldId id="389"/>
            <p14:sldId id="390"/>
            <p14:sldId id="392"/>
            <p14:sldId id="393"/>
            <p14:sldId id="394"/>
            <p14:sldId id="395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1FF"/>
    <a:srgbClr val="E6E6E6"/>
    <a:srgbClr val="DC5924"/>
    <a:srgbClr val="B7472A"/>
    <a:srgbClr val="000000"/>
    <a:srgbClr val="FFFF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 autoAdjust="0"/>
    <p:restoredTop sz="81332" autoAdjust="0"/>
  </p:normalViewPr>
  <p:slideViewPr>
    <p:cSldViewPr snapToGrid="0">
      <p:cViewPr varScale="1">
        <p:scale>
          <a:sx n="70" d="100"/>
          <a:sy n="70" d="100"/>
        </p:scale>
        <p:origin x="182" y="53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9/28/2017 6:59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for these equations, the parabolas have their vertices at the point of origin.</a:t>
            </a:r>
          </a:p>
          <a:p>
            <a:r>
              <a:rPr lang="en-US" dirty="0"/>
              <a:t>The coefficient of the linear variable will tell us the location of both the focus and the directrix.</a:t>
            </a:r>
          </a:p>
          <a:p>
            <a:r>
              <a:rPr lang="en-US" dirty="0"/>
              <a:t>Use the concept of 4c. Equate the coefficient of the linear variable to 4c and solve for c.</a:t>
            </a:r>
          </a:p>
          <a:p>
            <a:r>
              <a:rPr lang="en-US" dirty="0"/>
              <a:t>If the orientation of the parabola is upward/downward, c takes the value of y in the focus and the directrix is y=-c.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2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0D4E07-924A-4BBC-990E-D5591D641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28153"/>
              </p:ext>
            </p:extLst>
          </p:nvPr>
        </p:nvGraphicFramePr>
        <p:xfrm>
          <a:off x="5843352" y="323850"/>
          <a:ext cx="5681900" cy="6229356"/>
        </p:xfrm>
        <a:graphic>
          <a:graphicData uri="http://schemas.openxmlformats.org/drawingml/2006/table">
            <a:tbl>
              <a:tblPr firstRow="1" bandRow="1"/>
              <a:tblGrid>
                <a:gridCol w="568190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568190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519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E285-2307-49B9-B8D0-C8B5360C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94214-C871-498A-9825-6440E3F4ED14}"/>
              </a:ext>
            </a:extLst>
          </p:cNvPr>
          <p:cNvCxnSpPr>
            <a:cxnSpLocks/>
          </p:cNvCxnSpPr>
          <p:nvPr/>
        </p:nvCxnSpPr>
        <p:spPr>
          <a:xfrm>
            <a:off x="6078464" y="5511796"/>
            <a:ext cx="5293831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8E7DDB-CFD2-4D09-B644-089510E8C567}"/>
              </a:ext>
            </a:extLst>
          </p:cNvPr>
          <p:cNvCxnSpPr>
            <a:cxnSpLocks/>
          </p:cNvCxnSpPr>
          <p:nvPr/>
        </p:nvCxnSpPr>
        <p:spPr>
          <a:xfrm>
            <a:off x="8690366" y="542925"/>
            <a:ext cx="0" cy="580238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0CB2E21-96BA-4828-B76E-B2D20DD2EB83}"/>
              </a:ext>
            </a:extLst>
          </p:cNvPr>
          <p:cNvSpPr/>
          <p:nvPr/>
        </p:nvSpPr>
        <p:spPr>
          <a:xfrm>
            <a:off x="8639627" y="5166135"/>
            <a:ext cx="86566" cy="84414"/>
          </a:xfrm>
          <a:prstGeom prst="ellipse">
            <a:avLst/>
          </a:prstGeom>
          <a:solidFill>
            <a:srgbClr val="3A81BA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D7E89F-7882-4834-BCB1-BFD420471122}"/>
              </a:ext>
            </a:extLst>
          </p:cNvPr>
          <p:cNvSpPr/>
          <p:nvPr/>
        </p:nvSpPr>
        <p:spPr>
          <a:xfrm>
            <a:off x="9771010" y="4447112"/>
            <a:ext cx="86566" cy="84414"/>
          </a:xfrm>
          <a:prstGeom prst="ellipse">
            <a:avLst/>
          </a:prstGeom>
          <a:solidFill>
            <a:srgbClr val="3A81BA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E3197-39A2-4B56-ADB3-F057CF856984}"/>
                  </a:ext>
                </a:extLst>
              </p:cNvPr>
              <p:cNvSpPr txBox="1"/>
              <p:nvPr/>
            </p:nvSpPr>
            <p:spPr>
              <a:xfrm>
                <a:off x="738136" y="922668"/>
                <a:ext cx="4918071" cy="5422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H" sz="3200" kern="0" dirty="0">
                    <a:solidFill>
                      <a:srgbClr val="000000"/>
                    </a:solidFill>
                    <a:latin typeface="Quattrocento Sans"/>
                    <a:cs typeface="Arial"/>
                    <a:sym typeface="Arial"/>
                  </a:rPr>
                  <a:t>Consider three points: </a:t>
                </a:r>
                <a14:m>
                  <m:oMath xmlns:m="http://schemas.openxmlformats.org/officeDocument/2006/math"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</m:t>
                    </m:r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</m:t>
                    </m:r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𝐵</m:t>
                    </m:r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</m:t>
                    </m:r>
                  </m:oMath>
                </a14:m>
                <a:r>
                  <a:rPr lang="en-PH" sz="3200" kern="0" dirty="0">
                    <a:solidFill>
                      <a:srgbClr val="000000"/>
                    </a:solidFill>
                    <a:latin typeface="Quattrocento Sans"/>
                    <a:cs typeface="Arial"/>
                    <a:sym typeface="Arial"/>
                  </a:rPr>
                  <a:t>and </a:t>
                </a:r>
                <a14:m>
                  <m:oMath xmlns:m="http://schemas.openxmlformats.org/officeDocument/2006/math"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</m:t>
                    </m:r>
                    <m:r>
                      <a:rPr lang="en-PH" sz="3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</m:t>
                    </m:r>
                  </m:oMath>
                </a14:m>
                <a:endParaRPr lang="en-PH" sz="3200" kern="0" dirty="0">
                  <a:solidFill>
                    <a:srgbClr val="000000"/>
                  </a:solidFill>
                  <a:latin typeface="Quattrocento Sans"/>
                  <a:cs typeface="Arial"/>
                  <a:sym typeface="Arial"/>
                </a:endParaRPr>
              </a:p>
              <a:p>
                <a:endParaRPr lang="en-PH" sz="3200" kern="0" dirty="0">
                  <a:solidFill>
                    <a:srgbClr val="000000"/>
                  </a:solidFill>
                  <a:latin typeface="Quattrocento Sans"/>
                  <a:cs typeface="Arial"/>
                  <a:sym typeface="Arial"/>
                </a:endParaRPr>
              </a:p>
              <a:p>
                <a:r>
                  <a:rPr lang="en-PH" sz="3200" kern="0" dirty="0">
                    <a:solidFill>
                      <a:srgbClr val="000000"/>
                    </a:solidFill>
                    <a:latin typeface="Quattrocento Sans"/>
                    <a:cs typeface="Arial"/>
                    <a:sym typeface="Arial"/>
                  </a:rPr>
                  <a:t>Determine the distance between each point and </a:t>
                </a:r>
                <a14:m>
                  <m:oMath xmlns:m="http://schemas.openxmlformats.org/officeDocument/2006/math">
                    <m:r>
                      <a:rPr lang="en-PH" sz="32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𝐹</m:t>
                    </m:r>
                    <m:r>
                      <a:rPr lang="en-PH" sz="32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(0,</m:t>
                    </m:r>
                    <m:f>
                      <m:fPr>
                        <m:ctrlP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PH" sz="32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PH" sz="3200" kern="0" dirty="0">
                    <a:solidFill>
                      <a:srgbClr val="000000"/>
                    </a:solidFill>
                    <a:latin typeface="Quattrocento Sans"/>
                    <a:cs typeface="Arial"/>
                    <a:sym typeface="Arial"/>
                  </a:rPr>
                  <a:t>.</a:t>
                </a:r>
              </a:p>
              <a:p>
                <a:endParaRPr lang="en-PH" sz="3200" kern="0" dirty="0">
                  <a:solidFill>
                    <a:srgbClr val="000000"/>
                  </a:solidFill>
                  <a:latin typeface="Quattrocento Sans"/>
                  <a:cs typeface="Arial"/>
                  <a:sym typeface="Arial"/>
                </a:endParaRPr>
              </a:p>
              <a:p>
                <a:r>
                  <a:rPr lang="en-PH" sz="3200" kern="0" dirty="0">
                    <a:solidFill>
                      <a:srgbClr val="000000"/>
                    </a:solidFill>
                    <a:latin typeface="Quattrocento Sans"/>
                    <a:cs typeface="Arial"/>
                    <a:sym typeface="Arial"/>
                  </a:rPr>
                  <a:t>Determine the distance between each point and the line, </a:t>
                </a:r>
                <a14:m>
                  <m:oMath xmlns:m="http://schemas.openxmlformats.org/officeDocument/2006/math">
                    <m:r>
                      <a:rPr lang="en-PH" sz="32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𝑦</m:t>
                    </m:r>
                    <m:r>
                      <a:rPr lang="en-PH" sz="32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=−</m:t>
                    </m:r>
                    <m:f>
                      <m:fPr>
                        <m:ctrlP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PH" sz="3200" i="1" kern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PH" sz="3200" kern="0" dirty="0">
                  <a:solidFill>
                    <a:srgbClr val="000000"/>
                  </a:solidFill>
                  <a:latin typeface="Quattrocento Sans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E3197-39A2-4B56-ADB3-F057CF856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6" y="922668"/>
                <a:ext cx="4918071" cy="5422638"/>
              </a:xfrm>
              <a:prstGeom prst="rect">
                <a:avLst/>
              </a:prstGeom>
              <a:blipFill>
                <a:blip r:embed="rId2"/>
                <a:stretch>
                  <a:fillRect l="-3098" t="-1461" r="-3594" b="-89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162EF0A-B3E5-484B-B2A3-D702C6211060}"/>
              </a:ext>
            </a:extLst>
          </p:cNvPr>
          <p:cNvSpPr/>
          <p:nvPr/>
        </p:nvSpPr>
        <p:spPr>
          <a:xfrm>
            <a:off x="6432839" y="1348879"/>
            <a:ext cx="4546303" cy="4158266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414B0F-382B-4E13-A98B-2B0604E0A88C}"/>
              </a:ext>
            </a:extLst>
          </p:cNvPr>
          <p:cNvCxnSpPr>
            <a:cxnSpLocks/>
          </p:cNvCxnSpPr>
          <p:nvPr/>
        </p:nvCxnSpPr>
        <p:spPr>
          <a:xfrm>
            <a:off x="6078464" y="5751969"/>
            <a:ext cx="5293831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5E2068-2CDE-4B18-B5C2-624BF96B0066}"/>
              </a:ext>
            </a:extLst>
          </p:cNvPr>
          <p:cNvCxnSpPr>
            <a:cxnSpLocks/>
            <a:stCxn id="12" idx="4"/>
            <a:endCxn id="15" idx="6"/>
          </p:cNvCxnSpPr>
          <p:nvPr/>
        </p:nvCxnSpPr>
        <p:spPr>
          <a:xfrm flipV="1">
            <a:off x="8682910" y="4491645"/>
            <a:ext cx="1144060" cy="758904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59D103-8C41-49F6-A308-6A12701CD63E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9826970" y="4491645"/>
            <a:ext cx="7456" cy="1264977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F98267-C114-494A-A58A-115A960FB3A1}"/>
              </a:ext>
            </a:extLst>
          </p:cNvPr>
          <p:cNvCxnSpPr>
            <a:cxnSpLocks/>
            <a:stCxn id="12" idx="3"/>
            <a:endCxn id="24" idx="5"/>
          </p:cNvCxnSpPr>
          <p:nvPr/>
        </p:nvCxnSpPr>
        <p:spPr>
          <a:xfrm flipV="1">
            <a:off x="8652304" y="1396646"/>
            <a:ext cx="2353006" cy="3841541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3F6B0-4F83-45F9-8979-27C6B9F32240}"/>
              </a:ext>
            </a:extLst>
          </p:cNvPr>
          <p:cNvCxnSpPr>
            <a:cxnSpLocks/>
          </p:cNvCxnSpPr>
          <p:nvPr/>
        </p:nvCxnSpPr>
        <p:spPr>
          <a:xfrm>
            <a:off x="10970732" y="1370012"/>
            <a:ext cx="10546" cy="438661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6A3188-ADFF-45A8-921B-C971E26A5FF7}"/>
              </a:ext>
            </a:extLst>
          </p:cNvPr>
          <p:cNvCxnSpPr>
            <a:cxnSpLocks/>
            <a:endCxn id="12" idx="4"/>
          </p:cNvCxnSpPr>
          <p:nvPr/>
        </p:nvCxnSpPr>
        <p:spPr>
          <a:xfrm>
            <a:off x="6971673" y="3153688"/>
            <a:ext cx="1711237" cy="2096861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5E5A9-37C9-486E-BC79-C40275A37F5D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6975489" y="3105233"/>
            <a:ext cx="8326" cy="2642084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44D01DB-7AED-46A8-A707-E1339A827EFE}"/>
              </a:ext>
            </a:extLst>
          </p:cNvPr>
          <p:cNvSpPr/>
          <p:nvPr/>
        </p:nvSpPr>
        <p:spPr>
          <a:xfrm>
            <a:off x="6915777" y="3104962"/>
            <a:ext cx="86566" cy="84414"/>
          </a:xfrm>
          <a:prstGeom prst="ellipse">
            <a:avLst/>
          </a:prstGeom>
          <a:solidFill>
            <a:srgbClr val="3A81BA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8090DB-B9F2-40A9-9495-FA33DB8AE7CF}"/>
              </a:ext>
            </a:extLst>
          </p:cNvPr>
          <p:cNvSpPr/>
          <p:nvPr/>
        </p:nvSpPr>
        <p:spPr>
          <a:xfrm>
            <a:off x="10931421" y="1324594"/>
            <a:ext cx="86566" cy="84414"/>
          </a:xfrm>
          <a:prstGeom prst="ellipse">
            <a:avLst/>
          </a:prstGeom>
          <a:solidFill>
            <a:srgbClr val="3A81BA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497D54-52CF-404B-9838-D2DD21BD14B0}"/>
                  </a:ext>
                </a:extLst>
              </p:cNvPr>
              <p:cNvSpPr txBox="1"/>
              <p:nvPr/>
            </p:nvSpPr>
            <p:spPr>
              <a:xfrm>
                <a:off x="6983815" y="2905178"/>
                <a:ext cx="14527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𝑪</m:t>
                      </m:r>
                      <m:r>
                        <a:rPr lang="en-PH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(−1.5, 2.25)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497D54-52CF-404B-9838-D2DD21BD1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815" y="2905178"/>
                <a:ext cx="1452764" cy="400110"/>
              </a:xfrm>
              <a:prstGeom prst="rect">
                <a:avLst/>
              </a:prstGeom>
              <a:blipFill>
                <a:blip r:embed="rId3"/>
                <a:stretch>
                  <a:fillRect r="-19328" b="-1846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B04CB7-9E72-44A1-ADF7-EC787A6E3455}"/>
                  </a:ext>
                </a:extLst>
              </p:cNvPr>
              <p:cNvSpPr txBox="1"/>
              <p:nvPr/>
            </p:nvSpPr>
            <p:spPr>
              <a:xfrm>
                <a:off x="9637596" y="1205456"/>
                <a:ext cx="14527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PH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𝑩</m:t>
                      </m:r>
                      <m:r>
                        <a:rPr lang="en-PH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(2, 4)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B04CB7-9E72-44A1-ADF7-EC787A6E3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596" y="1205456"/>
                <a:ext cx="1452764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77A722-2E0B-4FCA-A7B6-F8F7D1B4614C}"/>
                  </a:ext>
                </a:extLst>
              </p:cNvPr>
              <p:cNvSpPr txBox="1"/>
              <p:nvPr/>
            </p:nvSpPr>
            <p:spPr>
              <a:xfrm>
                <a:off x="9530106" y="4302327"/>
                <a:ext cx="14527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PH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𝐴</m:t>
                      </m:r>
                      <m:r>
                        <a:rPr lang="en-PH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(1, 1)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77A722-2E0B-4FCA-A7B6-F8F7D1B4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106" y="4302327"/>
                <a:ext cx="1452764" cy="400110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0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uiExpand="1" build="p"/>
      <p:bldP spid="15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410582-A0D2-41D0-908E-E358972D919E}"/>
              </a:ext>
            </a:extLst>
          </p:cNvPr>
          <p:cNvSpPr>
            <a:spLocks noChangeAspect="1"/>
          </p:cNvSpPr>
          <p:nvPr/>
        </p:nvSpPr>
        <p:spPr>
          <a:xfrm>
            <a:off x="3743815" y="-2717889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19884" y="365883"/>
            <a:ext cx="4376615" cy="840230"/>
          </a:xfrm>
        </p:spPr>
        <p:txBody>
          <a:bodyPr/>
          <a:lstStyle/>
          <a:p>
            <a:r>
              <a:rPr lang="en-US" sz="5400" dirty="0"/>
              <a:t>WHAT IF…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04577" y="2652395"/>
            <a:ext cx="5582565" cy="2529923"/>
          </a:xfrm>
        </p:spPr>
        <p:txBody>
          <a:bodyPr/>
          <a:lstStyle/>
          <a:p>
            <a:r>
              <a:rPr lang="en-PH" sz="4400" dirty="0"/>
              <a:t>But what if the parabola </a:t>
            </a:r>
            <a:r>
              <a:rPr lang="en-PH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</a:t>
            </a:r>
            <a:r>
              <a:rPr lang="en-PH" sz="4400" dirty="0"/>
              <a:t>have its vertex at the point of origin?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FE0937-6F45-4DB8-BFF9-5CF2471BADCE}"/>
              </a:ext>
            </a:extLst>
          </p:cNvPr>
          <p:cNvCxnSpPr>
            <a:cxnSpLocks/>
          </p:cNvCxnSpPr>
          <p:nvPr/>
        </p:nvCxnSpPr>
        <p:spPr>
          <a:xfrm>
            <a:off x="6546549" y="5392051"/>
            <a:ext cx="5293831" cy="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F7C0B3-6F4B-4AFD-AA82-4FCD9897BAAD}"/>
              </a:ext>
            </a:extLst>
          </p:cNvPr>
          <p:cNvCxnSpPr>
            <a:cxnSpLocks/>
          </p:cNvCxnSpPr>
          <p:nvPr/>
        </p:nvCxnSpPr>
        <p:spPr>
          <a:xfrm>
            <a:off x="9158451" y="1838736"/>
            <a:ext cx="0" cy="4583835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0EC22C-98AD-4649-AD62-CEC95009D374}"/>
              </a:ext>
            </a:extLst>
          </p:cNvPr>
          <p:cNvSpPr/>
          <p:nvPr/>
        </p:nvSpPr>
        <p:spPr>
          <a:xfrm>
            <a:off x="6529299" y="2705928"/>
            <a:ext cx="3391798" cy="1991059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463E43-CFD5-4ACB-9157-8ED27E5DD6CA}"/>
              </a:ext>
            </a:extLst>
          </p:cNvPr>
          <p:cNvSpPr/>
          <p:nvPr/>
        </p:nvSpPr>
        <p:spPr>
          <a:xfrm>
            <a:off x="8145453" y="462575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build="p"/>
      <p:bldP spid="1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534727-5165-4A94-8595-EBE646AE8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82990"/>
              </p:ext>
            </p:extLst>
          </p:nvPr>
        </p:nvGraphicFramePr>
        <p:xfrm>
          <a:off x="613456" y="1797408"/>
          <a:ext cx="4592020" cy="4755792"/>
        </p:xfrm>
        <a:graphic>
          <a:graphicData uri="http://schemas.openxmlformats.org/drawingml/2006/table">
            <a:tbl>
              <a:tblPr firstRow="1" bandRow="1"/>
              <a:tblGrid>
                <a:gridCol w="459202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CEE443-EB72-46C3-9EFC-1A9BBD9B8CBF}"/>
                  </a:ext>
                </a:extLst>
              </p:cNvPr>
              <p:cNvSpPr txBox="1"/>
              <p:nvPr/>
            </p:nvSpPr>
            <p:spPr>
              <a:xfrm>
                <a:off x="2476500" y="412146"/>
                <a:ext cx="7239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4400" dirty="0">
                    <a:solidFill>
                      <a:srgbClr val="002060"/>
                    </a:solidFill>
                  </a:rPr>
                  <a:t>PARABOLAS</a:t>
                </a:r>
                <a:r>
                  <a:rPr lang="en-PH" sz="3600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en-PH" sz="2800" dirty="0"/>
                  <a:t>with Vertex NOT on </a:t>
                </a:r>
                <a14:m>
                  <m:oMath xmlns:m="http://schemas.openxmlformats.org/officeDocument/2006/math">
                    <m:r>
                      <a:rPr lang="en-PH" sz="2800" i="1" dirty="0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PH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CEE443-EB72-46C3-9EFC-1A9BBD9B8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412146"/>
                <a:ext cx="7239000" cy="1200329"/>
              </a:xfrm>
              <a:prstGeom prst="rect">
                <a:avLst/>
              </a:prstGeom>
              <a:blipFill>
                <a:blip r:embed="rId3"/>
                <a:stretch>
                  <a:fillRect t="-10660" b="-1319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45345"/>
            <a:ext cx="2375877" cy="535531"/>
          </a:xfrm>
        </p:spPr>
        <p:txBody>
          <a:bodyPr/>
          <a:lstStyle/>
          <a:p>
            <a:r>
              <a:rPr lang="en-US" b="1" dirty="0"/>
              <a:t>WHAT IF…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39570-C470-491D-ABB9-71726226231E}"/>
              </a:ext>
            </a:extLst>
          </p:cNvPr>
          <p:cNvCxnSpPr>
            <a:cxnSpLocks/>
          </p:cNvCxnSpPr>
          <p:nvPr/>
        </p:nvCxnSpPr>
        <p:spPr>
          <a:xfrm>
            <a:off x="4537276" y="1104777"/>
            <a:ext cx="31483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16691B-5612-4A29-A827-B33F295B8C06}"/>
              </a:ext>
            </a:extLst>
          </p:cNvPr>
          <p:cNvCxnSpPr>
            <a:cxnSpLocks/>
          </p:cNvCxnSpPr>
          <p:nvPr/>
        </p:nvCxnSpPr>
        <p:spPr>
          <a:xfrm>
            <a:off x="613456" y="5368902"/>
            <a:ext cx="4132164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D0E55B-5D99-4FD5-8B4C-9DC901FD5FD5}"/>
              </a:ext>
            </a:extLst>
          </p:cNvPr>
          <p:cNvCxnSpPr>
            <a:cxnSpLocks/>
          </p:cNvCxnSpPr>
          <p:nvPr/>
        </p:nvCxnSpPr>
        <p:spPr>
          <a:xfrm>
            <a:off x="3371108" y="1956122"/>
            <a:ext cx="0" cy="421180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74F711-D5F4-42C1-9CF6-DC1428B3853D}"/>
              </a:ext>
            </a:extLst>
          </p:cNvPr>
          <p:cNvSpPr/>
          <p:nvPr/>
        </p:nvSpPr>
        <p:spPr>
          <a:xfrm>
            <a:off x="745401" y="2429513"/>
            <a:ext cx="3391798" cy="2532345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9BB232-703C-472A-99B3-A0BAF061BA2B}"/>
                  </a:ext>
                </a:extLst>
              </p:cNvPr>
              <p:cNvSpPr txBox="1"/>
              <p:nvPr/>
            </p:nvSpPr>
            <p:spPr>
              <a:xfrm>
                <a:off x="6281057" y="2398493"/>
                <a:ext cx="48891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2800" dirty="0">
                    <a:latin typeface="+mj-lt"/>
                  </a:rPr>
                  <a:t>The standard form of the equation of a parabola that opens upward or downward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𝑐𝑦</m:t>
                      </m:r>
                    </m:oMath>
                  </m:oMathPara>
                </a14:m>
                <a:endParaRPr lang="en-PH" sz="2800" b="0" dirty="0">
                  <a:latin typeface="+mj-lt"/>
                </a:endParaRPr>
              </a:p>
              <a:p>
                <a:pPr algn="ctr"/>
                <a:r>
                  <a:rPr lang="en-PH" sz="2800" dirty="0">
                    <a:latin typeface="+mj-lt"/>
                  </a:rPr>
                  <a:t>If a parabola opens sideways, the standard form of its equation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i="1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PH" sz="2800" dirty="0">
                  <a:latin typeface="+mj-lt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9BB232-703C-472A-99B3-A0BAF061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57" y="2398493"/>
                <a:ext cx="4889100" cy="3539430"/>
              </a:xfrm>
              <a:prstGeom prst="rect">
                <a:avLst/>
              </a:prstGeom>
              <a:blipFill>
                <a:blip r:embed="rId4"/>
                <a:stretch>
                  <a:fillRect l="-374" t="-1721" r="-112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81DADE-7F5F-4CF8-A460-5E920DEFA77A}"/>
                  </a:ext>
                </a:extLst>
              </p:cNvPr>
              <p:cNvSpPr/>
              <p:nvPr/>
            </p:nvSpPr>
            <p:spPr>
              <a:xfrm>
                <a:off x="7107621" y="3677646"/>
                <a:ext cx="34655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PH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81DADE-7F5F-4CF8-A460-5E920DEFA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21" y="3677646"/>
                <a:ext cx="34655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DD2C5F-343D-4801-92BE-336221BB998B}"/>
                  </a:ext>
                </a:extLst>
              </p:cNvPr>
              <p:cNvSpPr/>
              <p:nvPr/>
            </p:nvSpPr>
            <p:spPr>
              <a:xfrm>
                <a:off x="7118508" y="5382045"/>
                <a:ext cx="34655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PH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8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DD2C5F-343D-4801-92BE-336221BB9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508" y="5382045"/>
                <a:ext cx="34655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DFC653F9-4A67-4B21-997D-5177693C3154}"/>
              </a:ext>
            </a:extLst>
          </p:cNvPr>
          <p:cNvSpPr/>
          <p:nvPr/>
        </p:nvSpPr>
        <p:spPr>
          <a:xfrm>
            <a:off x="2369300" y="4911630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A4C3B-D44F-4D69-9F91-1375A4F18B04}"/>
                  </a:ext>
                </a:extLst>
              </p:cNvPr>
              <p:cNvSpPr txBox="1"/>
              <p:nvPr/>
            </p:nvSpPr>
            <p:spPr>
              <a:xfrm>
                <a:off x="3686353" y="4602994"/>
                <a:ext cx="7587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PH" sz="2000" b="0" dirty="0"/>
                  <a:t>v</a:t>
                </a:r>
                <a14:m>
                  <m:oMath xmlns:m="http://schemas.openxmlformats.org/officeDocument/2006/math">
                    <m:r>
                      <a:rPr lang="en-PH" sz="2000" b="0" i="1" smtClean="0">
                        <a:latin typeface="Cambria Math" panose="02040503050406030204" pitchFamily="18" charset="0"/>
                      </a:rPr>
                      <m:t>𝑒𝑟𝑡𝑒𝑥</m:t>
                    </m:r>
                  </m:oMath>
                </a14:m>
                <a:endParaRPr lang="en-PH" sz="20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CA4C3B-D44F-4D69-9F91-1375A4F1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53" y="4602994"/>
                <a:ext cx="758734" cy="615553"/>
              </a:xfrm>
              <a:prstGeom prst="rect">
                <a:avLst/>
              </a:prstGeom>
              <a:blipFill>
                <a:blip r:embed="rId7"/>
                <a:stretch>
                  <a:fillRect l="-20968" t="-11881" r="-7258" b="-1881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F79C52-AEA2-4BBA-9228-E33408A528DB}"/>
              </a:ext>
            </a:extLst>
          </p:cNvPr>
          <p:cNvCxnSpPr>
            <a:cxnSpLocks/>
          </p:cNvCxnSpPr>
          <p:nvPr/>
        </p:nvCxnSpPr>
        <p:spPr>
          <a:xfrm flipH="1">
            <a:off x="2645245" y="4910770"/>
            <a:ext cx="1041109" cy="1152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03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5" grpId="0" uiExpand="1" build="p"/>
      <p:bldP spid="15" grpId="1" uiExpand="1" build="allAtOnce"/>
      <p:bldP spid="7" grpId="0"/>
      <p:bldP spid="16" grpId="0"/>
      <p:bldP spid="1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419964"/>
            <a:ext cx="2375877" cy="535531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565" y="1775460"/>
                <a:ext cx="6006465" cy="447282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PH" sz="3200" b="0" dirty="0">
                    <a:solidFill>
                      <a:srgbClr val="0070C0"/>
                    </a:solidFill>
                    <a:latin typeface="+mj-lt"/>
                  </a:rPr>
                  <a:t>Describe the parabola,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PH" sz="3200" b="0" i="1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sz="3200" b="0" i="1" dirty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</m:ctrlPr>
                          </m:dPr>
                          <m:e>
                            <m:r>
                              <a:rPr lang="en-PH" sz="3200" b="0" i="1" dirty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𝑥</m:t>
                            </m:r>
                            <m:r>
                              <a:rPr lang="en-PH" sz="3200" b="0" i="1" dirty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PH" sz="3200" b="0" i="1" dirty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2</m:t>
                        </m:r>
                      </m:sup>
                    </m:sSup>
                    <m:r>
                      <a:rPr lang="en-PH" sz="3200" b="0" i="1" dirty="0" smtClean="0">
                        <a:solidFill>
                          <a:schemeClr val="tx1"/>
                        </a:solidFill>
                        <a:latin typeface="+mj-lt"/>
                      </a:rPr>
                      <m:t>=16(</m:t>
                    </m:r>
                    <m:r>
                      <a:rPr lang="en-PH" sz="3200" b="0" i="1" dirty="0" smtClean="0">
                        <a:solidFill>
                          <a:schemeClr val="tx1"/>
                        </a:solidFill>
                        <a:latin typeface="+mj-lt"/>
                      </a:rPr>
                      <m:t>𝑦</m:t>
                    </m:r>
                    <m:r>
                      <a:rPr lang="en-PH" sz="3200" b="0" i="1" dirty="0" smtClean="0">
                        <a:solidFill>
                          <a:schemeClr val="tx1"/>
                        </a:solidFill>
                        <a:latin typeface="+mj-lt"/>
                      </a:rPr>
                      <m:t>−4)</m:t>
                    </m:r>
                  </m:oMath>
                </a14:m>
                <a:r>
                  <a:rPr lang="en-PH" sz="3200" b="0" i="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l"/>
                <a:r>
                  <a:rPr lang="en-PH" sz="2800" b="0" i="0" dirty="0">
                    <a:solidFill>
                      <a:schemeClr val="tx1"/>
                    </a:solidFill>
                    <a:latin typeface="+mj-lt"/>
                  </a:rPr>
                  <a:t>What is </a:t>
                </a:r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its graph’s orientation?</a:t>
                </a:r>
              </a:p>
              <a:p>
                <a:pPr algn="l"/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What are the coordinates of its vertex?</a:t>
                </a:r>
              </a:p>
              <a:p>
                <a:pPr algn="l"/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What is the value of </a:t>
                </a:r>
                <a14:m>
                  <m:oMath xmlns:m="http://schemas.openxmlformats.org/officeDocument/2006/math">
                    <m:r>
                      <a:rPr lang="en-PH" sz="2800" b="0" i="1" smtClean="0">
                        <a:solidFill>
                          <a:schemeClr val="tx1"/>
                        </a:solidFill>
                        <a:latin typeface="+mj-lt"/>
                      </a:rPr>
                      <m:t>𝑐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 in the equation?</a:t>
                </a:r>
              </a:p>
              <a:p>
                <a:pPr algn="l"/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So, if </a:t>
                </a:r>
                <a14:m>
                  <m:oMath xmlns:m="http://schemas.openxmlformats.org/officeDocument/2006/math">
                    <m:r>
                      <a:rPr lang="en-PH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PH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, what are the coordinates of the focus?</a:t>
                </a:r>
              </a:p>
              <a:p>
                <a:pPr algn="l"/>
                <a:r>
                  <a:rPr lang="en-PH" sz="2800" b="0" dirty="0">
                    <a:solidFill>
                      <a:schemeClr val="tx1"/>
                    </a:solidFill>
                    <a:latin typeface="+mj-lt"/>
                  </a:rPr>
                  <a:t>What is the equation of the line that is the directrix?</a:t>
                </a:r>
              </a:p>
            </p:txBody>
          </p:sp>
        </mc:Choice>
        <mc:Fallback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" y="1775460"/>
                <a:ext cx="6006465" cy="4472828"/>
              </a:xfrm>
              <a:prstGeom prst="rect">
                <a:avLst/>
              </a:prstGeom>
              <a:blipFill>
                <a:blip r:embed="rId3"/>
                <a:stretch>
                  <a:fillRect l="-2640" t="-2861" b="-272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7">
                <a:extLst>
                  <a:ext uri="{FF2B5EF4-FFF2-40B4-BE49-F238E27FC236}">
                    <a16:creationId xmlns:a16="http://schemas.microsoft.com/office/drawing/2014/main" id="{6DBBBD65-D263-4FBE-918E-5CC0A23818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7822" y="2917634"/>
                <a:ext cx="4177121" cy="293208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The graph opens upward.</a:t>
                </a:r>
              </a:p>
              <a:p>
                <a:pPr algn="l"/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Its vertex is at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PH" sz="2800" dirty="0">
                  <a:solidFill>
                    <a:srgbClr val="002060"/>
                  </a:solidFill>
                  <a:latin typeface="+mj-lt"/>
                </a:endParaRPr>
              </a:p>
              <a:p>
                <a:pPr algn="l"/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PH" sz="2800" dirty="0">
                  <a:solidFill>
                    <a:srgbClr val="002060"/>
                  </a:solidFill>
                  <a:latin typeface="+mj-lt"/>
                </a:endParaRPr>
              </a:p>
              <a:p>
                <a:pPr algn="l"/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The coordinates of the focus are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PH" sz="2800" dirty="0">
                  <a:solidFill>
                    <a:srgbClr val="002060"/>
                  </a:solidFill>
                  <a:latin typeface="+mj-lt"/>
                </a:endParaRPr>
              </a:p>
              <a:p>
                <a:pPr algn="l"/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The directrix is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2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PH" sz="2800" dirty="0">
                    <a:solidFill>
                      <a:srgbClr val="00206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6" name="Content Placeholder 17">
                <a:extLst>
                  <a:ext uri="{FF2B5EF4-FFF2-40B4-BE49-F238E27FC236}">
                    <a16:creationId xmlns:a16="http://schemas.microsoft.com/office/drawing/2014/main" id="{6DBBBD65-D263-4FBE-918E-5CC0A2381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822" y="2917634"/>
                <a:ext cx="4177121" cy="2932085"/>
              </a:xfrm>
              <a:prstGeom prst="rect">
                <a:avLst/>
              </a:prstGeom>
              <a:blipFill>
                <a:blip r:embed="rId4"/>
                <a:stretch>
                  <a:fillRect l="-2915" t="-3742" b="-478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3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C98F54E-9227-418D-9E04-587957671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27798"/>
              </p:ext>
            </p:extLst>
          </p:nvPr>
        </p:nvGraphicFramePr>
        <p:xfrm>
          <a:off x="6643194" y="1013637"/>
          <a:ext cx="4592020" cy="4755792"/>
        </p:xfrm>
        <a:graphic>
          <a:graphicData uri="http://schemas.openxmlformats.org/drawingml/2006/table">
            <a:tbl>
              <a:tblPr firstRow="1" bandRow="1"/>
              <a:tblGrid>
                <a:gridCol w="459202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DD9454-C4B3-4CB8-A5E4-41AC6922AC28}"/>
              </a:ext>
            </a:extLst>
          </p:cNvPr>
          <p:cNvCxnSpPr>
            <a:cxnSpLocks/>
          </p:cNvCxnSpPr>
          <p:nvPr/>
        </p:nvCxnSpPr>
        <p:spPr>
          <a:xfrm flipH="1">
            <a:off x="6643194" y="3380647"/>
            <a:ext cx="4592020" cy="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F6AF-021B-4E3A-AC6A-624777CB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4EB240-8B03-4681-AE1C-38B6CA241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45679"/>
              </p:ext>
            </p:extLst>
          </p:nvPr>
        </p:nvGraphicFramePr>
        <p:xfrm>
          <a:off x="961799" y="1013637"/>
          <a:ext cx="4592020" cy="4755792"/>
        </p:xfrm>
        <a:graphic>
          <a:graphicData uri="http://schemas.openxmlformats.org/drawingml/2006/table">
            <a:tbl>
              <a:tblPr firstRow="1" bandRow="1"/>
              <a:tblGrid>
                <a:gridCol w="459202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459202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39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FDA228-E686-41A4-BD6B-A547DE8B83EC}"/>
              </a:ext>
            </a:extLst>
          </p:cNvPr>
          <p:cNvCxnSpPr>
            <a:cxnSpLocks/>
          </p:cNvCxnSpPr>
          <p:nvPr/>
        </p:nvCxnSpPr>
        <p:spPr>
          <a:xfrm>
            <a:off x="961799" y="4585131"/>
            <a:ext cx="4132164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1507F7-6FC3-4FA6-8E9B-C0982B408F3D}"/>
              </a:ext>
            </a:extLst>
          </p:cNvPr>
          <p:cNvCxnSpPr>
            <a:cxnSpLocks/>
          </p:cNvCxnSpPr>
          <p:nvPr/>
        </p:nvCxnSpPr>
        <p:spPr>
          <a:xfrm>
            <a:off x="3719451" y="1172351"/>
            <a:ext cx="0" cy="421180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2442BA-088C-4AE9-A8D8-918F9ABD5E89}"/>
              </a:ext>
            </a:extLst>
          </p:cNvPr>
          <p:cNvSpPr/>
          <p:nvPr/>
        </p:nvSpPr>
        <p:spPr>
          <a:xfrm>
            <a:off x="1093744" y="1645742"/>
            <a:ext cx="3391798" cy="2532345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32B7DE-0F30-4013-B9FB-25433636E7D6}"/>
              </a:ext>
            </a:extLst>
          </p:cNvPr>
          <p:cNvSpPr/>
          <p:nvPr/>
        </p:nvSpPr>
        <p:spPr>
          <a:xfrm>
            <a:off x="2734692" y="4122884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B4CEE-D848-4D12-8F0B-1FABF6E85C17}"/>
                  </a:ext>
                </a:extLst>
              </p:cNvPr>
              <p:cNvSpPr txBox="1"/>
              <p:nvPr/>
            </p:nvSpPr>
            <p:spPr>
              <a:xfrm>
                <a:off x="4051745" y="3814248"/>
                <a:ext cx="7587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PH" sz="2000" b="0" i="1" dirty="0">
                    <a:latin typeface="+mj-lt"/>
                  </a:rPr>
                  <a:t>v</a:t>
                </a:r>
                <a14:m>
                  <m:oMath xmlns:m="http://schemas.openxmlformats.org/officeDocument/2006/math">
                    <m:r>
                      <a:rPr lang="en-PH" sz="2000" b="0" i="1" smtClean="0">
                        <a:latin typeface="+mj-lt"/>
                      </a:rPr>
                      <m:t>𝑒𝑟𝑡𝑒𝑥</m:t>
                    </m:r>
                  </m:oMath>
                </a14:m>
                <a:endParaRPr lang="en-PH" sz="2000" b="0" i="1" dirty="0">
                  <a:latin typeface="+mj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B4CEE-D848-4D12-8F0B-1FABF6E8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45" y="3814248"/>
                <a:ext cx="758734" cy="615553"/>
              </a:xfrm>
              <a:prstGeom prst="rect">
                <a:avLst/>
              </a:prstGeom>
              <a:blipFill>
                <a:blip r:embed="rId2"/>
                <a:stretch>
                  <a:fillRect l="-20968" t="-11881" r="-7258" b="-1881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2E9EE00-C979-4E5C-84BB-C8AAB5F3CEDF}"/>
              </a:ext>
            </a:extLst>
          </p:cNvPr>
          <p:cNvSpPr/>
          <p:nvPr/>
        </p:nvSpPr>
        <p:spPr>
          <a:xfrm>
            <a:off x="2745575" y="3328227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F2997E-1016-4B32-B7D0-D22137832867}"/>
                  </a:ext>
                </a:extLst>
              </p:cNvPr>
              <p:cNvSpPr txBox="1"/>
              <p:nvPr/>
            </p:nvSpPr>
            <p:spPr>
              <a:xfrm>
                <a:off x="2274925" y="2696909"/>
                <a:ext cx="11330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PH" sz="2000" b="0" dirty="0"/>
                  <a:t>focus</a:t>
                </a:r>
                <a:endParaRPr lang="en-PH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F2997E-1016-4B32-B7D0-D22137832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25" y="2696909"/>
                <a:ext cx="1133002" cy="615553"/>
              </a:xfrm>
              <a:prstGeom prst="rect">
                <a:avLst/>
              </a:prstGeom>
              <a:blipFill>
                <a:blip r:embed="rId3"/>
                <a:stretch>
                  <a:fillRect l="-9677" t="-11881" r="-4301" b="-1881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F6BB1E-7261-484C-8378-EE45D35810F4}"/>
                  </a:ext>
                </a:extLst>
              </p:cNvPr>
              <p:cNvSpPr txBox="1"/>
              <p:nvPr/>
            </p:nvSpPr>
            <p:spPr>
              <a:xfrm>
                <a:off x="4143702" y="5040919"/>
                <a:ext cx="11525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PH" sz="2000" dirty="0">
                    <a:latin typeface="+mj-lt"/>
                  </a:rPr>
                  <a:t>directrix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F6BB1E-7261-484C-8378-EE45D3581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02" y="5040919"/>
                <a:ext cx="1152560" cy="615553"/>
              </a:xfrm>
              <a:prstGeom prst="rect">
                <a:avLst/>
              </a:prstGeom>
              <a:blipFill>
                <a:blip r:embed="rId4"/>
                <a:stretch>
                  <a:fillRect l="-7407" t="-11881" b="-1386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989E2D-8DE7-4B31-8D0A-ECC1C77D886F}"/>
              </a:ext>
            </a:extLst>
          </p:cNvPr>
          <p:cNvCxnSpPr/>
          <p:nvPr/>
        </p:nvCxnSpPr>
        <p:spPr>
          <a:xfrm>
            <a:off x="1273629" y="4974771"/>
            <a:ext cx="3995057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50F321-60F7-437C-8979-8EC2E4E6B4DD}"/>
              </a:ext>
            </a:extLst>
          </p:cNvPr>
          <p:cNvCxnSpPr/>
          <p:nvPr/>
        </p:nvCxnSpPr>
        <p:spPr>
          <a:xfrm>
            <a:off x="2800529" y="1172351"/>
            <a:ext cx="0" cy="4401135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655449-CA1D-4E28-BB7C-5D6A4EA15805}"/>
                  </a:ext>
                </a:extLst>
              </p:cNvPr>
              <p:cNvSpPr txBox="1"/>
              <p:nvPr/>
            </p:nvSpPr>
            <p:spPr>
              <a:xfrm>
                <a:off x="1968431" y="397084"/>
                <a:ext cx="182052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PH" sz="2000" dirty="0">
                    <a:latin typeface="+mj-lt"/>
                  </a:rPr>
                  <a:t>Axis of symmetry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655449-CA1D-4E28-BB7C-5D6A4EA1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431" y="397084"/>
                <a:ext cx="1820522" cy="615553"/>
              </a:xfrm>
              <a:prstGeom prst="rect">
                <a:avLst/>
              </a:prstGeom>
              <a:blipFill>
                <a:blip r:embed="rId5"/>
                <a:stretch>
                  <a:fillRect l="-8361" t="-11881" r="-8361" b="-594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01C277-2D5E-4B77-A3D3-D5C142B06777}"/>
              </a:ext>
            </a:extLst>
          </p:cNvPr>
          <p:cNvCxnSpPr>
            <a:cxnSpLocks/>
          </p:cNvCxnSpPr>
          <p:nvPr/>
        </p:nvCxnSpPr>
        <p:spPr>
          <a:xfrm>
            <a:off x="6643194" y="4585131"/>
            <a:ext cx="4132164" cy="0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5EA212-FA27-418B-9410-D112DCCA4A2D}"/>
              </a:ext>
            </a:extLst>
          </p:cNvPr>
          <p:cNvCxnSpPr>
            <a:cxnSpLocks/>
          </p:cNvCxnSpPr>
          <p:nvPr/>
        </p:nvCxnSpPr>
        <p:spPr>
          <a:xfrm>
            <a:off x="7561155" y="1172351"/>
            <a:ext cx="0" cy="4211806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C221F-CB3F-4396-B971-A9EC42C8FB2B}"/>
              </a:ext>
            </a:extLst>
          </p:cNvPr>
          <p:cNvSpPr/>
          <p:nvPr/>
        </p:nvSpPr>
        <p:spPr>
          <a:xfrm rot="5400000">
            <a:off x="7606928" y="2129287"/>
            <a:ext cx="3391798" cy="2532345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5741D6-9907-4265-88FB-33E3449BADBF}"/>
              </a:ext>
            </a:extLst>
          </p:cNvPr>
          <p:cNvSpPr/>
          <p:nvPr/>
        </p:nvSpPr>
        <p:spPr>
          <a:xfrm>
            <a:off x="7970763" y="3337526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E7D090-6C63-4B07-B8AC-02F2DA4E311D}"/>
                  </a:ext>
                </a:extLst>
              </p:cNvPr>
              <p:cNvSpPr txBox="1"/>
              <p:nvPr/>
            </p:nvSpPr>
            <p:spPr>
              <a:xfrm>
                <a:off x="7617120" y="3887107"/>
                <a:ext cx="7587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PH" sz="2000" b="0" i="1" dirty="0">
                    <a:latin typeface="+mj-lt"/>
                  </a:rPr>
                  <a:t>v</a:t>
                </a:r>
                <a14:m>
                  <m:oMath xmlns:m="http://schemas.openxmlformats.org/officeDocument/2006/math">
                    <m:r>
                      <a:rPr lang="en-PH" sz="2000" b="0" i="1" smtClean="0">
                        <a:latin typeface="+mj-lt"/>
                      </a:rPr>
                      <m:t>𝑒𝑟𝑡𝑒𝑥</m:t>
                    </m:r>
                  </m:oMath>
                </a14:m>
                <a:endParaRPr lang="en-PH" sz="2000" b="0" i="1" dirty="0">
                  <a:latin typeface="+mj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E7D090-6C63-4B07-B8AC-02F2DA4E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120" y="3887107"/>
                <a:ext cx="758734" cy="615553"/>
              </a:xfrm>
              <a:prstGeom prst="rect">
                <a:avLst/>
              </a:prstGeom>
              <a:blipFill>
                <a:blip r:embed="rId6"/>
                <a:stretch>
                  <a:fillRect l="-20968" t="-11881" r="-7258" b="-1881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756AB6A-DE98-4595-8D0B-AD60C042F940}"/>
              </a:ext>
            </a:extLst>
          </p:cNvPr>
          <p:cNvSpPr/>
          <p:nvPr/>
        </p:nvSpPr>
        <p:spPr>
          <a:xfrm>
            <a:off x="8867204" y="3328227"/>
            <a:ext cx="144000" cy="1440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9C9DF6-CCCC-4BE7-95D1-24B792491D9B}"/>
                  </a:ext>
                </a:extLst>
              </p:cNvPr>
              <p:cNvSpPr txBox="1"/>
              <p:nvPr/>
            </p:nvSpPr>
            <p:spPr>
              <a:xfrm>
                <a:off x="9077095" y="3065141"/>
                <a:ext cx="11330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PH" sz="2000" b="0" dirty="0"/>
                  <a:t>focus</a:t>
                </a:r>
                <a:endParaRPr lang="en-PH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9C9DF6-CCCC-4BE7-95D1-24B792491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95" y="3065141"/>
                <a:ext cx="1133002" cy="615553"/>
              </a:xfrm>
              <a:prstGeom prst="rect">
                <a:avLst/>
              </a:prstGeom>
              <a:blipFill>
                <a:blip r:embed="rId7"/>
                <a:stretch>
                  <a:fillRect l="-10215" t="-11881" r="-3763" b="-1881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063C53-7E66-4321-88F6-838CD1BE44D2}"/>
                  </a:ext>
                </a:extLst>
              </p:cNvPr>
              <p:cNvSpPr txBox="1"/>
              <p:nvPr/>
            </p:nvSpPr>
            <p:spPr>
              <a:xfrm>
                <a:off x="6409397" y="5644227"/>
                <a:ext cx="11509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PH" sz="2000" dirty="0">
                    <a:latin typeface="+mj-lt"/>
                  </a:rPr>
                  <a:t>directrix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2063C53-7E66-4321-88F6-838CD1BE4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97" y="5644227"/>
                <a:ext cx="1150956" cy="615553"/>
              </a:xfrm>
              <a:prstGeom prst="rect">
                <a:avLst/>
              </a:prstGeom>
              <a:blipFill>
                <a:blip r:embed="rId8"/>
                <a:stretch>
                  <a:fillRect l="-4762" t="-11881" b="-495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F71F2B-460C-45D2-BFA7-49CDDAB28B5D}"/>
              </a:ext>
            </a:extLst>
          </p:cNvPr>
          <p:cNvCxnSpPr>
            <a:cxnSpLocks/>
          </p:cNvCxnSpPr>
          <p:nvPr/>
        </p:nvCxnSpPr>
        <p:spPr>
          <a:xfrm flipV="1">
            <a:off x="7085654" y="1371868"/>
            <a:ext cx="0" cy="3962134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C8C0BA-3198-4F43-A426-FD9EC3A3C534}"/>
                  </a:ext>
                </a:extLst>
              </p:cNvPr>
              <p:cNvSpPr txBox="1"/>
              <p:nvPr/>
            </p:nvSpPr>
            <p:spPr>
              <a:xfrm>
                <a:off x="10078273" y="2642821"/>
                <a:ext cx="182052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PH" sz="2000" dirty="0">
                    <a:latin typeface="+mj-lt"/>
                  </a:rPr>
                  <a:t>Axis of symmetry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PH" sz="2000" b="1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C8C0BA-3198-4F43-A426-FD9EC3A3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273" y="2642821"/>
                <a:ext cx="1820522" cy="615553"/>
              </a:xfrm>
              <a:prstGeom prst="rect">
                <a:avLst/>
              </a:prstGeom>
              <a:blipFill>
                <a:blip r:embed="rId9"/>
                <a:stretch>
                  <a:fillRect l="-8361" t="-11881" r="-8361" b="-1386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0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/>
      <p:bldP spid="21" grpId="0"/>
      <p:bldP spid="25" grpId="0" animBg="1"/>
      <p:bldP spid="26" grpId="0" animBg="1"/>
      <p:bldP spid="27" grpId="0"/>
      <p:bldP spid="28" grpId="0" animBg="1"/>
      <p:bldP spid="29" grpId="0"/>
      <p:bldP spid="3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32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Montserrat Alternates" panose="00000500000000000000" pitchFamily="50" charset="0"/>
              </a:rPr>
              <a:t>Precalculus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74903" y="2838523"/>
            <a:ext cx="6772352" cy="1006429"/>
          </a:xfrm>
        </p:spPr>
        <p:txBody>
          <a:bodyPr/>
          <a:lstStyle/>
          <a:p>
            <a:r>
              <a:rPr lang="en-US" sz="6600" dirty="0"/>
              <a:t>The PARABOLA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8844" y="2566242"/>
            <a:ext cx="3960122" cy="535531"/>
          </a:xfrm>
        </p:spPr>
        <p:txBody>
          <a:bodyPr/>
          <a:lstStyle/>
          <a:p>
            <a:r>
              <a:rPr lang="en-PH" sz="3200" spc="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tserrat Alternates" panose="00000500000000000000" pitchFamily="50" charset="0"/>
              </a:rPr>
              <a:t>Conic Sections:</a:t>
            </a:r>
            <a:endParaRPr lang="en-US" sz="3200" spc="0" dirty="0">
              <a:solidFill>
                <a:schemeClr val="accent4">
                  <a:lumMod val="40000"/>
                  <a:lumOff val="60000"/>
                </a:schemeClr>
              </a:solidFill>
              <a:latin typeface="Montserrat Alternates" panose="00000500000000000000" pitchFamily="50" charset="0"/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DC3D0AF-F3FE-4837-B98B-CB029138F3CD}"/>
              </a:ext>
            </a:extLst>
          </p:cNvPr>
          <p:cNvSpPr txBox="1">
            <a:spLocks/>
          </p:cNvSpPr>
          <p:nvPr/>
        </p:nvSpPr>
        <p:spPr>
          <a:xfrm>
            <a:off x="8194131" y="5735676"/>
            <a:ext cx="3984981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2800" b="0" spc="0" dirty="0">
                <a:solidFill>
                  <a:schemeClr val="tx1"/>
                </a:solidFill>
                <a:latin typeface="+mj-lt"/>
              </a:rPr>
              <a:t>Von Christopher G. Chua</a:t>
            </a:r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7" grpId="0"/>
      <p:bldP spid="8" grpId="0" build="p"/>
      <p:bldP spid="19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0A7968-4D40-46E9-B9F4-DA13FE688647}"/>
              </a:ext>
            </a:extLst>
          </p:cNvPr>
          <p:cNvSpPr>
            <a:spLocks noChangeAspect="1"/>
          </p:cNvSpPr>
          <p:nvPr/>
        </p:nvSpPr>
        <p:spPr>
          <a:xfrm>
            <a:off x="220327" y="-2717889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0220" y="2469227"/>
            <a:ext cx="4332514" cy="13234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PH" sz="4800" b="1" dirty="0">
                <a:latin typeface="+mn-lt"/>
              </a:rPr>
              <a:t>PARABOLAS: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PH" sz="3200" b="1" spc="-300" dirty="0">
                <a:latin typeface="Quicksand" panose="02070303000000060000" pitchFamily="18" charset="0"/>
              </a:rPr>
              <a:t>Equations and Graphs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754356" y="1047299"/>
            <a:ext cx="5914238" cy="1421928"/>
          </a:xfrm>
        </p:spPr>
        <p:txBody>
          <a:bodyPr/>
          <a:lstStyle/>
          <a:p>
            <a:pPr lvl="1"/>
            <a:r>
              <a:rPr lang="en-PH" sz="3200" b="1" dirty="0"/>
              <a:t>In the next two sessions, you are expected to develop the ability to…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578894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OUR LEARNING GOALS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875593" y="2737232"/>
            <a:ext cx="5671764" cy="357944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PH" sz="2800" b="0" dirty="0"/>
              <a:t>define a parabola;</a:t>
            </a:r>
          </a:p>
          <a:p>
            <a:pPr marL="457200" indent="-457200">
              <a:buFont typeface="+mj-lt"/>
              <a:buAutoNum type="arabicPeriod"/>
            </a:pPr>
            <a:r>
              <a:rPr lang="en-PH" sz="2800" b="0" dirty="0"/>
              <a:t>Determine the standard form of equation of a parabola;</a:t>
            </a:r>
          </a:p>
          <a:p>
            <a:pPr marL="457200" indent="-457200">
              <a:buFont typeface="+mj-lt"/>
              <a:buAutoNum type="arabicPeriod"/>
            </a:pPr>
            <a:r>
              <a:rPr lang="en-PH" sz="2800" b="0" dirty="0"/>
              <a:t>Graph a parabola in a rectangular coordinate system; and</a:t>
            </a:r>
          </a:p>
          <a:p>
            <a:pPr marL="457200" indent="-457200">
              <a:buFont typeface="+mj-lt"/>
              <a:buAutoNum type="arabicPeriod"/>
            </a:pPr>
            <a:r>
              <a:rPr lang="en-PH" sz="2800" b="0" dirty="0"/>
              <a:t>Solve situational problems involving parabolas.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90220" y="4728754"/>
            <a:ext cx="4050647" cy="1882567"/>
          </a:xfrm>
        </p:spPr>
        <p:txBody>
          <a:bodyPr/>
          <a:lstStyle/>
          <a:p>
            <a:r>
              <a:rPr lang="en-PH" sz="2000" b="0" dirty="0"/>
              <a:t>This slideshow presentation will be made available through the course website: </a:t>
            </a:r>
            <a:r>
              <a:rPr lang="en-PH" sz="2000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mathbychua.weebly.com</a:t>
            </a:r>
            <a:r>
              <a:rPr lang="en-PH" sz="2000" b="0" dirty="0"/>
              <a:t>.</a:t>
            </a:r>
          </a:p>
          <a:p>
            <a:r>
              <a:rPr lang="en-PH" sz="2000" b="0" dirty="0"/>
              <a:t>Download the document to use it as reference.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8906 -1.11111E-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uiExpand="1" build="p"/>
      <p:bldP spid="14" grpId="1" uiExpand="1" build="p"/>
      <p:bldP spid="15" grpId="0"/>
      <p:bldP spid="15" grpId="1"/>
      <p:bldP spid="32" grpId="0"/>
      <p:bldP spid="32" grpId="1"/>
      <p:bldP spid="21" grpId="0" build="p"/>
      <p:bldP spid="21" grpId="1" build="p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6260" y="804923"/>
                <a:ext cx="7637689" cy="523425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PH" sz="6600" b="0" dirty="0">
                    <a:solidFill>
                      <a:srgbClr val="002060"/>
                    </a:solidFill>
                    <a:latin typeface="+mn-lt"/>
                  </a:rPr>
                  <a:t>PARABOLA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PH" sz="1600" dirty="0"/>
              </a:p>
              <a:p>
                <a:pPr lvl="1"/>
                <a:r>
                  <a:rPr lang="en-PH" sz="4000" dirty="0"/>
                  <a:t>Let </a:t>
                </a:r>
                <a14:m>
                  <m:oMath xmlns:m="http://schemas.openxmlformats.org/officeDocument/2006/math">
                    <m:r>
                      <a:rPr lang="en-PH" sz="4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PH" sz="4000" dirty="0"/>
                  <a:t> be a given point, and ℓ a given line not containing </a:t>
                </a:r>
                <a14:m>
                  <m:oMath xmlns:m="http://schemas.openxmlformats.org/officeDocument/2006/math">
                    <m:r>
                      <a:rPr lang="en-PH" sz="4000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PH" sz="4000" dirty="0"/>
                  <a:t>. The set of all points </a:t>
                </a:r>
                <a14:m>
                  <m:oMath xmlns:m="http://schemas.openxmlformats.org/officeDocument/2006/math">
                    <m:r>
                      <a:rPr lang="en-PH" sz="4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PH" sz="4000" dirty="0"/>
                  <a:t> such that its distances from </a:t>
                </a:r>
                <a14:m>
                  <m:oMath xmlns:m="http://schemas.openxmlformats.org/officeDocument/2006/math">
                    <m:r>
                      <a:rPr lang="en-PH" sz="4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PH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4000" dirty="0"/>
                  <a:t>and from ℓ are equal, is called a parabola. The point </a:t>
                </a:r>
                <a14:m>
                  <m:oMath xmlns:m="http://schemas.openxmlformats.org/officeDocument/2006/math">
                    <m:r>
                      <a:rPr lang="en-PH" sz="4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PH" sz="4000" dirty="0"/>
                  <a:t> is its </a:t>
                </a:r>
                <a:r>
                  <a:rPr lang="en-PH" sz="4000" i="1" dirty="0"/>
                  <a:t>focus</a:t>
                </a:r>
                <a:r>
                  <a:rPr lang="en-PH" sz="4000" dirty="0"/>
                  <a:t> and the line ℓ its </a:t>
                </a:r>
                <a:r>
                  <a:rPr lang="en-PH" sz="4000" i="1" dirty="0"/>
                  <a:t>directrix</a:t>
                </a:r>
                <a:r>
                  <a:rPr lang="en-PH" sz="4000" dirty="0"/>
                  <a:t>.</a:t>
                </a:r>
              </a:p>
            </p:txBody>
          </p:sp>
        </mc:Choice>
        <mc:Fallback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260" y="804923"/>
                <a:ext cx="7637689" cy="5234253"/>
              </a:xfrm>
              <a:prstGeom prst="rect">
                <a:avLst/>
              </a:prstGeom>
              <a:blipFill>
                <a:blip r:embed="rId3"/>
                <a:stretch>
                  <a:fillRect t="-5937" r="-1357" b="-395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39570-C470-491D-ABB9-71726226231E}"/>
              </a:ext>
            </a:extLst>
          </p:cNvPr>
          <p:cNvCxnSpPr>
            <a:cxnSpLocks/>
          </p:cNvCxnSpPr>
          <p:nvPr/>
        </p:nvCxnSpPr>
        <p:spPr>
          <a:xfrm>
            <a:off x="5127585" y="1890773"/>
            <a:ext cx="484979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arabola">
            <a:extLst>
              <a:ext uri="{FF2B5EF4-FFF2-40B4-BE49-F238E27FC236}">
                <a16:creationId xmlns:a16="http://schemas.microsoft.com/office/drawing/2014/main" id="{3F54D88F-F56C-4841-B392-418DF591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1000" l="10000" r="90000">
                        <a14:foregroundMark x1="51000" y1="6333" x2="51000" y2="15667"/>
                        <a14:foregroundMark x1="52667" y1="1667" x2="52667" y2="1667"/>
                        <a14:foregroundMark x1="25333" y1="91000" x2="25333" y2="91000"/>
                        <a14:foregroundMark x1="25333" y1="91000" x2="25333" y2="91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" y="1890773"/>
            <a:ext cx="4399362" cy="43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9C25FE0A-E1C6-46D0-8F19-2B23BFB0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69410"/>
              </p:ext>
            </p:extLst>
          </p:nvPr>
        </p:nvGraphicFramePr>
        <p:xfrm>
          <a:off x="5822066" y="300942"/>
          <a:ext cx="5703190" cy="6252264"/>
        </p:xfrm>
        <a:graphic>
          <a:graphicData uri="http://schemas.openxmlformats.org/drawingml/2006/table">
            <a:tbl>
              <a:tblPr firstRow="1" bandRow="1"/>
              <a:tblGrid>
                <a:gridCol w="570319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570319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5210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42096" y="520204"/>
            <a:ext cx="6096000" cy="10895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EQUATION of a </a:t>
            </a:r>
          </a:p>
          <a:p>
            <a:pPr>
              <a:spcAft>
                <a:spcPts val="0"/>
              </a:spcAft>
            </a:pPr>
            <a:r>
              <a:rPr lang="en-US" sz="4400" dirty="0"/>
              <a:t>PARABOLA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83FCE5-FC72-4D25-A2AD-DA0A21DE6838}"/>
              </a:ext>
            </a:extLst>
          </p:cNvPr>
          <p:cNvCxnSpPr>
            <a:cxnSpLocks/>
          </p:cNvCxnSpPr>
          <p:nvPr/>
        </p:nvCxnSpPr>
        <p:spPr>
          <a:xfrm>
            <a:off x="6078464" y="5511796"/>
            <a:ext cx="5293831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4C10A8-D879-48DE-A4B1-4DEA4AC11DFA}"/>
              </a:ext>
            </a:extLst>
          </p:cNvPr>
          <p:cNvCxnSpPr>
            <a:cxnSpLocks/>
          </p:cNvCxnSpPr>
          <p:nvPr/>
        </p:nvCxnSpPr>
        <p:spPr>
          <a:xfrm>
            <a:off x="8690366" y="542925"/>
            <a:ext cx="0" cy="580238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E2D3448-39DE-4129-BD9B-B053B76F5A94}"/>
              </a:ext>
            </a:extLst>
          </p:cNvPr>
          <p:cNvSpPr/>
          <p:nvPr/>
        </p:nvSpPr>
        <p:spPr>
          <a:xfrm>
            <a:off x="8644824" y="4951860"/>
            <a:ext cx="108000" cy="1080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B9F9F03-BCDD-4864-A94E-E30188330FBC}"/>
              </a:ext>
            </a:extLst>
          </p:cNvPr>
          <p:cNvSpPr/>
          <p:nvPr/>
        </p:nvSpPr>
        <p:spPr>
          <a:xfrm>
            <a:off x="6432839" y="1348879"/>
            <a:ext cx="4546303" cy="4158266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7030A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5EF839-4E97-44CD-AAE0-37413F43E094}"/>
              </a:ext>
            </a:extLst>
          </p:cNvPr>
          <p:cNvCxnSpPr>
            <a:cxnSpLocks/>
          </p:cNvCxnSpPr>
          <p:nvPr/>
        </p:nvCxnSpPr>
        <p:spPr>
          <a:xfrm>
            <a:off x="6129304" y="6031369"/>
            <a:ext cx="5293831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162819-36B7-4638-A61C-B0AE108309C3}"/>
              </a:ext>
            </a:extLst>
          </p:cNvPr>
          <p:cNvCxnSpPr>
            <a:cxnSpLocks/>
            <a:stCxn id="24" idx="6"/>
          </p:cNvCxnSpPr>
          <p:nvPr/>
        </p:nvCxnSpPr>
        <p:spPr>
          <a:xfrm flipV="1">
            <a:off x="8752824" y="2893366"/>
            <a:ext cx="1743705" cy="2112494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D8B5DB-206C-4610-ABEA-F1428CC1717B}"/>
              </a:ext>
            </a:extLst>
          </p:cNvPr>
          <p:cNvCxnSpPr>
            <a:cxnSpLocks/>
          </p:cNvCxnSpPr>
          <p:nvPr/>
        </p:nvCxnSpPr>
        <p:spPr>
          <a:xfrm>
            <a:off x="10496529" y="2893364"/>
            <a:ext cx="0" cy="3133353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ysDot"/>
          </a:ln>
          <a:effectLst/>
        </p:spPr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03B94CE-D280-4177-87B6-B4C8B1F1D6E9}"/>
              </a:ext>
            </a:extLst>
          </p:cNvPr>
          <p:cNvSpPr/>
          <p:nvPr/>
        </p:nvSpPr>
        <p:spPr>
          <a:xfrm>
            <a:off x="10453247" y="2888712"/>
            <a:ext cx="108000" cy="1080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EBE4B5-D882-4981-8BCC-11DA671BDE42}"/>
                  </a:ext>
                </a:extLst>
              </p:cNvPr>
              <p:cNvSpPr txBox="1"/>
              <p:nvPr/>
            </p:nvSpPr>
            <p:spPr>
              <a:xfrm>
                <a:off x="10315217" y="2542602"/>
                <a:ext cx="145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𝑃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𝑦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EBE4B5-D882-4981-8BCC-11DA671B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217" y="2542602"/>
                <a:ext cx="1452764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8AD910-321A-4A80-8D49-511C7CE39E28}"/>
                  </a:ext>
                </a:extLst>
              </p:cNvPr>
              <p:cNvSpPr txBox="1"/>
              <p:nvPr/>
            </p:nvSpPr>
            <p:spPr>
              <a:xfrm>
                <a:off x="10072488" y="6023272"/>
                <a:ext cx="145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𝐷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8AD910-321A-4A80-8D49-511C7CE3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488" y="6023272"/>
                <a:ext cx="1452764" cy="461665"/>
              </a:xfrm>
              <a:prstGeom prst="rect">
                <a:avLst/>
              </a:prstGeom>
              <a:blipFill>
                <a:blip r:embed="rId4"/>
                <a:stretch>
                  <a:fillRect r="-1255" b="-1973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DB2B7D-AB1F-46EA-9533-26B1D20B9079}"/>
                  </a:ext>
                </a:extLst>
              </p:cNvPr>
              <p:cNvSpPr txBox="1"/>
              <p:nvPr/>
            </p:nvSpPr>
            <p:spPr>
              <a:xfrm>
                <a:off x="8393783" y="4513127"/>
                <a:ext cx="145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𝐹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, </m:t>
                      </m:r>
                      <m:r>
                        <a:rPr lang="en-PH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𝑐</m:t>
                      </m:r>
                      <m:r>
                        <a:rPr lang="en-PH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lang="en-PH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DB2B7D-AB1F-46EA-9533-26B1D20B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83" y="4513127"/>
                <a:ext cx="1452764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C38EBF-266F-4AC8-BC37-E8968B38C8F8}"/>
              </a:ext>
            </a:extLst>
          </p:cNvPr>
          <p:cNvCxnSpPr/>
          <p:nvPr/>
        </p:nvCxnSpPr>
        <p:spPr>
          <a:xfrm>
            <a:off x="1511300" y="1609733"/>
            <a:ext cx="309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50467C-DEAB-4190-B54E-CBED2D508C63}"/>
                  </a:ext>
                </a:extLst>
              </p:cNvPr>
              <p:cNvSpPr txBox="1"/>
              <p:nvPr/>
            </p:nvSpPr>
            <p:spPr>
              <a:xfrm>
                <a:off x="661814" y="1847941"/>
                <a:ext cx="4826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sz="2800" dirty="0">
                    <a:latin typeface="+mj-lt"/>
                  </a:rPr>
                  <a:t>The standard form of the equation of a parabola with vertex is at the point of origin and opens upward or downward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b="0" i="1" smtClean="0">
                          <a:latin typeface="Cambria Math" panose="02040503050406030204" pitchFamily="18" charset="0"/>
                        </a:rPr>
                        <m:t>𝑐𝑦</m:t>
                      </m:r>
                    </m:oMath>
                  </m:oMathPara>
                </a14:m>
                <a:endParaRPr lang="en-PH" sz="2800" b="0" dirty="0">
                  <a:latin typeface="+mj-lt"/>
                </a:endParaRPr>
              </a:p>
              <a:p>
                <a:pPr algn="ctr"/>
                <a:r>
                  <a:rPr lang="en-PH" sz="2800" dirty="0">
                    <a:latin typeface="+mj-lt"/>
                  </a:rPr>
                  <a:t>If a parabola with its vertex at the </a:t>
                </a:r>
                <a14:m>
                  <m:oMath xmlns:m="http://schemas.openxmlformats.org/officeDocument/2006/math">
                    <m:r>
                      <a:rPr lang="en-PH" sz="2800" i="1" dirty="0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PH" sz="2800" dirty="0">
                    <a:latin typeface="+mj-lt"/>
                  </a:rPr>
                  <a:t> opens sideways, the standard form of its equation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8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sz="2800" i="1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PH" sz="2800" dirty="0">
                  <a:latin typeface="+mj-lt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50467C-DEAB-4190-B54E-CBED2D50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14" y="1847941"/>
                <a:ext cx="4826000" cy="4401205"/>
              </a:xfrm>
              <a:prstGeom prst="rect">
                <a:avLst/>
              </a:prstGeom>
              <a:blipFill>
                <a:blip r:embed="rId6"/>
                <a:stretch>
                  <a:fillRect l="-2528" t="-1385" r="-227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E0C9605C-BC79-41D8-B081-673225935AF1}"/>
              </a:ext>
            </a:extLst>
          </p:cNvPr>
          <p:cNvSpPr/>
          <p:nvPr/>
        </p:nvSpPr>
        <p:spPr>
          <a:xfrm>
            <a:off x="8644824" y="5461242"/>
            <a:ext cx="108000" cy="108000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AA1A50-B52C-4DA2-AD9A-1BA0FFA8654B}"/>
              </a:ext>
            </a:extLst>
          </p:cNvPr>
          <p:cNvSpPr txBox="1"/>
          <p:nvPr/>
        </p:nvSpPr>
        <p:spPr>
          <a:xfrm>
            <a:off x="7637193" y="5532050"/>
            <a:ext cx="114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/>
              <a:t>vertex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E024D4-E899-4E6E-94AC-9E97425FFC3A}"/>
              </a:ext>
            </a:extLst>
          </p:cNvPr>
          <p:cNvSpPr txBox="1"/>
          <p:nvPr/>
        </p:nvSpPr>
        <p:spPr>
          <a:xfrm>
            <a:off x="8915157" y="799654"/>
            <a:ext cx="1538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/>
              <a:t>axis of symmetry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6C1634-F0B6-428E-8DF5-8C7BB41C7DDC}"/>
              </a:ext>
            </a:extLst>
          </p:cNvPr>
          <p:cNvCxnSpPr/>
          <p:nvPr/>
        </p:nvCxnSpPr>
        <p:spPr>
          <a:xfrm>
            <a:off x="8690366" y="1054100"/>
            <a:ext cx="0" cy="4939615"/>
          </a:xfrm>
          <a:prstGeom prst="straightConnector1">
            <a:avLst/>
          </a:prstGeom>
          <a:ln w="57150">
            <a:solidFill>
              <a:srgbClr val="7030A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24" grpId="0" animBg="1"/>
      <p:bldP spid="26" grpId="0" animBg="1"/>
      <p:bldP spid="35" grpId="0" animBg="1"/>
      <p:bldP spid="37" grpId="0"/>
      <p:bldP spid="41" grpId="0"/>
      <p:bldP spid="43" grpId="0"/>
      <p:bldP spid="46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1D055F-94DC-4574-9F75-5052EBE213F6}"/>
              </a:ext>
            </a:extLst>
          </p:cNvPr>
          <p:cNvSpPr/>
          <p:nvPr/>
        </p:nvSpPr>
        <p:spPr>
          <a:xfrm>
            <a:off x="9202439" y="0"/>
            <a:ext cx="2760960" cy="2975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8F705-FA70-46A2-B349-A4251BDE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21D1F0-74C8-4964-A8CF-2F344E947042}"/>
              </a:ext>
            </a:extLst>
          </p:cNvPr>
          <p:cNvCxnSpPr/>
          <p:nvPr/>
        </p:nvCxnSpPr>
        <p:spPr>
          <a:xfrm>
            <a:off x="1417320" y="2423160"/>
            <a:ext cx="252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B6571B-1532-4F60-95D7-552F2BB1CAF2}"/>
              </a:ext>
            </a:extLst>
          </p:cNvPr>
          <p:cNvCxnSpPr>
            <a:cxnSpLocks/>
          </p:cNvCxnSpPr>
          <p:nvPr/>
        </p:nvCxnSpPr>
        <p:spPr>
          <a:xfrm>
            <a:off x="2677320" y="411480"/>
            <a:ext cx="0" cy="2882136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A846D70-DFC7-4591-B189-E149966B8A45}"/>
              </a:ext>
            </a:extLst>
          </p:cNvPr>
          <p:cNvSpPr/>
          <p:nvPr/>
        </p:nvSpPr>
        <p:spPr>
          <a:xfrm>
            <a:off x="1367164" y="896645"/>
            <a:ext cx="2610080" cy="1508759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5B768-198F-4F18-A2D9-C2F332BC6CAF}"/>
              </a:ext>
            </a:extLst>
          </p:cNvPr>
          <p:cNvCxnSpPr/>
          <p:nvPr/>
        </p:nvCxnSpPr>
        <p:spPr>
          <a:xfrm>
            <a:off x="1417320" y="2672174"/>
            <a:ext cx="2520000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B469EA0-00A7-4A24-A675-024BB01633F7}"/>
              </a:ext>
            </a:extLst>
          </p:cNvPr>
          <p:cNvSpPr/>
          <p:nvPr/>
        </p:nvSpPr>
        <p:spPr>
          <a:xfrm>
            <a:off x="2627789" y="207737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A0DDD-DF03-4E26-886E-3D77E384F675}"/>
                  </a:ext>
                </a:extLst>
              </p:cNvPr>
              <p:cNvSpPr txBox="1"/>
              <p:nvPr/>
            </p:nvSpPr>
            <p:spPr>
              <a:xfrm>
                <a:off x="2857363" y="2885525"/>
                <a:ext cx="1604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7A0DDD-DF03-4E26-886E-3D77E384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63" y="2885525"/>
                <a:ext cx="1604414" cy="276999"/>
              </a:xfrm>
              <a:prstGeom prst="rect">
                <a:avLst/>
              </a:prstGeom>
              <a:blipFill>
                <a:blip r:embed="rId3"/>
                <a:stretch>
                  <a:fillRect l="-1521" r="-2662" b="-2826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0165DD5-73B1-4559-9B2E-DFB172A0B732}"/>
              </a:ext>
            </a:extLst>
          </p:cNvPr>
          <p:cNvSpPr txBox="1"/>
          <p:nvPr/>
        </p:nvSpPr>
        <p:spPr>
          <a:xfrm>
            <a:off x="1496620" y="3232194"/>
            <a:ext cx="237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latin typeface="+mj-lt"/>
              </a:rPr>
              <a:t>When the parabola opens upward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2F54ED-D145-46BF-BD5D-F6D4A3A46F52}"/>
              </a:ext>
            </a:extLst>
          </p:cNvPr>
          <p:cNvCxnSpPr/>
          <p:nvPr/>
        </p:nvCxnSpPr>
        <p:spPr>
          <a:xfrm>
            <a:off x="5822124" y="1091509"/>
            <a:ext cx="252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0E9070-E2B3-4D04-8A54-1B1034F90131}"/>
              </a:ext>
            </a:extLst>
          </p:cNvPr>
          <p:cNvCxnSpPr>
            <a:cxnSpLocks/>
          </p:cNvCxnSpPr>
          <p:nvPr/>
        </p:nvCxnSpPr>
        <p:spPr>
          <a:xfrm>
            <a:off x="7082124" y="411480"/>
            <a:ext cx="0" cy="2882136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E6DC288-6886-46D6-95CE-77DED9FB5AEE}"/>
              </a:ext>
            </a:extLst>
          </p:cNvPr>
          <p:cNvSpPr/>
          <p:nvPr/>
        </p:nvSpPr>
        <p:spPr>
          <a:xfrm flipV="1">
            <a:off x="5771968" y="1109708"/>
            <a:ext cx="2610080" cy="1508759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BFACE1-7295-491E-8BF9-A63CDDDC6976}"/>
              </a:ext>
            </a:extLst>
          </p:cNvPr>
          <p:cNvCxnSpPr/>
          <p:nvPr/>
        </p:nvCxnSpPr>
        <p:spPr>
          <a:xfrm>
            <a:off x="5822124" y="816740"/>
            <a:ext cx="2520000" cy="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B124747-E7B8-4E41-B1E8-D648614F3BC7}"/>
              </a:ext>
            </a:extLst>
          </p:cNvPr>
          <p:cNvSpPr/>
          <p:nvPr/>
        </p:nvSpPr>
        <p:spPr>
          <a:xfrm>
            <a:off x="7032593" y="1376041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D946FE-D67E-4DAE-9FF0-623ECF8ABF96}"/>
                  </a:ext>
                </a:extLst>
              </p:cNvPr>
              <p:cNvSpPr txBox="1"/>
              <p:nvPr/>
            </p:nvSpPr>
            <p:spPr>
              <a:xfrm>
                <a:off x="7262167" y="2885525"/>
                <a:ext cx="16044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D946FE-D67E-4DAE-9FF0-623ECF8A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167" y="2885525"/>
                <a:ext cx="1604414" cy="276999"/>
              </a:xfrm>
              <a:prstGeom prst="rect">
                <a:avLst/>
              </a:prstGeom>
              <a:blipFill>
                <a:blip r:embed="rId4"/>
                <a:stretch>
                  <a:fillRect l="-1521" r="-3042" b="-3695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D95B1D2-AA4C-43A0-A03B-C7987E73FABF}"/>
              </a:ext>
            </a:extLst>
          </p:cNvPr>
          <p:cNvSpPr txBox="1"/>
          <p:nvPr/>
        </p:nvSpPr>
        <p:spPr>
          <a:xfrm>
            <a:off x="5901424" y="3232194"/>
            <a:ext cx="237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latin typeface="+mj-lt"/>
              </a:rPr>
              <a:t>When the parabola opens downward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29C58E-718F-458B-AB59-BF7B69A963E2}"/>
              </a:ext>
            </a:extLst>
          </p:cNvPr>
          <p:cNvCxnSpPr/>
          <p:nvPr/>
        </p:nvCxnSpPr>
        <p:spPr>
          <a:xfrm>
            <a:off x="3602706" y="4888318"/>
            <a:ext cx="324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FEDBE4-EFA7-45B0-B434-E117767CAA7B}"/>
              </a:ext>
            </a:extLst>
          </p:cNvPr>
          <p:cNvCxnSpPr>
            <a:cxnSpLocks/>
          </p:cNvCxnSpPr>
          <p:nvPr/>
        </p:nvCxnSpPr>
        <p:spPr>
          <a:xfrm>
            <a:off x="4347801" y="3364911"/>
            <a:ext cx="0" cy="2882136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DF3FE9-87D4-49EA-93CC-23A0DB9AEC07}"/>
              </a:ext>
            </a:extLst>
          </p:cNvPr>
          <p:cNvSpPr/>
          <p:nvPr/>
        </p:nvSpPr>
        <p:spPr>
          <a:xfrm rot="5400000">
            <a:off x="4343560" y="3932152"/>
            <a:ext cx="1967809" cy="1915849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B655AB-303C-4ECD-9459-FEE3D44981C2}"/>
              </a:ext>
            </a:extLst>
          </p:cNvPr>
          <p:cNvCxnSpPr>
            <a:cxnSpLocks/>
          </p:cNvCxnSpPr>
          <p:nvPr/>
        </p:nvCxnSpPr>
        <p:spPr>
          <a:xfrm flipV="1">
            <a:off x="4002249" y="3503846"/>
            <a:ext cx="0" cy="257659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E49869A-16BF-4AB2-80A9-AC333226DA21}"/>
              </a:ext>
            </a:extLst>
          </p:cNvPr>
          <p:cNvSpPr/>
          <p:nvPr/>
        </p:nvSpPr>
        <p:spPr>
          <a:xfrm>
            <a:off x="4582354" y="483549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647BD-F114-438B-AE44-AC85C3BF8D2C}"/>
                  </a:ext>
                </a:extLst>
              </p:cNvPr>
              <p:cNvSpPr txBox="1"/>
              <p:nvPr/>
            </p:nvSpPr>
            <p:spPr>
              <a:xfrm>
                <a:off x="5238292" y="5242217"/>
                <a:ext cx="1606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647BD-F114-438B-AE44-AC85C3BF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92" y="5242217"/>
                <a:ext cx="1606081" cy="276999"/>
              </a:xfrm>
              <a:prstGeom prst="rect">
                <a:avLst/>
              </a:prstGeom>
              <a:blipFill>
                <a:blip r:embed="rId5"/>
                <a:stretch>
                  <a:fillRect l="-3030" r="-2652" b="-3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375F5B4-A438-4671-877D-6D58870861B5}"/>
              </a:ext>
            </a:extLst>
          </p:cNvPr>
          <p:cNvSpPr txBox="1"/>
          <p:nvPr/>
        </p:nvSpPr>
        <p:spPr>
          <a:xfrm>
            <a:off x="4347801" y="5826473"/>
            <a:ext cx="237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latin typeface="+mj-lt"/>
              </a:rPr>
              <a:t>When the parabola opens to the right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3B1BFF-AAAF-4FC8-83D3-6359CB25FC9C}"/>
              </a:ext>
            </a:extLst>
          </p:cNvPr>
          <p:cNvCxnSpPr/>
          <p:nvPr/>
        </p:nvCxnSpPr>
        <p:spPr>
          <a:xfrm>
            <a:off x="8051156" y="4888318"/>
            <a:ext cx="324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47F619-4DBB-471D-940A-3A0134DEA58C}"/>
              </a:ext>
            </a:extLst>
          </p:cNvPr>
          <p:cNvCxnSpPr>
            <a:cxnSpLocks/>
          </p:cNvCxnSpPr>
          <p:nvPr/>
        </p:nvCxnSpPr>
        <p:spPr>
          <a:xfrm>
            <a:off x="10394234" y="3364911"/>
            <a:ext cx="0" cy="2882136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4999D8F-4C22-4A37-8BBC-CB8E8B616EF3}"/>
              </a:ext>
            </a:extLst>
          </p:cNvPr>
          <p:cNvSpPr/>
          <p:nvPr/>
        </p:nvSpPr>
        <p:spPr>
          <a:xfrm rot="16200000" flipH="1">
            <a:off x="8445779" y="3932152"/>
            <a:ext cx="1967809" cy="1915849"/>
          </a:xfrm>
          <a:custGeom>
            <a:avLst/>
            <a:gdLst>
              <a:gd name="connsiteX0" fmla="*/ 0 w 3389971"/>
              <a:gd name="connsiteY0" fmla="*/ 7434 h 2706294"/>
              <a:gd name="connsiteX1" fmla="*/ 438614 w 3389971"/>
              <a:gd name="connsiteY1" fmla="*/ 1211765 h 2706294"/>
              <a:gd name="connsiteX2" fmla="*/ 854927 w 3389971"/>
              <a:gd name="connsiteY2" fmla="*/ 2029522 h 2706294"/>
              <a:gd name="connsiteX3" fmla="*/ 1271239 w 3389971"/>
              <a:gd name="connsiteY3" fmla="*/ 2542478 h 2706294"/>
              <a:gd name="connsiteX4" fmla="*/ 1687551 w 3389971"/>
              <a:gd name="connsiteY4" fmla="*/ 2706029 h 2706294"/>
              <a:gd name="connsiteX5" fmla="*/ 2118732 w 3389971"/>
              <a:gd name="connsiteY5" fmla="*/ 2564780 h 2706294"/>
              <a:gd name="connsiteX6" fmla="*/ 2535044 w 3389971"/>
              <a:gd name="connsiteY6" fmla="*/ 2044390 h 2706294"/>
              <a:gd name="connsiteX7" fmla="*/ 2966224 w 3389971"/>
              <a:gd name="connsiteY7" fmla="*/ 1196897 h 2706294"/>
              <a:gd name="connsiteX8" fmla="*/ 3389971 w 3389971"/>
              <a:gd name="connsiteY8" fmla="*/ 0 h 2706294"/>
              <a:gd name="connsiteX0" fmla="*/ 0 w 3389971"/>
              <a:gd name="connsiteY0" fmla="*/ 7434 h 2707797"/>
              <a:gd name="connsiteX1" fmla="*/ 438614 w 3389971"/>
              <a:gd name="connsiteY1" fmla="*/ 1211765 h 2707797"/>
              <a:gd name="connsiteX2" fmla="*/ 854927 w 3389971"/>
              <a:gd name="connsiteY2" fmla="*/ 2029522 h 2707797"/>
              <a:gd name="connsiteX3" fmla="*/ 1234319 w 3389971"/>
              <a:gd name="connsiteY3" fmla="*/ 2497045 h 2707797"/>
              <a:gd name="connsiteX4" fmla="*/ 1687551 w 3389971"/>
              <a:gd name="connsiteY4" fmla="*/ 2706029 h 2707797"/>
              <a:gd name="connsiteX5" fmla="*/ 2118732 w 3389971"/>
              <a:gd name="connsiteY5" fmla="*/ 2564780 h 2707797"/>
              <a:gd name="connsiteX6" fmla="*/ 2535044 w 3389971"/>
              <a:gd name="connsiteY6" fmla="*/ 2044390 h 2707797"/>
              <a:gd name="connsiteX7" fmla="*/ 2966224 w 3389971"/>
              <a:gd name="connsiteY7" fmla="*/ 1196897 h 2707797"/>
              <a:gd name="connsiteX8" fmla="*/ 3389971 w 3389971"/>
              <a:gd name="connsiteY8" fmla="*/ 0 h 2707797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535044 w 3389971"/>
              <a:gd name="connsiteY6" fmla="*/ 2044390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2966224 w 3389971"/>
              <a:gd name="connsiteY7" fmla="*/ 1196897 h 2706078"/>
              <a:gd name="connsiteX8" fmla="*/ 3389971 w 3389971"/>
              <a:gd name="connsiteY8" fmla="*/ 0 h 2706078"/>
              <a:gd name="connsiteX0" fmla="*/ 0 w 3389971"/>
              <a:gd name="connsiteY0" fmla="*/ 7434 h 2706078"/>
              <a:gd name="connsiteX1" fmla="*/ 438614 w 3389971"/>
              <a:gd name="connsiteY1" fmla="*/ 1211765 h 2706078"/>
              <a:gd name="connsiteX2" fmla="*/ 854927 w 3389971"/>
              <a:gd name="connsiteY2" fmla="*/ 2029522 h 2706078"/>
              <a:gd name="connsiteX3" fmla="*/ 1234319 w 3389971"/>
              <a:gd name="connsiteY3" fmla="*/ 2497045 h 2706078"/>
              <a:gd name="connsiteX4" fmla="*/ 1687551 w 3389971"/>
              <a:gd name="connsiteY4" fmla="*/ 2706029 h 2706078"/>
              <a:gd name="connsiteX5" fmla="*/ 2177804 w 3389971"/>
              <a:gd name="connsiteY5" fmla="*/ 2481488 h 2706078"/>
              <a:gd name="connsiteX6" fmla="*/ 2623651 w 3389971"/>
              <a:gd name="connsiteY6" fmla="*/ 1847516 h 2706078"/>
              <a:gd name="connsiteX7" fmla="*/ 3106518 w 3389971"/>
              <a:gd name="connsiteY7" fmla="*/ 689566 h 2706078"/>
              <a:gd name="connsiteX8" fmla="*/ 3389971 w 3389971"/>
              <a:gd name="connsiteY8" fmla="*/ 0 h 2706078"/>
              <a:gd name="connsiteX0" fmla="*/ 0 w 3604104"/>
              <a:gd name="connsiteY0" fmla="*/ 817650 h 3516294"/>
              <a:gd name="connsiteX1" fmla="*/ 438614 w 3604104"/>
              <a:gd name="connsiteY1" fmla="*/ 2021981 h 3516294"/>
              <a:gd name="connsiteX2" fmla="*/ 854927 w 3604104"/>
              <a:gd name="connsiteY2" fmla="*/ 2839738 h 3516294"/>
              <a:gd name="connsiteX3" fmla="*/ 1234319 w 3604104"/>
              <a:gd name="connsiteY3" fmla="*/ 3307261 h 3516294"/>
              <a:gd name="connsiteX4" fmla="*/ 1687551 w 3604104"/>
              <a:gd name="connsiteY4" fmla="*/ 3516245 h 3516294"/>
              <a:gd name="connsiteX5" fmla="*/ 2177804 w 3604104"/>
              <a:gd name="connsiteY5" fmla="*/ 3291704 h 3516294"/>
              <a:gd name="connsiteX6" fmla="*/ 2623651 w 3604104"/>
              <a:gd name="connsiteY6" fmla="*/ 2657732 h 3516294"/>
              <a:gd name="connsiteX7" fmla="*/ 3106518 w 3604104"/>
              <a:gd name="connsiteY7" fmla="*/ 1499782 h 3516294"/>
              <a:gd name="connsiteX8" fmla="*/ 3604104 w 3604104"/>
              <a:gd name="connsiteY8" fmla="*/ 0 h 3516294"/>
              <a:gd name="connsiteX0" fmla="*/ 0 w 3781317"/>
              <a:gd name="connsiteY0" fmla="*/ 0 h 3546721"/>
              <a:gd name="connsiteX1" fmla="*/ 615827 w 3781317"/>
              <a:gd name="connsiteY1" fmla="*/ 2052408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83731 w 3781317"/>
              <a:gd name="connsiteY7" fmla="*/ 1530209 h 3546721"/>
              <a:gd name="connsiteX8" fmla="*/ 3781317 w 3781317"/>
              <a:gd name="connsiteY8" fmla="*/ 30427 h 3546721"/>
              <a:gd name="connsiteX0" fmla="*/ 0 w 3781317"/>
              <a:gd name="connsiteY0" fmla="*/ 0 h 3546721"/>
              <a:gd name="connsiteX1" fmla="*/ 445998 w 3781317"/>
              <a:gd name="connsiteY1" fmla="*/ 1552649 h 3546721"/>
              <a:gd name="connsiteX2" fmla="*/ 1032140 w 3781317"/>
              <a:gd name="connsiteY2" fmla="*/ 2870165 h 3546721"/>
              <a:gd name="connsiteX3" fmla="*/ 1411532 w 3781317"/>
              <a:gd name="connsiteY3" fmla="*/ 3337688 h 3546721"/>
              <a:gd name="connsiteX4" fmla="*/ 1864764 w 3781317"/>
              <a:gd name="connsiteY4" fmla="*/ 3546672 h 3546721"/>
              <a:gd name="connsiteX5" fmla="*/ 2355017 w 3781317"/>
              <a:gd name="connsiteY5" fmla="*/ 3322131 h 3546721"/>
              <a:gd name="connsiteX6" fmla="*/ 2800864 w 3781317"/>
              <a:gd name="connsiteY6" fmla="*/ 2688159 h 3546721"/>
              <a:gd name="connsiteX7" fmla="*/ 3291114 w 3781317"/>
              <a:gd name="connsiteY7" fmla="*/ 1590786 h 3546721"/>
              <a:gd name="connsiteX8" fmla="*/ 3781317 w 3781317"/>
              <a:gd name="connsiteY8" fmla="*/ 30427 h 3546721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00864 w 3781317"/>
              <a:gd name="connsiteY6" fmla="*/ 2688159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  <a:gd name="connsiteX0" fmla="*/ 0 w 3781317"/>
              <a:gd name="connsiteY0" fmla="*/ 0 h 3546746"/>
              <a:gd name="connsiteX1" fmla="*/ 445998 w 3781317"/>
              <a:gd name="connsiteY1" fmla="*/ 1552649 h 3546746"/>
              <a:gd name="connsiteX2" fmla="*/ 928765 w 3781317"/>
              <a:gd name="connsiteY2" fmla="*/ 2665718 h 3546746"/>
              <a:gd name="connsiteX3" fmla="*/ 1411532 w 3781317"/>
              <a:gd name="connsiteY3" fmla="*/ 3337688 h 3546746"/>
              <a:gd name="connsiteX4" fmla="*/ 1864764 w 3781317"/>
              <a:gd name="connsiteY4" fmla="*/ 3546672 h 3546746"/>
              <a:gd name="connsiteX5" fmla="*/ 2355017 w 3781317"/>
              <a:gd name="connsiteY5" fmla="*/ 3322131 h 3546746"/>
              <a:gd name="connsiteX6" fmla="*/ 2823016 w 3781317"/>
              <a:gd name="connsiteY6" fmla="*/ 2680587 h 3546746"/>
              <a:gd name="connsiteX7" fmla="*/ 3291114 w 3781317"/>
              <a:gd name="connsiteY7" fmla="*/ 1590786 h 3546746"/>
              <a:gd name="connsiteX8" fmla="*/ 3781317 w 3781317"/>
              <a:gd name="connsiteY8" fmla="*/ 30427 h 3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317" h="3546746">
                <a:moveTo>
                  <a:pt x="0" y="0"/>
                </a:moveTo>
                <a:cubicBezTo>
                  <a:pt x="148063" y="433658"/>
                  <a:pt x="291204" y="1108363"/>
                  <a:pt x="445998" y="1552649"/>
                </a:cubicBezTo>
                <a:cubicBezTo>
                  <a:pt x="600792" y="1996935"/>
                  <a:pt x="767843" y="2368212"/>
                  <a:pt x="928765" y="2665718"/>
                </a:cubicBezTo>
                <a:cubicBezTo>
                  <a:pt x="1089687" y="2963224"/>
                  <a:pt x="1255532" y="3190862"/>
                  <a:pt x="1411532" y="3337688"/>
                </a:cubicBezTo>
                <a:cubicBezTo>
                  <a:pt x="1567532" y="3484514"/>
                  <a:pt x="1707517" y="3549265"/>
                  <a:pt x="1864764" y="3546672"/>
                </a:cubicBezTo>
                <a:cubicBezTo>
                  <a:pt x="2022011" y="3544079"/>
                  <a:pt x="2195308" y="3466478"/>
                  <a:pt x="2355017" y="3322131"/>
                </a:cubicBezTo>
                <a:cubicBezTo>
                  <a:pt x="2514726" y="3177784"/>
                  <a:pt x="2667000" y="2969145"/>
                  <a:pt x="2823016" y="2680587"/>
                </a:cubicBezTo>
                <a:cubicBezTo>
                  <a:pt x="2979032" y="2392029"/>
                  <a:pt x="3148626" y="1931518"/>
                  <a:pt x="3291114" y="1590786"/>
                </a:cubicBezTo>
                <a:cubicBezTo>
                  <a:pt x="3433602" y="1250054"/>
                  <a:pt x="3640687" y="458509"/>
                  <a:pt x="3781317" y="30427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0FD9E39-7990-4121-B556-4C8432CFAA0D}"/>
              </a:ext>
            </a:extLst>
          </p:cNvPr>
          <p:cNvCxnSpPr>
            <a:cxnSpLocks/>
          </p:cNvCxnSpPr>
          <p:nvPr/>
        </p:nvCxnSpPr>
        <p:spPr>
          <a:xfrm flipV="1">
            <a:off x="10767778" y="3503846"/>
            <a:ext cx="0" cy="257659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ECBA3D71-4CE7-41C8-A134-B3B9A1D711E2}"/>
              </a:ext>
            </a:extLst>
          </p:cNvPr>
          <p:cNvSpPr/>
          <p:nvPr/>
        </p:nvSpPr>
        <p:spPr>
          <a:xfrm>
            <a:off x="9927454" y="4835498"/>
            <a:ext cx="108000" cy="108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90679E-694F-42C6-9022-04993DDD8BA7}"/>
                  </a:ext>
                </a:extLst>
              </p:cNvPr>
              <p:cNvSpPr txBox="1"/>
              <p:nvPr/>
            </p:nvSpPr>
            <p:spPr>
              <a:xfrm>
                <a:off x="7948382" y="5242217"/>
                <a:ext cx="1606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PH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90679E-694F-42C6-9022-04993DDD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382" y="5242217"/>
                <a:ext cx="1606081" cy="276999"/>
              </a:xfrm>
              <a:prstGeom prst="rect">
                <a:avLst/>
              </a:prstGeom>
              <a:blipFill>
                <a:blip r:embed="rId6"/>
                <a:stretch>
                  <a:fillRect l="-3042" r="-2662" b="-311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EAC4453-EC94-4E7A-B750-3CEA5D03B2BE}"/>
              </a:ext>
            </a:extLst>
          </p:cNvPr>
          <p:cNvSpPr txBox="1"/>
          <p:nvPr/>
        </p:nvSpPr>
        <p:spPr>
          <a:xfrm>
            <a:off x="8017270" y="5818825"/>
            <a:ext cx="237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latin typeface="+mj-lt"/>
              </a:rPr>
              <a:t>When the parabola opens to the left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5134B8-6B18-4D32-A262-09C95116D737}"/>
              </a:ext>
            </a:extLst>
          </p:cNvPr>
          <p:cNvSpPr txBox="1"/>
          <p:nvPr/>
        </p:nvSpPr>
        <p:spPr>
          <a:xfrm>
            <a:off x="967220" y="4980607"/>
            <a:ext cx="297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b="1" dirty="0"/>
              <a:t>TYPES of </a:t>
            </a:r>
            <a:r>
              <a:rPr lang="en-PH" sz="3600" b="1" dirty="0"/>
              <a:t>PARABOLA</a:t>
            </a:r>
          </a:p>
        </p:txBody>
      </p:sp>
      <p:sp>
        <p:nvSpPr>
          <p:cNvPr id="42" name="Content Placeholder 15">
            <a:extLst>
              <a:ext uri="{FF2B5EF4-FFF2-40B4-BE49-F238E27FC236}">
                <a16:creationId xmlns:a16="http://schemas.microsoft.com/office/drawing/2014/main" id="{5B68F34C-E34C-4A9F-A828-27C3B820B506}"/>
              </a:ext>
            </a:extLst>
          </p:cNvPr>
          <p:cNvSpPr txBox="1">
            <a:spLocks/>
          </p:cNvSpPr>
          <p:nvPr/>
        </p:nvSpPr>
        <p:spPr>
          <a:xfrm>
            <a:off x="261105" y="4922855"/>
            <a:ext cx="721128" cy="1200329"/>
          </a:xfrm>
          <a:prstGeom prst="rect">
            <a:avLst/>
          </a:prstGeom>
        </p:spPr>
        <p:txBody>
          <a:bodyPr vert="horz" wrap="square" lIns="146304" tIns="45720" rIns="146304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8000" dirty="0"/>
              <a:t>4</a:t>
            </a:r>
          </a:p>
        </p:txBody>
      </p:sp>
      <p:sp>
        <p:nvSpPr>
          <p:cNvPr id="43" name="Content Placeholder 15">
            <a:extLst>
              <a:ext uri="{FF2B5EF4-FFF2-40B4-BE49-F238E27FC236}">
                <a16:creationId xmlns:a16="http://schemas.microsoft.com/office/drawing/2014/main" id="{90DC83F5-3213-4641-91A1-575FA67AEB23}"/>
              </a:ext>
            </a:extLst>
          </p:cNvPr>
          <p:cNvSpPr txBox="1">
            <a:spLocks/>
          </p:cNvSpPr>
          <p:nvPr/>
        </p:nvSpPr>
        <p:spPr>
          <a:xfrm>
            <a:off x="1123405" y="3204425"/>
            <a:ext cx="721128" cy="535531"/>
          </a:xfrm>
          <a:prstGeom prst="rect">
            <a:avLst/>
          </a:prstGeom>
        </p:spPr>
        <p:txBody>
          <a:bodyPr vert="horz" wrap="square" lIns="146304" tIns="45720" rIns="146304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44" name="Content Placeholder 15">
            <a:extLst>
              <a:ext uri="{FF2B5EF4-FFF2-40B4-BE49-F238E27FC236}">
                <a16:creationId xmlns:a16="http://schemas.microsoft.com/office/drawing/2014/main" id="{E0EE51DC-ED0D-46A9-8845-448980A0B913}"/>
              </a:ext>
            </a:extLst>
          </p:cNvPr>
          <p:cNvSpPr txBox="1">
            <a:spLocks/>
          </p:cNvSpPr>
          <p:nvPr/>
        </p:nvSpPr>
        <p:spPr>
          <a:xfrm>
            <a:off x="5528208" y="3196919"/>
            <a:ext cx="721128" cy="535531"/>
          </a:xfrm>
          <a:prstGeom prst="rect">
            <a:avLst/>
          </a:prstGeom>
        </p:spPr>
        <p:txBody>
          <a:bodyPr vert="horz" wrap="square" lIns="146304" tIns="45720" rIns="146304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5" name="Content Placeholder 15">
            <a:extLst>
              <a:ext uri="{FF2B5EF4-FFF2-40B4-BE49-F238E27FC236}">
                <a16:creationId xmlns:a16="http://schemas.microsoft.com/office/drawing/2014/main" id="{B2D2625A-7FD9-4D3A-B208-DB258B6D9DC7}"/>
              </a:ext>
            </a:extLst>
          </p:cNvPr>
          <p:cNvSpPr txBox="1">
            <a:spLocks/>
          </p:cNvSpPr>
          <p:nvPr/>
        </p:nvSpPr>
        <p:spPr>
          <a:xfrm>
            <a:off x="6395757" y="5836557"/>
            <a:ext cx="721128" cy="535531"/>
          </a:xfrm>
          <a:prstGeom prst="rect">
            <a:avLst/>
          </a:prstGeom>
        </p:spPr>
        <p:txBody>
          <a:bodyPr vert="horz" wrap="square" lIns="146304" tIns="45720" rIns="146304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46" name="Content Placeholder 15">
            <a:extLst>
              <a:ext uri="{FF2B5EF4-FFF2-40B4-BE49-F238E27FC236}">
                <a16:creationId xmlns:a16="http://schemas.microsoft.com/office/drawing/2014/main" id="{EB15E72F-3895-4465-BDAC-BFE46744E988}"/>
              </a:ext>
            </a:extLst>
          </p:cNvPr>
          <p:cNvSpPr txBox="1">
            <a:spLocks/>
          </p:cNvSpPr>
          <p:nvPr/>
        </p:nvSpPr>
        <p:spPr>
          <a:xfrm>
            <a:off x="7640262" y="5836556"/>
            <a:ext cx="721128" cy="535531"/>
          </a:xfrm>
          <a:prstGeom prst="rect">
            <a:avLst/>
          </a:prstGeom>
        </p:spPr>
        <p:txBody>
          <a:bodyPr vert="horz" wrap="square" lIns="146304" tIns="45720" rIns="146304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3200" b="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E628F-861F-4C67-B7E4-BD49CA93313F}"/>
              </a:ext>
            </a:extLst>
          </p:cNvPr>
          <p:cNvSpPr txBox="1"/>
          <p:nvPr/>
        </p:nvSpPr>
        <p:spPr>
          <a:xfrm>
            <a:off x="9223034" y="207869"/>
            <a:ext cx="27403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>
                <a:solidFill>
                  <a:schemeClr val="bg1"/>
                </a:solidFill>
                <a:latin typeface="Quattrocento Sans"/>
              </a:rPr>
              <a:t>SIDE QUESTION:</a:t>
            </a:r>
          </a:p>
          <a:p>
            <a:pPr algn="ctr"/>
            <a:endParaRPr lang="en-PH" sz="2400" dirty="0">
              <a:solidFill>
                <a:schemeClr val="bg1"/>
              </a:solidFill>
              <a:latin typeface="Quattrocento Sans"/>
            </a:endParaRPr>
          </a:p>
          <a:p>
            <a:pPr algn="ctr"/>
            <a:r>
              <a:rPr lang="en-PH" sz="2400" dirty="0">
                <a:solidFill>
                  <a:schemeClr val="bg1"/>
                </a:solidFill>
                <a:latin typeface="Quattrocento Sans"/>
              </a:rPr>
              <a:t>What do you notice about the position of the focus with respect to the graph?</a:t>
            </a:r>
          </a:p>
        </p:txBody>
      </p:sp>
    </p:spTree>
    <p:extLst>
      <p:ext uri="{BB962C8B-B14F-4D97-AF65-F5344CB8AC3E}">
        <p14:creationId xmlns:p14="http://schemas.microsoft.com/office/powerpoint/2010/main" val="1319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6" grpId="0"/>
      <p:bldP spid="17" grpId="0"/>
      <p:bldP spid="20" grpId="0" animBg="1"/>
      <p:bldP spid="22" grpId="0" animBg="1"/>
      <p:bldP spid="23" grpId="0"/>
      <p:bldP spid="24" grpId="0"/>
      <p:bldP spid="27" grpId="0" animBg="1"/>
      <p:bldP spid="29" grpId="0" animBg="1"/>
      <p:bldP spid="30" grpId="0"/>
      <p:bldP spid="31" grpId="0"/>
      <p:bldP spid="36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126048"/>
            <a:ext cx="2375877" cy="978729"/>
          </a:xfrm>
        </p:spPr>
        <p:txBody>
          <a:bodyPr/>
          <a:lstStyle/>
          <a:p>
            <a:r>
              <a:rPr lang="en-US" b="1" dirty="0"/>
              <a:t>LET’S DISCUSS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565" y="1775460"/>
                <a:ext cx="10534650" cy="39323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PH" sz="3600" b="0" dirty="0">
                    <a:solidFill>
                      <a:srgbClr val="0070C0"/>
                    </a:solidFill>
                    <a:latin typeface="+mn-lt"/>
                  </a:rPr>
                  <a:t>To which direction does each of the following parabolas open to?</a:t>
                </a:r>
              </a:p>
              <a:p>
                <a:pPr algn="l"/>
                <a:endParaRPr lang="en-PH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=−24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" y="1775460"/>
                <a:ext cx="10534650" cy="3932359"/>
              </a:xfrm>
              <a:prstGeom prst="rect">
                <a:avLst/>
              </a:prstGeom>
              <a:blipFill>
                <a:blip r:embed="rId3"/>
                <a:stretch>
                  <a:fillRect l="-1794" t="-372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39570-C470-491D-ABB9-71726226231E}"/>
              </a:ext>
            </a:extLst>
          </p:cNvPr>
          <p:cNvCxnSpPr>
            <a:cxnSpLocks/>
          </p:cNvCxnSpPr>
          <p:nvPr/>
        </p:nvCxnSpPr>
        <p:spPr>
          <a:xfrm>
            <a:off x="5474970" y="1104777"/>
            <a:ext cx="12420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CEE443-EB72-46C3-9EFC-1A9BBD9B8CBF}"/>
              </a:ext>
            </a:extLst>
          </p:cNvPr>
          <p:cNvSpPr txBox="1"/>
          <p:nvPr/>
        </p:nvSpPr>
        <p:spPr>
          <a:xfrm>
            <a:off x="2476500" y="45844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dirty="0">
                <a:solidFill>
                  <a:srgbClr val="002060"/>
                </a:solidFill>
              </a:rPr>
              <a:t>Determine the Orientation</a:t>
            </a:r>
          </a:p>
        </p:txBody>
      </p:sp>
    </p:spTree>
    <p:extLst>
      <p:ext uri="{BB962C8B-B14F-4D97-AF65-F5344CB8AC3E}">
        <p14:creationId xmlns:p14="http://schemas.microsoft.com/office/powerpoint/2010/main" val="1370778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425789"/>
            <a:ext cx="2375877" cy="535531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565" y="1525088"/>
                <a:ext cx="10534650" cy="529375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PH" sz="3200" b="0" dirty="0">
                    <a:solidFill>
                      <a:srgbClr val="0070C0"/>
                    </a:solidFill>
                    <a:latin typeface="+mn-lt"/>
                  </a:rPr>
                  <a:t>How do we determine the focus and directrix of a parabola with vertex at the origin?</a:t>
                </a:r>
              </a:p>
              <a:p>
                <a:pPr algn="l"/>
                <a:endParaRPr lang="en-PH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Since the quadratic variable is </a:t>
                </a:r>
                <a14:m>
                  <m:oMath xmlns:m="http://schemas.openxmlformats.org/officeDocument/2006/math">
                    <m:r>
                      <a:rPr lang="en-PH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PH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and the coefficient of </a:t>
                </a:r>
                <a14:m>
                  <m:oMath xmlns:m="http://schemas.openxmlformats.org/officeDocument/2006/math">
                    <m:r>
                      <a:rPr lang="en-PH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 is positive, </a:t>
                </a:r>
                <a:r>
                  <a:rPr lang="en-PH" sz="2800" b="0" dirty="0">
                    <a:solidFill>
                      <a:srgbClr val="00B050"/>
                    </a:solidFill>
                    <a:latin typeface="+mn-lt"/>
                  </a:rPr>
                  <a:t>the parabola opens upward</a:t>
                </a:r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/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PH" sz="2800" b="0" dirty="0">
                    <a:solidFill>
                      <a:srgbClr val="7030A0"/>
                    </a:solidFill>
                    <a:latin typeface="+mn-lt"/>
                  </a:rPr>
                  <a:t>vertex 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PH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PH" sz="2800" b="0" dirty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and </a:t>
                </a:r>
              </a:p>
              <a:p>
                <a:pPr/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PH" sz="2800" b="0" dirty="0">
                    <a:solidFill>
                      <a:srgbClr val="7030A0"/>
                    </a:solidFill>
                    <a:latin typeface="+mn-lt"/>
                  </a:rPr>
                  <a:t>axis of symmetry is the </a:t>
                </a:r>
                <a14:m>
                  <m:oMath xmlns:m="http://schemas.openxmlformats.org/officeDocument/2006/math">
                    <m:r>
                      <a:rPr lang="en-PH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PH" sz="2800" b="0" dirty="0">
                    <a:solidFill>
                      <a:srgbClr val="7030A0"/>
                    </a:solidFill>
                    <a:latin typeface="+mn-lt"/>
                  </a:rPr>
                  <a:t>-axis </a:t>
                </a:r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or </a:t>
                </a:r>
                <a14:m>
                  <m:oMath xmlns:m="http://schemas.openxmlformats.org/officeDocument/2006/math">
                    <m:r>
                      <a:rPr lang="en-PH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PH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PH" sz="2800" b="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PH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sz="2800" b="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PH" sz="2800" b="0" i="1">
                        <a:latin typeface="Cambria Math" panose="02040503050406030204" pitchFamily="18" charset="0"/>
                      </a:rPr>
                      <m:t>𝑐𝑦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, we can determine that </a:t>
                </a:r>
                <a14:m>
                  <m:oMath xmlns:m="http://schemas.openxmlformats.org/officeDocument/2006/math">
                    <m:r>
                      <a:rPr lang="en-PH" sz="2800" b="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PH" sz="28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PH" sz="2800" b="0" i="1" smtClean="0"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PH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PH" sz="2800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PH" sz="2800" b="0" dirty="0">
                  <a:latin typeface="+mn-lt"/>
                </a:endParaRPr>
              </a:p>
              <a:p>
                <a:pPr/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The focus of the parabola is therefore at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PH" sz="2800" b="0" dirty="0">
                    <a:solidFill>
                      <a:schemeClr val="tx1"/>
                    </a:solidFill>
                    <a:latin typeface="+mn-lt"/>
                  </a:rPr>
                  <a:t>and its directrix is the line </a:t>
                </a:r>
                <a14:m>
                  <m:oMath xmlns:m="http://schemas.openxmlformats.org/officeDocument/2006/math"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PH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PH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" y="1525088"/>
                <a:ext cx="10534650" cy="5293757"/>
              </a:xfrm>
              <a:prstGeom prst="rect">
                <a:avLst/>
              </a:prstGeom>
              <a:blipFill>
                <a:blip r:embed="rId3"/>
                <a:stretch>
                  <a:fillRect l="-1505" t="-2417" r="-521" b="-11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39570-C470-491D-ABB9-71726226231E}"/>
              </a:ext>
            </a:extLst>
          </p:cNvPr>
          <p:cNvCxnSpPr>
            <a:cxnSpLocks/>
          </p:cNvCxnSpPr>
          <p:nvPr/>
        </p:nvCxnSpPr>
        <p:spPr>
          <a:xfrm>
            <a:off x="5474970" y="1104777"/>
            <a:ext cx="12420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CEE443-EB72-46C3-9EFC-1A9BBD9B8CBF}"/>
              </a:ext>
            </a:extLst>
          </p:cNvPr>
          <p:cNvSpPr txBox="1"/>
          <p:nvPr/>
        </p:nvSpPr>
        <p:spPr>
          <a:xfrm>
            <a:off x="2476500" y="42578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dirty="0">
                <a:solidFill>
                  <a:srgbClr val="002060"/>
                </a:solidFill>
              </a:rPr>
              <a:t>Focus &amp; Directrix</a:t>
            </a:r>
          </a:p>
        </p:txBody>
      </p:sp>
    </p:spTree>
    <p:extLst>
      <p:ext uri="{BB962C8B-B14F-4D97-AF65-F5344CB8AC3E}">
        <p14:creationId xmlns:p14="http://schemas.microsoft.com/office/powerpoint/2010/main" val="10177331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126048"/>
            <a:ext cx="2375877" cy="978729"/>
          </a:xfrm>
        </p:spPr>
        <p:txBody>
          <a:bodyPr/>
          <a:lstStyle/>
          <a:p>
            <a:r>
              <a:rPr lang="en-US" b="1" dirty="0"/>
              <a:t>YOUR TURN!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565" y="1775460"/>
                <a:ext cx="10534650" cy="343376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2400" b="1" kern="1200" dirty="0">
                    <a:gradFill>
                      <a:gsLst>
                        <a:gs pos="15000">
                          <a:schemeClr val="tx2"/>
                        </a:gs>
                        <a:gs pos="47000">
                          <a:schemeClr val="tx2"/>
                        </a:gs>
                      </a:gsLst>
                      <a:lin ang="5400000" scaled="1"/>
                    </a:gra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lang="en-US" sz="2000" kern="1200" dirty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0" indent="0" algn="ctr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ctr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PH" sz="3600" b="0" dirty="0">
                    <a:solidFill>
                      <a:srgbClr val="0070C0"/>
                    </a:solidFill>
                    <a:latin typeface="+mn-lt"/>
                  </a:rPr>
                  <a:t>Determine the focus and directrix of the following parabola based from the given equation.</a:t>
                </a:r>
              </a:p>
              <a:p>
                <a:pPr algn="l"/>
                <a:endParaRPr lang="en-PH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=−16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=−24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PH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PH" sz="36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Content Placeholder 17">
                <a:extLst>
                  <a:ext uri="{FF2B5EF4-FFF2-40B4-BE49-F238E27FC236}">
                    <a16:creationId xmlns:a16="http://schemas.microsoft.com/office/drawing/2014/main" id="{6AD73828-55A5-4A7B-92DB-919A4C347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" y="1775460"/>
                <a:ext cx="10534650" cy="3433761"/>
              </a:xfrm>
              <a:prstGeom prst="rect">
                <a:avLst/>
              </a:prstGeom>
              <a:blipFill>
                <a:blip r:embed="rId3"/>
                <a:stretch>
                  <a:fillRect l="-1794" t="-425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39570-C470-491D-ABB9-71726226231E}"/>
              </a:ext>
            </a:extLst>
          </p:cNvPr>
          <p:cNvCxnSpPr>
            <a:cxnSpLocks/>
          </p:cNvCxnSpPr>
          <p:nvPr/>
        </p:nvCxnSpPr>
        <p:spPr>
          <a:xfrm>
            <a:off x="5474970" y="1104777"/>
            <a:ext cx="12420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CEE443-EB72-46C3-9EFC-1A9BBD9B8CBF}"/>
              </a:ext>
            </a:extLst>
          </p:cNvPr>
          <p:cNvSpPr txBox="1"/>
          <p:nvPr/>
        </p:nvSpPr>
        <p:spPr>
          <a:xfrm>
            <a:off x="2476500" y="458446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dirty="0">
                <a:solidFill>
                  <a:srgbClr val="002060"/>
                </a:solidFill>
              </a:rPr>
              <a:t>Focus &amp; Directrix</a:t>
            </a:r>
          </a:p>
        </p:txBody>
      </p:sp>
    </p:spTree>
    <p:extLst>
      <p:ext uri="{BB962C8B-B14F-4D97-AF65-F5344CB8AC3E}">
        <p14:creationId xmlns:p14="http://schemas.microsoft.com/office/powerpoint/2010/main" val="2077011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tf16401425</Template>
  <TotalTime>454</TotalTime>
  <Words>967</Words>
  <Application>Microsoft Office PowerPoint</Application>
  <PresentationFormat>Widescreen</PresentationFormat>
  <Paragraphs>147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Cambria Math</vt:lpstr>
      <vt:lpstr>Montserrat Alternates</vt:lpstr>
      <vt:lpstr>Quattrocento Sans</vt:lpstr>
      <vt:lpstr>Quicksand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The PARABOLA</vt:lpstr>
      <vt:lpstr>OUR LEARNING GOALS</vt:lpstr>
      <vt:lpstr>DEFINITION</vt:lpstr>
      <vt:lpstr>PowerPoint Presentation</vt:lpstr>
      <vt:lpstr>PowerPoint Presentation</vt:lpstr>
      <vt:lpstr>LET’S DISCUSS</vt:lpstr>
      <vt:lpstr>EXAMPLE</vt:lpstr>
      <vt:lpstr>YOUR TURN!</vt:lpstr>
      <vt:lpstr>PowerPoint Presentation</vt:lpstr>
      <vt:lpstr>WHAT IF…</vt:lpstr>
      <vt:lpstr>EXAMPLE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and its BACKGROUND</dc:title>
  <dc:subject/>
  <dc:creator>Von Christopher  G. Chua</dc:creator>
  <cp:keywords/>
  <dc:description/>
  <cp:lastModifiedBy>Von Christopher  G. Chua</cp:lastModifiedBy>
  <cp:revision>43</cp:revision>
  <dcterms:created xsi:type="dcterms:W3CDTF">2017-09-23T13:47:07Z</dcterms:created>
  <dcterms:modified xsi:type="dcterms:W3CDTF">2017-09-28T01:43:37Z</dcterms:modified>
  <cp:category/>
</cp:coreProperties>
</file>