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8"/>
  </p:notesMasterIdLst>
  <p:sldIdLst>
    <p:sldId id="489" r:id="rId2"/>
    <p:sldId id="488" r:id="rId3"/>
    <p:sldId id="490" r:id="rId4"/>
    <p:sldId id="491" r:id="rId5"/>
    <p:sldId id="487" r:id="rId6"/>
    <p:sldId id="356" r:id="rId7"/>
    <p:sldId id="469" r:id="rId8"/>
    <p:sldId id="480" r:id="rId9"/>
    <p:sldId id="479" r:id="rId10"/>
    <p:sldId id="468" r:id="rId11"/>
    <p:sldId id="482" r:id="rId12"/>
    <p:sldId id="467" r:id="rId13"/>
    <p:sldId id="484" r:id="rId14"/>
    <p:sldId id="485" r:id="rId15"/>
    <p:sldId id="358" r:id="rId16"/>
    <p:sldId id="486" r:id="rId17"/>
  </p:sldIdLst>
  <p:sldSz cx="12192000" cy="6858000"/>
  <p:notesSz cx="6858000" cy="9144000"/>
  <p:embeddedFontLst>
    <p:embeddedFont>
      <p:font typeface="Lato" panose="020B0604020202020204" charset="0"/>
      <p:regular r:id="rId19"/>
      <p:bold r:id="rId20"/>
      <p:italic r:id="rId21"/>
      <p:boldItalic r:id="rId22"/>
    </p:embeddedFont>
    <p:embeddedFont>
      <p:font typeface="Raleway" panose="020B0503030101060003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5DD5FF"/>
    <a:srgbClr val="00CC99"/>
    <a:srgbClr val="FF66CC"/>
    <a:srgbClr val="FF99FF"/>
    <a:srgbClr val="FFCCCC"/>
    <a:srgbClr val="CCFF33"/>
    <a:srgbClr val="99FF33"/>
    <a:srgbClr val="669900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D63BC96F-8F19-466C-939E-990869C6507B}">
  <a:tblStyle styleId="{D63BC96F-8F19-466C-939E-990869C6507B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76683" autoAdjust="0"/>
  </p:normalViewPr>
  <p:slideViewPr>
    <p:cSldViewPr snapToGrid="0">
      <p:cViewPr varScale="1">
        <p:scale>
          <a:sx n="66" d="100"/>
          <a:sy n="66" d="100"/>
        </p:scale>
        <p:origin x="10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Good morning.</a:t>
            </a:r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3782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explanatory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design 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correlational design in which the researcher is interested in the extent to which two variables (or more) co-vary, that is, where changes in one variable are reflected in changes in the other.</a:t>
            </a:r>
          </a:p>
          <a:p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prediction research design 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to identify variables that will predict an outcome or criterion. In this form of research, the investigator identifies one or more</a:t>
            </a:r>
          </a:p>
          <a:p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predictor variable and a criterion (or outcome) variable. </a:t>
            </a:r>
          </a:p>
          <a:p>
            <a:endParaRPr lang="en-PH" sz="11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predictor variable 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variable used to make a forecast about an outcome in correlational research.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231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6562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an experimental study, researchers look at the effect(s) of at least one independent variable on one or more dependent variables.</a:t>
            </a:r>
          </a:p>
          <a:p>
            <a:endParaRPr lang="en-PH" sz="11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independent variable 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experimental research is also frequently referred to as the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experimental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dependent variable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also known as the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criterion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refers to the results or outcomes of the study.</a:t>
            </a:r>
          </a:p>
          <a:p>
            <a:pPr>
              <a:buNone/>
            </a:pPr>
            <a:endParaRPr lang="en-PH" sz="11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PH" sz="1100" dirty="0">
                <a:solidFill>
                  <a:schemeClr val="tx1"/>
                </a:solidFill>
              </a:rPr>
              <a:t>True experiments, the researcher randomly assigns participants to different conditions of the experimental variable.</a:t>
            </a:r>
          </a:p>
          <a:p>
            <a:pPr>
              <a:buNone/>
            </a:pPr>
            <a:endParaRPr lang="en-PH" sz="11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PH" sz="1100" dirty="0">
                <a:solidFill>
                  <a:schemeClr val="tx1"/>
                </a:solidFill>
              </a:rPr>
              <a:t>Quasi-experiments include assignment, but not random assignment of participants to groups.</a:t>
            </a:r>
          </a:p>
          <a:p>
            <a:pPr>
              <a:buNone/>
            </a:pPr>
            <a:endParaRPr lang="en-PH" sz="1100" dirty="0">
              <a:solidFill>
                <a:schemeClr val="tx1"/>
              </a:solidFill>
            </a:endParaRPr>
          </a:p>
          <a:p>
            <a:r>
              <a:rPr lang="en-PH" sz="1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Factorial designs </a:t>
            </a:r>
            <a:r>
              <a:rPr lang="en-PH" sz="1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 a modification of the between group design in which the researcher studies two or more categorical, independent variables, each examined at two or more levels (Vogt, 2005)</a:t>
            </a:r>
            <a:endParaRPr lang="en-PH" sz="1100" dirty="0">
              <a:solidFill>
                <a:schemeClr val="tx1"/>
              </a:solidFill>
            </a:endParaRPr>
          </a:p>
          <a:p>
            <a:endParaRPr lang="en-PH" dirty="0"/>
          </a:p>
          <a:p>
            <a:r>
              <a:rPr lang="en-PH" dirty="0"/>
              <a:t>A time series design consists of studying one group, over time, with multiple pretest and posttest measures or observations made by the researcher.</a:t>
            </a:r>
          </a:p>
        </p:txBody>
      </p:sp>
    </p:spTree>
    <p:extLst>
      <p:ext uri="{BB962C8B-B14F-4D97-AF65-F5344CB8AC3E}">
        <p14:creationId xmlns:p14="http://schemas.microsoft.com/office/powerpoint/2010/main" val="137352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8785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2213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>
              <a:spcBef>
                <a:spcPts val="0"/>
              </a:spcBef>
              <a:buAutoNum type="arabicParenBoth"/>
            </a:pPr>
            <a:r>
              <a:rPr lang="en-US" dirty="0"/>
              <a:t>Correlational</a:t>
            </a:r>
          </a:p>
          <a:p>
            <a:pPr marL="228600" lvl="0" indent="-228600">
              <a:spcBef>
                <a:spcPts val="0"/>
              </a:spcBef>
              <a:buAutoNum type="arabicParenBoth"/>
            </a:pPr>
            <a:r>
              <a:rPr lang="en-US" dirty="0"/>
              <a:t>Descriptive</a:t>
            </a:r>
          </a:p>
          <a:p>
            <a:pPr marL="228600" lvl="0" indent="-228600">
              <a:spcBef>
                <a:spcPts val="0"/>
              </a:spcBef>
              <a:buAutoNum type="arabicParenBoth"/>
            </a:pPr>
            <a:r>
              <a:rPr lang="en-US" dirty="0"/>
              <a:t>Experimental</a:t>
            </a:r>
            <a:r>
              <a:rPr lang="en-US" baseline="0" dirty="0"/>
              <a:t> (True)</a:t>
            </a:r>
          </a:p>
          <a:p>
            <a:pPr marL="228600" lvl="0" indent="-228600">
              <a:spcBef>
                <a:spcPts val="0"/>
              </a:spcBef>
              <a:buAutoNum type="arabicParenBoth"/>
            </a:pPr>
            <a:r>
              <a:rPr lang="en-US" baseline="0" dirty="0"/>
              <a:t>Descriptive</a:t>
            </a:r>
          </a:p>
          <a:p>
            <a:pPr marL="228600" lvl="0" indent="-228600">
              <a:spcBef>
                <a:spcPts val="0"/>
              </a:spcBef>
              <a:buAutoNum type="arabicParenBoth"/>
            </a:pPr>
            <a:r>
              <a:rPr lang="en-US" baseline="0" dirty="0"/>
              <a:t>Descriptive</a:t>
            </a:r>
          </a:p>
          <a:p>
            <a:pPr marL="228600" lvl="0" indent="-228600">
              <a:spcBef>
                <a:spcPts val="0"/>
              </a:spcBef>
              <a:buAutoNum type="arabicParenBoth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8750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14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aseline="0" dirty="0"/>
              <a:t>Single reality vs multiple realities; establishing relationships vs understanding perspectives; pre-established design vs emerging design; detached vs immersed; to generalize vs to assess applicability</a:t>
            </a:r>
          </a:p>
          <a:p>
            <a:pPr lvl="0">
              <a:spcBef>
                <a:spcPts val="0"/>
              </a:spcBef>
              <a:buNone/>
            </a:pPr>
            <a:endParaRPr lang="en-US" baseline="0" dirty="0"/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Precision of numbers; level of significance can be computed; sample is less prone to sampling bias; error can be computed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Inadequacy of numbers, less than 100% accuracy; limited to proving or disproving an assumption</a:t>
            </a:r>
          </a:p>
          <a:p>
            <a:pPr lvl="0">
              <a:spcBef>
                <a:spcPts val="0"/>
              </a:spcBef>
              <a:buNone/>
            </a:pPr>
            <a:endParaRPr lang="en-US" baseline="0" dirty="0"/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Variables are descriptions that have values that vary</a:t>
            </a:r>
          </a:p>
        </p:txBody>
      </p:sp>
    </p:spTree>
    <p:extLst>
      <p:ext uri="{BB962C8B-B14F-4D97-AF65-F5344CB8AC3E}">
        <p14:creationId xmlns:p14="http://schemas.microsoft.com/office/powerpoint/2010/main" val="209027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PH" sz="1100" i="1" dirty="0">
                <a:solidFill>
                  <a:schemeClr val="tx1"/>
                </a:solidFill>
              </a:rPr>
              <a:t>Nominal scale </a:t>
            </a:r>
            <a:r>
              <a:rPr lang="en-PH" sz="1100" dirty="0">
                <a:solidFill>
                  <a:schemeClr val="tx1"/>
                </a:solidFill>
              </a:rPr>
              <a:t>is characterized by data that consist of names, labels, or categories only.</a:t>
            </a:r>
          </a:p>
          <a:p>
            <a:pPr>
              <a:buNone/>
            </a:pPr>
            <a:endParaRPr lang="en-PH" sz="11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PH" sz="1100" i="1" dirty="0">
                <a:solidFill>
                  <a:schemeClr val="tx1"/>
                </a:solidFill>
              </a:rPr>
              <a:t>Ordinal scale </a:t>
            </a:r>
            <a:r>
              <a:rPr lang="en-PH" sz="1100" dirty="0">
                <a:solidFill>
                  <a:schemeClr val="tx1"/>
                </a:solidFill>
              </a:rPr>
              <a:t>involves data that may be arranged in some order but differences between data values either cannot be determined or meaningless.</a:t>
            </a:r>
          </a:p>
          <a:p>
            <a:pPr>
              <a:buNone/>
            </a:pPr>
            <a:endParaRPr lang="en-PH" sz="11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PH" sz="1100" i="1" dirty="0">
                <a:solidFill>
                  <a:schemeClr val="tx1"/>
                </a:solidFill>
              </a:rPr>
              <a:t>Interval scale </a:t>
            </a:r>
            <a:r>
              <a:rPr lang="en-PH" sz="1100" dirty="0">
                <a:solidFill>
                  <a:schemeClr val="tx1"/>
                </a:solidFill>
              </a:rPr>
              <a:t>is data for which we can determine meaningful amounts of differences between data. However there is no inherent zero starting point.</a:t>
            </a:r>
          </a:p>
          <a:p>
            <a:pPr>
              <a:buNone/>
            </a:pPr>
            <a:endParaRPr lang="en-PH" sz="11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PH" sz="1100" i="1" dirty="0">
                <a:solidFill>
                  <a:schemeClr val="tx1"/>
                </a:solidFill>
              </a:rPr>
              <a:t>Ratio scale </a:t>
            </a:r>
            <a:r>
              <a:rPr lang="en-PH" sz="1100" dirty="0">
                <a:solidFill>
                  <a:schemeClr val="tx1"/>
                </a:solidFill>
              </a:rPr>
              <a:t>is the interval scale to include the inherent zero starting point. For these values, differences and ratios are both meaningful.</a:t>
            </a:r>
          </a:p>
        </p:txBody>
      </p:sp>
    </p:spTree>
    <p:extLst>
      <p:ext uri="{BB962C8B-B14F-4D97-AF65-F5344CB8AC3E}">
        <p14:creationId xmlns:p14="http://schemas.microsoft.com/office/powerpoint/2010/main" val="216030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0659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6634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0383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623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When an entire population is surveyed, it is called </a:t>
            </a:r>
            <a:r>
              <a:rPr lang="en-PH" b="1" i="1" dirty="0"/>
              <a:t>census.</a:t>
            </a:r>
          </a:p>
          <a:p>
            <a:endParaRPr lang="en-PH" b="1" i="1" dirty="0"/>
          </a:p>
          <a:p>
            <a:r>
              <a:rPr lang="en-PH" b="1" i="1" dirty="0"/>
              <a:t>Trend </a:t>
            </a:r>
            <a:r>
              <a:rPr lang="en-PH" b="0" i="0" dirty="0"/>
              <a:t>showing a tendency to follow a pattern.</a:t>
            </a:r>
          </a:p>
          <a:p>
            <a:endParaRPr lang="en-PH" b="0" i="0" dirty="0"/>
          </a:p>
          <a:p>
            <a:r>
              <a:rPr lang="en-PH" b="1" i="1" dirty="0"/>
              <a:t>Individual opinion </a:t>
            </a:r>
            <a:r>
              <a:rPr lang="en-PH" b="0" i="0" dirty="0"/>
              <a:t>is seen as quantitative if these opinions are reflected as level of agreement to statements in a questionnaire.</a:t>
            </a:r>
          </a:p>
          <a:p>
            <a:r>
              <a:rPr lang="en-PH" b="0" i="0" dirty="0"/>
              <a:t>Opinion on War on Drugs: I feel safer walking alone in streets after the War on Drugs campaign. SA A N D SD</a:t>
            </a:r>
          </a:p>
          <a:p>
            <a:endParaRPr lang="en-PH" b="0" i="0" dirty="0"/>
          </a:p>
          <a:p>
            <a:r>
              <a:rPr lang="en-PH" b="1" i="1" dirty="0"/>
              <a:t>Beliefs and attitudes </a:t>
            </a:r>
            <a:r>
              <a:rPr lang="en-PH" b="0" i="0" dirty="0"/>
              <a:t>work in the same way. </a:t>
            </a:r>
            <a:endParaRPr lang="en-PH" b="1" i="1" dirty="0"/>
          </a:p>
        </p:txBody>
      </p:sp>
    </p:spTree>
    <p:extLst>
      <p:ext uri="{BB962C8B-B14F-4D97-AF65-F5344CB8AC3E}">
        <p14:creationId xmlns:p14="http://schemas.microsoft.com/office/powerpoint/2010/main" val="1153740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230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61901" y="3785246"/>
            <a:ext cx="69555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917661" y="3377551"/>
            <a:ext cx="9624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11"/>
          <p:cNvSpPr/>
          <p:nvPr/>
        </p:nvSpPr>
        <p:spPr>
          <a:xfrm>
            <a:off x="8879813" y="3377551"/>
            <a:ext cx="9624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2" name="Shape 12"/>
          <p:cNvSpPr/>
          <p:nvPr/>
        </p:nvSpPr>
        <p:spPr>
          <a:xfrm>
            <a:off x="-1" y="3377551"/>
            <a:ext cx="9624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3" name="Shape 13"/>
          <p:cNvSpPr/>
          <p:nvPr/>
        </p:nvSpPr>
        <p:spPr>
          <a:xfrm>
            <a:off x="961899" y="3377551"/>
            <a:ext cx="6955599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2111123"/>
            <a:ext cx="103632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914400" y="3786737"/>
            <a:ext cx="103632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4063604" y="5323801"/>
            <a:ext cx="40636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9" name="Shape 19"/>
          <p:cNvSpPr/>
          <p:nvPr/>
        </p:nvSpPr>
        <p:spPr>
          <a:xfrm>
            <a:off x="8128360" y="5323801"/>
            <a:ext cx="40636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0" name="Shape 20"/>
          <p:cNvSpPr/>
          <p:nvPr/>
        </p:nvSpPr>
        <p:spPr>
          <a:xfrm>
            <a:off x="1" y="5323801"/>
            <a:ext cx="40636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91600" y="274650"/>
            <a:ext cx="86168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9808489" y="6755101"/>
            <a:ext cx="11915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32" name="Shape 32"/>
          <p:cNvSpPr/>
          <p:nvPr/>
        </p:nvSpPr>
        <p:spPr>
          <a:xfrm>
            <a:off x="11000415" y="6755101"/>
            <a:ext cx="11915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33" name="Shape 33"/>
          <p:cNvSpPr/>
          <p:nvPr/>
        </p:nvSpPr>
        <p:spPr>
          <a:xfrm>
            <a:off x="1" y="6755101"/>
            <a:ext cx="11915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34" name="Shape 34"/>
          <p:cNvSpPr/>
          <p:nvPr/>
        </p:nvSpPr>
        <p:spPr>
          <a:xfrm>
            <a:off x="1191612" y="6755101"/>
            <a:ext cx="86168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91600" y="274650"/>
            <a:ext cx="861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91600" y="1831451"/>
            <a:ext cx="8616800" cy="473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870155" y="2639166"/>
            <a:ext cx="10903975" cy="8435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4400" b="1" spc="3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Nature of Inquiry and Research</a:t>
            </a:r>
            <a:br>
              <a:rPr lang="en" sz="4400" b="1" spc="3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" sz="3600" b="1" spc="3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Quantitative Research Designs</a:t>
            </a:r>
            <a:endParaRPr lang="en" sz="4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hape 78"/>
          <p:cNvSpPr txBox="1">
            <a:spLocks/>
          </p:cNvSpPr>
          <p:nvPr/>
        </p:nvSpPr>
        <p:spPr>
          <a:xfrm>
            <a:off x="921773" y="2229768"/>
            <a:ext cx="6591969" cy="545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ct val="1000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PH" sz="2400" spc="300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" panose="020B0604020202020204" charset="0"/>
              </a:rPr>
              <a:t>Practical Research 2:</a:t>
            </a:r>
          </a:p>
        </p:txBody>
      </p:sp>
      <p:sp>
        <p:nvSpPr>
          <p:cNvPr id="6" name="Shape 78">
            <a:extLst>
              <a:ext uri="{FF2B5EF4-FFF2-40B4-BE49-F238E27FC236}">
                <a16:creationId xmlns:a16="http://schemas.microsoft.com/office/drawing/2014/main" id="{DC273E54-F973-44CE-A91D-6565D60FC0DF}"/>
              </a:ext>
            </a:extLst>
          </p:cNvPr>
          <p:cNvSpPr txBox="1">
            <a:spLocks/>
          </p:cNvSpPr>
          <p:nvPr/>
        </p:nvSpPr>
        <p:spPr>
          <a:xfrm>
            <a:off x="7425284" y="5006599"/>
            <a:ext cx="4068378" cy="865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ct val="100000"/>
              <a:buFont typeface="Raleway"/>
              <a:buNone/>
              <a:defRPr sz="4800" b="0" i="0" u="none" strike="noStrike" cap="non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buFont typeface="Raleway"/>
              <a:buNone/>
              <a:defRPr sz="4800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ctr"/>
            <a:r>
              <a:rPr lang="en-US" sz="18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VON CHRISTOPHER G. CHUA</a:t>
            </a:r>
          </a:p>
          <a:p>
            <a:pPr algn="ctr"/>
            <a:r>
              <a:rPr lang="en-US" sz="180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von_christopher_chua@dlsu.edu.ph</a:t>
            </a:r>
          </a:p>
        </p:txBody>
      </p:sp>
    </p:spTree>
    <p:extLst>
      <p:ext uri="{BB962C8B-B14F-4D97-AF65-F5344CB8AC3E}">
        <p14:creationId xmlns:p14="http://schemas.microsoft.com/office/powerpoint/2010/main" val="25180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0"/>
          <p:cNvSpPr txBox="1">
            <a:spLocks/>
          </p:cNvSpPr>
          <p:nvPr/>
        </p:nvSpPr>
        <p:spPr>
          <a:xfrm>
            <a:off x="686364" y="400417"/>
            <a:ext cx="7001251" cy="932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Quantitative Research Designs</a:t>
            </a:r>
            <a:endParaRPr lang="en" b="1" dirty="0">
              <a:solidFill>
                <a:srgbClr val="0070C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28792" y="1332550"/>
            <a:ext cx="5418667" cy="5418667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/>
          <p:cNvSpPr/>
          <p:nvPr/>
        </p:nvSpPr>
        <p:spPr>
          <a:xfrm>
            <a:off x="857169" y="1332550"/>
            <a:ext cx="3961911" cy="1246616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  <a:solidFill>
            <a:srgbClr val="FF99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792" tIns="190792" rIns="190792" bIns="190792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1200" dirty="0">
                <a:latin typeface="Lato" panose="020B0604020202020204" charset="0"/>
                <a:cs typeface="Lato" panose="020B0604020202020204" charset="0"/>
              </a:rPr>
              <a:t>Correlational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1200" dirty="0">
                <a:latin typeface="Lato" panose="020B0604020202020204" charset="0"/>
                <a:cs typeface="Lato" panose="020B0604020202020204" charset="0"/>
              </a:rPr>
              <a:t>Research</a:t>
            </a:r>
          </a:p>
        </p:txBody>
      </p:sp>
      <p:sp>
        <p:nvSpPr>
          <p:cNvPr id="13" name="Shape 101"/>
          <p:cNvSpPr txBox="1">
            <a:spLocks/>
          </p:cNvSpPr>
          <p:nvPr/>
        </p:nvSpPr>
        <p:spPr>
          <a:xfrm>
            <a:off x="1041734" y="2629455"/>
            <a:ext cx="3592780" cy="2406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3200" i="1" dirty="0">
                <a:solidFill>
                  <a:schemeClr val="tx1"/>
                </a:solidFill>
              </a:rPr>
              <a:t>aims to describe and measure the </a:t>
            </a:r>
            <a:r>
              <a:rPr lang="en-PH" sz="3200" b="1" i="1" dirty="0">
                <a:solidFill>
                  <a:schemeClr val="tx1"/>
                </a:solidFill>
              </a:rPr>
              <a:t>degree of association </a:t>
            </a:r>
            <a:r>
              <a:rPr lang="en-PH" sz="3200" i="1" dirty="0">
                <a:solidFill>
                  <a:schemeClr val="tx1"/>
                </a:solidFill>
              </a:rPr>
              <a:t>between two or more variables or sets of scores.</a:t>
            </a:r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10" name="Shape 101"/>
          <p:cNvSpPr txBox="1">
            <a:spLocks/>
          </p:cNvSpPr>
          <p:nvPr/>
        </p:nvSpPr>
        <p:spPr>
          <a:xfrm>
            <a:off x="5391463" y="2198717"/>
            <a:ext cx="3592780" cy="455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buNone/>
            </a:pPr>
            <a:r>
              <a:rPr lang="en-PH" sz="2400" b="1" dirty="0">
                <a:solidFill>
                  <a:schemeClr val="tx1"/>
                </a:solidFill>
              </a:rPr>
              <a:t>Explanatory research design </a:t>
            </a:r>
            <a:r>
              <a:rPr lang="en-PH" sz="2400" dirty="0">
                <a:solidFill>
                  <a:schemeClr val="tx1"/>
                </a:solidFill>
              </a:rPr>
              <a:t>determines the extent to which two variables (or more) co-vary.</a:t>
            </a:r>
          </a:p>
          <a:p>
            <a:pPr>
              <a:buNone/>
            </a:pPr>
            <a:endParaRPr lang="en-PH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PH" sz="2400" b="1" i="1" dirty="0">
                <a:solidFill>
                  <a:schemeClr val="tx1"/>
                </a:solidFill>
              </a:rPr>
              <a:t>Co-vary</a:t>
            </a:r>
            <a:r>
              <a:rPr lang="en-PH" sz="2400" dirty="0">
                <a:solidFill>
                  <a:schemeClr val="tx1"/>
                </a:solidFill>
              </a:rPr>
              <a:t> means to predict a score on one variable with knowledge about the individual’s score on another variable.</a:t>
            </a:r>
          </a:p>
        </p:txBody>
      </p:sp>
      <p:sp>
        <p:nvSpPr>
          <p:cNvPr id="11" name="Shape 101"/>
          <p:cNvSpPr txBox="1">
            <a:spLocks/>
          </p:cNvSpPr>
          <p:nvPr/>
        </p:nvSpPr>
        <p:spPr>
          <a:xfrm>
            <a:off x="8670895" y="2237316"/>
            <a:ext cx="3187107" cy="2406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r">
              <a:buNone/>
            </a:pPr>
            <a:r>
              <a:rPr lang="en-PH" sz="2400" b="1" dirty="0">
                <a:solidFill>
                  <a:schemeClr val="tx1"/>
                </a:solidFill>
              </a:rPr>
              <a:t>Prediction research design </a:t>
            </a:r>
            <a:r>
              <a:rPr lang="en-PH" sz="2400" dirty="0">
                <a:solidFill>
                  <a:schemeClr val="tx1"/>
                </a:solidFill>
              </a:rPr>
              <a:t>seeks to identify variables that will predict an outcome or criterion.</a:t>
            </a:r>
          </a:p>
          <a:p>
            <a:pPr algn="r">
              <a:buNone/>
            </a:pPr>
            <a:endParaRPr lang="en-PH" sz="2400" dirty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PH" sz="2400" dirty="0">
                <a:solidFill>
                  <a:schemeClr val="tx1"/>
                </a:solidFill>
              </a:rPr>
              <a:t>Variables can be the predictor variable or the criterion variable.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0D2CAF-1300-4166-831A-0101C5965FA7}"/>
              </a:ext>
            </a:extLst>
          </p:cNvPr>
          <p:cNvCxnSpPr>
            <a:cxnSpLocks/>
          </p:cNvCxnSpPr>
          <p:nvPr/>
        </p:nvCxnSpPr>
        <p:spPr>
          <a:xfrm>
            <a:off x="4581336" y="1518300"/>
            <a:ext cx="3254463" cy="1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E42EDE-A661-44C2-8EF7-7657398729D6}"/>
              </a:ext>
            </a:extLst>
          </p:cNvPr>
          <p:cNvCxnSpPr>
            <a:cxnSpLocks/>
          </p:cNvCxnSpPr>
          <p:nvPr/>
        </p:nvCxnSpPr>
        <p:spPr>
          <a:xfrm>
            <a:off x="8699215" y="1622010"/>
            <a:ext cx="0" cy="317076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FEC825-D517-4EE9-A953-C72C7061D30B}"/>
              </a:ext>
            </a:extLst>
          </p:cNvPr>
          <p:cNvCxnSpPr>
            <a:cxnSpLocks/>
          </p:cNvCxnSpPr>
          <p:nvPr/>
        </p:nvCxnSpPr>
        <p:spPr>
          <a:xfrm flipH="1">
            <a:off x="6029075" y="1939086"/>
            <a:ext cx="2687073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501707-79C8-4756-A080-4995524E8A54}"/>
              </a:ext>
            </a:extLst>
          </p:cNvPr>
          <p:cNvCxnSpPr>
            <a:cxnSpLocks/>
          </p:cNvCxnSpPr>
          <p:nvPr/>
        </p:nvCxnSpPr>
        <p:spPr>
          <a:xfrm>
            <a:off x="6029075" y="1923846"/>
            <a:ext cx="0" cy="317076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901ADD-DE77-4107-8E48-3C2E1F4CDF49}"/>
              </a:ext>
            </a:extLst>
          </p:cNvPr>
          <p:cNvCxnSpPr>
            <a:cxnSpLocks/>
          </p:cNvCxnSpPr>
          <p:nvPr/>
        </p:nvCxnSpPr>
        <p:spPr>
          <a:xfrm flipH="1">
            <a:off x="8716148" y="1939086"/>
            <a:ext cx="2737576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E2B7C5-E409-41CB-946C-2AEC32890FE5}"/>
              </a:ext>
            </a:extLst>
          </p:cNvPr>
          <p:cNvCxnSpPr>
            <a:cxnSpLocks/>
          </p:cNvCxnSpPr>
          <p:nvPr/>
        </p:nvCxnSpPr>
        <p:spPr>
          <a:xfrm>
            <a:off x="11453723" y="1920240"/>
            <a:ext cx="0" cy="317076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67C909E-5DC0-4C65-9DEB-CA7092DFB853}"/>
              </a:ext>
            </a:extLst>
          </p:cNvPr>
          <p:cNvSpPr txBox="1"/>
          <p:nvPr/>
        </p:nvSpPr>
        <p:spPr>
          <a:xfrm>
            <a:off x="7899223" y="1176847"/>
            <a:ext cx="169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600" dirty="0">
                <a:solidFill>
                  <a:srgbClr val="FF0000"/>
                </a:solidFill>
                <a:latin typeface="Lato" panose="020B0604020202020204" charset="0"/>
                <a:cs typeface="Lato" panose="020B0604020202020204" charset="0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26969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0" grpId="0" uiExpand="1" build="p"/>
      <p:bldP spid="11" grpId="0" uiExpand="1" build="p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1">
            <a:extLst>
              <a:ext uri="{FF2B5EF4-FFF2-40B4-BE49-F238E27FC236}">
                <a16:creationId xmlns:a16="http://schemas.microsoft.com/office/drawing/2014/main" id="{052BFF6A-ACEF-40FD-8791-BEA9894B4CF8}"/>
              </a:ext>
            </a:extLst>
          </p:cNvPr>
          <p:cNvSpPr txBox="1">
            <a:spLocks/>
          </p:cNvSpPr>
          <p:nvPr/>
        </p:nvSpPr>
        <p:spPr>
          <a:xfrm>
            <a:off x="371507" y="1789750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Does wearing school uniform have any relationship with students’ ability to participate in class?</a:t>
            </a: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Is there a relationship between phone brand and Facebook usage among teens?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72BE2-CBFD-4F0A-8A55-1D71070C2022}"/>
              </a:ext>
            </a:extLst>
          </p:cNvPr>
          <p:cNvSpPr/>
          <p:nvPr/>
        </p:nvSpPr>
        <p:spPr>
          <a:xfrm>
            <a:off x="901859" y="695520"/>
            <a:ext cx="6285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800" b="1" dirty="0">
                <a:solidFill>
                  <a:srgbClr val="0070C0"/>
                </a:solidFill>
                <a:latin typeface="Lato" panose="020B0604020202020204" charset="0"/>
                <a:cs typeface="Lato" panose="020B0604020202020204" charset="0"/>
              </a:rPr>
              <a:t>Examples of Research Questions for Correlational Research</a:t>
            </a:r>
            <a:endParaRPr lang="en-PH" sz="2800" dirty="0">
              <a:solidFill>
                <a:srgbClr val="0070C0"/>
              </a:solidFill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12" name="Shape 101">
            <a:extLst>
              <a:ext uri="{FF2B5EF4-FFF2-40B4-BE49-F238E27FC236}">
                <a16:creationId xmlns:a16="http://schemas.microsoft.com/office/drawing/2014/main" id="{2DAB7ABA-131E-4781-A867-1D22EB4F4123}"/>
              </a:ext>
            </a:extLst>
          </p:cNvPr>
          <p:cNvSpPr txBox="1">
            <a:spLocks/>
          </p:cNvSpPr>
          <p:nvPr/>
        </p:nvSpPr>
        <p:spPr>
          <a:xfrm>
            <a:off x="4404440" y="1789750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Does mathematical competence have any relationship with a person’s willingness to do business?</a:t>
            </a:r>
          </a:p>
        </p:txBody>
      </p:sp>
      <p:sp>
        <p:nvSpPr>
          <p:cNvPr id="14" name="Shape 101">
            <a:extLst>
              <a:ext uri="{FF2B5EF4-FFF2-40B4-BE49-F238E27FC236}">
                <a16:creationId xmlns:a16="http://schemas.microsoft.com/office/drawing/2014/main" id="{80208C3C-EEC2-4C18-B179-57F6D2F6F80A}"/>
              </a:ext>
            </a:extLst>
          </p:cNvPr>
          <p:cNvSpPr txBox="1">
            <a:spLocks/>
          </p:cNvSpPr>
          <p:nvPr/>
        </p:nvSpPr>
        <p:spPr>
          <a:xfrm>
            <a:off x="8089901" y="2496184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Is there a relationship between a student’s attitude towards research and his/her real world problem solving skills?</a:t>
            </a:r>
          </a:p>
        </p:txBody>
      </p:sp>
    </p:spTree>
    <p:extLst>
      <p:ext uri="{BB962C8B-B14F-4D97-AF65-F5344CB8AC3E}">
        <p14:creationId xmlns:p14="http://schemas.microsoft.com/office/powerpoint/2010/main" val="204366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0"/>
          <p:cNvSpPr txBox="1">
            <a:spLocks/>
          </p:cNvSpPr>
          <p:nvPr/>
        </p:nvSpPr>
        <p:spPr>
          <a:xfrm>
            <a:off x="686364" y="400417"/>
            <a:ext cx="7001251" cy="932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Quantitative Research Designs</a:t>
            </a:r>
            <a:endParaRPr lang="en" b="1" dirty="0">
              <a:solidFill>
                <a:srgbClr val="0070C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0" y="1332550"/>
            <a:ext cx="5418667" cy="5418667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/>
          <p:cNvSpPr/>
          <p:nvPr/>
        </p:nvSpPr>
        <p:spPr>
          <a:xfrm>
            <a:off x="728377" y="1332550"/>
            <a:ext cx="3961911" cy="1246616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792" tIns="190792" rIns="190792" bIns="190792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1200" dirty="0">
                <a:latin typeface="Lato" panose="020B0604020202020204" charset="0"/>
                <a:cs typeface="Lato" panose="020B0604020202020204" charset="0"/>
              </a:rPr>
              <a:t>Experimental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1200" dirty="0">
                <a:latin typeface="Lato" panose="020B0604020202020204" charset="0"/>
                <a:cs typeface="Lato" panose="020B0604020202020204" charset="0"/>
              </a:rPr>
              <a:t>Research</a:t>
            </a:r>
          </a:p>
        </p:txBody>
      </p:sp>
      <p:sp>
        <p:nvSpPr>
          <p:cNvPr id="13" name="Shape 101"/>
          <p:cNvSpPr txBox="1">
            <a:spLocks/>
          </p:cNvSpPr>
          <p:nvPr/>
        </p:nvSpPr>
        <p:spPr>
          <a:xfrm>
            <a:off x="927285" y="2838798"/>
            <a:ext cx="3592780" cy="2406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400" i="1" dirty="0">
                <a:solidFill>
                  <a:schemeClr val="tx1"/>
                </a:solidFill>
              </a:rPr>
              <a:t>An </a:t>
            </a:r>
            <a:r>
              <a:rPr lang="en-PH" sz="2400" b="1" dirty="0">
                <a:solidFill>
                  <a:schemeClr val="tx1"/>
                </a:solidFill>
              </a:rPr>
              <a:t>experiment </a:t>
            </a:r>
            <a:r>
              <a:rPr lang="en-PH" sz="2400" i="1" dirty="0">
                <a:solidFill>
                  <a:schemeClr val="tx1"/>
                </a:solidFill>
              </a:rPr>
              <a:t>tests an idea to determine whether it </a:t>
            </a:r>
            <a:r>
              <a:rPr lang="en-PH" sz="2400" b="1" i="1" dirty="0">
                <a:solidFill>
                  <a:schemeClr val="tx1"/>
                </a:solidFill>
              </a:rPr>
              <a:t>influences </a:t>
            </a:r>
            <a:r>
              <a:rPr lang="en-PH" sz="2400" i="1" dirty="0">
                <a:solidFill>
                  <a:schemeClr val="tx1"/>
                </a:solidFill>
              </a:rPr>
              <a:t>an outcome.</a:t>
            </a:r>
          </a:p>
          <a:p>
            <a:pPr algn="ctr">
              <a:buNone/>
            </a:pPr>
            <a:r>
              <a:rPr lang="en-PH" sz="2400" i="1" dirty="0">
                <a:solidFill>
                  <a:schemeClr val="tx1"/>
                </a:solidFill>
              </a:rPr>
              <a:t>Used when the researcher wants to establish possible cause and effect between variables.</a:t>
            </a:r>
            <a:endParaRPr lang="en-PH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2640" y="2579166"/>
            <a:ext cx="2020263" cy="861483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Independent variable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82640" y="4234450"/>
            <a:ext cx="2020263" cy="861483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Dependent variable</a:t>
            </a:r>
          </a:p>
        </p:txBody>
      </p:sp>
      <p:cxnSp>
        <p:nvCxnSpPr>
          <p:cNvPr id="12" name="Straight Arrow Connector 11"/>
          <p:cNvCxnSpPr>
            <a:stCxn id="3" idx="2"/>
            <a:endCxn id="15" idx="0"/>
          </p:cNvCxnSpPr>
          <p:nvPr/>
        </p:nvCxnSpPr>
        <p:spPr>
          <a:xfrm>
            <a:off x="6892772" y="3440649"/>
            <a:ext cx="0" cy="7938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llout: Line 1">
            <a:extLst>
              <a:ext uri="{FF2B5EF4-FFF2-40B4-BE49-F238E27FC236}">
                <a16:creationId xmlns:a16="http://schemas.microsoft.com/office/drawing/2014/main" id="{1B76C07B-3317-40AD-B3DE-1F1DE99E988B}"/>
              </a:ext>
            </a:extLst>
          </p:cNvPr>
          <p:cNvSpPr/>
          <p:nvPr/>
        </p:nvSpPr>
        <p:spPr>
          <a:xfrm>
            <a:off x="8415992" y="1701478"/>
            <a:ext cx="2998768" cy="1388962"/>
          </a:xfrm>
          <a:prstGeom prst="borderCallout1">
            <a:avLst>
              <a:gd name="adj1" fmla="val 18750"/>
              <a:gd name="adj2" fmla="val -8333"/>
              <a:gd name="adj3" fmla="val 63333"/>
              <a:gd name="adj4" fmla="val -5222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000" dirty="0">
                <a:solidFill>
                  <a:schemeClr val="tx1"/>
                </a:solidFill>
                <a:latin typeface="Lato" panose="020B0604020202020204" charset="0"/>
                <a:cs typeface="Lato" panose="020B0604020202020204" charset="0"/>
              </a:rPr>
              <a:t>Variables that cause change in the subject.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9B7D8415-2918-42A5-ABB0-4FC3998B3BDD}"/>
              </a:ext>
            </a:extLst>
          </p:cNvPr>
          <p:cNvSpPr/>
          <p:nvPr/>
        </p:nvSpPr>
        <p:spPr>
          <a:xfrm>
            <a:off x="8415992" y="4665191"/>
            <a:ext cx="2998768" cy="1388962"/>
          </a:xfrm>
          <a:prstGeom prst="borderCallout1">
            <a:avLst>
              <a:gd name="adj1" fmla="val 77083"/>
              <a:gd name="adj2" fmla="val -8333"/>
              <a:gd name="adj3" fmla="val 30000"/>
              <a:gd name="adj4" fmla="val -5338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000" dirty="0">
                <a:solidFill>
                  <a:schemeClr val="tx1"/>
                </a:solidFill>
                <a:latin typeface="Lato" panose="020B0604020202020204" charset="0"/>
                <a:cs typeface="Lato" panose="020B0604020202020204" charset="0"/>
              </a:rPr>
              <a:t>Variables that bear or manifest the effects caused by the independent variable.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6AF0F9-2D9B-4480-828F-1979A3E6FEDD}"/>
              </a:ext>
            </a:extLst>
          </p:cNvPr>
          <p:cNvCxnSpPr/>
          <p:nvPr/>
        </p:nvCxnSpPr>
        <p:spPr>
          <a:xfrm>
            <a:off x="1886673" y="4768770"/>
            <a:ext cx="24075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34C5B4-DB10-4F13-85ED-BFEF8B734D66}"/>
              </a:ext>
            </a:extLst>
          </p:cNvPr>
          <p:cNvCxnSpPr>
            <a:cxnSpLocks/>
          </p:cNvCxnSpPr>
          <p:nvPr/>
        </p:nvCxnSpPr>
        <p:spPr>
          <a:xfrm>
            <a:off x="1170972" y="5142233"/>
            <a:ext cx="202364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6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uiExpand="1" build="p"/>
      <p:bldP spid="3" grpId="0" animBg="1"/>
      <p:bldP spid="15" grpId="0" animBg="1"/>
      <p:bldP spid="2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016CCB89-3459-46BF-8727-3877E907143D}"/>
              </a:ext>
            </a:extLst>
          </p:cNvPr>
          <p:cNvSpPr/>
          <p:nvPr/>
        </p:nvSpPr>
        <p:spPr>
          <a:xfrm>
            <a:off x="901859" y="695520"/>
            <a:ext cx="3788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800" b="1" dirty="0">
                <a:solidFill>
                  <a:srgbClr val="0070C0"/>
                </a:solidFill>
                <a:latin typeface="Lato" panose="020B0604020202020204" charset="0"/>
                <a:cs typeface="Lato" panose="020B0604020202020204" charset="0"/>
              </a:rPr>
              <a:t>Experimental Research Designs</a:t>
            </a:r>
            <a:endParaRPr lang="en-PH" sz="2800" dirty="0">
              <a:solidFill>
                <a:srgbClr val="0070C0"/>
              </a:solidFill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19" name="Shape 101">
            <a:extLst>
              <a:ext uri="{FF2B5EF4-FFF2-40B4-BE49-F238E27FC236}">
                <a16:creationId xmlns:a16="http://schemas.microsoft.com/office/drawing/2014/main" id="{C6E73604-0A44-4D1C-9D48-9415F161B862}"/>
              </a:ext>
            </a:extLst>
          </p:cNvPr>
          <p:cNvSpPr txBox="1">
            <a:spLocks/>
          </p:cNvSpPr>
          <p:nvPr/>
        </p:nvSpPr>
        <p:spPr>
          <a:xfrm>
            <a:off x="1390245" y="1918558"/>
            <a:ext cx="4264517" cy="3241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In </a:t>
            </a:r>
            <a:r>
              <a:rPr lang="en-PH" sz="2400" b="1" i="1" dirty="0">
                <a:solidFill>
                  <a:schemeClr val="tx1"/>
                </a:solidFill>
              </a:rPr>
              <a:t>true experiments</a:t>
            </a:r>
            <a:r>
              <a:rPr lang="en-PH" sz="2400" dirty="0">
                <a:solidFill>
                  <a:schemeClr val="tx1"/>
                </a:solidFill>
              </a:rPr>
              <a:t>, the researcher randomly assigns participants to different conditions of the experimental variable.</a:t>
            </a:r>
          </a:p>
          <a:p>
            <a:pPr algn="ctr">
              <a:buNone/>
            </a:pPr>
            <a:endParaRPr lang="en-PH" sz="24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EG:	R   O1   x   O2</a:t>
            </a:r>
          </a:p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CG:	R   O1   </a:t>
            </a:r>
            <a:r>
              <a:rPr lang="en-PH" sz="2400" dirty="0">
                <a:solidFill>
                  <a:schemeClr val="bg1"/>
                </a:solidFill>
              </a:rPr>
              <a:t>x</a:t>
            </a:r>
            <a:r>
              <a:rPr lang="en-PH" sz="2400" dirty="0">
                <a:solidFill>
                  <a:schemeClr val="tx1"/>
                </a:solidFill>
              </a:rPr>
              <a:t>   O2</a:t>
            </a:r>
          </a:p>
          <a:p>
            <a:pPr algn="ctr">
              <a:buNone/>
            </a:pPr>
            <a:endParaRPr lang="en-PH" sz="24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4F7B69C-679C-4223-BED2-9339FE847AC6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672840" y="1018685"/>
            <a:ext cx="3254463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3537834-5F94-4298-9160-9596E500EBDA}"/>
              </a:ext>
            </a:extLst>
          </p:cNvPr>
          <p:cNvSpPr txBox="1"/>
          <p:nvPr/>
        </p:nvSpPr>
        <p:spPr>
          <a:xfrm>
            <a:off x="6927303" y="695520"/>
            <a:ext cx="169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600" dirty="0">
                <a:latin typeface="Lato" panose="020B0604020202020204" charset="0"/>
                <a:cs typeface="Lato" panose="020B0604020202020204" charset="0"/>
              </a:rPr>
              <a:t>TYPES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987880-5FE9-4F7E-92BC-3CB6D7B0E723}"/>
              </a:ext>
            </a:extLst>
          </p:cNvPr>
          <p:cNvCxnSpPr>
            <a:cxnSpLocks/>
          </p:cNvCxnSpPr>
          <p:nvPr/>
        </p:nvCxnSpPr>
        <p:spPr>
          <a:xfrm>
            <a:off x="7813869" y="1341851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FBA6E8-77A7-4183-BDE3-099A6782CF28}"/>
              </a:ext>
            </a:extLst>
          </p:cNvPr>
          <p:cNvCxnSpPr>
            <a:cxnSpLocks/>
          </p:cNvCxnSpPr>
          <p:nvPr/>
        </p:nvCxnSpPr>
        <p:spPr>
          <a:xfrm flipH="1">
            <a:off x="2967690" y="1658927"/>
            <a:ext cx="483996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904FF0E-DABB-45E0-8164-7FFD06F238B5}"/>
              </a:ext>
            </a:extLst>
          </p:cNvPr>
          <p:cNvCxnSpPr>
            <a:cxnSpLocks/>
          </p:cNvCxnSpPr>
          <p:nvPr/>
        </p:nvCxnSpPr>
        <p:spPr>
          <a:xfrm>
            <a:off x="2967689" y="1643687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50AFC6-0486-45DA-A929-B35150395E3C}"/>
              </a:ext>
            </a:extLst>
          </p:cNvPr>
          <p:cNvCxnSpPr>
            <a:cxnSpLocks/>
          </p:cNvCxnSpPr>
          <p:nvPr/>
        </p:nvCxnSpPr>
        <p:spPr>
          <a:xfrm flipH="1">
            <a:off x="7807652" y="1658927"/>
            <a:ext cx="115115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B78CA-1CE7-488D-A138-FACF95805F53}"/>
              </a:ext>
            </a:extLst>
          </p:cNvPr>
          <p:cNvCxnSpPr>
            <a:cxnSpLocks/>
          </p:cNvCxnSpPr>
          <p:nvPr/>
        </p:nvCxnSpPr>
        <p:spPr>
          <a:xfrm>
            <a:off x="8982644" y="1640081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101">
            <a:extLst>
              <a:ext uri="{FF2B5EF4-FFF2-40B4-BE49-F238E27FC236}">
                <a16:creationId xmlns:a16="http://schemas.microsoft.com/office/drawing/2014/main" id="{2FAC8701-CAC8-46D4-9B60-0C8363DFF362}"/>
              </a:ext>
            </a:extLst>
          </p:cNvPr>
          <p:cNvSpPr txBox="1">
            <a:spLocks/>
          </p:cNvSpPr>
          <p:nvPr/>
        </p:nvSpPr>
        <p:spPr>
          <a:xfrm>
            <a:off x="6732490" y="2015759"/>
            <a:ext cx="4181472" cy="2406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400" b="1" i="1" dirty="0">
                <a:solidFill>
                  <a:schemeClr val="tx1"/>
                </a:solidFill>
              </a:rPr>
              <a:t>Quasi-experiments</a:t>
            </a:r>
            <a:r>
              <a:rPr lang="en-PH" sz="2400" dirty="0">
                <a:solidFill>
                  <a:schemeClr val="tx1"/>
                </a:solidFill>
              </a:rPr>
              <a:t> include assignment, but not random assignment of participants to groups.</a:t>
            </a:r>
          </a:p>
          <a:p>
            <a:pPr algn="ctr">
              <a:buNone/>
            </a:pPr>
            <a:endParaRPr lang="en-PH" sz="24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EG:	O1   x   O2</a:t>
            </a:r>
          </a:p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CG:	O1   </a:t>
            </a:r>
            <a:r>
              <a:rPr lang="en-PH" sz="2400" dirty="0">
                <a:solidFill>
                  <a:schemeClr val="bg1"/>
                </a:solidFill>
              </a:rPr>
              <a:t>x</a:t>
            </a:r>
            <a:r>
              <a:rPr lang="en-PH" sz="2400" dirty="0">
                <a:solidFill>
                  <a:schemeClr val="tx1"/>
                </a:solidFill>
              </a:rPr>
              <a:t>   O2</a:t>
            </a:r>
          </a:p>
          <a:p>
            <a:pPr algn="ctr">
              <a:buNone/>
            </a:pPr>
            <a:endParaRPr lang="en-PH" sz="24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2D0B77-EBFB-49E1-910C-4DDA74F6C6FF}"/>
              </a:ext>
            </a:extLst>
          </p:cNvPr>
          <p:cNvCxnSpPr/>
          <p:nvPr/>
        </p:nvCxnSpPr>
        <p:spPr>
          <a:xfrm flipH="1">
            <a:off x="1469985" y="4421930"/>
            <a:ext cx="706056" cy="2773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A2EF8E6-71BF-4EFD-AF47-1929E172E708}"/>
              </a:ext>
            </a:extLst>
          </p:cNvPr>
          <p:cNvSpPr txBox="1"/>
          <p:nvPr/>
        </p:nvSpPr>
        <p:spPr>
          <a:xfrm>
            <a:off x="312517" y="4768770"/>
            <a:ext cx="1736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Experimental group (treatment group)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5CFC82-9937-4AB1-B678-38AE5A50E7DD}"/>
              </a:ext>
            </a:extLst>
          </p:cNvPr>
          <p:cNvCxnSpPr>
            <a:cxnSpLocks/>
          </p:cNvCxnSpPr>
          <p:nvPr/>
        </p:nvCxnSpPr>
        <p:spPr>
          <a:xfrm flipH="1">
            <a:off x="1759352" y="4956091"/>
            <a:ext cx="532435" cy="40391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17EB55F-EEC5-455E-A32C-4A0CE4515282}"/>
              </a:ext>
            </a:extLst>
          </p:cNvPr>
          <p:cNvSpPr txBox="1"/>
          <p:nvPr/>
        </p:nvSpPr>
        <p:spPr>
          <a:xfrm>
            <a:off x="601884" y="5429452"/>
            <a:ext cx="190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Control group </a:t>
            </a:r>
          </a:p>
          <a:p>
            <a:r>
              <a:rPr lang="en-PH" dirty="0"/>
              <a:t>(non-treatment group)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5934C0B-5833-4F0B-8D0E-11FDE57C6850}"/>
              </a:ext>
            </a:extLst>
          </p:cNvPr>
          <p:cNvCxnSpPr>
            <a:cxnSpLocks/>
          </p:cNvCxnSpPr>
          <p:nvPr/>
        </p:nvCxnSpPr>
        <p:spPr>
          <a:xfrm flipH="1">
            <a:off x="2983639" y="4956091"/>
            <a:ext cx="234123" cy="9122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89C4457-4F09-4BB9-95A8-BD20A172B860}"/>
              </a:ext>
            </a:extLst>
          </p:cNvPr>
          <p:cNvSpPr txBox="1"/>
          <p:nvPr/>
        </p:nvSpPr>
        <p:spPr>
          <a:xfrm>
            <a:off x="2115538" y="5871650"/>
            <a:ext cx="1877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/>
              <a:t>Randomization</a:t>
            </a:r>
          </a:p>
          <a:p>
            <a:pPr algn="ctr"/>
            <a:r>
              <a:rPr lang="en-PH" dirty="0"/>
              <a:t>(assigning individuals randomly to groups)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7888BDA-E4CE-4504-98B2-DB347B64AE00}"/>
              </a:ext>
            </a:extLst>
          </p:cNvPr>
          <p:cNvCxnSpPr>
            <a:cxnSpLocks/>
          </p:cNvCxnSpPr>
          <p:nvPr/>
        </p:nvCxnSpPr>
        <p:spPr>
          <a:xfrm>
            <a:off x="3738622" y="4956091"/>
            <a:ext cx="170992" cy="33589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63F373D-23D4-42A8-9B1C-1D7946FC1019}"/>
              </a:ext>
            </a:extLst>
          </p:cNvPr>
          <p:cNvSpPr txBox="1"/>
          <p:nvPr/>
        </p:nvSpPr>
        <p:spPr>
          <a:xfrm>
            <a:off x="3553423" y="5227096"/>
            <a:ext cx="951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pretest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1D305FC-153F-41A1-BEC6-7ABE7A408628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803494" y="4768770"/>
            <a:ext cx="555471" cy="31464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B636588-D3C5-4B2D-9B29-676BD59ACFA1}"/>
              </a:ext>
            </a:extLst>
          </p:cNvPr>
          <p:cNvSpPr txBox="1"/>
          <p:nvPr/>
        </p:nvSpPr>
        <p:spPr>
          <a:xfrm>
            <a:off x="4902406" y="5083415"/>
            <a:ext cx="913117" cy="30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post-test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A6047BC-8B61-4D35-B1B8-2F109E218CC3}"/>
              </a:ext>
            </a:extLst>
          </p:cNvPr>
          <p:cNvCxnSpPr>
            <a:cxnSpLocks/>
          </p:cNvCxnSpPr>
          <p:nvPr/>
        </p:nvCxnSpPr>
        <p:spPr>
          <a:xfrm>
            <a:off x="4224759" y="4627055"/>
            <a:ext cx="240440" cy="80239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8C60492-53B0-4BB0-8E47-56A4860805DA}"/>
              </a:ext>
            </a:extLst>
          </p:cNvPr>
          <p:cNvSpPr txBox="1"/>
          <p:nvPr/>
        </p:nvSpPr>
        <p:spPr>
          <a:xfrm>
            <a:off x="4080603" y="5395975"/>
            <a:ext cx="1736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240085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34" grpId="0"/>
      <p:bldP spid="8" grpId="0"/>
      <p:bldP spid="23" grpId="0"/>
      <p:bldP spid="25" grpId="0"/>
      <p:bldP spid="35" grpId="0"/>
      <p:bldP spid="37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1">
            <a:extLst>
              <a:ext uri="{FF2B5EF4-FFF2-40B4-BE49-F238E27FC236}">
                <a16:creationId xmlns:a16="http://schemas.microsoft.com/office/drawing/2014/main" id="{052BFF6A-ACEF-40FD-8791-BEA9894B4CF8}"/>
              </a:ext>
            </a:extLst>
          </p:cNvPr>
          <p:cNvSpPr txBox="1">
            <a:spLocks/>
          </p:cNvSpPr>
          <p:nvPr/>
        </p:nvSpPr>
        <p:spPr>
          <a:xfrm>
            <a:off x="371507" y="1789750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Does the use of audio-visuals in class have any effect on students’ memory?</a:t>
            </a: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Does playing indie pop music improve students’ ability to solve Math problems while in class?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72BE2-CBFD-4F0A-8A55-1D71070C2022}"/>
              </a:ext>
            </a:extLst>
          </p:cNvPr>
          <p:cNvSpPr/>
          <p:nvPr/>
        </p:nvSpPr>
        <p:spPr>
          <a:xfrm>
            <a:off x="901859" y="695520"/>
            <a:ext cx="6285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800" b="1" dirty="0">
                <a:solidFill>
                  <a:srgbClr val="0070C0"/>
                </a:solidFill>
                <a:latin typeface="Lato" panose="020B0604020202020204" charset="0"/>
                <a:cs typeface="Lato" panose="020B0604020202020204" charset="0"/>
              </a:rPr>
              <a:t>Examples of Research Questions for Experimental Research</a:t>
            </a:r>
            <a:endParaRPr lang="en-PH" sz="2800" dirty="0">
              <a:solidFill>
                <a:srgbClr val="0070C0"/>
              </a:solidFill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12" name="Shape 101">
            <a:extLst>
              <a:ext uri="{FF2B5EF4-FFF2-40B4-BE49-F238E27FC236}">
                <a16:creationId xmlns:a16="http://schemas.microsoft.com/office/drawing/2014/main" id="{2DAB7ABA-131E-4781-A867-1D22EB4F4123}"/>
              </a:ext>
            </a:extLst>
          </p:cNvPr>
          <p:cNvSpPr txBox="1">
            <a:spLocks/>
          </p:cNvSpPr>
          <p:nvPr/>
        </p:nvSpPr>
        <p:spPr>
          <a:xfrm>
            <a:off x="4404440" y="1789750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Does a meme-based ad on social media improve a product’s name recall as compared to an ordinary ad?</a:t>
            </a:r>
          </a:p>
        </p:txBody>
      </p:sp>
      <p:sp>
        <p:nvSpPr>
          <p:cNvPr id="14" name="Shape 101">
            <a:extLst>
              <a:ext uri="{FF2B5EF4-FFF2-40B4-BE49-F238E27FC236}">
                <a16:creationId xmlns:a16="http://schemas.microsoft.com/office/drawing/2014/main" id="{80208C3C-EEC2-4C18-B179-57F6D2F6F80A}"/>
              </a:ext>
            </a:extLst>
          </p:cNvPr>
          <p:cNvSpPr txBox="1">
            <a:spLocks/>
          </p:cNvSpPr>
          <p:nvPr/>
        </p:nvSpPr>
        <p:spPr>
          <a:xfrm>
            <a:off x="8089901" y="2496184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Can peer counseling improve a person’s school anxiety?</a:t>
            </a:r>
          </a:p>
        </p:txBody>
      </p:sp>
    </p:spTree>
    <p:extLst>
      <p:ext uri="{BB962C8B-B14F-4D97-AF65-F5344CB8AC3E}">
        <p14:creationId xmlns:p14="http://schemas.microsoft.com/office/powerpoint/2010/main" val="28571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284011" y="1350138"/>
            <a:ext cx="5523665" cy="9321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b="1" dirty="0"/>
              <a:t>Determine the design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358153" y="379253"/>
            <a:ext cx="4166373" cy="7130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en-US" b="0" dirty="0"/>
              <a:t>ACTIVITY ONE</a:t>
            </a:r>
            <a:endParaRPr lang="en" b="0" dirty="0"/>
          </a:p>
        </p:txBody>
      </p:sp>
      <p:sp>
        <p:nvSpPr>
          <p:cNvPr id="5" name="Shape 101"/>
          <p:cNvSpPr txBox="1">
            <a:spLocks/>
          </p:cNvSpPr>
          <p:nvPr/>
        </p:nvSpPr>
        <p:spPr>
          <a:xfrm>
            <a:off x="4524526" y="379253"/>
            <a:ext cx="7164966" cy="4843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2800" b="0" dirty="0"/>
              <a:t>Internet availability at home and student’s average sleeping time at night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2800" b="0" dirty="0"/>
              <a:t>Social media involvement and practices of Grade 12 HUMSS students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2800" b="0" dirty="0"/>
              <a:t>The effect of the use of &lt;a local packaging material&gt; on the shelf life of a product.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2800" b="0" dirty="0"/>
              <a:t>The marketability of &lt;innovative product&gt; to SHS students.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2800" b="0" dirty="0"/>
              <a:t>Children of single parents and their level of Math anxiety.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PH" sz="2800" b="0" dirty="0"/>
          </a:p>
        </p:txBody>
      </p:sp>
    </p:spTree>
    <p:extLst>
      <p:ext uri="{BB962C8B-B14F-4D97-AF65-F5344CB8AC3E}">
        <p14:creationId xmlns:p14="http://schemas.microsoft.com/office/powerpoint/2010/main" val="108401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 build="p"/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284011" y="1350138"/>
            <a:ext cx="5523665" cy="9321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PH" b="1" dirty="0"/>
              <a:t>Quest for Questions</a:t>
            </a:r>
            <a:endParaRPr lang="en" b="1" dirty="0"/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358153" y="379253"/>
            <a:ext cx="4166373" cy="7130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en-US" b="0" dirty="0"/>
              <a:t>ACTIVITY TWO</a:t>
            </a:r>
            <a:endParaRPr lang="en" b="0" dirty="0"/>
          </a:p>
        </p:txBody>
      </p:sp>
      <p:sp>
        <p:nvSpPr>
          <p:cNvPr id="5" name="Shape 101"/>
          <p:cNvSpPr txBox="1">
            <a:spLocks/>
          </p:cNvSpPr>
          <p:nvPr/>
        </p:nvSpPr>
        <p:spPr>
          <a:xfrm>
            <a:off x="3541853" y="379253"/>
            <a:ext cx="8309686" cy="4843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l">
              <a:spcAft>
                <a:spcPts val="1200"/>
              </a:spcAft>
            </a:pPr>
            <a:r>
              <a:rPr lang="en-PH" sz="2800" b="0" dirty="0"/>
              <a:t>As a group, decide on a topic of interest for your research.</a:t>
            </a:r>
          </a:p>
          <a:p>
            <a:pPr algn="l">
              <a:spcAft>
                <a:spcPts val="1200"/>
              </a:spcAft>
            </a:pPr>
            <a:r>
              <a:rPr lang="en-PH" sz="2800" b="0" dirty="0"/>
              <a:t>For the next 10 minutes, come up with at least three research questions, one for each quantitative research design based on that topic and relevant to your SHS track.</a:t>
            </a:r>
          </a:p>
          <a:p>
            <a:pPr algn="l">
              <a:spcAft>
                <a:spcPts val="1200"/>
              </a:spcAft>
            </a:pPr>
            <a:r>
              <a:rPr lang="en-PH" sz="2800" b="0" dirty="0"/>
              <a:t>Present your group’s ideas to the rest of the class by sharing why your group thinks the question is interesting and how you see the group doing it.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72A50-18F4-4ED7-A806-7ECFDA6E9EA2}"/>
              </a:ext>
            </a:extLst>
          </p:cNvPr>
          <p:cNvSpPr txBox="1"/>
          <p:nvPr/>
        </p:nvSpPr>
        <p:spPr>
          <a:xfrm>
            <a:off x="1574157" y="5616212"/>
            <a:ext cx="8843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dirty="0">
                <a:latin typeface="Lato" panose="020B0604020202020204" charset="0"/>
                <a:cs typeface="Lato" panose="020B0604020202020204" charset="0"/>
              </a:rPr>
              <a:t>Be creative. No idea is crazy. </a:t>
            </a:r>
          </a:p>
          <a:p>
            <a:pPr algn="ctr"/>
            <a:r>
              <a:rPr lang="en-PH" sz="3200" dirty="0">
                <a:latin typeface="Lato" panose="020B0604020202020204" charset="0"/>
                <a:cs typeface="Lato" panose="020B0604020202020204" charset="0"/>
              </a:rPr>
              <a:t>The more innovative the idea, the better.</a:t>
            </a:r>
          </a:p>
        </p:txBody>
      </p:sp>
    </p:spTree>
    <p:extLst>
      <p:ext uri="{BB962C8B-B14F-4D97-AF65-F5344CB8AC3E}">
        <p14:creationId xmlns:p14="http://schemas.microsoft.com/office/powerpoint/2010/main" val="13984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 build="p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401144" y="731520"/>
            <a:ext cx="8377589" cy="23899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42950" indent="-742950">
              <a:spcAft>
                <a:spcPts val="1000"/>
              </a:spcAft>
              <a:buFont typeface="+mj-lt"/>
              <a:buAutoNum type="arabicPeriod"/>
            </a:pPr>
            <a:r>
              <a:rPr lang="en-PH" sz="3600" dirty="0">
                <a:solidFill>
                  <a:schemeClr val="tx1"/>
                </a:solidFill>
              </a:rPr>
              <a:t>What are the differences between quantitative and qualitative research?</a:t>
            </a:r>
          </a:p>
          <a:p>
            <a:pPr marL="742950" indent="-742950">
              <a:spcAft>
                <a:spcPts val="1000"/>
              </a:spcAft>
              <a:buFont typeface="+mj-lt"/>
              <a:buAutoNum type="arabicPeriod"/>
            </a:pPr>
            <a:r>
              <a:rPr lang="en-PH" sz="3600" dirty="0">
                <a:solidFill>
                  <a:schemeClr val="tx1"/>
                </a:solidFill>
              </a:rPr>
              <a:t>What are the strengths of quantitative research? Its weaknesses?</a:t>
            </a:r>
          </a:p>
          <a:p>
            <a:pPr marL="742950" indent="-742950">
              <a:spcAft>
                <a:spcPts val="1000"/>
              </a:spcAft>
              <a:buFont typeface="+mj-lt"/>
              <a:buAutoNum type="arabicPeriod"/>
            </a:pPr>
            <a:r>
              <a:rPr lang="en-PH" sz="3600" dirty="0">
                <a:solidFill>
                  <a:schemeClr val="tx1"/>
                </a:solidFill>
              </a:rPr>
              <a:t>What are variables?</a:t>
            </a:r>
          </a:p>
          <a:p>
            <a:pPr marL="742950" indent="-742950">
              <a:spcAft>
                <a:spcPts val="1000"/>
              </a:spcAft>
              <a:buFont typeface="+mj-lt"/>
              <a:buAutoNum type="arabicPeriod"/>
            </a:pPr>
            <a:r>
              <a:rPr lang="en-PH" sz="3600" dirty="0">
                <a:solidFill>
                  <a:schemeClr val="tx1"/>
                </a:solidFill>
              </a:rPr>
              <a:t>How do we classify variables?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4513" y="0"/>
            <a:ext cx="1522549" cy="6858000"/>
          </a:xfrm>
          <a:prstGeom prst="rect">
            <a:avLst/>
          </a:prstGeom>
          <a:gradFill flip="none" rotWithShape="1">
            <a:gsLst>
              <a:gs pos="0">
                <a:srgbClr val="3299EE">
                  <a:shade val="30000"/>
                  <a:satMod val="115000"/>
                </a:srgbClr>
              </a:gs>
              <a:gs pos="50000">
                <a:srgbClr val="3299EE">
                  <a:shade val="67500"/>
                  <a:satMod val="115000"/>
                </a:srgbClr>
              </a:gs>
              <a:gs pos="100000">
                <a:srgbClr val="3299EE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87062" y="0"/>
            <a:ext cx="464513" cy="6858000"/>
          </a:xfrm>
          <a:prstGeom prst="rect">
            <a:avLst/>
          </a:prstGeo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51575" y="0"/>
            <a:ext cx="485056" cy="6858000"/>
          </a:xfrm>
          <a:prstGeom prst="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464513" cy="6858000"/>
          </a:xfrm>
          <a:prstGeom prst="rect">
            <a:avLst/>
          </a:prstGeom>
          <a:gradFill flip="none" rotWithShape="1">
            <a:gsLst>
              <a:gs pos="0">
                <a:srgbClr val="7BE3F1">
                  <a:shade val="30000"/>
                  <a:satMod val="115000"/>
                </a:srgbClr>
              </a:gs>
              <a:gs pos="50000">
                <a:srgbClr val="7BE3F1">
                  <a:shade val="67500"/>
                  <a:satMod val="115000"/>
                </a:srgbClr>
              </a:gs>
              <a:gs pos="100000">
                <a:srgbClr val="7BE3F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4435719"/>
            <a:ext cx="2936631" cy="1969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PH" sz="400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Raleway" panose="020B0403030101060003" pitchFamily="34" charset="0"/>
                <a:cs typeface="Arial"/>
              </a:rPr>
              <a:t>Let’s look back…</a:t>
            </a:r>
            <a:endParaRPr lang="en" sz="4000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Raleway" panose="020B0403030101060003" pitchFamily="34" charset="0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4202723"/>
            <a:ext cx="2936631" cy="123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0" y="6515100"/>
            <a:ext cx="2936631" cy="123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2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uiExpand="1" build="p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31867" y="5924054"/>
            <a:ext cx="2286000" cy="5684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IDENTITY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17867" y="5924054"/>
            <a:ext cx="2286000" cy="568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MAGNITUDE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03867" y="5924054"/>
            <a:ext cx="2286000" cy="5684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EQUAL INTERVALS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789867" y="5924054"/>
            <a:ext cx="2286000" cy="5684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ABSOLUTE ZERO</a:t>
            </a:r>
          </a:p>
        </p:txBody>
      </p:sp>
      <p:sp>
        <p:nvSpPr>
          <p:cNvPr id="21" name="Shape 101"/>
          <p:cNvSpPr txBox="1">
            <a:spLocks/>
          </p:cNvSpPr>
          <p:nvPr/>
        </p:nvSpPr>
        <p:spPr>
          <a:xfrm>
            <a:off x="3401144" y="795717"/>
            <a:ext cx="8327030" cy="1119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tabLst/>
              <a:defRPr/>
            </a:pPr>
            <a:r>
              <a:rPr kumimoji="0" lang="en-PH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A variable varies and has values. The values of variables under study are the research data.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tabLst/>
              <a:defRPr/>
            </a:pPr>
            <a:endParaRPr kumimoji="0" lang="en-PH" sz="2800" b="0" i="0" u="none" strike="noStrike" kern="0" cap="none" spc="0" normalizeH="0" baseline="0" noProof="0" dirty="0">
              <a:ln>
                <a:noFill/>
              </a:ln>
              <a:solidFill>
                <a:srgbClr val="67748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tabLst/>
              <a:defRPr/>
            </a:pPr>
            <a:r>
              <a:rPr kumimoji="0" lang="en-PH" sz="2800" b="0" i="0" u="none" strike="noStrike" kern="0" cap="none" spc="0" normalizeH="0" baseline="0" noProof="0" dirty="0">
                <a:ln>
                  <a:noFill/>
                </a:ln>
                <a:solidFill>
                  <a:srgbClr val="67748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Are these variables? chair, shape of table, tweet, shirt style.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31867" y="5369032"/>
            <a:ext cx="9144000" cy="420126"/>
          </a:xfrm>
          <a:prstGeom prst="rect">
            <a:avLst/>
          </a:prstGeom>
          <a:gradFill flip="none" rotWithShape="1">
            <a:gsLst>
              <a:gs pos="67000">
                <a:srgbClr val="FFFF00"/>
              </a:gs>
              <a:gs pos="33000">
                <a:srgbClr val="FFC000"/>
              </a:gs>
              <a:gs pos="100000">
                <a:srgbClr val="92D05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RATIO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931867" y="5370915"/>
            <a:ext cx="6858000" cy="420126"/>
          </a:xfrm>
          <a:prstGeom prst="rect">
            <a:avLst/>
          </a:prstGeom>
          <a:gradFill flip="none" rotWithShape="1">
            <a:gsLst>
              <a:gs pos="100000">
                <a:srgbClr val="FFFF00"/>
              </a:gs>
              <a:gs pos="50000">
                <a:srgbClr val="FFC00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INTERVAL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31867" y="5360078"/>
            <a:ext cx="4572000" cy="420126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ORDINAL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31867" y="5368662"/>
            <a:ext cx="2286000" cy="4201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NOMINAL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24628" y="5828972"/>
            <a:ext cx="96687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hape 100"/>
          <p:cNvSpPr txBox="1">
            <a:spLocks/>
          </p:cNvSpPr>
          <p:nvPr/>
        </p:nvSpPr>
        <p:spPr>
          <a:xfrm>
            <a:off x="6875670" y="2991966"/>
            <a:ext cx="4659476" cy="932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aleway"/>
                <a:sym typeface="Raleway"/>
              </a:rPr>
              <a:t>Classifying Variables according to Scales of Measure</a:t>
            </a:r>
            <a:endParaRPr kumimoji="0" lang="en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aleway"/>
              <a:sym typeface="Raleway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513" y="0"/>
            <a:ext cx="1522549" cy="6858000"/>
          </a:xfrm>
          <a:prstGeom prst="rect">
            <a:avLst/>
          </a:prstGeom>
          <a:gradFill flip="none" rotWithShape="1">
            <a:gsLst>
              <a:gs pos="0">
                <a:srgbClr val="3299EE">
                  <a:shade val="30000"/>
                  <a:satMod val="115000"/>
                </a:srgbClr>
              </a:gs>
              <a:gs pos="50000">
                <a:srgbClr val="3299EE">
                  <a:shade val="67500"/>
                  <a:satMod val="115000"/>
                </a:srgbClr>
              </a:gs>
              <a:gs pos="100000">
                <a:srgbClr val="3299EE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7062" y="0"/>
            <a:ext cx="464513" cy="6858000"/>
          </a:xfrm>
          <a:prstGeom prst="rect">
            <a:avLst/>
          </a:prstGeo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51575" y="0"/>
            <a:ext cx="485056" cy="6858000"/>
          </a:xfrm>
          <a:prstGeom prst="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464513" cy="6858000"/>
          </a:xfrm>
          <a:prstGeom prst="rect">
            <a:avLst/>
          </a:prstGeom>
          <a:gradFill flip="none" rotWithShape="1">
            <a:gsLst>
              <a:gs pos="0">
                <a:srgbClr val="7BE3F1">
                  <a:shade val="30000"/>
                  <a:satMod val="115000"/>
                </a:srgbClr>
              </a:gs>
              <a:gs pos="50000">
                <a:srgbClr val="7BE3F1">
                  <a:shade val="67500"/>
                  <a:satMod val="115000"/>
                </a:srgbClr>
              </a:gs>
              <a:gs pos="100000">
                <a:srgbClr val="7BE3F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4436051"/>
            <a:ext cx="2936631" cy="1969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4000" b="1" i="0" u="none" strike="noStrike" kern="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Raleway" panose="020B0403030101060003" pitchFamily="34" charset="0"/>
                <a:ea typeface="+mn-ea"/>
                <a:cs typeface="Arial"/>
                <a:sym typeface="Arial"/>
              </a:rPr>
              <a:t>Variables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4202723"/>
            <a:ext cx="2936631" cy="123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6515100"/>
            <a:ext cx="2936631" cy="123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019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4.79167E-6 -0.2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-4.79167E-6 -0.1324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59259E-6 L -4.79167E-6 -0.0687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8" grpId="0" animBg="1"/>
      <p:bldP spid="20" grpId="0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284011" y="1350138"/>
            <a:ext cx="5523665" cy="93213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b="1" dirty="0"/>
              <a:t>Which goes where?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358153" y="379253"/>
            <a:ext cx="4166373" cy="7130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en-US" b="0" dirty="0"/>
              <a:t>ACTIVITY ONE</a:t>
            </a:r>
            <a:endParaRPr lang="en" b="0" dirty="0"/>
          </a:p>
        </p:txBody>
      </p:sp>
      <p:sp>
        <p:nvSpPr>
          <p:cNvPr id="5" name="Shape 101"/>
          <p:cNvSpPr txBox="1">
            <a:spLocks/>
          </p:cNvSpPr>
          <p:nvPr/>
        </p:nvSpPr>
        <p:spPr>
          <a:xfrm>
            <a:off x="6912306" y="251410"/>
            <a:ext cx="5049034" cy="50824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Daily Allowance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Availability of Internet Connection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Time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Temperature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Test Score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Position in Student Government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Cellphone Brand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Height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Cellphone number  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sym typeface="Lato"/>
              </a:rPr>
              <a:t>Class rank in the honor roll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838" y="2282271"/>
            <a:ext cx="2026508" cy="259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7106" y="2282271"/>
            <a:ext cx="2026508" cy="25947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9706" y="2282271"/>
            <a:ext cx="2026508" cy="2594784"/>
          </a:xfrm>
          <a:prstGeom prst="rect">
            <a:avLst/>
          </a:prstGeom>
          <a:solidFill>
            <a:srgbClr val="5D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158" y="2282271"/>
            <a:ext cx="2063187" cy="510356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AGE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83759" y="2282271"/>
            <a:ext cx="2063187" cy="510356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GRADE LEVEL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12762" y="2282271"/>
            <a:ext cx="2063187" cy="510356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GENDER</a:t>
            </a:r>
          </a:p>
        </p:txBody>
      </p:sp>
      <p:sp>
        <p:nvSpPr>
          <p:cNvPr id="27" name="Shape 101"/>
          <p:cNvSpPr txBox="1">
            <a:spLocks/>
          </p:cNvSpPr>
          <p:nvPr/>
        </p:nvSpPr>
        <p:spPr>
          <a:xfrm>
            <a:off x="620440" y="5623819"/>
            <a:ext cx="11069052" cy="713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defRPr sz="2400" b="1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ato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/>
                <a:sym typeface="Lato"/>
              </a:rPr>
              <a:t>Classify the variables at the right based on their “likelihood” to the three others in the color-coded columns.</a:t>
            </a:r>
            <a:endParaRPr kumimoji="0" lang="en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1053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 build="p"/>
      <p:bldP spid="5" grpId="0" uiExpand="1" build="p"/>
      <p:bldP spid="9" grpId="0" animBg="1"/>
      <p:bldP spid="22" grpId="0" animBg="1"/>
      <p:bldP spid="23" grpId="0" animBg="1"/>
      <p:bldP spid="20" grpId="0" animBg="1"/>
      <p:bldP spid="25" grpId="0" animBg="1"/>
      <p:bldP spid="26" grpId="0" animBg="1"/>
      <p:bldP spid="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8865" cy="1460090"/>
          </a:xfrm>
          <a:prstGeom prst="rect">
            <a:avLst/>
          </a:prstGeom>
          <a:gradFill flip="none" rotWithShape="1">
            <a:gsLst>
              <a:gs pos="0">
                <a:srgbClr val="7BE3F1">
                  <a:shade val="30000"/>
                  <a:satMod val="115000"/>
                </a:srgbClr>
              </a:gs>
              <a:gs pos="50000">
                <a:srgbClr val="7BE3F1">
                  <a:shade val="67500"/>
                  <a:satMod val="115000"/>
                </a:srgbClr>
              </a:gs>
              <a:gs pos="100000">
                <a:srgbClr val="7BE3F1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20651" y="0"/>
            <a:ext cx="8568812" cy="1460090"/>
          </a:xfrm>
          <a:prstGeom prst="rect">
            <a:avLst/>
          </a:prstGeom>
          <a:gradFill flip="none" rotWithShape="1">
            <a:gsLst>
              <a:gs pos="0">
                <a:srgbClr val="3299EE">
                  <a:shade val="30000"/>
                  <a:satMod val="115000"/>
                </a:srgbClr>
              </a:gs>
              <a:gs pos="50000">
                <a:srgbClr val="3299EE">
                  <a:shade val="67500"/>
                  <a:satMod val="115000"/>
                </a:srgbClr>
              </a:gs>
              <a:gs pos="100000">
                <a:srgbClr val="3299EE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789463" y="0"/>
            <a:ext cx="1240877" cy="1460090"/>
          </a:xfrm>
          <a:prstGeom prst="rect">
            <a:avLst/>
          </a:prstGeo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030340" y="0"/>
            <a:ext cx="1161660" cy="1460090"/>
          </a:xfrm>
          <a:prstGeom prst="rect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PH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Our Learning Goals:</a:t>
            </a:r>
            <a:endParaRPr lang="en" sz="4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238865" y="1761486"/>
            <a:ext cx="10372305" cy="3731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en-P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  <a:ea typeface="Lato"/>
                <a:cs typeface="Lato"/>
                <a:sym typeface="Lato"/>
              </a:rPr>
              <a:t>After this discussion, you are expected to have the ability to…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P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  <a:ea typeface="Lato"/>
                <a:cs typeface="Lato"/>
                <a:sym typeface="Lato"/>
              </a:rPr>
              <a:t>describe characteristics, strengths, and weaknesses of quantitative research;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P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  <a:ea typeface="Lato"/>
                <a:cs typeface="Lato"/>
                <a:sym typeface="Lato"/>
              </a:rPr>
              <a:t>differentiate kinds of variables according to scales of measure; and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PH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  <a:ea typeface="Lato"/>
                <a:cs typeface="Lato"/>
                <a:sym typeface="Lato"/>
              </a:rPr>
              <a:t>contrast kinds of quantitative research.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238865" y="5685332"/>
            <a:ext cx="9791475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This slideshow presentation will be made available through the trainer’s website: </a:t>
            </a:r>
            <a:r>
              <a:rPr lang="en-US" sz="1800" i="1" u="sng" dirty="0">
                <a:solidFill>
                  <a:schemeClr val="accent3">
                    <a:lumMod val="75000"/>
                  </a:schemeClr>
                </a:solidFill>
                <a:latin typeface="Lato"/>
                <a:ea typeface="Lato"/>
                <a:cs typeface="Lato"/>
                <a:sym typeface="Lato"/>
              </a:rPr>
              <a:t>mathbychua.weebly.com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.</a:t>
            </a:r>
          </a:p>
          <a:p>
            <a:pPr lvl="0" algn="r" rtl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Download the document to use it as reference.</a:t>
            </a:r>
            <a:endParaRPr sz="1800" dirty="0">
              <a:solidFill>
                <a:schemeClr val="bg1">
                  <a:lumMod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215" y="301396"/>
            <a:ext cx="12210215" cy="126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 78"/>
          <p:cNvSpPr txBox="1">
            <a:spLocks/>
          </p:cNvSpPr>
          <p:nvPr/>
        </p:nvSpPr>
        <p:spPr>
          <a:xfrm>
            <a:off x="1220649" y="426522"/>
            <a:ext cx="6757866" cy="5131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" sz="2400" b="1" spc="3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Nature of Inquiry and Research</a:t>
            </a:r>
            <a:endParaRPr lang="en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9086" y="5565017"/>
            <a:ext cx="1068977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261E4C9-1C3B-4845-A47E-76F2D334A6E1}"/>
              </a:ext>
            </a:extLst>
          </p:cNvPr>
          <p:cNvSpPr txBox="1"/>
          <p:nvPr/>
        </p:nvSpPr>
        <p:spPr>
          <a:xfrm>
            <a:off x="1238864" y="2235201"/>
            <a:ext cx="1128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PH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BE14EE-7B03-453B-A8B0-AF61366AE380}"/>
              </a:ext>
            </a:extLst>
          </p:cNvPr>
          <p:cNvSpPr txBox="1"/>
          <p:nvPr/>
        </p:nvSpPr>
        <p:spPr>
          <a:xfrm>
            <a:off x="1238864" y="3273213"/>
            <a:ext cx="1128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PH" sz="4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84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83" grpId="0"/>
      <p:bldP spid="85" grpId="0" uiExpand="1" build="p"/>
      <p:bldP spid="12" grpId="0"/>
      <p:bldP spid="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0"/>
          <p:cNvSpPr txBox="1">
            <a:spLocks/>
          </p:cNvSpPr>
          <p:nvPr/>
        </p:nvSpPr>
        <p:spPr>
          <a:xfrm>
            <a:off x="686364" y="400417"/>
            <a:ext cx="7001251" cy="932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Quantitative Research Designs</a:t>
            </a:r>
            <a:endParaRPr lang="en" b="1" dirty="0">
              <a:solidFill>
                <a:srgbClr val="0070C0"/>
              </a:solidFill>
            </a:endParaRPr>
          </a:p>
        </p:txBody>
      </p:sp>
      <p:sp>
        <p:nvSpPr>
          <p:cNvPr id="8" name="Shape 101"/>
          <p:cNvSpPr txBox="1">
            <a:spLocks/>
          </p:cNvSpPr>
          <p:nvPr/>
        </p:nvSpPr>
        <p:spPr>
          <a:xfrm>
            <a:off x="818352" y="2321820"/>
            <a:ext cx="2990335" cy="18471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r">
              <a:buNone/>
            </a:pPr>
            <a:r>
              <a:rPr lang="en-PH" sz="2800" dirty="0">
                <a:solidFill>
                  <a:schemeClr val="tx1"/>
                </a:solidFill>
              </a:rPr>
              <a:t>Studying relationships</a:t>
            </a:r>
          </a:p>
        </p:txBody>
      </p:sp>
      <p:sp>
        <p:nvSpPr>
          <p:cNvPr id="14" name="Shape 101"/>
          <p:cNvSpPr txBox="1">
            <a:spLocks/>
          </p:cNvSpPr>
          <p:nvPr/>
        </p:nvSpPr>
        <p:spPr>
          <a:xfrm>
            <a:off x="818352" y="5225605"/>
            <a:ext cx="3811495" cy="18471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r">
              <a:buNone/>
            </a:pPr>
            <a:r>
              <a:rPr lang="en-PH" sz="2800" dirty="0">
                <a:solidFill>
                  <a:schemeClr val="tx1"/>
                </a:solidFill>
              </a:rPr>
              <a:t>Describing characteristics</a:t>
            </a:r>
          </a:p>
        </p:txBody>
      </p:sp>
      <p:sp>
        <p:nvSpPr>
          <p:cNvPr id="18" name="Shape 101"/>
          <p:cNvSpPr txBox="1">
            <a:spLocks/>
          </p:cNvSpPr>
          <p:nvPr/>
        </p:nvSpPr>
        <p:spPr>
          <a:xfrm>
            <a:off x="8128000" y="2030728"/>
            <a:ext cx="3811495" cy="18471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buNone/>
            </a:pPr>
            <a:r>
              <a:rPr lang="en-PH" sz="2800" dirty="0">
                <a:solidFill>
                  <a:schemeClr val="tx1"/>
                </a:solidFill>
              </a:rPr>
              <a:t>Manipulating conditions and studying effects</a:t>
            </a:r>
          </a:p>
        </p:txBody>
      </p:sp>
      <p:sp>
        <p:nvSpPr>
          <p:cNvPr id="4" name="Diamond 3"/>
          <p:cNvSpPr/>
          <p:nvPr/>
        </p:nvSpPr>
        <p:spPr>
          <a:xfrm>
            <a:off x="3260414" y="1332550"/>
            <a:ext cx="5418667" cy="5418667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: Shape 4"/>
          <p:cNvSpPr/>
          <p:nvPr/>
        </p:nvSpPr>
        <p:spPr>
          <a:xfrm>
            <a:off x="3775187" y="1847323"/>
            <a:ext cx="2113280" cy="211328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792" tIns="190792" rIns="190792" bIns="190792" numCol="1" spcCol="1270" anchor="ctr" anchorCtr="0">
            <a:noAutofit/>
          </a:bodyPr>
          <a:lstStyle/>
          <a:p>
            <a:pPr marL="0" lvl="0" indent="0" algn="ctr" defTabSz="1022350">
              <a:spcBef>
                <a:spcPct val="0"/>
              </a:spcBef>
              <a:buNone/>
            </a:pPr>
            <a:r>
              <a:rPr lang="en-US" sz="2800" kern="1200" dirty="0" err="1">
                <a:latin typeface="Lato" panose="020B0604020202020204" charset="0"/>
                <a:cs typeface="Lato" panose="020B0604020202020204" charset="0"/>
              </a:rPr>
              <a:t>Correla</a:t>
            </a:r>
            <a:endParaRPr lang="en-US" sz="2800" kern="1200" dirty="0">
              <a:latin typeface="Lato" panose="020B0604020202020204" charset="0"/>
              <a:cs typeface="Lato" panose="020B0604020202020204" charset="0"/>
            </a:endParaRPr>
          </a:p>
          <a:p>
            <a:pPr marL="0" lvl="0" indent="0" algn="ctr" defTabSz="1022350">
              <a:spcBef>
                <a:spcPct val="0"/>
              </a:spcBef>
              <a:buNone/>
            </a:pPr>
            <a:r>
              <a:rPr lang="en-US" sz="2800" kern="1200" dirty="0" err="1">
                <a:latin typeface="Lato" panose="020B0604020202020204" charset="0"/>
                <a:cs typeface="Lato" panose="020B0604020202020204" charset="0"/>
              </a:rPr>
              <a:t>tional</a:t>
            </a:r>
            <a:endParaRPr lang="en-US" sz="2800" kern="1200" dirty="0"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6" name="Freeform: Shape 5"/>
          <p:cNvSpPr/>
          <p:nvPr/>
        </p:nvSpPr>
        <p:spPr>
          <a:xfrm>
            <a:off x="6051028" y="1847323"/>
            <a:ext cx="2113280" cy="211328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792" tIns="190792" rIns="190792" bIns="190792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kern="1200" dirty="0" err="1">
                <a:latin typeface="Lato" panose="020B0604020202020204" charset="0"/>
                <a:cs typeface="Lato" panose="020B0604020202020204" charset="0"/>
              </a:rPr>
              <a:t>Experi</a:t>
            </a:r>
            <a:endParaRPr lang="en-US" sz="2800" kern="1200" dirty="0">
              <a:latin typeface="Lato" panose="020B0604020202020204" charset="0"/>
              <a:cs typeface="Lato" panose="020B0604020202020204" charset="0"/>
            </a:endParaRP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kern="1200" dirty="0">
                <a:latin typeface="Lato" panose="020B0604020202020204" charset="0"/>
                <a:cs typeface="Lato" panose="020B0604020202020204" charset="0"/>
              </a:rPr>
              <a:t>mental</a:t>
            </a:r>
          </a:p>
        </p:txBody>
      </p:sp>
      <p:sp>
        <p:nvSpPr>
          <p:cNvPr id="9" name="Freeform: Shape 8"/>
          <p:cNvSpPr/>
          <p:nvPr/>
        </p:nvSpPr>
        <p:spPr>
          <a:xfrm>
            <a:off x="4831827" y="4168965"/>
            <a:ext cx="2113280" cy="2113280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792" tIns="190792" rIns="190792" bIns="190792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kern="1200" dirty="0" err="1">
                <a:latin typeface="Lato" panose="020B0604020202020204" charset="0"/>
                <a:cs typeface="Lato" panose="020B0604020202020204" charset="0"/>
              </a:rPr>
              <a:t>Descrip</a:t>
            </a:r>
            <a:endParaRPr lang="en-US" sz="2800" kern="1200" dirty="0">
              <a:latin typeface="Lato" panose="020B0604020202020204" charset="0"/>
              <a:cs typeface="Lato" panose="020B0604020202020204" charset="0"/>
            </a:endParaRP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kern="1200" dirty="0" err="1">
                <a:latin typeface="Lato" panose="020B0604020202020204" charset="0"/>
                <a:cs typeface="Lato" panose="020B0604020202020204" charset="0"/>
              </a:rPr>
              <a:t>tive</a:t>
            </a:r>
            <a:endParaRPr lang="en-US" sz="2800" kern="1200" dirty="0"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909BE8E4-2380-4CDB-AF85-9A05F7A38511}"/>
              </a:ext>
            </a:extLst>
          </p:cNvPr>
          <p:cNvSpPr/>
          <p:nvPr/>
        </p:nvSpPr>
        <p:spPr>
          <a:xfrm>
            <a:off x="2244436" y="2030728"/>
            <a:ext cx="1429761" cy="4251517"/>
          </a:xfrm>
          <a:prstGeom prst="leftBrace">
            <a:avLst>
              <a:gd name="adj1" fmla="val 9328"/>
              <a:gd name="adj2" fmla="val 476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Shape 101">
            <a:extLst>
              <a:ext uri="{FF2B5EF4-FFF2-40B4-BE49-F238E27FC236}">
                <a16:creationId xmlns:a16="http://schemas.microsoft.com/office/drawing/2014/main" id="{D58139E8-D981-41A7-9675-C7BC44177BD4}"/>
              </a:ext>
            </a:extLst>
          </p:cNvPr>
          <p:cNvSpPr txBox="1">
            <a:spLocks/>
          </p:cNvSpPr>
          <p:nvPr/>
        </p:nvSpPr>
        <p:spPr>
          <a:xfrm>
            <a:off x="-668808" y="3519859"/>
            <a:ext cx="2990335" cy="18471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r">
              <a:buNone/>
            </a:pPr>
            <a:r>
              <a:rPr lang="en-PH" sz="2800" dirty="0">
                <a:solidFill>
                  <a:schemeClr val="tx1"/>
                </a:solidFill>
              </a:rPr>
              <a:t>Non-experimental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349062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26302 -1.85185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  <p:bldP spid="8" grpId="1" build="allAtOnce"/>
      <p:bldP spid="14" grpId="0" uiExpand="1" build="p"/>
      <p:bldP spid="14" grpId="1" build="allAtOnce"/>
      <p:bldP spid="18" grpId="0" uiExpand="1" build="p"/>
      <p:bldP spid="18" grpId="1" build="allAtOnce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2" grpId="0" animBg="1"/>
      <p:bldP spid="2" grpId="1" animBg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0"/>
          <p:cNvSpPr txBox="1">
            <a:spLocks/>
          </p:cNvSpPr>
          <p:nvPr/>
        </p:nvSpPr>
        <p:spPr>
          <a:xfrm>
            <a:off x="686364" y="400417"/>
            <a:ext cx="7001251" cy="932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Quantitative Research Designs</a:t>
            </a:r>
            <a:endParaRPr lang="en" b="1" dirty="0">
              <a:solidFill>
                <a:srgbClr val="0070C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0" y="1332550"/>
            <a:ext cx="5418667" cy="5418667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/>
          <p:cNvSpPr/>
          <p:nvPr/>
        </p:nvSpPr>
        <p:spPr>
          <a:xfrm>
            <a:off x="728377" y="1332550"/>
            <a:ext cx="3961911" cy="1246616"/>
          </a:xfrm>
          <a:custGeom>
            <a:avLst/>
            <a:gdLst>
              <a:gd name="connsiteX0" fmla="*/ 0 w 2113280"/>
              <a:gd name="connsiteY0" fmla="*/ 352220 h 2113280"/>
              <a:gd name="connsiteX1" fmla="*/ 352220 w 2113280"/>
              <a:gd name="connsiteY1" fmla="*/ 0 h 2113280"/>
              <a:gd name="connsiteX2" fmla="*/ 1761060 w 2113280"/>
              <a:gd name="connsiteY2" fmla="*/ 0 h 2113280"/>
              <a:gd name="connsiteX3" fmla="*/ 2113280 w 2113280"/>
              <a:gd name="connsiteY3" fmla="*/ 352220 h 2113280"/>
              <a:gd name="connsiteX4" fmla="*/ 2113280 w 2113280"/>
              <a:gd name="connsiteY4" fmla="*/ 1761060 h 2113280"/>
              <a:gd name="connsiteX5" fmla="*/ 1761060 w 2113280"/>
              <a:gd name="connsiteY5" fmla="*/ 2113280 h 2113280"/>
              <a:gd name="connsiteX6" fmla="*/ 352220 w 2113280"/>
              <a:gd name="connsiteY6" fmla="*/ 2113280 h 2113280"/>
              <a:gd name="connsiteX7" fmla="*/ 0 w 2113280"/>
              <a:gd name="connsiteY7" fmla="*/ 1761060 h 2113280"/>
              <a:gd name="connsiteX8" fmla="*/ 0 w 2113280"/>
              <a:gd name="connsiteY8" fmla="*/ 352220 h 211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3280" h="2113280">
                <a:moveTo>
                  <a:pt x="0" y="352220"/>
                </a:moveTo>
                <a:cubicBezTo>
                  <a:pt x="0" y="157694"/>
                  <a:pt x="157694" y="0"/>
                  <a:pt x="352220" y="0"/>
                </a:cubicBezTo>
                <a:lnTo>
                  <a:pt x="1761060" y="0"/>
                </a:lnTo>
                <a:cubicBezTo>
                  <a:pt x="1955586" y="0"/>
                  <a:pt x="2113280" y="157694"/>
                  <a:pt x="2113280" y="352220"/>
                </a:cubicBezTo>
                <a:lnTo>
                  <a:pt x="2113280" y="1761060"/>
                </a:lnTo>
                <a:cubicBezTo>
                  <a:pt x="2113280" y="1955586"/>
                  <a:pt x="1955586" y="2113280"/>
                  <a:pt x="1761060" y="2113280"/>
                </a:cubicBezTo>
                <a:lnTo>
                  <a:pt x="352220" y="2113280"/>
                </a:lnTo>
                <a:cubicBezTo>
                  <a:pt x="157694" y="2113280"/>
                  <a:pt x="0" y="1955586"/>
                  <a:pt x="0" y="1761060"/>
                </a:cubicBezTo>
                <a:lnTo>
                  <a:pt x="0" y="35222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792" tIns="190792" rIns="190792" bIns="190792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1200" dirty="0">
                <a:latin typeface="Lato" panose="020B0604020202020204" charset="0"/>
                <a:cs typeface="Lato" panose="020B0604020202020204" charset="0"/>
              </a:rPr>
              <a:t>Descriptive</a:t>
            </a:r>
          </a:p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kern="1200" dirty="0">
                <a:latin typeface="Lato" panose="020B0604020202020204" charset="0"/>
                <a:cs typeface="Lato" panose="020B0604020202020204" charset="0"/>
              </a:rPr>
              <a:t>Research</a:t>
            </a:r>
          </a:p>
        </p:txBody>
      </p:sp>
      <p:sp>
        <p:nvSpPr>
          <p:cNvPr id="13" name="Shape 101"/>
          <p:cNvSpPr txBox="1">
            <a:spLocks/>
          </p:cNvSpPr>
          <p:nvPr/>
        </p:nvSpPr>
        <p:spPr>
          <a:xfrm>
            <a:off x="912942" y="2504904"/>
            <a:ext cx="3592780" cy="2701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800" i="1" dirty="0">
                <a:solidFill>
                  <a:schemeClr val="tx1"/>
                </a:solidFill>
              </a:rPr>
              <a:t>This design aims to describe systematically the facts and characteristics of a given population or area of interest, factually and accurately</a:t>
            </a:r>
            <a:endParaRPr lang="en-PH" sz="2800" dirty="0">
              <a:solidFill>
                <a:schemeClr val="tx1"/>
              </a:solidFill>
            </a:endParaRPr>
          </a:p>
        </p:txBody>
      </p:sp>
      <p:sp>
        <p:nvSpPr>
          <p:cNvPr id="10" name="Shape 101"/>
          <p:cNvSpPr txBox="1">
            <a:spLocks/>
          </p:cNvSpPr>
          <p:nvPr/>
        </p:nvSpPr>
        <p:spPr>
          <a:xfrm>
            <a:off x="5257800" y="2838797"/>
            <a:ext cx="2251590" cy="3241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000" b="1" dirty="0">
                <a:solidFill>
                  <a:schemeClr val="tx1"/>
                </a:solidFill>
              </a:rPr>
              <a:t>Observational methods</a:t>
            </a:r>
          </a:p>
          <a:p>
            <a:pPr algn="ctr">
              <a:buNone/>
            </a:pPr>
            <a:r>
              <a:rPr lang="en-PH" sz="2000" dirty="0">
                <a:solidFill>
                  <a:schemeClr val="tx1"/>
                </a:solidFill>
              </a:rPr>
              <a:t>are used to document and describe animal and human behavior in a natural or artificial environment.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213D60-B6F9-43CA-BF9A-CE463E4C42FC}"/>
              </a:ext>
            </a:extLst>
          </p:cNvPr>
          <p:cNvCxnSpPr>
            <a:cxnSpLocks/>
          </p:cNvCxnSpPr>
          <p:nvPr/>
        </p:nvCxnSpPr>
        <p:spPr>
          <a:xfrm>
            <a:off x="4690288" y="1955858"/>
            <a:ext cx="289742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409DE15-B939-4030-8B30-BF6FAADE0CC2}"/>
              </a:ext>
            </a:extLst>
          </p:cNvPr>
          <p:cNvSpPr txBox="1"/>
          <p:nvPr/>
        </p:nvSpPr>
        <p:spPr>
          <a:xfrm>
            <a:off x="7587708" y="1615759"/>
            <a:ext cx="169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600" dirty="0">
                <a:latin typeface="Lato" panose="020B0604020202020204" charset="0"/>
                <a:cs typeface="Lato" panose="020B0604020202020204" charset="0"/>
              </a:rPr>
              <a:t>TYPES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D3BDF2-014B-4B80-BBD2-85916C0FA0E2}"/>
              </a:ext>
            </a:extLst>
          </p:cNvPr>
          <p:cNvCxnSpPr>
            <a:cxnSpLocks/>
          </p:cNvCxnSpPr>
          <p:nvPr/>
        </p:nvCxnSpPr>
        <p:spPr>
          <a:xfrm>
            <a:off x="8422335" y="2262090"/>
            <a:ext cx="0" cy="90444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3DC690-B304-4C8E-BFD6-E6748211DE4C}"/>
              </a:ext>
            </a:extLst>
          </p:cNvPr>
          <p:cNvCxnSpPr>
            <a:cxnSpLocks/>
          </p:cNvCxnSpPr>
          <p:nvPr/>
        </p:nvCxnSpPr>
        <p:spPr>
          <a:xfrm>
            <a:off x="8424461" y="2262090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D2B774-5303-4980-84D2-9BC3E165293A}"/>
              </a:ext>
            </a:extLst>
          </p:cNvPr>
          <p:cNvCxnSpPr>
            <a:cxnSpLocks/>
          </p:cNvCxnSpPr>
          <p:nvPr/>
        </p:nvCxnSpPr>
        <p:spPr>
          <a:xfrm flipH="1">
            <a:off x="6162285" y="2579166"/>
            <a:ext cx="227190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30746F-4D94-49FB-A29B-9DBB6096835B}"/>
              </a:ext>
            </a:extLst>
          </p:cNvPr>
          <p:cNvCxnSpPr>
            <a:cxnSpLocks/>
          </p:cNvCxnSpPr>
          <p:nvPr/>
        </p:nvCxnSpPr>
        <p:spPr>
          <a:xfrm>
            <a:off x="6163241" y="2563926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82542AF-063C-41D8-8AE0-3DAA5DD2A7DD}"/>
              </a:ext>
            </a:extLst>
          </p:cNvPr>
          <p:cNvCxnSpPr>
            <a:cxnSpLocks/>
          </p:cNvCxnSpPr>
          <p:nvPr/>
        </p:nvCxnSpPr>
        <p:spPr>
          <a:xfrm flipH="1">
            <a:off x="8422335" y="2579166"/>
            <a:ext cx="23599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59702B-0E89-4501-82A4-E35B55927055}"/>
              </a:ext>
            </a:extLst>
          </p:cNvPr>
          <p:cNvCxnSpPr>
            <a:cxnSpLocks/>
          </p:cNvCxnSpPr>
          <p:nvPr/>
        </p:nvCxnSpPr>
        <p:spPr>
          <a:xfrm>
            <a:off x="10782294" y="2560320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hape 101">
            <a:extLst>
              <a:ext uri="{FF2B5EF4-FFF2-40B4-BE49-F238E27FC236}">
                <a16:creationId xmlns:a16="http://schemas.microsoft.com/office/drawing/2014/main" id="{D98D65EC-B71D-4A58-9B59-A7740F644456}"/>
              </a:ext>
            </a:extLst>
          </p:cNvPr>
          <p:cNvSpPr txBox="1">
            <a:spLocks/>
          </p:cNvSpPr>
          <p:nvPr/>
        </p:nvSpPr>
        <p:spPr>
          <a:xfrm>
            <a:off x="9510607" y="2896242"/>
            <a:ext cx="2331720" cy="2406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000" b="1" dirty="0">
                <a:solidFill>
                  <a:schemeClr val="tx1"/>
                </a:solidFill>
              </a:rPr>
              <a:t>Survey research designs </a:t>
            </a:r>
            <a:r>
              <a:rPr lang="en-PH" sz="2000" dirty="0">
                <a:solidFill>
                  <a:schemeClr val="tx1"/>
                </a:solidFill>
              </a:rPr>
              <a:t>involves administering a survey to a sample or the entire population of people to describe the attitudes, opinions, behaviors, or characteristics of the population </a:t>
            </a:r>
          </a:p>
        </p:txBody>
      </p:sp>
      <p:sp>
        <p:nvSpPr>
          <p:cNvPr id="28" name="Shape 101">
            <a:extLst>
              <a:ext uri="{FF2B5EF4-FFF2-40B4-BE49-F238E27FC236}">
                <a16:creationId xmlns:a16="http://schemas.microsoft.com/office/drawing/2014/main" id="{F3F8747E-91B9-4F8E-9294-095D1203D649}"/>
              </a:ext>
            </a:extLst>
          </p:cNvPr>
          <p:cNvSpPr txBox="1">
            <a:spLocks/>
          </p:cNvSpPr>
          <p:nvPr/>
        </p:nvSpPr>
        <p:spPr>
          <a:xfrm>
            <a:off x="7342013" y="3098427"/>
            <a:ext cx="2251590" cy="3241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000" b="1" dirty="0">
                <a:solidFill>
                  <a:schemeClr val="tx1"/>
                </a:solidFill>
              </a:rPr>
              <a:t>Case Studies</a:t>
            </a:r>
          </a:p>
          <a:p>
            <a:pPr algn="ctr">
              <a:buNone/>
            </a:pPr>
            <a:r>
              <a:rPr lang="en-PH" sz="2000" dirty="0">
                <a:solidFill>
                  <a:schemeClr val="tx1"/>
                </a:solidFill>
              </a:rPr>
              <a:t>Involves an in-depth study of an individual or a small group of individuals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6CCB89-3459-46BF-8727-3877E907143D}"/>
              </a:ext>
            </a:extLst>
          </p:cNvPr>
          <p:cNvSpPr/>
          <p:nvPr/>
        </p:nvSpPr>
        <p:spPr>
          <a:xfrm>
            <a:off x="9678737" y="2935998"/>
            <a:ext cx="21836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000" b="1" dirty="0">
                <a:solidFill>
                  <a:schemeClr val="tx1"/>
                </a:solidFill>
                <a:latin typeface="Lato" panose="020B0604020202020204" charset="0"/>
                <a:cs typeface="Lato" panose="020B0604020202020204" charset="0"/>
              </a:rPr>
              <a:t>Survey research designs </a:t>
            </a:r>
            <a:endParaRPr lang="en-PH" sz="2000" dirty="0">
              <a:latin typeface="Lato" panose="020B0604020202020204" charset="0"/>
              <a:cs typeface="La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200"/>
                            </p:stCondLst>
                            <p:childTnLst>
                              <p:par>
                                <p:cTn id="116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69205 -0.31736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09" y="-1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6" grpId="1" animBg="1"/>
      <p:bldP spid="13" grpId="0"/>
      <p:bldP spid="13" grpId="1"/>
      <p:bldP spid="10" grpId="0"/>
      <p:bldP spid="10" grpId="1"/>
      <p:bldP spid="12" grpId="0"/>
      <p:bldP spid="12" grpId="1"/>
      <p:bldP spid="25" grpId="0"/>
      <p:bldP spid="25" grpId="1"/>
      <p:bldP spid="28" grpId="0"/>
      <p:bldP spid="28" grpId="1"/>
      <p:bldP spid="30" grpId="0"/>
      <p:bldP spid="30" grpId="1"/>
      <p:bldP spid="30" grpId="2"/>
      <p:bldP spid="30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1"/>
          <p:cNvSpPr txBox="1">
            <a:spLocks/>
          </p:cNvSpPr>
          <p:nvPr/>
        </p:nvSpPr>
        <p:spPr>
          <a:xfrm>
            <a:off x="426370" y="2428539"/>
            <a:ext cx="2984341" cy="39118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PH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PH" sz="2400" dirty="0">
                <a:solidFill>
                  <a:schemeClr val="tx1"/>
                </a:solidFill>
              </a:rPr>
              <a:t>Describing </a:t>
            </a:r>
            <a:r>
              <a:rPr lang="en-PH" sz="2400" b="1" i="1" dirty="0">
                <a:solidFill>
                  <a:schemeClr val="tx1"/>
                </a:solidFill>
              </a:rPr>
              <a:t>trends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PH" sz="2400" dirty="0">
                <a:solidFill>
                  <a:schemeClr val="tx1"/>
                </a:solidFill>
              </a:rPr>
              <a:t>Determining </a:t>
            </a:r>
            <a:r>
              <a:rPr lang="en-PH" sz="2400" b="1" i="1" dirty="0">
                <a:solidFill>
                  <a:schemeClr val="tx1"/>
                </a:solidFill>
              </a:rPr>
              <a:t>individual opinions </a:t>
            </a:r>
            <a:r>
              <a:rPr lang="en-PH" sz="2400" dirty="0">
                <a:solidFill>
                  <a:schemeClr val="tx1"/>
                </a:solidFill>
              </a:rPr>
              <a:t>about policy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PH" sz="2400" dirty="0">
                <a:solidFill>
                  <a:schemeClr val="tx1"/>
                </a:solidFill>
              </a:rPr>
              <a:t>Identifying important </a:t>
            </a:r>
            <a:r>
              <a:rPr lang="en-PH" sz="2400" b="1" i="1" dirty="0">
                <a:solidFill>
                  <a:schemeClr val="tx1"/>
                </a:solidFill>
              </a:rPr>
              <a:t>beliefs and attitudes </a:t>
            </a:r>
            <a:r>
              <a:rPr lang="en-PH" sz="2400" dirty="0">
                <a:solidFill>
                  <a:schemeClr val="tx1"/>
                </a:solidFill>
              </a:rPr>
              <a:t>of individuals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09DE15-B939-4030-8B30-BF6FAADE0CC2}"/>
              </a:ext>
            </a:extLst>
          </p:cNvPr>
          <p:cNvSpPr txBox="1"/>
          <p:nvPr/>
        </p:nvSpPr>
        <p:spPr>
          <a:xfrm>
            <a:off x="558794" y="2116667"/>
            <a:ext cx="2352385" cy="523220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b="1" dirty="0">
                <a:latin typeface="Lato" panose="020B0604020202020204" charset="0"/>
                <a:cs typeface="Lato" panose="020B0604020202020204" charset="0"/>
              </a:rPr>
              <a:t>Use it when…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6CCB89-3459-46BF-8727-3877E907143D}"/>
              </a:ext>
            </a:extLst>
          </p:cNvPr>
          <p:cNvSpPr/>
          <p:nvPr/>
        </p:nvSpPr>
        <p:spPr>
          <a:xfrm>
            <a:off x="755946" y="588514"/>
            <a:ext cx="37884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3000" b="1" dirty="0">
                <a:solidFill>
                  <a:srgbClr val="0070C0"/>
                </a:solidFill>
                <a:latin typeface="Lato" panose="020B0604020202020204" charset="0"/>
                <a:cs typeface="Lato" panose="020B0604020202020204" charset="0"/>
              </a:rPr>
              <a:t>Survey research designs </a:t>
            </a:r>
            <a:endParaRPr lang="en-PH" sz="3000" dirty="0">
              <a:solidFill>
                <a:srgbClr val="0070C0"/>
              </a:solidFill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19" name="Shape 101">
            <a:extLst>
              <a:ext uri="{FF2B5EF4-FFF2-40B4-BE49-F238E27FC236}">
                <a16:creationId xmlns:a16="http://schemas.microsoft.com/office/drawing/2014/main" id="{C6E73604-0A44-4D1C-9D48-9415F161B862}"/>
              </a:ext>
            </a:extLst>
          </p:cNvPr>
          <p:cNvSpPr txBox="1">
            <a:spLocks/>
          </p:cNvSpPr>
          <p:nvPr/>
        </p:nvSpPr>
        <p:spPr>
          <a:xfrm>
            <a:off x="3543135" y="1918558"/>
            <a:ext cx="4264517" cy="3241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400" b="1" dirty="0">
                <a:solidFill>
                  <a:schemeClr val="tx1"/>
                </a:solidFill>
              </a:rPr>
              <a:t>Cross-sectional survey </a:t>
            </a:r>
            <a:r>
              <a:rPr lang="en-PH" sz="2400" dirty="0">
                <a:solidFill>
                  <a:schemeClr val="tx1"/>
                </a:solidFill>
              </a:rPr>
              <a:t>is used when the researcher collects data at one point in time. The purpose is to examines </a:t>
            </a:r>
            <a:r>
              <a:rPr lang="en-PH" sz="2400" i="1" dirty="0">
                <a:solidFill>
                  <a:schemeClr val="tx1"/>
                </a:solidFill>
              </a:rPr>
              <a:t>current attitudes, beliefs, opinions, or practices</a:t>
            </a:r>
          </a:p>
          <a:p>
            <a:pPr algn="ctr">
              <a:buNone/>
            </a:pPr>
            <a:endParaRPr lang="en-PH" sz="2400" b="1" i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Compare two or more groups in terms of attitudes, beliefs, opinions, or practices.</a:t>
            </a:r>
          </a:p>
          <a:p>
            <a:pPr algn="ctr">
              <a:buNone/>
            </a:pPr>
            <a:endParaRPr lang="en-PH" sz="24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400" dirty="0">
                <a:solidFill>
                  <a:schemeClr val="tx1"/>
                </a:solidFill>
              </a:rPr>
              <a:t>Evaluates a program.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4F7B69C-679C-4223-BED2-9339FE847AC6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672840" y="1018685"/>
            <a:ext cx="3254463" cy="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3537834-5F94-4298-9160-9596E500EBDA}"/>
              </a:ext>
            </a:extLst>
          </p:cNvPr>
          <p:cNvSpPr txBox="1"/>
          <p:nvPr/>
        </p:nvSpPr>
        <p:spPr>
          <a:xfrm>
            <a:off x="6927303" y="695520"/>
            <a:ext cx="169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600" dirty="0">
                <a:latin typeface="Lato" panose="020B0604020202020204" charset="0"/>
                <a:cs typeface="Lato" panose="020B0604020202020204" charset="0"/>
              </a:rPr>
              <a:t>TYPES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987880-5FE9-4F7E-92BC-3CB6D7B0E723}"/>
              </a:ext>
            </a:extLst>
          </p:cNvPr>
          <p:cNvCxnSpPr>
            <a:cxnSpLocks/>
          </p:cNvCxnSpPr>
          <p:nvPr/>
        </p:nvCxnSpPr>
        <p:spPr>
          <a:xfrm>
            <a:off x="7790719" y="1341851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FBA6E8-77A7-4183-BDE3-099A6782CF28}"/>
              </a:ext>
            </a:extLst>
          </p:cNvPr>
          <p:cNvCxnSpPr>
            <a:cxnSpLocks/>
          </p:cNvCxnSpPr>
          <p:nvPr/>
        </p:nvCxnSpPr>
        <p:spPr>
          <a:xfrm flipH="1">
            <a:off x="5120579" y="1658927"/>
            <a:ext cx="26870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904FF0E-DABB-45E0-8164-7FFD06F238B5}"/>
              </a:ext>
            </a:extLst>
          </p:cNvPr>
          <p:cNvCxnSpPr>
            <a:cxnSpLocks/>
          </p:cNvCxnSpPr>
          <p:nvPr/>
        </p:nvCxnSpPr>
        <p:spPr>
          <a:xfrm>
            <a:off x="5120579" y="1643687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50AFC6-0486-45DA-A929-B35150395E3C}"/>
              </a:ext>
            </a:extLst>
          </p:cNvPr>
          <p:cNvCxnSpPr>
            <a:cxnSpLocks/>
          </p:cNvCxnSpPr>
          <p:nvPr/>
        </p:nvCxnSpPr>
        <p:spPr>
          <a:xfrm flipH="1">
            <a:off x="7807652" y="1658927"/>
            <a:ext cx="273757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B78CA-1CE7-488D-A138-FACF95805F53}"/>
              </a:ext>
            </a:extLst>
          </p:cNvPr>
          <p:cNvCxnSpPr>
            <a:cxnSpLocks/>
          </p:cNvCxnSpPr>
          <p:nvPr/>
        </p:nvCxnSpPr>
        <p:spPr>
          <a:xfrm>
            <a:off x="10545227" y="1640081"/>
            <a:ext cx="0" cy="3170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101">
            <a:extLst>
              <a:ext uri="{FF2B5EF4-FFF2-40B4-BE49-F238E27FC236}">
                <a16:creationId xmlns:a16="http://schemas.microsoft.com/office/drawing/2014/main" id="{2FAC8701-CAC8-46D4-9B60-0C8363DFF362}"/>
              </a:ext>
            </a:extLst>
          </p:cNvPr>
          <p:cNvSpPr txBox="1">
            <a:spLocks/>
          </p:cNvSpPr>
          <p:nvPr/>
        </p:nvSpPr>
        <p:spPr>
          <a:xfrm>
            <a:off x="7790719" y="2015759"/>
            <a:ext cx="4181472" cy="24061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400" b="1" dirty="0">
                <a:solidFill>
                  <a:schemeClr val="tx1"/>
                </a:solidFill>
              </a:rPr>
              <a:t>Longitudinal survey designs </a:t>
            </a:r>
            <a:r>
              <a:rPr lang="en-PH" sz="2400" dirty="0">
                <a:solidFill>
                  <a:schemeClr val="tx1"/>
                </a:solidFill>
              </a:rPr>
              <a:t>involves the survey procedure of collecting data about </a:t>
            </a:r>
            <a:r>
              <a:rPr lang="en-PH" sz="2400" b="1" i="1" dirty="0">
                <a:solidFill>
                  <a:schemeClr val="tx1"/>
                </a:solidFill>
              </a:rPr>
              <a:t>trends </a:t>
            </a:r>
            <a:r>
              <a:rPr lang="en-PH" sz="2400" dirty="0">
                <a:solidFill>
                  <a:schemeClr val="tx1"/>
                </a:solidFill>
              </a:rPr>
              <a:t>with the same population, changes in a </a:t>
            </a:r>
            <a:r>
              <a:rPr lang="en-PH" sz="2400" b="1" i="1" dirty="0">
                <a:solidFill>
                  <a:schemeClr val="tx1"/>
                </a:solidFill>
              </a:rPr>
              <a:t>cohort group </a:t>
            </a:r>
            <a:r>
              <a:rPr lang="en-PH" sz="2400" dirty="0">
                <a:solidFill>
                  <a:schemeClr val="tx1"/>
                </a:solidFill>
              </a:rPr>
              <a:t>or subpopulation, or changes in a </a:t>
            </a:r>
            <a:r>
              <a:rPr lang="en-PH" sz="2400" b="1" i="1" dirty="0">
                <a:solidFill>
                  <a:schemeClr val="tx1"/>
                </a:solidFill>
              </a:rPr>
              <a:t>panel group </a:t>
            </a:r>
            <a:r>
              <a:rPr lang="en-PH" sz="2400" dirty="0">
                <a:solidFill>
                  <a:schemeClr val="tx1"/>
                </a:solidFill>
              </a:rPr>
              <a:t>of the same individuals over time.</a:t>
            </a:r>
          </a:p>
        </p:txBody>
      </p:sp>
    </p:spTree>
    <p:extLst>
      <p:ext uri="{BB962C8B-B14F-4D97-AF65-F5344CB8AC3E}">
        <p14:creationId xmlns:p14="http://schemas.microsoft.com/office/powerpoint/2010/main" val="82421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9" grpId="0"/>
      <p:bldP spid="21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1">
            <a:extLst>
              <a:ext uri="{FF2B5EF4-FFF2-40B4-BE49-F238E27FC236}">
                <a16:creationId xmlns:a16="http://schemas.microsoft.com/office/drawing/2014/main" id="{052BFF6A-ACEF-40FD-8791-BEA9894B4CF8}"/>
              </a:ext>
            </a:extLst>
          </p:cNvPr>
          <p:cNvSpPr txBox="1">
            <a:spLocks/>
          </p:cNvSpPr>
          <p:nvPr/>
        </p:nvSpPr>
        <p:spPr>
          <a:xfrm>
            <a:off x="371507" y="1789750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What are the sleeping habits of SHS students in DLSAU?</a:t>
            </a: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What factors affected the SHS track choice of SHS students?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72BE2-CBFD-4F0A-8A55-1D71070C2022}"/>
              </a:ext>
            </a:extLst>
          </p:cNvPr>
          <p:cNvSpPr/>
          <p:nvPr/>
        </p:nvSpPr>
        <p:spPr>
          <a:xfrm>
            <a:off x="901859" y="695520"/>
            <a:ext cx="62853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800" b="1" dirty="0">
                <a:solidFill>
                  <a:srgbClr val="0070C0"/>
                </a:solidFill>
                <a:latin typeface="Lato" panose="020B0604020202020204" charset="0"/>
                <a:cs typeface="Lato" panose="020B0604020202020204" charset="0"/>
              </a:rPr>
              <a:t>Examples of Research Questions for Descriptive Research</a:t>
            </a:r>
            <a:endParaRPr lang="en-PH" sz="2800" dirty="0">
              <a:solidFill>
                <a:srgbClr val="0070C0"/>
              </a:solidFill>
              <a:latin typeface="Lato" panose="020B0604020202020204" charset="0"/>
              <a:cs typeface="Lato" panose="020B0604020202020204" charset="0"/>
            </a:endParaRPr>
          </a:p>
        </p:txBody>
      </p:sp>
      <p:sp>
        <p:nvSpPr>
          <p:cNvPr id="12" name="Shape 101">
            <a:extLst>
              <a:ext uri="{FF2B5EF4-FFF2-40B4-BE49-F238E27FC236}">
                <a16:creationId xmlns:a16="http://schemas.microsoft.com/office/drawing/2014/main" id="{2DAB7ABA-131E-4781-A867-1D22EB4F4123}"/>
              </a:ext>
            </a:extLst>
          </p:cNvPr>
          <p:cNvSpPr txBox="1">
            <a:spLocks/>
          </p:cNvSpPr>
          <p:nvPr/>
        </p:nvSpPr>
        <p:spPr>
          <a:xfrm>
            <a:off x="4404440" y="1789750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What do teenagers consider when buying a new phone?</a:t>
            </a:r>
          </a:p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What are the most common stressors that affect professors?</a:t>
            </a:r>
          </a:p>
        </p:txBody>
      </p:sp>
      <p:sp>
        <p:nvSpPr>
          <p:cNvPr id="14" name="Shape 101">
            <a:extLst>
              <a:ext uri="{FF2B5EF4-FFF2-40B4-BE49-F238E27FC236}">
                <a16:creationId xmlns:a16="http://schemas.microsoft.com/office/drawing/2014/main" id="{80208C3C-EEC2-4C18-B179-57F6D2F6F80A}"/>
              </a:ext>
            </a:extLst>
          </p:cNvPr>
          <p:cNvSpPr txBox="1">
            <a:spLocks/>
          </p:cNvSpPr>
          <p:nvPr/>
        </p:nvSpPr>
        <p:spPr>
          <a:xfrm>
            <a:off x="8089901" y="2496184"/>
            <a:ext cx="3996357" cy="4361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ctr">
              <a:buNone/>
            </a:pPr>
            <a:endParaRPr lang="en-PH" sz="28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PH" sz="2800" dirty="0">
                <a:solidFill>
                  <a:schemeClr val="tx1"/>
                </a:solidFill>
              </a:rPr>
              <a:t>What is the level of marketability of personalized phone cases on DLSAU students?</a:t>
            </a:r>
          </a:p>
        </p:txBody>
      </p:sp>
    </p:spTree>
    <p:extLst>
      <p:ext uri="{BB962C8B-B14F-4D97-AF65-F5344CB8AC3E}">
        <p14:creationId xmlns:p14="http://schemas.microsoft.com/office/powerpoint/2010/main" val="30205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  <p:bldP spid="14" grpId="0" build="p"/>
    </p:bld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DepEd2</Template>
  <TotalTime>11958</TotalTime>
  <Words>1557</Words>
  <Application>Microsoft Office PowerPoint</Application>
  <PresentationFormat>Widescreen</PresentationFormat>
  <Paragraphs>211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Lato</vt:lpstr>
      <vt:lpstr>Wingdings</vt:lpstr>
      <vt:lpstr>Raleway</vt:lpstr>
      <vt:lpstr>Antonio template</vt:lpstr>
      <vt:lpstr>The Nature of Inquiry and Research Quantitative Research Designs</vt:lpstr>
      <vt:lpstr>PowerPoint Presentation</vt:lpstr>
      <vt:lpstr>PowerPoint Presentation</vt:lpstr>
      <vt:lpstr>Which goes where?</vt:lpstr>
      <vt:lpstr>Our Learning Goals: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Determine the design</vt:lpstr>
      <vt:lpstr>Quest for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</dc:title>
  <dc:creator>Von Christopher</dc:creator>
  <cp:lastModifiedBy>Von Christopher  G. Chua</cp:lastModifiedBy>
  <cp:revision>312</cp:revision>
  <dcterms:modified xsi:type="dcterms:W3CDTF">2017-09-20T02:43:25Z</dcterms:modified>
</cp:coreProperties>
</file>