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2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683"/>
    <a:srgbClr val="EDD88B"/>
    <a:srgbClr val="97BAE1"/>
    <a:srgbClr val="79FFC9"/>
    <a:srgbClr val="6DA945"/>
    <a:srgbClr val="6BC7B8"/>
    <a:srgbClr val="C0D3A9"/>
    <a:srgbClr val="9BC6D9"/>
    <a:srgbClr val="71C9A7"/>
    <a:srgbClr val="47B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6" d="100"/>
          <a:sy n="46" d="100"/>
        </p:scale>
        <p:origin x="1382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6082C-04C1-46C6-B1DB-F81A67547511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E5F0E-2412-42DA-AE7A-1145367D4B6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921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3802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37867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41343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04834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E5F0E-2412-42DA-AE7A-1145367D4B66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2319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4679-70E0-4395-B2D5-11888F981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556BE-A91A-46E7-9AD5-F1AB462D7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6A6B2-1268-433A-94AD-A270C8CA2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2577E-B128-47BE-8E76-679A1602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E0BE0-FB77-4C23-B706-4C39DF5C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296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B0EB-358C-4C10-9C55-A5236FF7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A4F81-8571-4D44-82CD-2C38838BA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0FF1B-D830-41FA-96A1-98464089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AD64F-4619-40F6-ACF9-65993682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4EB37-D534-4551-A94E-AD6C4E7D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459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C187C-6BDC-441D-8A08-24DA956AB0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3E6FE9-77FD-4D88-ABD3-BF982A992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1FFB-B6F5-4446-AF28-3F96D699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9941B-3B20-4633-9EBA-ADCFE821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C742-60CF-4273-AF49-4E992DC8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3617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1BCE-CC8C-48CB-AB94-193D8326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44C60-409B-41BD-90A4-D6CC72DFB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5CD26-6085-4FA8-8927-5D6D2A5A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262D-529C-4146-81AD-CD711AEA4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D7368-9A04-4174-94E0-9C872EA4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52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8419-161D-4979-A3E0-9C676D87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E5D5B-2F46-40D0-B2D0-804E2A6CB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B81FB-937E-4062-ADED-D6D528EF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3047D-6556-45FD-845F-D9D0738A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2C05C-42F1-47BB-8CCF-2DC7F5EF6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52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5A7BF-DCF7-4F92-95D9-7BAB4D85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C395E-3AD0-4A0E-B464-686AD00A6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A7BD0-ECEA-4C07-8265-D7234CE8A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10C87-8E57-4DC3-9B27-7C3FB962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65063-1AE0-4AF6-9FFA-AEF68F1A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026E-DFA2-4BD9-A9FB-81874628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367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57CF-3BE0-4685-B23D-C5F40E82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A757F-1C2C-41DC-AF5E-6A92183BE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5B83B-8627-4186-A314-24BBC1EB3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520C71-6532-494C-9DAB-8642436F8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52093-9C13-440D-A24A-7EA0E50507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79673-8982-4C8E-871E-EA3FA654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B7D3D-BD46-4C2A-8CC0-3115BF2A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AB993-805B-4668-B4BD-CCDC7391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4125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CA53-3882-4828-AB17-6785EFB9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1A18F-DB7A-4AC8-A835-1F9951FF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436E4-37DB-4F45-A768-E2171011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8F7E5-375E-417C-B709-312E1233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74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11741-8E1D-48E6-A4CB-7D04D6FD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843287-62D1-41C0-BFB0-E333B4B2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83BE7-D3DB-45E8-A7B5-0F93EB08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8318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0EF33-AF76-4078-B26A-21C11BA5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F4C8-FE4A-4249-AC61-32F93A251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D2CF2-6CA5-4C60-BBE5-406745DF4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8C46D-CA70-42A0-A2C7-1857EBEA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D5D3E-4807-48FD-B3A0-76BB6F1C8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EC44C-C12E-4ECC-9506-39AF88D5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0585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A7604-B710-4132-844F-E1A6B075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3234C-8BD7-4052-AAB0-A67E7947E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63BA8-0397-45EF-9201-C69A7A610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8A95B-7A7C-4F1C-9B6D-82FC3BCC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E62D7-046D-42A7-9539-7BC8B80F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D5EEF-F6C7-40CC-9EA1-D258D45E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0292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AE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38D6B-1E99-483D-A2F6-037D5F9F1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068F1-22C7-4D7D-B473-E7733E84E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7ADD4-B82A-4290-B132-77883A42F7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9F81-1A19-4C69-B4BD-091873BA006E}" type="datetimeFigureOut">
              <a:rPr lang="en-PH" smtClean="0"/>
              <a:t>12/01/2018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E6D87-1FC0-4598-A78B-1CD59DFD4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6DCD-8CC5-4F18-B52E-75F7554BF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9A2BF-F357-48B6-9582-7647A056B20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3930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600490" y="239639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7AD3C6E-8C93-4404-A9C8-4CB13263FE37}"/>
              </a:ext>
            </a:extLst>
          </p:cNvPr>
          <p:cNvGrpSpPr/>
          <p:nvPr/>
        </p:nvGrpSpPr>
        <p:grpSpPr>
          <a:xfrm>
            <a:off x="0" y="-4358521"/>
            <a:ext cx="12192000" cy="6553201"/>
            <a:chOff x="0" y="-4330811"/>
            <a:chExt cx="12192000" cy="6553201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42D6C60-7BF4-4F7A-8E1D-67EE48D45CC7}"/>
                </a:ext>
              </a:extLst>
            </p:cNvPr>
            <p:cNvGrpSpPr/>
            <p:nvPr/>
          </p:nvGrpSpPr>
          <p:grpSpPr>
            <a:xfrm>
              <a:off x="0" y="-4330811"/>
              <a:ext cx="12192000" cy="6553201"/>
              <a:chOff x="0" y="-3124201"/>
              <a:chExt cx="12192000" cy="6553201"/>
            </a:xfrm>
            <a:solidFill>
              <a:srgbClr val="C0D3A9"/>
            </a:solidFill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22739AB9-1470-4117-A66D-08CB6363BCD9}"/>
                  </a:ext>
                </a:extLst>
              </p:cNvPr>
              <p:cNvGrpSpPr/>
              <p:nvPr/>
            </p:nvGrpSpPr>
            <p:grpSpPr>
              <a:xfrm>
                <a:off x="0" y="-3124201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534B34C2-770C-4A76-AE79-B6034447FC6C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46" name="Rectangle: Top Corners Rounded 45">
                  <a:extLst>
                    <a:ext uri="{FF2B5EF4-FFF2-40B4-BE49-F238E27FC236}">
                      <a16:creationId xmlns:a16="http://schemas.microsoft.com/office/drawing/2014/main" id="{822EF231-D8D9-4F7F-B38B-D8A56E33B69E}"/>
                    </a:ext>
                  </a:extLst>
                </p:cNvPr>
                <p:cNvSpPr/>
                <p:nvPr/>
              </p:nvSpPr>
              <p:spPr>
                <a:xfrm rot="10800000">
                  <a:off x="1122228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 dirty="0"/>
                </a:p>
              </p:txBody>
            </p:sp>
          </p:grp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A6EEDE5-18D1-46E5-9194-C4646B78A5F4}"/>
                  </a:ext>
                </a:extLst>
              </p:cNvPr>
              <p:cNvSpPr txBox="1"/>
              <p:nvPr/>
            </p:nvSpPr>
            <p:spPr>
              <a:xfrm>
                <a:off x="1178728" y="2993187"/>
                <a:ext cx="26172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ON THE AGENDA</a:t>
                </a:r>
              </a:p>
            </p:txBody>
          </p: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FEC2797-8727-4D02-882D-1A214CF03AFD}"/>
                </a:ext>
              </a:extLst>
            </p:cNvPr>
            <p:cNvSpPr/>
            <p:nvPr/>
          </p:nvSpPr>
          <p:spPr>
            <a:xfrm>
              <a:off x="0" y="127441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5BB683C-A4CB-41B9-BE62-313761F43143}"/>
              </a:ext>
            </a:extLst>
          </p:cNvPr>
          <p:cNvGrpSpPr/>
          <p:nvPr/>
        </p:nvGrpSpPr>
        <p:grpSpPr>
          <a:xfrm>
            <a:off x="0" y="-4662067"/>
            <a:ext cx="12192000" cy="6590044"/>
            <a:chOff x="0" y="-4662067"/>
            <a:chExt cx="12192000" cy="659004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EA68BF-09BA-4932-975F-342FAFA8B9DC}"/>
                </a:ext>
              </a:extLst>
            </p:cNvPr>
            <p:cNvGrpSpPr/>
            <p:nvPr/>
          </p:nvGrpSpPr>
          <p:grpSpPr>
            <a:xfrm>
              <a:off x="0" y="-4662067"/>
              <a:ext cx="12192000" cy="6590044"/>
              <a:chOff x="0" y="-3124201"/>
              <a:chExt cx="12192000" cy="659004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B8BA9540-B118-43F6-9DB3-FE71AFABA86A}"/>
                  </a:ext>
                </a:extLst>
              </p:cNvPr>
              <p:cNvGrpSpPr/>
              <p:nvPr/>
            </p:nvGrpSpPr>
            <p:grpSpPr>
              <a:xfrm>
                <a:off x="0" y="-3124201"/>
                <a:ext cx="12192000" cy="6553201"/>
                <a:chOff x="0" y="0"/>
                <a:chExt cx="12192000" cy="6553201"/>
              </a:xfrm>
              <a:solidFill>
                <a:srgbClr val="DDCEB1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F0C572BD-D3CA-4A78-BEBB-1D3C14C2572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5" name="Rectangle: Top Corners Rounded 4">
                  <a:extLst>
                    <a:ext uri="{FF2B5EF4-FFF2-40B4-BE49-F238E27FC236}">
                      <a16:creationId xmlns:a16="http://schemas.microsoft.com/office/drawing/2014/main" id="{4A8505F5-48BB-4F48-9FD9-8E64AB2717F3}"/>
                    </a:ext>
                  </a:extLst>
                </p:cNvPr>
                <p:cNvSpPr/>
                <p:nvPr/>
              </p:nvSpPr>
              <p:spPr>
                <a:xfrm rot="10800000">
                  <a:off x="9254834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751832-80FC-4AB0-9D95-43CDF9D036D8}"/>
                  </a:ext>
                </a:extLst>
              </p:cNvPr>
              <p:cNvSpPr txBox="1"/>
              <p:nvPr/>
            </p:nvSpPr>
            <p:spPr>
              <a:xfrm>
                <a:off x="9368093" y="2757957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QUALITATIVE RESEARCH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BD9A4F0-F088-4EF3-AABD-27C52C5B5A36}"/>
                </a:ext>
              </a:extLst>
            </p:cNvPr>
            <p:cNvSpPr/>
            <p:nvPr/>
          </p:nvSpPr>
          <p:spPr>
            <a:xfrm>
              <a:off x="0" y="913276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FE6900-6CA7-4939-AAFC-FA97DDFF3364}"/>
              </a:ext>
            </a:extLst>
          </p:cNvPr>
          <p:cNvGrpSpPr/>
          <p:nvPr/>
        </p:nvGrpSpPr>
        <p:grpSpPr>
          <a:xfrm>
            <a:off x="0" y="-4939162"/>
            <a:ext cx="12192000" cy="6553201"/>
            <a:chOff x="0" y="-4939162"/>
            <a:chExt cx="12192000" cy="655320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96F4A17-CF82-438C-99CE-E9129A36E3CF}"/>
                </a:ext>
              </a:extLst>
            </p:cNvPr>
            <p:cNvGrpSpPr/>
            <p:nvPr/>
          </p:nvGrpSpPr>
          <p:grpSpPr>
            <a:xfrm>
              <a:off x="0" y="-4939162"/>
              <a:ext cx="12192000" cy="6553201"/>
              <a:chOff x="0" y="-3830789"/>
              <a:chExt cx="12192000" cy="6553201"/>
            </a:xfrm>
            <a:solidFill>
              <a:srgbClr val="9BC6D9"/>
            </a:soli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C369AEC-47D0-4D33-BE4F-D91093A5BAFB}"/>
                  </a:ext>
                </a:extLst>
              </p:cNvPr>
              <p:cNvGrpSpPr/>
              <p:nvPr/>
            </p:nvGrpSpPr>
            <p:grpSpPr>
              <a:xfrm>
                <a:off x="0" y="-3830789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667B39F7-FF42-4F98-9BAD-96D54F68268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9" name="Rectangle: Top Corners Rounded 8">
                  <a:extLst>
                    <a:ext uri="{FF2B5EF4-FFF2-40B4-BE49-F238E27FC236}">
                      <a16:creationId xmlns:a16="http://schemas.microsoft.com/office/drawing/2014/main" id="{1F1883A0-78C7-471F-A945-3B4ED47182B0}"/>
                    </a:ext>
                  </a:extLst>
                </p:cNvPr>
                <p:cNvSpPr/>
                <p:nvPr/>
              </p:nvSpPr>
              <p:spPr>
                <a:xfrm rot="10800000">
                  <a:off x="6553199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7CB089B-5A0C-4E4A-AB1B-9AECC5612CE9}"/>
                  </a:ext>
                </a:extLst>
              </p:cNvPr>
              <p:cNvSpPr txBox="1"/>
              <p:nvPr/>
            </p:nvSpPr>
            <p:spPr>
              <a:xfrm>
                <a:off x="6637542" y="1983817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QUANTITATIVE RESEARCH</a:t>
                </a: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6B8B62-2551-48E3-9A6E-AC0B8222D7D3}"/>
                </a:ext>
              </a:extLst>
            </p:cNvPr>
            <p:cNvSpPr/>
            <p:nvPr/>
          </p:nvSpPr>
          <p:spPr>
            <a:xfrm>
              <a:off x="0" y="650646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F0E869-ED46-4EE6-88F7-59973426ACEE}"/>
              </a:ext>
            </a:extLst>
          </p:cNvPr>
          <p:cNvGrpSpPr/>
          <p:nvPr/>
        </p:nvGrpSpPr>
        <p:grpSpPr>
          <a:xfrm>
            <a:off x="0" y="-5278592"/>
            <a:ext cx="12192000" cy="6582231"/>
            <a:chOff x="0" y="-5278592"/>
            <a:chExt cx="12192000" cy="658223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924E412-B3BA-4387-88D8-833FD18EED50}"/>
                </a:ext>
              </a:extLst>
            </p:cNvPr>
            <p:cNvGrpSpPr/>
            <p:nvPr/>
          </p:nvGrpSpPr>
          <p:grpSpPr>
            <a:xfrm>
              <a:off x="0" y="-5278592"/>
              <a:ext cx="12192000" cy="6582231"/>
              <a:chOff x="0" y="-4627420"/>
              <a:chExt cx="12192000" cy="6582231"/>
            </a:xfrm>
            <a:solidFill>
              <a:srgbClr val="71C9A7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C2DF0EE-6CD6-4095-9C3A-78E896AD12A0}"/>
                  </a:ext>
                </a:extLst>
              </p:cNvPr>
              <p:cNvGrpSpPr/>
              <p:nvPr/>
            </p:nvGrpSpPr>
            <p:grpSpPr>
              <a:xfrm>
                <a:off x="0" y="-4627420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AA99F5-A5C4-433E-9B19-5BC2A044A1E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2" name="Rectangle: Top Corners Rounded 11">
                  <a:extLst>
                    <a:ext uri="{FF2B5EF4-FFF2-40B4-BE49-F238E27FC236}">
                      <a16:creationId xmlns:a16="http://schemas.microsoft.com/office/drawing/2014/main" id="{3D376193-0078-45EE-8F58-6D7B2B77114E}"/>
                    </a:ext>
                  </a:extLst>
                </p:cNvPr>
                <p:cNvSpPr/>
                <p:nvPr/>
              </p:nvSpPr>
              <p:spPr>
                <a:xfrm rot="10800000">
                  <a:off x="3810007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2C229E-2B46-41E2-ABCA-C6780D0284F7}"/>
                  </a:ext>
                </a:extLst>
              </p:cNvPr>
              <p:cNvSpPr txBox="1"/>
              <p:nvPr/>
            </p:nvSpPr>
            <p:spPr>
              <a:xfrm>
                <a:off x="3964811" y="1246925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COMPARING DESIGNS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3962DBF-CAF3-4759-95DB-EC08FA564908}"/>
                </a:ext>
              </a:extLst>
            </p:cNvPr>
            <p:cNvSpPr/>
            <p:nvPr/>
          </p:nvSpPr>
          <p:spPr>
            <a:xfrm>
              <a:off x="0" y="333818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D399F22-8B77-479C-B023-6C4F31136844}"/>
              </a:ext>
            </a:extLst>
          </p:cNvPr>
          <p:cNvGrpSpPr/>
          <p:nvPr/>
        </p:nvGrpSpPr>
        <p:grpSpPr>
          <a:xfrm>
            <a:off x="0" y="-5821407"/>
            <a:ext cx="12192000" cy="6553201"/>
            <a:chOff x="0" y="-5576479"/>
            <a:chExt cx="12192000" cy="655320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6467E0A-EC04-4293-AE54-C722EE44D48C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327089"/>
              <a:chExt cx="12192000" cy="65532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88EE5EA-E951-4C48-9E07-4F55FC8BF433}"/>
                  </a:ext>
                </a:extLst>
              </p:cNvPr>
              <p:cNvGrpSpPr/>
              <p:nvPr/>
            </p:nvGrpSpPr>
            <p:grpSpPr>
              <a:xfrm>
                <a:off x="0" y="-5327089"/>
                <a:ext cx="12192000" cy="6553201"/>
                <a:chOff x="0" y="0"/>
                <a:chExt cx="12192000" cy="6553201"/>
              </a:xfrm>
              <a:solidFill>
                <a:srgbClr val="DC7676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A216FED-17CC-49F4-83D8-DACB3BC3DD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" name="Rectangle: Top Corners Rounded 14">
                  <a:extLst>
                    <a:ext uri="{FF2B5EF4-FFF2-40B4-BE49-F238E27FC236}">
                      <a16:creationId xmlns:a16="http://schemas.microsoft.com/office/drawing/2014/main" id="{41E4FCCE-7196-4AA4-A797-117F6AE078BD}"/>
                    </a:ext>
                  </a:extLst>
                </p:cNvPr>
                <p:cNvSpPr/>
                <p:nvPr/>
              </p:nvSpPr>
              <p:spPr>
                <a:xfrm rot="10800000">
                  <a:off x="983686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A02FDC-3BE4-41F5-9950-1D5C998CCDEE}"/>
                  </a:ext>
                </a:extLst>
              </p:cNvPr>
              <p:cNvSpPr txBox="1"/>
              <p:nvPr/>
            </p:nvSpPr>
            <p:spPr>
              <a:xfrm>
                <a:off x="983686" y="485874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UNDERSTANDING VARIABLES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2EBEC7-255F-4773-9DDD-26FD89B4A2C5}"/>
                </a:ext>
              </a:extLst>
            </p:cNvPr>
            <p:cNvSpPr/>
            <p:nvPr/>
          </p:nvSpPr>
          <p:spPr>
            <a:xfrm>
              <a:off x="0" y="5489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268113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3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50"/>
                                </p:stCondLst>
                                <p:childTnLst>
                                  <p:par>
                                    <p:cTn id="11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3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7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3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3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35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29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3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2" presetClass="path" presetSubtype="0" accel="50000" autoRev="1" fill="hold" nodeType="after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3.7037E-7 L 0 0.65787 " pathEditMode="relative" rAng="0" ptsTypes="AA" p14:bounceEnd="20000">
                                          <p:cBhvr>
                                            <p:cTn id="36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2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accel="50000" autoRev="1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-4.44444E-6 L 0 0.64445 " pathEditMode="relative" rAng="0" ptsTypes="AA" p14:bounceEnd="20000">
                                          <p:cBhvr>
                                            <p:cTn id="38" dur="1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222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42" presetClass="path" presetSubtype="0" accel="50000" autoRev="1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11111E-6 L 0 0.64005 " pathEditMode="relative" rAng="0" ptsTypes="AA" p14:bounceEnd="20000">
                                          <p:cBhvr>
                                            <p:cTn id="40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99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42" presetClass="path" presetSubtype="0" accel="50000" autoRev="1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4.81481E-6 L 0 0.63935 " pathEditMode="relative" rAng="0" ptsTypes="AA" p14:bounceEnd="20000">
                                          <p:cBhvr>
                                            <p:cTn id="42" dur="12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96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3" presetID="42" presetClass="path" presetSubtype="0" accel="50000" autoRev="1" fill="hold" nodeType="withEffect" p14:presetBounceEnd="2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.03773 L 0 0.65925 " pathEditMode="relative" rAng="0" ptsTypes="AA" p14:bounceEnd="20000">
                                          <p:cBhvr>
                                            <p:cTn id="44" dur="1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08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4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3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35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" fill="hold">
                                <p:stCondLst>
                                  <p:cond delay="350"/>
                                </p:stCondLst>
                                <p:childTnLst>
                                  <p:par>
                                    <p:cTn id="11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3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5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700"/>
                                </p:stCondLst>
                                <p:childTnLst>
                                  <p:par>
                                    <p:cTn id="17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3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0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3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050"/>
                                </p:stCondLst>
                                <p:childTnLst>
                                  <p:par>
                                    <p:cTn id="23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35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3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1400"/>
                                </p:stCondLst>
                                <p:childTnLst>
                                  <p:par>
                                    <p:cTn id="29" presetID="4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3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35" presetID="42" presetClass="path" presetSubtype="0" accel="50000" autoRev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3.7037E-7 L 0 0.65787 " pathEditMode="relative" rAng="0" ptsTypes="AA">
                                          <p:cBhvr>
                                            <p:cTn id="36" dur="12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2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7" presetID="42" presetClass="path" presetSubtype="0" ac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-4.44444E-6 L 0 0.64445 " pathEditMode="relative" rAng="0" ptsTypes="AA">
                                          <p:cBhvr>
                                            <p:cTn id="38" dur="12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222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9" presetID="42" presetClass="path" presetSubtype="0" ac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11111E-6 L 0 0.64005 " pathEditMode="relative" rAng="0" ptsTypes="AA">
                                          <p:cBhvr>
                                            <p:cTn id="40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99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1" presetID="42" presetClass="path" presetSubtype="0" ac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4.81481E-6 L 0 0.63935 " pathEditMode="relative" rAng="0" ptsTypes="AA">
                                          <p:cBhvr>
                                            <p:cTn id="42" dur="12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96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3" presetID="42" presetClass="path" presetSubtype="0" accel="50000" autoRev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0.03773 L 0 0.65925 " pathEditMode="relative" rAng="0" ptsTypes="AA">
                                          <p:cBhvr>
                                            <p:cTn id="44" dur="12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3108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0" presetClass="entr" presetSubtype="0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6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6" grpId="0"/>
          <p:bldP spid="42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604115" y="239639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F83310-AF6C-4F29-8987-DDEF7FAD05B5}"/>
              </a:ext>
            </a:extLst>
          </p:cNvPr>
          <p:cNvGrpSpPr/>
          <p:nvPr/>
        </p:nvGrpSpPr>
        <p:grpSpPr>
          <a:xfrm>
            <a:off x="8" y="-4358521"/>
            <a:ext cx="12192000" cy="6579053"/>
            <a:chOff x="0" y="-4358521"/>
            <a:chExt cx="12192000" cy="657905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7AD3C6E-8C93-4404-A9C8-4CB13263FE37}"/>
                </a:ext>
              </a:extLst>
            </p:cNvPr>
            <p:cNvGrpSpPr/>
            <p:nvPr/>
          </p:nvGrpSpPr>
          <p:grpSpPr>
            <a:xfrm>
              <a:off x="0" y="-4358521"/>
              <a:ext cx="12192000" cy="6579053"/>
              <a:chOff x="0" y="-4330811"/>
              <a:chExt cx="12192000" cy="6579053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D42D6C60-7BF4-4F7A-8E1D-67EE48D45CC7}"/>
                  </a:ext>
                </a:extLst>
              </p:cNvPr>
              <p:cNvGrpSpPr/>
              <p:nvPr/>
            </p:nvGrpSpPr>
            <p:grpSpPr>
              <a:xfrm>
                <a:off x="0" y="-4330811"/>
                <a:ext cx="12192000" cy="6579053"/>
                <a:chOff x="0" y="-3124201"/>
                <a:chExt cx="12192000" cy="6579053"/>
              </a:xfrm>
              <a:solidFill>
                <a:srgbClr val="C0D3A9"/>
              </a:solidFill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22739AB9-1470-4117-A66D-08CB6363BCD9}"/>
                    </a:ext>
                  </a:extLst>
                </p:cNvPr>
                <p:cNvGrpSpPr/>
                <p:nvPr/>
              </p:nvGrpSpPr>
              <p:grpSpPr>
                <a:xfrm>
                  <a:off x="0" y="-3124201"/>
                  <a:ext cx="12192000" cy="6553201"/>
                  <a:chOff x="0" y="0"/>
                  <a:chExt cx="12192000" cy="6553201"/>
                </a:xfrm>
                <a:grpFill/>
                <a:effectLst>
                  <a:outerShdw blurRad="254000" dist="88900" dir="5400000" algn="t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534B34C2-770C-4A76-AE79-B6034447FC6C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2192000" cy="608214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  <p:sp>
                <p:nvSpPr>
                  <p:cNvPr id="46" name="Rectangle: Top Corners Rounded 45">
                    <a:extLst>
                      <a:ext uri="{FF2B5EF4-FFF2-40B4-BE49-F238E27FC236}">
                        <a16:creationId xmlns:a16="http://schemas.microsoft.com/office/drawing/2014/main" id="{822EF231-D8D9-4F7F-B38B-D8A56E33B6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122228" y="6082145"/>
                    <a:ext cx="2523935" cy="471056"/>
                  </a:xfrm>
                  <a:prstGeom prst="round2SameRect">
                    <a:avLst>
                      <a:gd name="adj1" fmla="val 35417"/>
                      <a:gd name="adj2" fmla="val 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 sz="4800" dirty="0"/>
                  </a:p>
                </p:txBody>
              </p:sp>
            </p:grpSp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EA6EEDE5-18D1-46E5-9194-C4646B78A5F4}"/>
                    </a:ext>
                  </a:extLst>
                </p:cNvPr>
                <p:cNvSpPr txBox="1"/>
                <p:nvPr/>
              </p:nvSpPr>
              <p:spPr>
                <a:xfrm>
                  <a:off x="1178728" y="2993187"/>
                  <a:ext cx="261729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ON THE AGENDA</a:t>
                  </a:r>
                </a:p>
              </p:txBody>
            </p:sp>
          </p:grp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FEC2797-8727-4D02-882D-1A214CF03AFD}"/>
                  </a:ext>
                </a:extLst>
              </p:cNvPr>
              <p:cNvSpPr/>
              <p:nvPr/>
            </p:nvSpPr>
            <p:spPr>
              <a:xfrm>
                <a:off x="0" y="1274414"/>
                <a:ext cx="12192000" cy="17058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3B6E67E-AD57-448B-9294-115CEEAFA618}"/>
                </a:ext>
              </a:extLst>
            </p:cNvPr>
            <p:cNvSpPr txBox="1"/>
            <p:nvPr/>
          </p:nvSpPr>
          <p:spPr>
            <a:xfrm>
              <a:off x="1006105" y="-2970002"/>
              <a:ext cx="633567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2800" dirty="0">
                  <a:ln w="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hnschrift" panose="020B0502040204020203" pitchFamily="34" charset="0"/>
                  <a:ea typeface="Roboto" charset="0"/>
                  <a:cs typeface="Roboto" charset="0"/>
                </a:rPr>
                <a:t>ON THE AGENDA</a:t>
              </a:r>
            </a:p>
            <a:p>
              <a:r>
                <a:rPr lang="en-PH" sz="3600" b="1" dirty="0">
                  <a:ln w="0"/>
                  <a:solidFill>
                    <a:schemeClr val="tx1">
                      <a:lumMod val="65000"/>
                      <a:lumOff val="3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Bahnschrift" panose="020B0502040204020203" pitchFamily="34" charset="0"/>
                  <a:ea typeface="Roboto" charset="0"/>
                  <a:cs typeface="Roboto" charset="0"/>
                </a:rPr>
                <a:t>LEARNING GOALS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F0BA74-2806-4093-9C87-AE7D557D7A23}"/>
                </a:ext>
              </a:extLst>
            </p:cNvPr>
            <p:cNvSpPr txBox="1"/>
            <p:nvPr/>
          </p:nvSpPr>
          <p:spPr>
            <a:xfrm>
              <a:off x="981053" y="-1880827"/>
              <a:ext cx="5656489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PH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After this discussion, you are expected to have the ability to:</a:t>
              </a:r>
            </a:p>
            <a:p>
              <a:pPr marL="342900" indent="-342900">
                <a:spcAft>
                  <a:spcPts val="1200"/>
                </a:spcAft>
                <a:buFont typeface="Courier New" panose="02070309020205020404" pitchFamily="49" charset="0"/>
                <a:buChar char="□"/>
              </a:pPr>
              <a:r>
                <a:rPr lang="en-PH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Describe quantitative and qualitative research.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6D5315F-B2F9-4B62-8225-C41E8E8C6CA2}"/>
                </a:ext>
              </a:extLst>
            </p:cNvPr>
            <p:cNvSpPr txBox="1"/>
            <p:nvPr/>
          </p:nvSpPr>
          <p:spPr>
            <a:xfrm>
              <a:off x="6229873" y="-2587832"/>
              <a:ext cx="5455484" cy="3847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Aft>
                  <a:spcPts val="1200"/>
                </a:spcAft>
                <a:buFont typeface="Courier New" panose="02070309020205020404" pitchFamily="49" charset="0"/>
                <a:buChar char="□"/>
              </a:pPr>
              <a:r>
                <a:rPr lang="en-PH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Explain the strengths and weakness of both quantitative and qualitative research designs</a:t>
              </a:r>
            </a:p>
            <a:p>
              <a:pPr marL="342900" indent="-342900">
                <a:spcAft>
                  <a:spcPts val="1200"/>
                </a:spcAft>
                <a:buFont typeface="Courier New" panose="02070309020205020404" pitchFamily="49" charset="0"/>
                <a:buChar char="□"/>
              </a:pPr>
              <a:r>
                <a:rPr lang="en-PH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Define specific types of variables.</a:t>
              </a:r>
            </a:p>
            <a:p>
              <a:pPr marL="342900" indent="-342900">
                <a:spcAft>
                  <a:spcPts val="1200"/>
                </a:spcAft>
                <a:buFont typeface="Courier New" panose="02070309020205020404" pitchFamily="49" charset="0"/>
                <a:buChar char="□"/>
              </a:pPr>
              <a:r>
                <a:rPr lang="en-PH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Classify a variable in terms of measurement scales</a:t>
              </a:r>
            </a:p>
          </p:txBody>
        </p:sp>
        <p:sp>
          <p:nvSpPr>
            <p:cNvPr id="55" name="Shape 87">
              <a:extLst>
                <a:ext uri="{FF2B5EF4-FFF2-40B4-BE49-F238E27FC236}">
                  <a16:creationId xmlns:a16="http://schemas.microsoft.com/office/drawing/2014/main" id="{86C755B3-26ED-4397-8A70-F0AA987B7B31}"/>
                </a:ext>
              </a:extLst>
            </p:cNvPr>
            <p:cNvSpPr txBox="1"/>
            <p:nvPr/>
          </p:nvSpPr>
          <p:spPr>
            <a:xfrm>
              <a:off x="1001788" y="250417"/>
              <a:ext cx="5371288" cy="103715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US" dirty="0">
                  <a:solidFill>
                    <a:srgbClr val="6DA945"/>
                  </a:solidFill>
                  <a:latin typeface="Bahnschrift" panose="020B0502040204020203" pitchFamily="34" charset="0"/>
                  <a:ea typeface="Lato"/>
                  <a:cs typeface="Lato"/>
                  <a:sym typeface="Lato"/>
                </a:rPr>
                <a:t>This slideshow presentation is  available for download through the course website: </a:t>
              </a:r>
              <a:r>
                <a:rPr lang="en-US" i="1" u="sng" dirty="0">
                  <a:solidFill>
                    <a:srgbClr val="6DA945"/>
                  </a:solidFill>
                  <a:latin typeface="Bahnschrift" panose="020B0502040204020203" pitchFamily="34" charset="0"/>
                  <a:ea typeface="Lato"/>
                  <a:cs typeface="Lato"/>
                  <a:sym typeface="Lato"/>
                </a:rPr>
                <a:t>mathbychua.weebly.com</a:t>
              </a:r>
              <a:r>
                <a:rPr lang="en-US" dirty="0">
                  <a:solidFill>
                    <a:srgbClr val="6DA945"/>
                  </a:solidFill>
                  <a:latin typeface="Bahnschrift" panose="020B0502040204020203" pitchFamily="34" charset="0"/>
                  <a:ea typeface="Lato"/>
                  <a:cs typeface="Lato"/>
                  <a:sym typeface="Lato"/>
                </a:rPr>
                <a:t>.</a:t>
              </a:r>
              <a:endParaRPr dirty="0">
                <a:solidFill>
                  <a:srgbClr val="6DA945"/>
                </a:solidFill>
                <a:latin typeface="Bahnschrift" panose="020B0502040204020203" pitchFamily="34" charset="0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5BB683C-A4CB-41B9-BE62-313761F43143}"/>
              </a:ext>
            </a:extLst>
          </p:cNvPr>
          <p:cNvGrpSpPr/>
          <p:nvPr/>
        </p:nvGrpSpPr>
        <p:grpSpPr>
          <a:xfrm>
            <a:off x="0" y="-4662067"/>
            <a:ext cx="12192000" cy="6590044"/>
            <a:chOff x="0" y="-4662067"/>
            <a:chExt cx="12192000" cy="659004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FEA68BF-09BA-4932-975F-342FAFA8B9DC}"/>
                </a:ext>
              </a:extLst>
            </p:cNvPr>
            <p:cNvGrpSpPr/>
            <p:nvPr/>
          </p:nvGrpSpPr>
          <p:grpSpPr>
            <a:xfrm>
              <a:off x="0" y="-4662067"/>
              <a:ext cx="12192000" cy="6590044"/>
              <a:chOff x="0" y="-3124201"/>
              <a:chExt cx="12192000" cy="6590044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B8BA9540-B118-43F6-9DB3-FE71AFABA86A}"/>
                  </a:ext>
                </a:extLst>
              </p:cNvPr>
              <p:cNvGrpSpPr/>
              <p:nvPr/>
            </p:nvGrpSpPr>
            <p:grpSpPr>
              <a:xfrm>
                <a:off x="0" y="-3124201"/>
                <a:ext cx="12192000" cy="6553201"/>
                <a:chOff x="0" y="0"/>
                <a:chExt cx="12192000" cy="6553201"/>
              </a:xfrm>
              <a:solidFill>
                <a:srgbClr val="DDCEB1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F0C572BD-D3CA-4A78-BEBB-1D3C14C2572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5" name="Rectangle: Top Corners Rounded 4">
                  <a:extLst>
                    <a:ext uri="{FF2B5EF4-FFF2-40B4-BE49-F238E27FC236}">
                      <a16:creationId xmlns:a16="http://schemas.microsoft.com/office/drawing/2014/main" id="{4A8505F5-48BB-4F48-9FD9-8E64AB2717F3}"/>
                    </a:ext>
                  </a:extLst>
                </p:cNvPr>
                <p:cNvSpPr/>
                <p:nvPr/>
              </p:nvSpPr>
              <p:spPr>
                <a:xfrm rot="10800000">
                  <a:off x="9254834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9751832-80FC-4AB0-9D95-43CDF9D036D8}"/>
                  </a:ext>
                </a:extLst>
              </p:cNvPr>
              <p:cNvSpPr txBox="1"/>
              <p:nvPr/>
            </p:nvSpPr>
            <p:spPr>
              <a:xfrm>
                <a:off x="9368093" y="2757957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QUALITATIVE RESEARCH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6BD9A4F0-F088-4EF3-AABD-27C52C5B5A36}"/>
                </a:ext>
              </a:extLst>
            </p:cNvPr>
            <p:cNvSpPr/>
            <p:nvPr/>
          </p:nvSpPr>
          <p:spPr>
            <a:xfrm>
              <a:off x="0" y="913276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FE6900-6CA7-4939-AAFC-FA97DDFF3364}"/>
              </a:ext>
            </a:extLst>
          </p:cNvPr>
          <p:cNvGrpSpPr/>
          <p:nvPr/>
        </p:nvGrpSpPr>
        <p:grpSpPr>
          <a:xfrm>
            <a:off x="0" y="-4939162"/>
            <a:ext cx="12192000" cy="6553201"/>
            <a:chOff x="0" y="-4939162"/>
            <a:chExt cx="12192000" cy="655320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96F4A17-CF82-438C-99CE-E9129A36E3CF}"/>
                </a:ext>
              </a:extLst>
            </p:cNvPr>
            <p:cNvGrpSpPr/>
            <p:nvPr/>
          </p:nvGrpSpPr>
          <p:grpSpPr>
            <a:xfrm>
              <a:off x="0" y="-4939162"/>
              <a:ext cx="12192000" cy="6553201"/>
              <a:chOff x="0" y="-3830789"/>
              <a:chExt cx="12192000" cy="6553201"/>
            </a:xfrm>
            <a:solidFill>
              <a:srgbClr val="9BC6D9"/>
            </a:soli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C369AEC-47D0-4D33-BE4F-D91093A5BAFB}"/>
                  </a:ext>
                </a:extLst>
              </p:cNvPr>
              <p:cNvGrpSpPr/>
              <p:nvPr/>
            </p:nvGrpSpPr>
            <p:grpSpPr>
              <a:xfrm>
                <a:off x="0" y="-3830789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667B39F7-FF42-4F98-9BAD-96D54F68268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9" name="Rectangle: Top Corners Rounded 8">
                  <a:extLst>
                    <a:ext uri="{FF2B5EF4-FFF2-40B4-BE49-F238E27FC236}">
                      <a16:creationId xmlns:a16="http://schemas.microsoft.com/office/drawing/2014/main" id="{1F1883A0-78C7-471F-A945-3B4ED47182B0}"/>
                    </a:ext>
                  </a:extLst>
                </p:cNvPr>
                <p:cNvSpPr/>
                <p:nvPr/>
              </p:nvSpPr>
              <p:spPr>
                <a:xfrm rot="10800000">
                  <a:off x="6553199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7CB089B-5A0C-4E4A-AB1B-9AECC5612CE9}"/>
                  </a:ext>
                </a:extLst>
              </p:cNvPr>
              <p:cNvSpPr txBox="1"/>
              <p:nvPr/>
            </p:nvSpPr>
            <p:spPr>
              <a:xfrm>
                <a:off x="6637542" y="1983817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QUANTITATIVE RESEARCH</a:t>
                </a: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6B8B62-2551-48E3-9A6E-AC0B8222D7D3}"/>
                </a:ext>
              </a:extLst>
            </p:cNvPr>
            <p:cNvSpPr/>
            <p:nvPr/>
          </p:nvSpPr>
          <p:spPr>
            <a:xfrm>
              <a:off x="0" y="650646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F0E869-ED46-4EE6-88F7-59973426ACEE}"/>
              </a:ext>
            </a:extLst>
          </p:cNvPr>
          <p:cNvGrpSpPr/>
          <p:nvPr/>
        </p:nvGrpSpPr>
        <p:grpSpPr>
          <a:xfrm>
            <a:off x="0" y="-5278592"/>
            <a:ext cx="12192000" cy="6582231"/>
            <a:chOff x="0" y="-5278592"/>
            <a:chExt cx="12192000" cy="658223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924E412-B3BA-4387-88D8-833FD18EED50}"/>
                </a:ext>
              </a:extLst>
            </p:cNvPr>
            <p:cNvGrpSpPr/>
            <p:nvPr/>
          </p:nvGrpSpPr>
          <p:grpSpPr>
            <a:xfrm>
              <a:off x="0" y="-5278592"/>
              <a:ext cx="12192000" cy="6582231"/>
              <a:chOff x="0" y="-4627420"/>
              <a:chExt cx="12192000" cy="6582231"/>
            </a:xfrm>
            <a:solidFill>
              <a:srgbClr val="71C9A7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C2DF0EE-6CD6-4095-9C3A-78E896AD12A0}"/>
                  </a:ext>
                </a:extLst>
              </p:cNvPr>
              <p:cNvGrpSpPr/>
              <p:nvPr/>
            </p:nvGrpSpPr>
            <p:grpSpPr>
              <a:xfrm>
                <a:off x="0" y="-4627420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AA99F5-A5C4-433E-9B19-5BC2A044A1E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2" name="Rectangle: Top Corners Rounded 11">
                  <a:extLst>
                    <a:ext uri="{FF2B5EF4-FFF2-40B4-BE49-F238E27FC236}">
                      <a16:creationId xmlns:a16="http://schemas.microsoft.com/office/drawing/2014/main" id="{3D376193-0078-45EE-8F58-6D7B2B77114E}"/>
                    </a:ext>
                  </a:extLst>
                </p:cNvPr>
                <p:cNvSpPr/>
                <p:nvPr/>
              </p:nvSpPr>
              <p:spPr>
                <a:xfrm rot="10800000">
                  <a:off x="3810007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2C229E-2B46-41E2-ABCA-C6780D0284F7}"/>
                  </a:ext>
                </a:extLst>
              </p:cNvPr>
              <p:cNvSpPr txBox="1"/>
              <p:nvPr/>
            </p:nvSpPr>
            <p:spPr>
              <a:xfrm>
                <a:off x="3964811" y="1246925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COMPARING DESIGNS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3962DBF-CAF3-4759-95DB-EC08FA564908}"/>
                </a:ext>
              </a:extLst>
            </p:cNvPr>
            <p:cNvSpPr/>
            <p:nvPr/>
          </p:nvSpPr>
          <p:spPr>
            <a:xfrm>
              <a:off x="0" y="333818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D399F22-8B77-479C-B023-6C4F31136844}"/>
              </a:ext>
            </a:extLst>
          </p:cNvPr>
          <p:cNvGrpSpPr/>
          <p:nvPr/>
        </p:nvGrpSpPr>
        <p:grpSpPr>
          <a:xfrm>
            <a:off x="0" y="-5576479"/>
            <a:ext cx="12192000" cy="6553201"/>
            <a:chOff x="0" y="-5576479"/>
            <a:chExt cx="12192000" cy="655320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6467E0A-EC04-4293-AE54-C722EE44D48C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327089"/>
              <a:chExt cx="12192000" cy="65532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88EE5EA-E951-4C48-9E07-4F55FC8BF433}"/>
                  </a:ext>
                </a:extLst>
              </p:cNvPr>
              <p:cNvGrpSpPr/>
              <p:nvPr/>
            </p:nvGrpSpPr>
            <p:grpSpPr>
              <a:xfrm>
                <a:off x="0" y="-5327089"/>
                <a:ext cx="12192000" cy="6553201"/>
                <a:chOff x="0" y="0"/>
                <a:chExt cx="12192000" cy="6553201"/>
              </a:xfrm>
              <a:solidFill>
                <a:srgbClr val="DC7676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A216FED-17CC-49F4-83D8-DACB3BC3DD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" name="Rectangle: Top Corners Rounded 14">
                  <a:extLst>
                    <a:ext uri="{FF2B5EF4-FFF2-40B4-BE49-F238E27FC236}">
                      <a16:creationId xmlns:a16="http://schemas.microsoft.com/office/drawing/2014/main" id="{41E4FCCE-7196-4AA4-A797-117F6AE078BD}"/>
                    </a:ext>
                  </a:extLst>
                </p:cNvPr>
                <p:cNvSpPr/>
                <p:nvPr/>
              </p:nvSpPr>
              <p:spPr>
                <a:xfrm rot="10800000">
                  <a:off x="983686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A02FDC-3BE4-41F5-9950-1D5C998CCDEE}"/>
                  </a:ext>
                </a:extLst>
              </p:cNvPr>
              <p:cNvSpPr txBox="1"/>
              <p:nvPr/>
            </p:nvSpPr>
            <p:spPr>
              <a:xfrm>
                <a:off x="983686" y="485874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UNDERSTANDING VARIABLES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2EBEC7-255F-4773-9DDD-26FD89B4A2C5}"/>
                </a:ext>
              </a:extLst>
            </p:cNvPr>
            <p:cNvSpPr/>
            <p:nvPr/>
          </p:nvSpPr>
          <p:spPr>
            <a:xfrm>
              <a:off x="0" y="5489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FAA4134-0DD5-4321-ABE4-1169C6580C27}"/>
              </a:ext>
            </a:extLst>
          </p:cNvPr>
          <p:cNvGrpSpPr/>
          <p:nvPr/>
        </p:nvGrpSpPr>
        <p:grpSpPr>
          <a:xfrm>
            <a:off x="-11041679" y="-32658"/>
            <a:ext cx="11702613" cy="6858000"/>
            <a:chOff x="-11912543" y="0"/>
            <a:chExt cx="11702613" cy="68580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72FA94D-6772-47F8-9F69-71F7983AE031}"/>
                </a:ext>
              </a:extLst>
            </p:cNvPr>
            <p:cNvGrpSpPr/>
            <p:nvPr/>
          </p:nvGrpSpPr>
          <p:grpSpPr>
            <a:xfrm>
              <a:off x="-11912543" y="0"/>
              <a:ext cx="11680314" cy="6858000"/>
              <a:chOff x="-9325799" y="0"/>
              <a:chExt cx="11680314" cy="6858000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A104B5EB-5F2D-4F7C-AFA5-B4545912430A}"/>
                  </a:ext>
                </a:extLst>
              </p:cNvPr>
              <p:cNvGrpSpPr/>
              <p:nvPr/>
            </p:nvGrpSpPr>
            <p:grpSpPr>
              <a:xfrm>
                <a:off x="-9325799" y="0"/>
                <a:ext cx="11680314" cy="6858000"/>
                <a:chOff x="-1900871" y="0"/>
                <a:chExt cx="11680314" cy="6858000"/>
              </a:xfrm>
              <a:effectLst>
                <a:outerShdw blurRad="254000" dist="88900" algn="l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D386A830-2A20-407D-9C92-CAD7D1A7738F}"/>
                    </a:ext>
                  </a:extLst>
                </p:cNvPr>
                <p:cNvSpPr/>
                <p:nvPr/>
              </p:nvSpPr>
              <p:spPr>
                <a:xfrm>
                  <a:off x="-1900871" y="0"/>
                  <a:ext cx="11160000" cy="6858000"/>
                </a:xfrm>
                <a:prstGeom prst="rect">
                  <a:avLst/>
                </a:prstGeom>
                <a:solidFill>
                  <a:srgbClr val="EBBE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>
                    <a:latin typeface="+mj-lt"/>
                  </a:endParaRPr>
                </a:p>
              </p:txBody>
            </p:sp>
            <p:sp>
              <p:nvSpPr>
                <p:cNvPr id="79" name="Rectangle: Top Corners Rounded 78">
                  <a:extLst>
                    <a:ext uri="{FF2B5EF4-FFF2-40B4-BE49-F238E27FC236}">
                      <a16:creationId xmlns:a16="http://schemas.microsoft.com/office/drawing/2014/main" id="{5312E16B-690F-4549-9829-37DBF17203C4}"/>
                    </a:ext>
                  </a:extLst>
                </p:cNvPr>
                <p:cNvSpPr/>
                <p:nvPr/>
              </p:nvSpPr>
              <p:spPr>
                <a:xfrm rot="5400000">
                  <a:off x="8529278" y="2895150"/>
                  <a:ext cx="1969044" cy="53128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solidFill>
                  <a:srgbClr val="EBBEA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 dirty="0">
                    <a:latin typeface="+mj-lt"/>
                  </a:endParaRPr>
                </a:p>
              </p:txBody>
            </p:sp>
          </p:grp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8A63BE7-9B78-4321-9F6F-8558D2C4456B}"/>
                  </a:ext>
                </a:extLst>
              </p:cNvPr>
              <p:cNvSpPr txBox="1"/>
              <p:nvPr/>
            </p:nvSpPr>
            <p:spPr>
              <a:xfrm>
                <a:off x="-5556653" y="105871"/>
                <a:ext cx="64356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3600" dirty="0">
                    <a:ln w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ln>
                    <a:solidFill>
                      <a:srgbClr val="97BBD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+mj-lt"/>
                    <a:ea typeface="Roboto" charset="0"/>
                    <a:cs typeface="Roboto" charset="0"/>
                  </a:rPr>
                  <a:t>THE RESEARCH PROCESS</a:t>
                </a:r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BD991F9-1001-46CB-B013-29FBFB00AA77}"/>
                </a:ext>
              </a:extLst>
            </p:cNvPr>
            <p:cNvSpPr txBox="1"/>
            <p:nvPr/>
          </p:nvSpPr>
          <p:spPr>
            <a:xfrm rot="16200000">
              <a:off x="-1872519" y="2447927"/>
              <a:ext cx="261729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" panose="020B0502040204020203" pitchFamily="34" charset="0"/>
                </a:rPr>
                <a:t>THE RESEARCH PROCESS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5E0C1BE1-D16D-43F3-8812-9E4CC3782690}"/>
              </a:ext>
            </a:extLst>
          </p:cNvPr>
          <p:cNvSpPr txBox="1"/>
          <p:nvPr/>
        </p:nvSpPr>
        <p:spPr>
          <a:xfrm>
            <a:off x="2701262" y="2377160"/>
            <a:ext cx="2097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Specifying a Problem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Justifying it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Suggesting the need to study it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D35344C-BCAE-4D9E-8A2C-A123E19C34C7}"/>
              </a:ext>
            </a:extLst>
          </p:cNvPr>
          <p:cNvSpPr txBox="1"/>
          <p:nvPr/>
        </p:nvSpPr>
        <p:spPr>
          <a:xfrm>
            <a:off x="2722639" y="2631745"/>
            <a:ext cx="20979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Locating, Selecting, Summarizing Resources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B4E8F49-920D-4233-84A8-2AD68E6C2863}"/>
              </a:ext>
            </a:extLst>
          </p:cNvPr>
          <p:cNvSpPr txBox="1"/>
          <p:nvPr/>
        </p:nvSpPr>
        <p:spPr>
          <a:xfrm>
            <a:off x="2708414" y="2558949"/>
            <a:ext cx="2097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Identify the purpose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Narrow the purpose to questions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EA94B1C-FE3C-4FBD-A4D1-29D7AE87BB13}"/>
              </a:ext>
            </a:extLst>
          </p:cNvPr>
          <p:cNvSpPr txBox="1"/>
          <p:nvPr/>
        </p:nvSpPr>
        <p:spPr>
          <a:xfrm>
            <a:off x="2670392" y="2527893"/>
            <a:ext cx="2097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Selecting samples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Obtaining permissions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Gathering info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E395229-BA1E-4807-9F96-741B43132F72}"/>
              </a:ext>
            </a:extLst>
          </p:cNvPr>
          <p:cNvSpPr txBox="1"/>
          <p:nvPr/>
        </p:nvSpPr>
        <p:spPr>
          <a:xfrm>
            <a:off x="2662740" y="2400321"/>
            <a:ext cx="2097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Breaking down data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Representing data</a:t>
            </a:r>
          </a:p>
          <a:p>
            <a:pPr algn="ctr"/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Explaining data</a:t>
            </a:r>
          </a:p>
        </p:txBody>
      </p:sp>
      <p:sp>
        <p:nvSpPr>
          <p:cNvPr id="103" name="Hexagon 102">
            <a:extLst>
              <a:ext uri="{FF2B5EF4-FFF2-40B4-BE49-F238E27FC236}">
                <a16:creationId xmlns:a16="http://schemas.microsoft.com/office/drawing/2014/main" id="{47F69FC3-0534-4781-BAEB-6D98D0DE9548}"/>
              </a:ext>
            </a:extLst>
          </p:cNvPr>
          <p:cNvSpPr/>
          <p:nvPr/>
        </p:nvSpPr>
        <p:spPr>
          <a:xfrm>
            <a:off x="4013740" y="1572001"/>
            <a:ext cx="901836" cy="729421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FB848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A5E2F4BA-90E9-4265-B3C6-36982D37205C}"/>
              </a:ext>
            </a:extLst>
          </p:cNvPr>
          <p:cNvSpPr/>
          <p:nvPr/>
        </p:nvSpPr>
        <p:spPr>
          <a:xfrm>
            <a:off x="2737157" y="735329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81D1C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Identifying a Problem</a:t>
            </a:r>
          </a:p>
        </p:txBody>
      </p:sp>
      <p:sp>
        <p:nvSpPr>
          <p:cNvPr id="105" name="Hexagon 104">
            <a:extLst>
              <a:ext uri="{FF2B5EF4-FFF2-40B4-BE49-F238E27FC236}">
                <a16:creationId xmlns:a16="http://schemas.microsoft.com/office/drawing/2014/main" id="{DAD78810-6033-4FCF-962B-DB1365CCB039}"/>
              </a:ext>
            </a:extLst>
          </p:cNvPr>
          <p:cNvSpPr/>
          <p:nvPr/>
        </p:nvSpPr>
        <p:spPr>
          <a:xfrm>
            <a:off x="5066253" y="2935630"/>
            <a:ext cx="901836" cy="729421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FB848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020930FB-0E31-4C1E-80F1-DBBBF925841C}"/>
              </a:ext>
            </a:extLst>
          </p:cNvPr>
          <p:cNvSpPr/>
          <p:nvPr/>
        </p:nvSpPr>
        <p:spPr>
          <a:xfrm>
            <a:off x="4533603" y="1713727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9DB7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Reviewing Literature</a:t>
            </a:r>
          </a:p>
        </p:txBody>
      </p:sp>
      <p:sp>
        <p:nvSpPr>
          <p:cNvPr id="107" name="Hexagon 106">
            <a:extLst>
              <a:ext uri="{FF2B5EF4-FFF2-40B4-BE49-F238E27FC236}">
                <a16:creationId xmlns:a16="http://schemas.microsoft.com/office/drawing/2014/main" id="{7B7C1284-10E1-470B-9B16-1FFCBF714BA4}"/>
              </a:ext>
            </a:extLst>
          </p:cNvPr>
          <p:cNvSpPr/>
          <p:nvPr/>
        </p:nvSpPr>
        <p:spPr>
          <a:xfrm>
            <a:off x="4335110" y="4474911"/>
            <a:ext cx="901836" cy="729421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FB848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1C7494CF-A1DC-43FA-92D4-45B2B02F8736}"/>
              </a:ext>
            </a:extLst>
          </p:cNvPr>
          <p:cNvSpPr/>
          <p:nvPr/>
        </p:nvSpPr>
        <p:spPr>
          <a:xfrm>
            <a:off x="4533603" y="3637144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81D1C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Specifying Purpose</a:t>
            </a:r>
          </a:p>
        </p:txBody>
      </p:sp>
      <p:sp>
        <p:nvSpPr>
          <p:cNvPr id="109" name="Hexagon 108">
            <a:extLst>
              <a:ext uri="{FF2B5EF4-FFF2-40B4-BE49-F238E27FC236}">
                <a16:creationId xmlns:a16="http://schemas.microsoft.com/office/drawing/2014/main" id="{9383C55F-3E25-4B96-9DE8-944223483144}"/>
              </a:ext>
            </a:extLst>
          </p:cNvPr>
          <p:cNvSpPr/>
          <p:nvPr/>
        </p:nvSpPr>
        <p:spPr>
          <a:xfrm>
            <a:off x="2521428" y="4634694"/>
            <a:ext cx="901836" cy="729421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FB848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33C2C85D-3204-4725-81D2-40F2C255B4E1}"/>
              </a:ext>
            </a:extLst>
          </p:cNvPr>
          <p:cNvSpPr/>
          <p:nvPr/>
        </p:nvSpPr>
        <p:spPr>
          <a:xfrm>
            <a:off x="2737157" y="4616636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9DB7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Collecting Data</a:t>
            </a:r>
          </a:p>
        </p:txBody>
      </p:sp>
      <p:sp>
        <p:nvSpPr>
          <p:cNvPr id="111" name="Hexagon 110">
            <a:extLst>
              <a:ext uri="{FF2B5EF4-FFF2-40B4-BE49-F238E27FC236}">
                <a16:creationId xmlns:a16="http://schemas.microsoft.com/office/drawing/2014/main" id="{337D65CC-09E1-45B9-9258-AA9A00754E07}"/>
              </a:ext>
            </a:extLst>
          </p:cNvPr>
          <p:cNvSpPr/>
          <p:nvPr/>
        </p:nvSpPr>
        <p:spPr>
          <a:xfrm>
            <a:off x="1451679" y="3271613"/>
            <a:ext cx="901836" cy="729421"/>
          </a:xfrm>
          <a:prstGeom prst="hexagon">
            <a:avLst>
              <a:gd name="adj" fmla="val 28900"/>
              <a:gd name="vf" fmla="val 115470"/>
            </a:avLst>
          </a:prstGeom>
          <a:solidFill>
            <a:srgbClr val="FB8481"/>
          </a:solidFill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5E81B17E-517B-4C73-8397-DAE0CD40C2AC}"/>
              </a:ext>
            </a:extLst>
          </p:cNvPr>
          <p:cNvSpPr/>
          <p:nvPr/>
        </p:nvSpPr>
        <p:spPr>
          <a:xfrm>
            <a:off x="932372" y="3638239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81D1C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Analyzing, Interpreting Data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4327F95C-7FC6-49AE-820E-90CFD71A5802}"/>
              </a:ext>
            </a:extLst>
          </p:cNvPr>
          <p:cNvSpPr/>
          <p:nvPr/>
        </p:nvSpPr>
        <p:spPr>
          <a:xfrm>
            <a:off x="932372" y="1711538"/>
            <a:ext cx="1958797" cy="1590718"/>
          </a:xfrm>
          <a:custGeom>
            <a:avLst/>
            <a:gdLst>
              <a:gd name="connsiteX0" fmla="*/ 0 w 2096640"/>
              <a:gd name="connsiteY0" fmla="*/ 906920 h 1813840"/>
              <a:gd name="connsiteX1" fmla="*/ 518214 w 2096640"/>
              <a:gd name="connsiteY1" fmla="*/ 0 h 1813840"/>
              <a:gd name="connsiteX2" fmla="*/ 1578426 w 2096640"/>
              <a:gd name="connsiteY2" fmla="*/ 0 h 1813840"/>
              <a:gd name="connsiteX3" fmla="*/ 2096640 w 2096640"/>
              <a:gd name="connsiteY3" fmla="*/ 906920 h 1813840"/>
              <a:gd name="connsiteX4" fmla="*/ 1578426 w 2096640"/>
              <a:gd name="connsiteY4" fmla="*/ 1813840 h 1813840"/>
              <a:gd name="connsiteX5" fmla="*/ 518214 w 2096640"/>
              <a:gd name="connsiteY5" fmla="*/ 1813840 h 1813840"/>
              <a:gd name="connsiteX6" fmla="*/ 0 w 2096640"/>
              <a:gd name="connsiteY6" fmla="*/ 906920 h 181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6640" h="1813840">
                <a:moveTo>
                  <a:pt x="0" y="906920"/>
                </a:moveTo>
                <a:lnTo>
                  <a:pt x="518214" y="0"/>
                </a:lnTo>
                <a:lnTo>
                  <a:pt x="1578426" y="0"/>
                </a:lnTo>
                <a:lnTo>
                  <a:pt x="2096640" y="906920"/>
                </a:lnTo>
                <a:lnTo>
                  <a:pt x="1578426" y="1813840"/>
                </a:lnTo>
                <a:lnTo>
                  <a:pt x="518214" y="1813840"/>
                </a:lnTo>
                <a:lnTo>
                  <a:pt x="0" y="906920"/>
                </a:lnTo>
                <a:close/>
              </a:path>
            </a:pathLst>
          </a:custGeom>
          <a:solidFill>
            <a:srgbClr val="9DB77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2858" tIns="325992" rIns="372858" bIns="32599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PH" sz="20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Reporting Research</a:t>
            </a:r>
          </a:p>
        </p:txBody>
      </p:sp>
    </p:spTree>
    <p:extLst>
      <p:ext uri="{BB962C8B-B14F-4D97-AF65-F5344CB8AC3E}">
        <p14:creationId xmlns:p14="http://schemas.microsoft.com/office/powerpoint/2010/main" val="165706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0.6578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5787 L 0 -2.96296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6595 1.11111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8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95 1.11111E-6 L -0.05781 1.11111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8" grpId="1"/>
      <p:bldP spid="98" grpId="2"/>
      <p:bldP spid="99" grpId="0"/>
      <p:bldP spid="99" grpId="1"/>
      <p:bldP spid="99" grpId="2"/>
      <p:bldP spid="100" grpId="0"/>
      <p:bldP spid="100" grpId="1"/>
      <p:bldP spid="100" grpId="2"/>
      <p:bldP spid="101" grpId="0"/>
      <p:bldP spid="101" grpId="1"/>
      <p:bldP spid="101" grpId="2"/>
      <p:bldP spid="102" grpId="0"/>
      <p:bldP spid="102" grpId="1"/>
      <p:bldP spid="102" grpId="2"/>
      <p:bldP spid="104" grpId="0" animBg="1"/>
      <p:bldP spid="104" grpId="1" animBg="1"/>
      <p:bldP spid="106" grpId="0" animBg="1"/>
      <p:bldP spid="106" grpId="1" animBg="1"/>
      <p:bldP spid="108" grpId="0" animBg="1"/>
      <p:bldP spid="108" grpId="1" animBg="1"/>
      <p:bldP spid="110" grpId="0" animBg="1"/>
      <p:bldP spid="110" grpId="1" animBg="1"/>
      <p:bldP spid="112" grpId="0" animBg="1"/>
      <p:bldP spid="112" grpId="1" animBg="1"/>
      <p:bldP spid="113" grpId="0" animBg="1"/>
      <p:bldP spid="1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417615" y="229664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FAEE3EA-37A9-4F57-857F-BC1FC1A01E24}"/>
              </a:ext>
            </a:extLst>
          </p:cNvPr>
          <p:cNvGrpSpPr/>
          <p:nvPr/>
        </p:nvGrpSpPr>
        <p:grpSpPr>
          <a:xfrm>
            <a:off x="-17083" y="-5278592"/>
            <a:ext cx="12204833" cy="7473272"/>
            <a:chOff x="0" y="-5278592"/>
            <a:chExt cx="12204833" cy="7473272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F6816B7-9A16-4E75-B08B-E5D57B085A62}"/>
                </a:ext>
              </a:extLst>
            </p:cNvPr>
            <p:cNvGrpSpPr/>
            <p:nvPr/>
          </p:nvGrpSpPr>
          <p:grpSpPr>
            <a:xfrm>
              <a:off x="0" y="-4939162"/>
              <a:ext cx="12204833" cy="7133842"/>
              <a:chOff x="0" y="-4939162"/>
              <a:chExt cx="12204833" cy="7133842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F11A648A-407E-402C-BEAD-53C5DC65FDC7}"/>
                  </a:ext>
                </a:extLst>
              </p:cNvPr>
              <p:cNvGrpSpPr/>
              <p:nvPr/>
            </p:nvGrpSpPr>
            <p:grpSpPr>
              <a:xfrm>
                <a:off x="12825" y="-4662067"/>
                <a:ext cx="12192008" cy="6856747"/>
                <a:chOff x="0" y="-4662067"/>
                <a:chExt cx="12192008" cy="6856747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BAF83310-AF6C-4F29-8987-DDEF7FAD05B5}"/>
                    </a:ext>
                  </a:extLst>
                </p:cNvPr>
                <p:cNvGrpSpPr/>
                <p:nvPr/>
              </p:nvGrpSpPr>
              <p:grpSpPr>
                <a:xfrm>
                  <a:off x="8" y="-4358521"/>
                  <a:ext cx="12192000" cy="6553201"/>
                  <a:chOff x="0" y="-4358521"/>
                  <a:chExt cx="12192000" cy="6553201"/>
                </a:xfrm>
              </p:grpSpPr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17AD3C6E-8C93-4404-A9C8-4CB13263FE37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358521"/>
                    <a:ext cx="12192000" cy="6553201"/>
                    <a:chOff x="0" y="-4330811"/>
                    <a:chExt cx="12192000" cy="6553201"/>
                  </a:xfrm>
                </p:grpSpPr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D42D6C60-7BF4-4F7A-8E1D-67EE48D45CC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4330811"/>
                      <a:ext cx="12192000" cy="6553201"/>
                      <a:chOff x="0" y="-3124201"/>
                      <a:chExt cx="12192000" cy="6553201"/>
                    </a:xfrm>
                    <a:solidFill>
                      <a:srgbClr val="C0D3A9"/>
                    </a:solidFill>
                  </p:grpSpPr>
                  <p:grpSp>
                    <p:nvGrpSpPr>
                      <p:cNvPr id="43" name="Group 42">
                        <a:extLst>
                          <a:ext uri="{FF2B5EF4-FFF2-40B4-BE49-F238E27FC236}">
                            <a16:creationId xmlns:a16="http://schemas.microsoft.com/office/drawing/2014/main" id="{22739AB9-1470-4117-A66D-08CB6363BCD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-3124201"/>
                        <a:ext cx="12192000" cy="6553201"/>
                        <a:chOff x="0" y="0"/>
                        <a:chExt cx="12192000" cy="6553201"/>
                      </a:xfrm>
                      <a:grpFill/>
                      <a:effectLst>
                        <a:outerShdw blurRad="254000" dist="88900" dir="5400000" algn="t" rotWithShape="0">
                          <a:prstClr val="black">
                            <a:alpha val="51000"/>
                          </a:prstClr>
                        </a:outerShdw>
                      </a:effectLst>
                    </p:grpSpPr>
                    <p:sp>
                      <p:nvSpPr>
                        <p:cNvPr id="45" name="Rectangle 44">
                          <a:extLst>
                            <a:ext uri="{FF2B5EF4-FFF2-40B4-BE49-F238E27FC236}">
                              <a16:creationId xmlns:a16="http://schemas.microsoft.com/office/drawing/2014/main" id="{534B34C2-770C-4A76-AE79-B6034447FC6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12192000" cy="6082145"/>
                        </a:xfrm>
                        <a:prstGeom prst="rect">
                          <a:avLst/>
                        </a:pr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PH"/>
                        </a:p>
                      </p:txBody>
                    </p:sp>
                    <p:sp>
                      <p:nvSpPr>
                        <p:cNvPr id="46" name="Rectangle: Top Corners Rounded 45">
                          <a:extLst>
                            <a:ext uri="{FF2B5EF4-FFF2-40B4-BE49-F238E27FC236}">
                              <a16:creationId xmlns:a16="http://schemas.microsoft.com/office/drawing/2014/main" id="{822EF231-D8D9-4F7F-B38B-D8A56E33B69E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1122228" y="6082145"/>
                          <a:ext cx="2523935" cy="471056"/>
                        </a:xfrm>
                        <a:prstGeom prst="round2SameRect">
                          <a:avLst>
                            <a:gd name="adj1" fmla="val 35417"/>
                            <a:gd name="adj2" fmla="val 0"/>
                          </a:avLst>
                        </a:pr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PH" sz="4800" dirty="0"/>
                        </a:p>
                      </p:txBody>
                    </p:sp>
                  </p:grpSp>
                  <p:sp>
                    <p:nvSpPr>
                      <p:cNvPr id="44" name="TextBox 43">
                        <a:extLst>
                          <a:ext uri="{FF2B5EF4-FFF2-40B4-BE49-F238E27FC236}">
                            <a16:creationId xmlns:a16="http://schemas.microsoft.com/office/drawing/2014/main" id="{EA6EEDE5-18D1-46E5-9194-C4646B78A5F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178728" y="2993187"/>
                        <a:ext cx="261729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PH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Bahnschrift" panose="020B0502040204020203" pitchFamily="34" charset="0"/>
                          </a:rPr>
                          <a:t>ON THE AGENDA</a:t>
                        </a:r>
                      </a:p>
                    </p:txBody>
                  </p:sp>
                </p:grpSp>
                <p:sp>
                  <p:nvSpPr>
                    <p:cNvPr id="51" name="Rectangle 50">
                      <a:extLst>
                        <a:ext uri="{FF2B5EF4-FFF2-40B4-BE49-F238E27FC236}">
                          <a16:creationId xmlns:a16="http://schemas.microsoft.com/office/drawing/2014/main" id="{0FEC2797-8727-4D02-882D-1A214CF03AF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1274414"/>
                      <a:ext cx="12192000" cy="170583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</p:grp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E3B6E67E-AD57-448B-9294-115CEEAFA618}"/>
                      </a:ext>
                    </a:extLst>
                  </p:cNvPr>
                  <p:cNvSpPr txBox="1"/>
                  <p:nvPr/>
                </p:nvSpPr>
                <p:spPr>
                  <a:xfrm>
                    <a:off x="1006105" y="-2970002"/>
                    <a:ext cx="6335672" cy="10772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PH" sz="2800" dirty="0">
                        <a:ln w="0"/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Bahnschrift" panose="020B0502040204020203" pitchFamily="34" charset="0"/>
                        <a:ea typeface="Roboto" charset="0"/>
                        <a:cs typeface="Roboto" charset="0"/>
                      </a:rPr>
                      <a:t>ON THE AGENDA</a:t>
                    </a:r>
                  </a:p>
                  <a:p>
                    <a:r>
                      <a:rPr lang="en-PH" sz="3600" b="1" dirty="0">
                        <a:ln w="0"/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Bahnschrift" panose="020B0502040204020203" pitchFamily="34" charset="0"/>
                        <a:ea typeface="Roboto" charset="0"/>
                        <a:cs typeface="Roboto" charset="0"/>
                      </a:rPr>
                      <a:t>LEARNING GOALS</a:t>
                    </a:r>
                  </a:p>
                </p:txBody>
              </p: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B0F0BA74-2806-4093-9C87-AE7D557D7A23}"/>
                      </a:ext>
                    </a:extLst>
                  </p:cNvPr>
                  <p:cNvSpPr txBox="1"/>
                  <p:nvPr/>
                </p:nvSpPr>
                <p:spPr>
                  <a:xfrm>
                    <a:off x="981053" y="-1880827"/>
                    <a:ext cx="5656489" cy="19697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spcAft>
                        <a:spcPts val="1200"/>
                      </a:spcAft>
                    </a:pPr>
                    <a:r>
                      <a:rPr lang="en-PH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After this discussion, you are expected to have the ability to:</a:t>
                    </a:r>
                  </a:p>
                  <a:p>
                    <a:pPr marL="342900" indent="-342900">
                      <a:spcAft>
                        <a:spcPts val="1200"/>
                      </a:spcAft>
                      <a:buFont typeface="Courier New" panose="02070309020205020404" pitchFamily="49" charset="0"/>
                      <a:buChar char="□"/>
                    </a:pPr>
                    <a:r>
                      <a:rPr lang="en-PH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Describe quantitative and qualitative research.</a:t>
                    </a:r>
                  </a:p>
                </p:txBody>
              </p:sp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A6D5315F-B2F9-4B62-8225-C41E8E8C6CA2}"/>
                      </a:ext>
                    </a:extLst>
                  </p:cNvPr>
                  <p:cNvSpPr txBox="1"/>
                  <p:nvPr/>
                </p:nvSpPr>
                <p:spPr>
                  <a:xfrm>
                    <a:off x="6229873" y="-2587832"/>
                    <a:ext cx="5455484" cy="384720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342900" indent="-342900">
                      <a:spcAft>
                        <a:spcPts val="1200"/>
                      </a:spcAft>
                      <a:buFont typeface="Courier New" panose="02070309020205020404" pitchFamily="49" charset="0"/>
                      <a:buChar char="□"/>
                    </a:pPr>
                    <a:r>
                      <a:rPr lang="en-PH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Explain the strengths and weakness of both quantitative and qualitative research designs</a:t>
                    </a:r>
                  </a:p>
                  <a:p>
                    <a:pPr marL="342900" indent="-342900">
                      <a:spcAft>
                        <a:spcPts val="1200"/>
                      </a:spcAft>
                      <a:buFont typeface="Courier New" panose="02070309020205020404" pitchFamily="49" charset="0"/>
                      <a:buChar char="□"/>
                    </a:pPr>
                    <a:r>
                      <a:rPr lang="en-PH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Define specific types of variables.</a:t>
                    </a:r>
                  </a:p>
                  <a:p>
                    <a:pPr marL="342900" indent="-342900">
                      <a:spcAft>
                        <a:spcPts val="1200"/>
                      </a:spcAft>
                      <a:buFont typeface="Courier New" panose="02070309020205020404" pitchFamily="49" charset="0"/>
                      <a:buChar char="□"/>
                    </a:pPr>
                    <a:r>
                      <a:rPr lang="en-PH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Classify a variable in terms of measurement scales</a:t>
                    </a:r>
                  </a:p>
                </p:txBody>
              </p:sp>
              <p:sp>
                <p:nvSpPr>
                  <p:cNvPr id="55" name="Shape 87">
                    <a:extLst>
                      <a:ext uri="{FF2B5EF4-FFF2-40B4-BE49-F238E27FC236}">
                        <a16:creationId xmlns:a16="http://schemas.microsoft.com/office/drawing/2014/main" id="{86C755B3-26ED-4397-8A70-F0AA987B7B31}"/>
                      </a:ext>
                    </a:extLst>
                  </p:cNvPr>
                  <p:cNvSpPr txBox="1"/>
                  <p:nvPr/>
                </p:nvSpPr>
                <p:spPr>
                  <a:xfrm>
                    <a:off x="1001788" y="250417"/>
                    <a:ext cx="5371288" cy="103715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US" dirty="0">
                        <a:solidFill>
                          <a:srgbClr val="6DA945"/>
                        </a:solidFill>
                        <a:latin typeface="Bahnschrift" panose="020B0502040204020203" pitchFamily="34" charset="0"/>
                        <a:ea typeface="Lato"/>
                        <a:cs typeface="Lato"/>
                        <a:sym typeface="Lato"/>
                      </a:rPr>
                      <a:t>This slideshow presentation is  available for download through the course website: </a:t>
                    </a:r>
                    <a:r>
                      <a:rPr lang="en-US" i="1" u="sng" dirty="0">
                        <a:solidFill>
                          <a:srgbClr val="6DA945"/>
                        </a:solidFill>
                        <a:latin typeface="Bahnschrift" panose="020B0502040204020203" pitchFamily="34" charset="0"/>
                        <a:ea typeface="Lato"/>
                        <a:cs typeface="Lato"/>
                        <a:sym typeface="Lato"/>
                      </a:rPr>
                      <a:t>mathbychua.weebly.com</a:t>
                    </a:r>
                    <a:r>
                      <a:rPr lang="en-US" dirty="0">
                        <a:solidFill>
                          <a:srgbClr val="6DA945"/>
                        </a:solidFill>
                        <a:latin typeface="Bahnschrift" panose="020B0502040204020203" pitchFamily="34" charset="0"/>
                        <a:ea typeface="Lato"/>
                        <a:cs typeface="Lato"/>
                        <a:sym typeface="Lato"/>
                      </a:rPr>
                      <a:t>.</a:t>
                    </a:r>
                    <a:endParaRPr dirty="0">
                      <a:solidFill>
                        <a:srgbClr val="6DA945"/>
                      </a:solidFill>
                      <a:latin typeface="Bahnschrift" panose="020B0502040204020203" pitchFamily="34" charset="0"/>
                      <a:ea typeface="Lato"/>
                      <a:cs typeface="Lato"/>
                      <a:sym typeface="Lato"/>
                    </a:endParaRPr>
                  </a:p>
                </p:txBody>
              </p:sp>
            </p:grpSp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75BB683C-A4CB-41B9-BE62-313761F43143}"/>
                    </a:ext>
                  </a:extLst>
                </p:cNvPr>
                <p:cNvGrpSpPr/>
                <p:nvPr/>
              </p:nvGrpSpPr>
              <p:grpSpPr>
                <a:xfrm>
                  <a:off x="0" y="-4662067"/>
                  <a:ext cx="12192000" cy="6590044"/>
                  <a:chOff x="0" y="-4662067"/>
                  <a:chExt cx="12192000" cy="6590044"/>
                </a:xfrm>
              </p:grpSpPr>
              <p:grpSp>
                <p:nvGrpSpPr>
                  <p:cNvPr id="32" name="Group 31">
                    <a:extLst>
                      <a:ext uri="{FF2B5EF4-FFF2-40B4-BE49-F238E27FC236}">
                        <a16:creationId xmlns:a16="http://schemas.microsoft.com/office/drawing/2014/main" id="{2FEA68BF-09BA-4932-975F-342FAFA8B9DC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662067"/>
                    <a:ext cx="12192000" cy="6590044"/>
                    <a:chOff x="0" y="-3124201"/>
                    <a:chExt cx="12192000" cy="6590044"/>
                  </a:xfrm>
                </p:grpSpPr>
                <p:grpSp>
                  <p:nvGrpSpPr>
                    <p:cNvPr id="6" name="Group 5">
                      <a:extLst>
                        <a:ext uri="{FF2B5EF4-FFF2-40B4-BE49-F238E27FC236}">
                          <a16:creationId xmlns:a16="http://schemas.microsoft.com/office/drawing/2014/main" id="{B8BA9540-B118-43F6-9DB3-FE71AFABA86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3124201"/>
                      <a:ext cx="12192000" cy="6553201"/>
                      <a:chOff x="0" y="0"/>
                      <a:chExt cx="12192000" cy="6553201"/>
                    </a:xfrm>
                    <a:solidFill>
                      <a:srgbClr val="DDCEB1"/>
                    </a:solidFill>
                    <a:effectLst>
                      <a:outerShdw blurRad="254000" dist="88900" dir="5400000" algn="t" rotWithShape="0">
                        <a:prstClr val="black">
                          <a:alpha val="51000"/>
                        </a:prstClr>
                      </a:outerShdw>
                    </a:effectLst>
                  </p:grpSpPr>
                  <p:sp>
                    <p:nvSpPr>
                      <p:cNvPr id="4" name="Rectangle 3">
                        <a:extLst>
                          <a:ext uri="{FF2B5EF4-FFF2-40B4-BE49-F238E27FC236}">
                            <a16:creationId xmlns:a16="http://schemas.microsoft.com/office/drawing/2014/main" id="{F0C572BD-D3CA-4A78-BEBB-1D3C14C2572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0"/>
                        <a:ext cx="12192000" cy="6082145"/>
                      </a:xfrm>
                      <a:prstGeom prst="rect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/>
                      </a:p>
                    </p:txBody>
                  </p:sp>
                  <p:sp>
                    <p:nvSpPr>
                      <p:cNvPr id="5" name="Rectangle: Top Corners Rounded 4">
                        <a:extLst>
                          <a:ext uri="{FF2B5EF4-FFF2-40B4-BE49-F238E27FC236}">
                            <a16:creationId xmlns:a16="http://schemas.microsoft.com/office/drawing/2014/main" id="{4A8505F5-48BB-4F48-9FD9-8E64AB2717F3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9254834" y="6082145"/>
                        <a:ext cx="2523935" cy="471056"/>
                      </a:xfrm>
                      <a:prstGeom prst="round2SameRect">
                        <a:avLst>
                          <a:gd name="adj1" fmla="val 35417"/>
                          <a:gd name="adj2" fmla="val 0"/>
                        </a:avLst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 sz="4800"/>
                      </a:p>
                    </p:txBody>
                  </p:sp>
                </p:grpSp>
                <p:sp>
                  <p:nvSpPr>
                    <p:cNvPr id="27" name="TextBox 26">
                      <a:extLst>
                        <a:ext uri="{FF2B5EF4-FFF2-40B4-BE49-F238E27FC236}">
                          <a16:creationId xmlns:a16="http://schemas.microsoft.com/office/drawing/2014/main" id="{99751832-80FC-4AB0-9D95-43CDF9D036D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368093" y="2757957"/>
                      <a:ext cx="261729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PH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" panose="020B0502040204020203" pitchFamily="34" charset="0"/>
                        </a:rPr>
                        <a:t>QUALITATIVE RESEARCH</a:t>
                      </a:r>
                    </a:p>
                  </p:txBody>
                </p:sp>
              </p:grp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6BD9A4F0-F088-4EF3-AABD-27C52C5B5A36}"/>
                      </a:ext>
                    </a:extLst>
                  </p:cNvPr>
                  <p:cNvSpPr/>
                  <p:nvPr/>
                </p:nvSpPr>
                <p:spPr>
                  <a:xfrm>
                    <a:off x="0" y="913276"/>
                    <a:ext cx="12192000" cy="170583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</p:grp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5EFE6900-6CA7-4939-AAFC-FA97DDFF3364}"/>
                  </a:ext>
                </a:extLst>
              </p:cNvPr>
              <p:cNvGrpSpPr/>
              <p:nvPr/>
            </p:nvGrpSpPr>
            <p:grpSpPr>
              <a:xfrm>
                <a:off x="0" y="-4939162"/>
                <a:ext cx="12192000" cy="6553201"/>
                <a:chOff x="0" y="-4939162"/>
                <a:chExt cx="12192000" cy="6553201"/>
              </a:xfrm>
            </p:grpSpPr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796F4A17-CF82-438C-99CE-E9129A36E3CF}"/>
                    </a:ext>
                  </a:extLst>
                </p:cNvPr>
                <p:cNvGrpSpPr/>
                <p:nvPr/>
              </p:nvGrpSpPr>
              <p:grpSpPr>
                <a:xfrm>
                  <a:off x="0" y="-4939162"/>
                  <a:ext cx="12192000" cy="6553201"/>
                  <a:chOff x="0" y="-3830789"/>
                  <a:chExt cx="12192000" cy="6553201"/>
                </a:xfrm>
                <a:solidFill>
                  <a:srgbClr val="9BC6D9"/>
                </a:solidFill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AC369AEC-47D0-4D33-BE4F-D91093A5BAFB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3830789"/>
                    <a:ext cx="12192000" cy="6553201"/>
                    <a:chOff x="0" y="0"/>
                    <a:chExt cx="12192000" cy="6553201"/>
                  </a:xfrm>
                  <a:grpFill/>
                  <a:effectLst>
                    <a:outerShdw blurRad="254000" dist="88900" dir="5400000" algn="t" rotWithShape="0">
                      <a:prstClr val="black">
                        <a:alpha val="51000"/>
                      </a:prstClr>
                    </a:outerShdw>
                  </a:effectLst>
                </p:grpSpPr>
                <p:sp>
                  <p:nvSpPr>
                    <p:cNvPr id="8" name="Rectangle 7">
                      <a:extLst>
                        <a:ext uri="{FF2B5EF4-FFF2-40B4-BE49-F238E27FC236}">
                          <a16:creationId xmlns:a16="http://schemas.microsoft.com/office/drawing/2014/main" id="{667B39F7-FF42-4F98-9BAD-96D54F6826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12192000" cy="6082145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  <p:sp>
                  <p:nvSpPr>
                    <p:cNvPr id="9" name="Rectangle: Top Corners Rounded 8">
                      <a:extLst>
                        <a:ext uri="{FF2B5EF4-FFF2-40B4-BE49-F238E27FC236}">
                          <a16:creationId xmlns:a16="http://schemas.microsoft.com/office/drawing/2014/main" id="{1F1883A0-78C7-471F-A945-3B4ED47182B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6553199" y="6082145"/>
                      <a:ext cx="2523935" cy="471056"/>
                    </a:xfrm>
                    <a:prstGeom prst="round2SameRect">
                      <a:avLst>
                        <a:gd name="adj1" fmla="val 35417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 sz="4800"/>
                    </a:p>
                  </p:txBody>
                </p:sp>
              </p:grpSp>
              <p:sp>
                <p:nvSpPr>
                  <p:cNvPr id="28" name="TextBox 27">
                    <a:extLst>
                      <a:ext uri="{FF2B5EF4-FFF2-40B4-BE49-F238E27FC236}">
                        <a16:creationId xmlns:a16="http://schemas.microsoft.com/office/drawing/2014/main" id="{E7CB089B-5A0C-4E4A-AB1B-9AECC5612CE9}"/>
                      </a:ext>
                    </a:extLst>
                  </p:cNvPr>
                  <p:cNvSpPr txBox="1"/>
                  <p:nvPr/>
                </p:nvSpPr>
                <p:spPr>
                  <a:xfrm>
                    <a:off x="6637542" y="1983817"/>
                    <a:ext cx="261729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PH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" panose="020B0502040204020203" pitchFamily="34" charset="0"/>
                      </a:rPr>
                      <a:t>QUANTITATIVE RESEARCH</a:t>
                    </a:r>
                  </a:p>
                </p:txBody>
              </p:sp>
            </p:grp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2C6B8B62-2551-48E3-9A6E-AC0B8222D7D3}"/>
                    </a:ext>
                  </a:extLst>
                </p:cNvPr>
                <p:cNvSpPr/>
                <p:nvPr/>
              </p:nvSpPr>
              <p:spPr>
                <a:xfrm>
                  <a:off x="0" y="650646"/>
                  <a:ext cx="12192000" cy="170583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7F0E869-ED46-4EE6-88F7-59973426ACEE}"/>
                </a:ext>
              </a:extLst>
            </p:cNvPr>
            <p:cNvGrpSpPr/>
            <p:nvPr/>
          </p:nvGrpSpPr>
          <p:grpSpPr>
            <a:xfrm>
              <a:off x="0" y="-5278592"/>
              <a:ext cx="12192000" cy="6591039"/>
              <a:chOff x="0" y="-5278592"/>
              <a:chExt cx="12192000" cy="6591039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5924E412-B3BA-4387-88D8-833FD18EED50}"/>
                  </a:ext>
                </a:extLst>
              </p:cNvPr>
              <p:cNvGrpSpPr/>
              <p:nvPr/>
            </p:nvGrpSpPr>
            <p:grpSpPr>
              <a:xfrm>
                <a:off x="0" y="-5278592"/>
                <a:ext cx="12192000" cy="6591039"/>
                <a:chOff x="0" y="-4627420"/>
                <a:chExt cx="12192000" cy="6591039"/>
              </a:xfrm>
              <a:solidFill>
                <a:srgbClr val="71C9A7"/>
              </a:solidFill>
            </p:grpSpPr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4C2DF0EE-6CD6-4095-9C3A-78E896AD12A0}"/>
                    </a:ext>
                  </a:extLst>
                </p:cNvPr>
                <p:cNvGrpSpPr/>
                <p:nvPr/>
              </p:nvGrpSpPr>
              <p:grpSpPr>
                <a:xfrm>
                  <a:off x="0" y="-4627420"/>
                  <a:ext cx="12192000" cy="6553201"/>
                  <a:chOff x="0" y="0"/>
                  <a:chExt cx="12192000" cy="6553201"/>
                </a:xfrm>
                <a:grpFill/>
                <a:effectLst>
                  <a:outerShdw blurRad="254000" dist="88900" dir="5400000" algn="t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11" name="Rectangle 10">
                    <a:extLst>
                      <a:ext uri="{FF2B5EF4-FFF2-40B4-BE49-F238E27FC236}">
                        <a16:creationId xmlns:a16="http://schemas.microsoft.com/office/drawing/2014/main" id="{90AA99F5-A5C4-433E-9B19-5BC2A044A1EB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2192000" cy="608214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  <p:sp>
                <p:nvSpPr>
                  <p:cNvPr id="12" name="Rectangle: Top Corners Rounded 11">
                    <a:extLst>
                      <a:ext uri="{FF2B5EF4-FFF2-40B4-BE49-F238E27FC236}">
                        <a16:creationId xmlns:a16="http://schemas.microsoft.com/office/drawing/2014/main" id="{3D376193-0078-45EE-8F58-6D7B2B77114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810007" y="6082145"/>
                    <a:ext cx="2523935" cy="471056"/>
                  </a:xfrm>
                  <a:prstGeom prst="round2SameRect">
                    <a:avLst>
                      <a:gd name="adj1" fmla="val 35417"/>
                      <a:gd name="adj2" fmla="val 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 sz="4800"/>
                  </a:p>
                </p:txBody>
              </p:sp>
            </p:grpSp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9F2C229E-2B46-41E2-ABCA-C6780D0284F7}"/>
                    </a:ext>
                  </a:extLst>
                </p:cNvPr>
                <p:cNvSpPr txBox="1"/>
                <p:nvPr/>
              </p:nvSpPr>
              <p:spPr>
                <a:xfrm>
                  <a:off x="3964811" y="1132622"/>
                  <a:ext cx="261729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COMPARING DESIGNS</a:t>
                  </a:r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3962DBF-CAF3-4759-95DB-EC08FA564908}"/>
                  </a:ext>
                </a:extLst>
              </p:cNvPr>
              <p:cNvSpPr/>
              <p:nvPr/>
            </p:nvSpPr>
            <p:spPr>
              <a:xfrm>
                <a:off x="0" y="333818"/>
                <a:ext cx="12192000" cy="17058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E006EEE-EEB9-460F-B0F7-C57524AD9E84}"/>
              </a:ext>
            </a:extLst>
          </p:cNvPr>
          <p:cNvSpPr txBox="1"/>
          <p:nvPr/>
        </p:nvSpPr>
        <p:spPr>
          <a:xfrm>
            <a:off x="3644224" y="1018930"/>
            <a:ext cx="2962800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attributes-based data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F1FBFEC-EDEE-460C-9CCB-22E0526D6851}"/>
              </a:ext>
            </a:extLst>
          </p:cNvPr>
          <p:cNvSpPr txBox="1"/>
          <p:nvPr/>
        </p:nvSpPr>
        <p:spPr>
          <a:xfrm>
            <a:off x="3638693" y="1436424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exploratory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D77D959-D9A7-445D-817B-AEF8083139AF}"/>
              </a:ext>
            </a:extLst>
          </p:cNvPr>
          <p:cNvSpPr txBox="1"/>
          <p:nvPr/>
        </p:nvSpPr>
        <p:spPr>
          <a:xfrm>
            <a:off x="3638693" y="1853918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subjective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36E5732-53C4-4E96-9233-86CDACBE6DC1}"/>
              </a:ext>
            </a:extLst>
          </p:cNvPr>
          <p:cNvSpPr txBox="1"/>
          <p:nvPr/>
        </p:nvSpPr>
        <p:spPr>
          <a:xfrm>
            <a:off x="3638693" y="2271412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non-statistical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D1A4FE-C672-4BF5-8D0E-A26F3C3547E2}"/>
              </a:ext>
            </a:extLst>
          </p:cNvPr>
          <p:cNvSpPr txBox="1"/>
          <p:nvPr/>
        </p:nvSpPr>
        <p:spPr>
          <a:xfrm>
            <a:off x="3638693" y="2672281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unstructured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F4B08AB-9B91-41B0-9D95-4BD5B12F02CF}"/>
              </a:ext>
            </a:extLst>
          </p:cNvPr>
          <p:cNvSpPr txBox="1"/>
          <p:nvPr/>
        </p:nvSpPr>
        <p:spPr>
          <a:xfrm>
            <a:off x="3638693" y="3089775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depth of understanding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F1B3BB-E603-480E-B3AC-D5DCEFB9BB3A}"/>
              </a:ext>
            </a:extLst>
          </p:cNvPr>
          <p:cNvSpPr txBox="1"/>
          <p:nvPr/>
        </p:nvSpPr>
        <p:spPr>
          <a:xfrm>
            <a:off x="3638693" y="3507269"/>
            <a:ext cx="2960901" cy="400110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Why? How?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F88AAFD-4EFE-464B-919E-8A91AE21E167}"/>
              </a:ext>
            </a:extLst>
          </p:cNvPr>
          <p:cNvSpPr txBox="1"/>
          <p:nvPr/>
        </p:nvSpPr>
        <p:spPr>
          <a:xfrm>
            <a:off x="3638693" y="3924763"/>
            <a:ext cx="2960901" cy="646331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>
                <a:latin typeface="Bahnschrift" panose="020B0502040204020203" pitchFamily="34" charset="0"/>
              </a:rPr>
              <a:t>small number of non-representative samples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8BE8958-6960-4BED-9118-69DD92B839CA}"/>
              </a:ext>
            </a:extLst>
          </p:cNvPr>
          <p:cNvSpPr txBox="1"/>
          <p:nvPr/>
        </p:nvSpPr>
        <p:spPr>
          <a:xfrm>
            <a:off x="3638693" y="4583531"/>
            <a:ext cx="2960901" cy="646331"/>
          </a:xfrm>
          <a:prstGeom prst="rect">
            <a:avLst/>
          </a:prstGeom>
          <a:solidFill>
            <a:srgbClr val="97BAE1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>
                <a:latin typeface="Bahnschrift" panose="020B0502040204020203" pitchFamily="34" charset="0"/>
              </a:rPr>
              <a:t>develops initial understanding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C0C9B56-4426-499C-AD3D-F3ABD60BF803}"/>
              </a:ext>
            </a:extLst>
          </p:cNvPr>
          <p:cNvSpPr txBox="1"/>
          <p:nvPr/>
        </p:nvSpPr>
        <p:spPr>
          <a:xfrm>
            <a:off x="6988709" y="1005078"/>
            <a:ext cx="2962800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numerical data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D178F11-E4CF-4F93-9CDD-69C53606FA96}"/>
              </a:ext>
            </a:extLst>
          </p:cNvPr>
          <p:cNvSpPr txBox="1"/>
          <p:nvPr/>
        </p:nvSpPr>
        <p:spPr>
          <a:xfrm>
            <a:off x="6983178" y="1422572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conclusive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22247AD-2DAD-44F2-84EC-0DC14BDE5D8F}"/>
              </a:ext>
            </a:extLst>
          </p:cNvPr>
          <p:cNvSpPr txBox="1"/>
          <p:nvPr/>
        </p:nvSpPr>
        <p:spPr>
          <a:xfrm>
            <a:off x="6983178" y="1840066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objective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AF9F0D9-4B47-46FA-A73D-63D027202DBF}"/>
              </a:ext>
            </a:extLst>
          </p:cNvPr>
          <p:cNvSpPr txBox="1"/>
          <p:nvPr/>
        </p:nvSpPr>
        <p:spPr>
          <a:xfrm>
            <a:off x="6983178" y="2257560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statistical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EE36524-E663-44D9-8AFA-4C3A7D265458}"/>
              </a:ext>
            </a:extLst>
          </p:cNvPr>
          <p:cNvSpPr txBox="1"/>
          <p:nvPr/>
        </p:nvSpPr>
        <p:spPr>
          <a:xfrm>
            <a:off x="6983178" y="2658429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structured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EDB5265-B933-43FC-8FB6-437A80BF2360}"/>
              </a:ext>
            </a:extLst>
          </p:cNvPr>
          <p:cNvSpPr txBox="1"/>
          <p:nvPr/>
        </p:nvSpPr>
        <p:spPr>
          <a:xfrm>
            <a:off x="6983178" y="3075923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level of occurrence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E0431EF-E265-4DA1-8046-13EFF5F37CB1}"/>
              </a:ext>
            </a:extLst>
          </p:cNvPr>
          <p:cNvSpPr txBox="1"/>
          <p:nvPr/>
        </p:nvSpPr>
        <p:spPr>
          <a:xfrm>
            <a:off x="6983178" y="3493417"/>
            <a:ext cx="2960901" cy="400110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How many? How much?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0459A87-3EFA-4CA5-979D-D154824D03E0}"/>
              </a:ext>
            </a:extLst>
          </p:cNvPr>
          <p:cNvSpPr txBox="1"/>
          <p:nvPr/>
        </p:nvSpPr>
        <p:spPr>
          <a:xfrm>
            <a:off x="6983178" y="3910911"/>
            <a:ext cx="2960901" cy="646331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>
                <a:latin typeface="Bahnschrift" panose="020B0502040204020203" pitchFamily="34" charset="0"/>
              </a:rPr>
              <a:t>large number of representative samples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74ED4AA-E030-45DE-9CA6-F5F163EF0246}"/>
              </a:ext>
            </a:extLst>
          </p:cNvPr>
          <p:cNvSpPr txBox="1"/>
          <p:nvPr/>
        </p:nvSpPr>
        <p:spPr>
          <a:xfrm>
            <a:off x="6983178" y="4569679"/>
            <a:ext cx="2960901" cy="646331"/>
          </a:xfrm>
          <a:prstGeom prst="rect">
            <a:avLst/>
          </a:prstGeom>
          <a:solidFill>
            <a:srgbClr val="EDD88B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dirty="0">
                <a:latin typeface="Bahnschrift" panose="020B0502040204020203" pitchFamily="34" charset="0"/>
              </a:rPr>
              <a:t>Recommends final course of action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6D3F742-9EBC-4752-90BE-8D45074559B4}"/>
              </a:ext>
            </a:extLst>
          </p:cNvPr>
          <p:cNvSpPr txBox="1"/>
          <p:nvPr/>
        </p:nvSpPr>
        <p:spPr>
          <a:xfrm>
            <a:off x="1133784" y="1018930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Concept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B65B48C-6510-4596-B279-63B93A3D01D6}"/>
              </a:ext>
            </a:extLst>
          </p:cNvPr>
          <p:cNvSpPr txBox="1"/>
          <p:nvPr/>
        </p:nvSpPr>
        <p:spPr>
          <a:xfrm>
            <a:off x="1128253" y="1436424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Methodology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C1110C8-DA01-4A17-BB17-9014688B1123}"/>
              </a:ext>
            </a:extLst>
          </p:cNvPr>
          <p:cNvSpPr txBox="1"/>
          <p:nvPr/>
        </p:nvSpPr>
        <p:spPr>
          <a:xfrm>
            <a:off x="1128253" y="1853918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Approach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8ABF895-8795-47C7-B15C-EAFAB06301FE}"/>
              </a:ext>
            </a:extLst>
          </p:cNvPr>
          <p:cNvSpPr txBox="1"/>
          <p:nvPr/>
        </p:nvSpPr>
        <p:spPr>
          <a:xfrm>
            <a:off x="1128253" y="2271412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Analysis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A720B38-959F-46CD-8BB4-0F6CEE52BEE0}"/>
              </a:ext>
            </a:extLst>
          </p:cNvPr>
          <p:cNvSpPr txBox="1"/>
          <p:nvPr/>
        </p:nvSpPr>
        <p:spPr>
          <a:xfrm>
            <a:off x="1128253" y="2672281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Data Collection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CEBFC91-7877-4EA3-BA9C-937A945A127D}"/>
              </a:ext>
            </a:extLst>
          </p:cNvPr>
          <p:cNvSpPr txBox="1"/>
          <p:nvPr/>
        </p:nvSpPr>
        <p:spPr>
          <a:xfrm>
            <a:off x="1128253" y="3089775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Objective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058C54E-8B03-4E47-AF69-1468DA0AC750}"/>
              </a:ext>
            </a:extLst>
          </p:cNvPr>
          <p:cNvSpPr txBox="1"/>
          <p:nvPr/>
        </p:nvSpPr>
        <p:spPr>
          <a:xfrm>
            <a:off x="1128253" y="3507269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Question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39E73B0-1863-439E-8DC8-6D9161DEF75D}"/>
              </a:ext>
            </a:extLst>
          </p:cNvPr>
          <p:cNvSpPr txBox="1"/>
          <p:nvPr/>
        </p:nvSpPr>
        <p:spPr>
          <a:xfrm>
            <a:off x="1128253" y="3924763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Sample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0F4A414-3F45-4F17-905A-DAF8900CC0B7}"/>
              </a:ext>
            </a:extLst>
          </p:cNvPr>
          <p:cNvSpPr txBox="1"/>
          <p:nvPr/>
        </p:nvSpPr>
        <p:spPr>
          <a:xfrm>
            <a:off x="1128253" y="4583531"/>
            <a:ext cx="2160000" cy="400110"/>
          </a:xfrm>
          <a:prstGeom prst="rect">
            <a:avLst/>
          </a:prstGeom>
          <a:solidFill>
            <a:srgbClr val="F58683"/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000" dirty="0">
                <a:latin typeface="Bahnschrift" panose="020B0502040204020203" pitchFamily="34" charset="0"/>
              </a:rPr>
              <a:t>Outcome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D399F22-8B77-479C-B023-6C4F31136844}"/>
              </a:ext>
            </a:extLst>
          </p:cNvPr>
          <p:cNvGrpSpPr/>
          <p:nvPr/>
        </p:nvGrpSpPr>
        <p:grpSpPr>
          <a:xfrm>
            <a:off x="0" y="-5576479"/>
            <a:ext cx="12192000" cy="6553201"/>
            <a:chOff x="0" y="-5576479"/>
            <a:chExt cx="12192000" cy="655320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6467E0A-EC04-4293-AE54-C722EE44D48C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327089"/>
              <a:chExt cx="12192000" cy="65532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88EE5EA-E951-4C48-9E07-4F55FC8BF433}"/>
                  </a:ext>
                </a:extLst>
              </p:cNvPr>
              <p:cNvGrpSpPr/>
              <p:nvPr/>
            </p:nvGrpSpPr>
            <p:grpSpPr>
              <a:xfrm>
                <a:off x="0" y="-5327089"/>
                <a:ext cx="12192000" cy="6553201"/>
                <a:chOff x="0" y="0"/>
                <a:chExt cx="12192000" cy="6553201"/>
              </a:xfrm>
              <a:solidFill>
                <a:srgbClr val="DC7676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A216FED-17CC-49F4-83D8-DACB3BC3DD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" name="Rectangle: Top Corners Rounded 14">
                  <a:extLst>
                    <a:ext uri="{FF2B5EF4-FFF2-40B4-BE49-F238E27FC236}">
                      <a16:creationId xmlns:a16="http://schemas.microsoft.com/office/drawing/2014/main" id="{41E4FCCE-7196-4AA4-A797-117F6AE078BD}"/>
                    </a:ext>
                  </a:extLst>
                </p:cNvPr>
                <p:cNvSpPr/>
                <p:nvPr/>
              </p:nvSpPr>
              <p:spPr>
                <a:xfrm rot="10800000">
                  <a:off x="983686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A02FDC-3BE4-41F5-9950-1D5C998CCDEE}"/>
                  </a:ext>
                </a:extLst>
              </p:cNvPr>
              <p:cNvSpPr txBox="1"/>
              <p:nvPr/>
            </p:nvSpPr>
            <p:spPr>
              <a:xfrm>
                <a:off x="983686" y="485874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UNDERSTANDING VARIABLES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2EBEC7-255F-4773-9DDD-26FD89B4A2C5}"/>
                </a:ext>
              </a:extLst>
            </p:cNvPr>
            <p:cNvSpPr/>
            <p:nvPr/>
          </p:nvSpPr>
          <p:spPr>
            <a:xfrm>
              <a:off x="0" y="5489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</p:spTree>
    <p:extLst>
      <p:ext uri="{BB962C8B-B14F-4D97-AF65-F5344CB8AC3E}">
        <p14:creationId xmlns:p14="http://schemas.microsoft.com/office/powerpoint/2010/main" val="9896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1.45833E-6 0.6699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"/>
                            </p:stCondLst>
                            <p:childTnLst>
                              <p:par>
                                <p:cTn id="1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"/>
                            </p:stCondLst>
                            <p:childTnLst>
                              <p:par>
                                <p:cTn id="3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"/>
                            </p:stCondLst>
                            <p:childTnLst>
                              <p:par>
                                <p:cTn id="5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"/>
                            </p:stCondLst>
                            <p:childTnLst>
                              <p:par>
                                <p:cTn id="7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"/>
                            </p:stCondLst>
                            <p:childTnLst>
                              <p:par>
                                <p:cTn id="10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"/>
                            </p:stCondLst>
                            <p:childTnLst>
                              <p:par>
                                <p:cTn id="1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2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"/>
                            </p:stCondLst>
                            <p:childTnLst>
                              <p:par>
                                <p:cTn id="1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"/>
                            </p:stCondLst>
                            <p:childTnLst>
                              <p:par>
                                <p:cTn id="16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2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"/>
                            </p:stCondLst>
                            <p:childTnLst>
                              <p:par>
                                <p:cTn id="18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0.66991 L 1.45833E-6 -1.48148E-6 " pathEditMode="relative" rAng="0" ptsTypes="AA">
                                      <p:cBhvr>
                                        <p:cTn id="2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600490" y="239639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11A648A-407E-402C-BEAD-53C5DC65FDC7}"/>
              </a:ext>
            </a:extLst>
          </p:cNvPr>
          <p:cNvGrpSpPr/>
          <p:nvPr/>
        </p:nvGrpSpPr>
        <p:grpSpPr>
          <a:xfrm>
            <a:off x="12825" y="-4662067"/>
            <a:ext cx="12192008" cy="6856747"/>
            <a:chOff x="0" y="-4662067"/>
            <a:chExt cx="12192008" cy="685674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BAF83310-AF6C-4F29-8987-DDEF7FAD05B5}"/>
                </a:ext>
              </a:extLst>
            </p:cNvPr>
            <p:cNvGrpSpPr/>
            <p:nvPr/>
          </p:nvGrpSpPr>
          <p:grpSpPr>
            <a:xfrm>
              <a:off x="8" y="-4358521"/>
              <a:ext cx="12192000" cy="6553201"/>
              <a:chOff x="0" y="-4358521"/>
              <a:chExt cx="12192000" cy="6553201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17AD3C6E-8C93-4404-A9C8-4CB13263FE37}"/>
                  </a:ext>
                </a:extLst>
              </p:cNvPr>
              <p:cNvGrpSpPr/>
              <p:nvPr/>
            </p:nvGrpSpPr>
            <p:grpSpPr>
              <a:xfrm>
                <a:off x="0" y="-4358521"/>
                <a:ext cx="12192000" cy="6553201"/>
                <a:chOff x="0" y="-4330811"/>
                <a:chExt cx="12192000" cy="6553201"/>
              </a:xfrm>
            </p:grpSpPr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D42D6C60-7BF4-4F7A-8E1D-67EE48D45CC7}"/>
                    </a:ext>
                  </a:extLst>
                </p:cNvPr>
                <p:cNvGrpSpPr/>
                <p:nvPr/>
              </p:nvGrpSpPr>
              <p:grpSpPr>
                <a:xfrm>
                  <a:off x="0" y="-4330811"/>
                  <a:ext cx="12192000" cy="6553201"/>
                  <a:chOff x="0" y="-3124201"/>
                  <a:chExt cx="12192000" cy="6553201"/>
                </a:xfrm>
                <a:solidFill>
                  <a:srgbClr val="C0D3A9"/>
                </a:solidFill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22739AB9-1470-4117-A66D-08CB6363BCD9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3124201"/>
                    <a:ext cx="12192000" cy="6553201"/>
                    <a:chOff x="0" y="0"/>
                    <a:chExt cx="12192000" cy="6553201"/>
                  </a:xfrm>
                  <a:grpFill/>
                  <a:effectLst>
                    <a:outerShdw blurRad="254000" dist="88900" dir="5400000" algn="t" rotWithShape="0">
                      <a:prstClr val="black">
                        <a:alpha val="51000"/>
                      </a:prstClr>
                    </a:outerShdw>
                  </a:effectLst>
                </p:grpSpPr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id="{534B34C2-770C-4A76-AE79-B6034447FC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12192000" cy="6082145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  <p:sp>
                  <p:nvSpPr>
                    <p:cNvPr id="46" name="Rectangle: Top Corners Rounded 45">
                      <a:extLst>
                        <a:ext uri="{FF2B5EF4-FFF2-40B4-BE49-F238E27FC236}">
                          <a16:creationId xmlns:a16="http://schemas.microsoft.com/office/drawing/2014/main" id="{822EF231-D8D9-4F7F-B38B-D8A56E33B69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1122228" y="6082145"/>
                      <a:ext cx="2523935" cy="471056"/>
                    </a:xfrm>
                    <a:prstGeom prst="round2SameRect">
                      <a:avLst>
                        <a:gd name="adj1" fmla="val 35417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 sz="4800" dirty="0"/>
                    </a:p>
                  </p:txBody>
                </p:sp>
              </p:grpSp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EA6EEDE5-18D1-46E5-9194-C4646B78A5F4}"/>
                      </a:ext>
                    </a:extLst>
                  </p:cNvPr>
                  <p:cNvSpPr txBox="1"/>
                  <p:nvPr/>
                </p:nvSpPr>
                <p:spPr>
                  <a:xfrm>
                    <a:off x="1178728" y="2993187"/>
                    <a:ext cx="261729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PH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" panose="020B0502040204020203" pitchFamily="34" charset="0"/>
                      </a:rPr>
                      <a:t>ON THE AGENDA</a:t>
                    </a:r>
                  </a:p>
                </p:txBody>
              </p:sp>
            </p:grp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0FEC2797-8727-4D02-882D-1A214CF03AFD}"/>
                    </a:ext>
                  </a:extLst>
                </p:cNvPr>
                <p:cNvSpPr/>
                <p:nvPr/>
              </p:nvSpPr>
              <p:spPr>
                <a:xfrm>
                  <a:off x="0" y="1274414"/>
                  <a:ext cx="12192000" cy="170583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3B6E67E-AD57-448B-9294-115CEEAFA618}"/>
                  </a:ext>
                </a:extLst>
              </p:cNvPr>
              <p:cNvSpPr txBox="1"/>
              <p:nvPr/>
            </p:nvSpPr>
            <p:spPr>
              <a:xfrm>
                <a:off x="1006105" y="-2970002"/>
                <a:ext cx="633567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800" dirty="0">
                    <a:ln w="0"/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Bahnschrift" panose="020B0502040204020203" pitchFamily="34" charset="0"/>
                    <a:ea typeface="Roboto" charset="0"/>
                    <a:cs typeface="Roboto" charset="0"/>
                  </a:rPr>
                  <a:t>ON THE AGENDA</a:t>
                </a:r>
              </a:p>
              <a:p>
                <a:r>
                  <a:rPr lang="en-PH" sz="3600" b="1" dirty="0">
                    <a:ln w="0"/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Bahnschrift" panose="020B0502040204020203" pitchFamily="34" charset="0"/>
                    <a:ea typeface="Roboto" charset="0"/>
                    <a:cs typeface="Roboto" charset="0"/>
                  </a:rPr>
                  <a:t>LEARNING GOALS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0F0BA74-2806-4093-9C87-AE7D557D7A23}"/>
                  </a:ext>
                </a:extLst>
              </p:cNvPr>
              <p:cNvSpPr txBox="1"/>
              <p:nvPr/>
            </p:nvSpPr>
            <p:spPr>
              <a:xfrm>
                <a:off x="981053" y="-1880827"/>
                <a:ext cx="5656489" cy="1969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PH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After this discussion, you are expected to have the ability to:</a:t>
                </a:r>
              </a:p>
              <a:p>
                <a:pPr marL="342900" indent="-342900">
                  <a:spcAft>
                    <a:spcPts val="1200"/>
                  </a:spcAft>
                  <a:buFont typeface="Courier New" panose="02070309020205020404" pitchFamily="49" charset="0"/>
                  <a:buChar char="□"/>
                </a:pPr>
                <a:r>
                  <a:rPr lang="en-PH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Describe quantitative and qualitative research.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A6D5315F-B2F9-4B62-8225-C41E8E8C6CA2}"/>
                  </a:ext>
                </a:extLst>
              </p:cNvPr>
              <p:cNvSpPr txBox="1"/>
              <p:nvPr/>
            </p:nvSpPr>
            <p:spPr>
              <a:xfrm>
                <a:off x="6229873" y="-2587832"/>
                <a:ext cx="5455484" cy="3847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Aft>
                    <a:spcPts val="1200"/>
                  </a:spcAft>
                  <a:buFont typeface="Courier New" panose="02070309020205020404" pitchFamily="49" charset="0"/>
                  <a:buChar char="□"/>
                </a:pPr>
                <a:r>
                  <a:rPr lang="en-PH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Explain the strengths and weakness of both quantitative and qualitative research designs</a:t>
                </a:r>
              </a:p>
              <a:p>
                <a:pPr marL="342900" indent="-342900">
                  <a:spcAft>
                    <a:spcPts val="1200"/>
                  </a:spcAft>
                  <a:buFont typeface="Courier New" panose="02070309020205020404" pitchFamily="49" charset="0"/>
                  <a:buChar char="□"/>
                </a:pPr>
                <a:r>
                  <a:rPr lang="en-PH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Define specific types of variables.</a:t>
                </a:r>
              </a:p>
              <a:p>
                <a:pPr marL="342900" indent="-342900">
                  <a:spcAft>
                    <a:spcPts val="1200"/>
                  </a:spcAft>
                  <a:buFont typeface="Courier New" panose="02070309020205020404" pitchFamily="49" charset="0"/>
                  <a:buChar char="□"/>
                </a:pPr>
                <a:r>
                  <a:rPr lang="en-PH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Classify a variable in terms of measurement scales</a:t>
                </a:r>
              </a:p>
            </p:txBody>
          </p:sp>
          <p:sp>
            <p:nvSpPr>
              <p:cNvPr id="55" name="Shape 87">
                <a:extLst>
                  <a:ext uri="{FF2B5EF4-FFF2-40B4-BE49-F238E27FC236}">
                    <a16:creationId xmlns:a16="http://schemas.microsoft.com/office/drawing/2014/main" id="{86C755B3-26ED-4397-8A70-F0AA987B7B31}"/>
                  </a:ext>
                </a:extLst>
              </p:cNvPr>
              <p:cNvSpPr txBox="1"/>
              <p:nvPr/>
            </p:nvSpPr>
            <p:spPr>
              <a:xfrm>
                <a:off x="1001788" y="250417"/>
                <a:ext cx="5371288" cy="10371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rtl="0">
                  <a:buNone/>
                </a:pPr>
                <a:r>
                  <a:rPr lang="en-US" dirty="0">
                    <a:solidFill>
                      <a:srgbClr val="6DA945"/>
                    </a:solidFill>
                    <a:latin typeface="Bahnschrift" panose="020B0502040204020203" pitchFamily="34" charset="0"/>
                    <a:ea typeface="Lato"/>
                    <a:cs typeface="Lato"/>
                    <a:sym typeface="Lato"/>
                  </a:rPr>
                  <a:t>This slideshow presentation is  available for download through the course website: </a:t>
                </a:r>
                <a:r>
                  <a:rPr lang="en-US" i="1" u="sng" dirty="0">
                    <a:solidFill>
                      <a:srgbClr val="6DA945"/>
                    </a:solidFill>
                    <a:latin typeface="Bahnschrift" panose="020B0502040204020203" pitchFamily="34" charset="0"/>
                    <a:ea typeface="Lato"/>
                    <a:cs typeface="Lato"/>
                    <a:sym typeface="Lato"/>
                  </a:rPr>
                  <a:t>mathbychua.weebly.com</a:t>
                </a:r>
                <a:r>
                  <a:rPr lang="en-US" dirty="0">
                    <a:solidFill>
                      <a:srgbClr val="6DA945"/>
                    </a:solidFill>
                    <a:latin typeface="Bahnschrift" panose="020B0502040204020203" pitchFamily="34" charset="0"/>
                    <a:ea typeface="Lato"/>
                    <a:cs typeface="Lato"/>
                    <a:sym typeface="Lato"/>
                  </a:rPr>
                  <a:t>.</a:t>
                </a:r>
                <a:endParaRPr dirty="0">
                  <a:solidFill>
                    <a:srgbClr val="6DA945"/>
                  </a:solidFill>
                  <a:latin typeface="Bahnschrift" panose="020B0502040204020203" pitchFamily="34" charset="0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5BB683C-A4CB-41B9-BE62-313761F43143}"/>
                </a:ext>
              </a:extLst>
            </p:cNvPr>
            <p:cNvGrpSpPr/>
            <p:nvPr/>
          </p:nvGrpSpPr>
          <p:grpSpPr>
            <a:xfrm>
              <a:off x="0" y="-4662067"/>
              <a:ext cx="12192000" cy="6598854"/>
              <a:chOff x="0" y="-4662067"/>
              <a:chExt cx="12192000" cy="6598854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2FEA68BF-09BA-4932-975F-342FAFA8B9DC}"/>
                  </a:ext>
                </a:extLst>
              </p:cNvPr>
              <p:cNvGrpSpPr/>
              <p:nvPr/>
            </p:nvGrpSpPr>
            <p:grpSpPr>
              <a:xfrm>
                <a:off x="0" y="-4662067"/>
                <a:ext cx="12192000" cy="6598854"/>
                <a:chOff x="0" y="-3124201"/>
                <a:chExt cx="12192000" cy="6598854"/>
              </a:xfrm>
            </p:grpSpPr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B8BA9540-B118-43F6-9DB3-FE71AFABA86A}"/>
                    </a:ext>
                  </a:extLst>
                </p:cNvPr>
                <p:cNvGrpSpPr/>
                <p:nvPr/>
              </p:nvGrpSpPr>
              <p:grpSpPr>
                <a:xfrm>
                  <a:off x="0" y="-3124201"/>
                  <a:ext cx="12192000" cy="6553201"/>
                  <a:chOff x="0" y="0"/>
                  <a:chExt cx="12192000" cy="6553201"/>
                </a:xfrm>
                <a:solidFill>
                  <a:srgbClr val="DDCEB1"/>
                </a:solidFill>
                <a:effectLst>
                  <a:outerShdw blurRad="254000" dist="88900" dir="5400000" algn="t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4" name="Rectangle 3">
                    <a:extLst>
                      <a:ext uri="{FF2B5EF4-FFF2-40B4-BE49-F238E27FC236}">
                        <a16:creationId xmlns:a16="http://schemas.microsoft.com/office/drawing/2014/main" id="{F0C572BD-D3CA-4A78-BEBB-1D3C14C25720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2192000" cy="608214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  <p:sp>
                <p:nvSpPr>
                  <p:cNvPr id="5" name="Rectangle: Top Corners Rounded 4">
                    <a:extLst>
                      <a:ext uri="{FF2B5EF4-FFF2-40B4-BE49-F238E27FC236}">
                        <a16:creationId xmlns:a16="http://schemas.microsoft.com/office/drawing/2014/main" id="{4A8505F5-48BB-4F48-9FD9-8E64AB2717F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9254834" y="6082145"/>
                    <a:ext cx="2523935" cy="471056"/>
                  </a:xfrm>
                  <a:prstGeom prst="round2SameRect">
                    <a:avLst>
                      <a:gd name="adj1" fmla="val 35417"/>
                      <a:gd name="adj2" fmla="val 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 sz="4800"/>
                  </a:p>
                </p:txBody>
              </p:sp>
            </p:grp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9751832-80FC-4AB0-9D95-43CDF9D036D8}"/>
                    </a:ext>
                  </a:extLst>
                </p:cNvPr>
                <p:cNvSpPr txBox="1"/>
                <p:nvPr/>
              </p:nvSpPr>
              <p:spPr>
                <a:xfrm>
                  <a:off x="9368093" y="2643656"/>
                  <a:ext cx="261729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QUALITATIVE RESEARCH</a:t>
                  </a:r>
                </a:p>
              </p:txBody>
            </p:sp>
          </p:grp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6BD9A4F0-F088-4EF3-AABD-27C52C5B5A36}"/>
                  </a:ext>
                </a:extLst>
              </p:cNvPr>
              <p:cNvSpPr/>
              <p:nvPr/>
            </p:nvSpPr>
            <p:spPr>
              <a:xfrm>
                <a:off x="0" y="913276"/>
                <a:ext cx="12192000" cy="17058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FE6900-6CA7-4939-AAFC-FA97DDFF3364}"/>
              </a:ext>
            </a:extLst>
          </p:cNvPr>
          <p:cNvGrpSpPr/>
          <p:nvPr/>
        </p:nvGrpSpPr>
        <p:grpSpPr>
          <a:xfrm>
            <a:off x="0" y="-4939162"/>
            <a:ext cx="12192000" cy="6553201"/>
            <a:chOff x="0" y="-4939162"/>
            <a:chExt cx="12192000" cy="655320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96F4A17-CF82-438C-99CE-E9129A36E3CF}"/>
                </a:ext>
              </a:extLst>
            </p:cNvPr>
            <p:cNvGrpSpPr/>
            <p:nvPr/>
          </p:nvGrpSpPr>
          <p:grpSpPr>
            <a:xfrm>
              <a:off x="0" y="-4939162"/>
              <a:ext cx="12192000" cy="6553201"/>
              <a:chOff x="0" y="-3830789"/>
              <a:chExt cx="12192000" cy="6553201"/>
            </a:xfrm>
            <a:solidFill>
              <a:srgbClr val="9BC6D9"/>
            </a:soli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AC369AEC-47D0-4D33-BE4F-D91093A5BAFB}"/>
                  </a:ext>
                </a:extLst>
              </p:cNvPr>
              <p:cNvGrpSpPr/>
              <p:nvPr/>
            </p:nvGrpSpPr>
            <p:grpSpPr>
              <a:xfrm>
                <a:off x="0" y="-3830789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667B39F7-FF42-4F98-9BAD-96D54F682686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9" name="Rectangle: Top Corners Rounded 8">
                  <a:extLst>
                    <a:ext uri="{FF2B5EF4-FFF2-40B4-BE49-F238E27FC236}">
                      <a16:creationId xmlns:a16="http://schemas.microsoft.com/office/drawing/2014/main" id="{1F1883A0-78C7-471F-A945-3B4ED47182B0}"/>
                    </a:ext>
                  </a:extLst>
                </p:cNvPr>
                <p:cNvSpPr/>
                <p:nvPr/>
              </p:nvSpPr>
              <p:spPr>
                <a:xfrm rot="10800000">
                  <a:off x="6553199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7CB089B-5A0C-4E4A-AB1B-9AECC5612CE9}"/>
                  </a:ext>
                </a:extLst>
              </p:cNvPr>
              <p:cNvSpPr txBox="1"/>
              <p:nvPr/>
            </p:nvSpPr>
            <p:spPr>
              <a:xfrm>
                <a:off x="6637542" y="1983817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QUANTITATIVE RESEARCH</a:t>
                </a: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C6B8B62-2551-48E3-9A6E-AC0B8222D7D3}"/>
                </a:ext>
              </a:extLst>
            </p:cNvPr>
            <p:cNvSpPr/>
            <p:nvPr/>
          </p:nvSpPr>
          <p:spPr>
            <a:xfrm>
              <a:off x="0" y="650646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F0E869-ED46-4EE6-88F7-59973426ACEE}"/>
              </a:ext>
            </a:extLst>
          </p:cNvPr>
          <p:cNvGrpSpPr/>
          <p:nvPr/>
        </p:nvGrpSpPr>
        <p:grpSpPr>
          <a:xfrm>
            <a:off x="0" y="-5278592"/>
            <a:ext cx="12192000" cy="6582231"/>
            <a:chOff x="0" y="-5278592"/>
            <a:chExt cx="12192000" cy="658223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924E412-B3BA-4387-88D8-833FD18EED50}"/>
                </a:ext>
              </a:extLst>
            </p:cNvPr>
            <p:cNvGrpSpPr/>
            <p:nvPr/>
          </p:nvGrpSpPr>
          <p:grpSpPr>
            <a:xfrm>
              <a:off x="0" y="-5278592"/>
              <a:ext cx="12192000" cy="6582231"/>
              <a:chOff x="0" y="-4627420"/>
              <a:chExt cx="12192000" cy="6582231"/>
            </a:xfrm>
            <a:solidFill>
              <a:srgbClr val="71C9A7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C2DF0EE-6CD6-4095-9C3A-78E896AD12A0}"/>
                  </a:ext>
                </a:extLst>
              </p:cNvPr>
              <p:cNvGrpSpPr/>
              <p:nvPr/>
            </p:nvGrpSpPr>
            <p:grpSpPr>
              <a:xfrm>
                <a:off x="0" y="-4627420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AA99F5-A5C4-433E-9B19-5BC2A044A1E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2" name="Rectangle: Top Corners Rounded 11">
                  <a:extLst>
                    <a:ext uri="{FF2B5EF4-FFF2-40B4-BE49-F238E27FC236}">
                      <a16:creationId xmlns:a16="http://schemas.microsoft.com/office/drawing/2014/main" id="{3D376193-0078-45EE-8F58-6D7B2B77114E}"/>
                    </a:ext>
                  </a:extLst>
                </p:cNvPr>
                <p:cNvSpPr/>
                <p:nvPr/>
              </p:nvSpPr>
              <p:spPr>
                <a:xfrm rot="10800000">
                  <a:off x="3810007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2C229E-2B46-41E2-ABCA-C6780D0284F7}"/>
                  </a:ext>
                </a:extLst>
              </p:cNvPr>
              <p:cNvSpPr txBox="1"/>
              <p:nvPr/>
            </p:nvSpPr>
            <p:spPr>
              <a:xfrm>
                <a:off x="3964811" y="1246925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COMPARING DESIGNS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3962DBF-CAF3-4759-95DB-EC08FA564908}"/>
                </a:ext>
              </a:extLst>
            </p:cNvPr>
            <p:cNvSpPr/>
            <p:nvPr/>
          </p:nvSpPr>
          <p:spPr>
            <a:xfrm>
              <a:off x="0" y="333818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D399F22-8B77-479C-B023-6C4F31136844}"/>
              </a:ext>
            </a:extLst>
          </p:cNvPr>
          <p:cNvGrpSpPr/>
          <p:nvPr/>
        </p:nvGrpSpPr>
        <p:grpSpPr>
          <a:xfrm>
            <a:off x="0" y="-5576479"/>
            <a:ext cx="12192000" cy="6553201"/>
            <a:chOff x="0" y="-5576479"/>
            <a:chExt cx="12192000" cy="655320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6467E0A-EC04-4293-AE54-C722EE44D48C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327089"/>
              <a:chExt cx="12192000" cy="65532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88EE5EA-E951-4C48-9E07-4F55FC8BF433}"/>
                  </a:ext>
                </a:extLst>
              </p:cNvPr>
              <p:cNvGrpSpPr/>
              <p:nvPr/>
            </p:nvGrpSpPr>
            <p:grpSpPr>
              <a:xfrm>
                <a:off x="0" y="-5327089"/>
                <a:ext cx="12192000" cy="6553201"/>
                <a:chOff x="0" y="0"/>
                <a:chExt cx="12192000" cy="6553201"/>
              </a:xfrm>
              <a:solidFill>
                <a:srgbClr val="DC7676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A216FED-17CC-49F4-83D8-DACB3BC3DD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" name="Rectangle: Top Corners Rounded 14">
                  <a:extLst>
                    <a:ext uri="{FF2B5EF4-FFF2-40B4-BE49-F238E27FC236}">
                      <a16:creationId xmlns:a16="http://schemas.microsoft.com/office/drawing/2014/main" id="{41E4FCCE-7196-4AA4-A797-117F6AE078BD}"/>
                    </a:ext>
                  </a:extLst>
                </p:cNvPr>
                <p:cNvSpPr/>
                <p:nvPr/>
              </p:nvSpPr>
              <p:spPr>
                <a:xfrm rot="10800000">
                  <a:off x="983686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A02FDC-3BE4-41F5-9950-1D5C998CCDEE}"/>
                  </a:ext>
                </a:extLst>
              </p:cNvPr>
              <p:cNvSpPr txBox="1"/>
              <p:nvPr/>
            </p:nvSpPr>
            <p:spPr>
              <a:xfrm>
                <a:off x="983686" y="485874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UNDERSTANDING VARIABLES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2EBEC7-255F-4773-9DDD-26FD89B4A2C5}"/>
                </a:ext>
              </a:extLst>
            </p:cNvPr>
            <p:cNvSpPr/>
            <p:nvPr/>
          </p:nvSpPr>
          <p:spPr>
            <a:xfrm>
              <a:off x="0" y="5489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56" name="Subtitle 2">
            <a:extLst>
              <a:ext uri="{FF2B5EF4-FFF2-40B4-BE49-F238E27FC236}">
                <a16:creationId xmlns:a16="http://schemas.microsoft.com/office/drawing/2014/main" id="{50B6B385-B9F2-463F-8DA0-699517948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650" y="1792431"/>
            <a:ext cx="5896807" cy="3606979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PH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QUALITATIVE RESEARCH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Exploring a problem; developing a detailed understanding of a central phenomenon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Having the literature review play a minor role but justify the problem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Stating the purpose and research questions in a general and broad way 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F4224398-667B-46F9-BE9E-813BF540C16C}"/>
              </a:ext>
            </a:extLst>
          </p:cNvPr>
          <p:cNvSpPr txBox="1">
            <a:spLocks/>
          </p:cNvSpPr>
          <p:nvPr/>
        </p:nvSpPr>
        <p:spPr>
          <a:xfrm>
            <a:off x="6346767" y="1896196"/>
            <a:ext cx="5455484" cy="36069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Collecting data based on words from a small number of individuals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Analyzing the data for description and themes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Writing the report using flexible, emerging structures and evaluative criteria,</a:t>
            </a:r>
          </a:p>
        </p:txBody>
      </p:sp>
    </p:spTree>
    <p:extLst>
      <p:ext uri="{BB962C8B-B14F-4D97-AF65-F5344CB8AC3E}">
        <p14:creationId xmlns:p14="http://schemas.microsoft.com/office/powerpoint/2010/main" val="27867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0.6627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66273 L -1.66667E-6 1.11111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  <p:bldP spid="56" grpId="1" uiExpand="1" build="p"/>
      <p:bldP spid="57" grpId="0" uiExpand="1" build="p"/>
      <p:bldP spid="57" grpId="1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600490" y="239639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816B7-9A16-4E75-B08B-E5D57B085A62}"/>
              </a:ext>
            </a:extLst>
          </p:cNvPr>
          <p:cNvGrpSpPr/>
          <p:nvPr/>
        </p:nvGrpSpPr>
        <p:grpSpPr>
          <a:xfrm>
            <a:off x="0" y="-4939162"/>
            <a:ext cx="12204833" cy="7133842"/>
            <a:chOff x="0" y="-4939162"/>
            <a:chExt cx="12204833" cy="7133842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11A648A-407E-402C-BEAD-53C5DC65FDC7}"/>
                </a:ext>
              </a:extLst>
            </p:cNvPr>
            <p:cNvGrpSpPr/>
            <p:nvPr/>
          </p:nvGrpSpPr>
          <p:grpSpPr>
            <a:xfrm>
              <a:off x="12825" y="-4662067"/>
              <a:ext cx="12192008" cy="6856747"/>
              <a:chOff x="0" y="-4662067"/>
              <a:chExt cx="12192008" cy="6856747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AF83310-AF6C-4F29-8987-DDEF7FAD05B5}"/>
                  </a:ext>
                </a:extLst>
              </p:cNvPr>
              <p:cNvGrpSpPr/>
              <p:nvPr/>
            </p:nvGrpSpPr>
            <p:grpSpPr>
              <a:xfrm>
                <a:off x="8" y="-4358521"/>
                <a:ext cx="12192000" cy="6553201"/>
                <a:chOff x="0" y="-4358521"/>
                <a:chExt cx="12192000" cy="6553201"/>
              </a:xfrm>
            </p:grpSpPr>
            <p:grpSp>
              <p:nvGrpSpPr>
                <p:cNvPr id="18" name="Group 17">
                  <a:extLst>
                    <a:ext uri="{FF2B5EF4-FFF2-40B4-BE49-F238E27FC236}">
                      <a16:creationId xmlns:a16="http://schemas.microsoft.com/office/drawing/2014/main" id="{17AD3C6E-8C93-4404-A9C8-4CB13263FE37}"/>
                    </a:ext>
                  </a:extLst>
                </p:cNvPr>
                <p:cNvGrpSpPr/>
                <p:nvPr/>
              </p:nvGrpSpPr>
              <p:grpSpPr>
                <a:xfrm>
                  <a:off x="0" y="-4358521"/>
                  <a:ext cx="12192000" cy="6553201"/>
                  <a:chOff x="0" y="-4330811"/>
                  <a:chExt cx="12192000" cy="6553201"/>
                </a:xfrm>
              </p:grpSpPr>
              <p:grpSp>
                <p:nvGrpSpPr>
                  <p:cNvPr id="33" name="Group 32">
                    <a:extLst>
                      <a:ext uri="{FF2B5EF4-FFF2-40B4-BE49-F238E27FC236}">
                        <a16:creationId xmlns:a16="http://schemas.microsoft.com/office/drawing/2014/main" id="{D42D6C60-7BF4-4F7A-8E1D-67EE48D45CC7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330811"/>
                    <a:ext cx="12192000" cy="6553201"/>
                    <a:chOff x="0" y="-3124201"/>
                    <a:chExt cx="12192000" cy="6553201"/>
                  </a:xfrm>
                  <a:solidFill>
                    <a:srgbClr val="C0D3A9"/>
                  </a:solidFill>
                </p:grpSpPr>
                <p:grpSp>
                  <p:nvGrpSpPr>
                    <p:cNvPr id="43" name="Group 42">
                      <a:extLst>
                        <a:ext uri="{FF2B5EF4-FFF2-40B4-BE49-F238E27FC236}">
                          <a16:creationId xmlns:a16="http://schemas.microsoft.com/office/drawing/2014/main" id="{22739AB9-1470-4117-A66D-08CB6363BCD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3124201"/>
                      <a:ext cx="12192000" cy="6553201"/>
                      <a:chOff x="0" y="0"/>
                      <a:chExt cx="12192000" cy="6553201"/>
                    </a:xfrm>
                    <a:grpFill/>
                    <a:effectLst>
                      <a:outerShdw blurRad="254000" dist="88900" dir="5400000" algn="t" rotWithShape="0">
                        <a:prstClr val="black">
                          <a:alpha val="51000"/>
                        </a:prstClr>
                      </a:outerShdw>
                    </a:effectLst>
                  </p:grpSpPr>
                  <p:sp>
                    <p:nvSpPr>
                      <p:cNvPr id="45" name="Rectangle 44">
                        <a:extLst>
                          <a:ext uri="{FF2B5EF4-FFF2-40B4-BE49-F238E27FC236}">
                            <a16:creationId xmlns:a16="http://schemas.microsoft.com/office/drawing/2014/main" id="{534B34C2-770C-4A76-AE79-B6034447FC6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0"/>
                        <a:ext cx="12192000" cy="6082145"/>
                      </a:xfrm>
                      <a:prstGeom prst="rect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/>
                      </a:p>
                    </p:txBody>
                  </p:sp>
                  <p:sp>
                    <p:nvSpPr>
                      <p:cNvPr id="46" name="Rectangle: Top Corners Rounded 45">
                        <a:extLst>
                          <a:ext uri="{FF2B5EF4-FFF2-40B4-BE49-F238E27FC236}">
                            <a16:creationId xmlns:a16="http://schemas.microsoft.com/office/drawing/2014/main" id="{822EF231-D8D9-4F7F-B38B-D8A56E33B69E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1122228" y="6082145"/>
                        <a:ext cx="2523935" cy="471056"/>
                      </a:xfrm>
                      <a:prstGeom prst="round2SameRect">
                        <a:avLst>
                          <a:gd name="adj1" fmla="val 35417"/>
                          <a:gd name="adj2" fmla="val 0"/>
                        </a:avLst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 sz="4800" dirty="0"/>
                      </a:p>
                    </p:txBody>
                  </p:sp>
                </p:grpSp>
                <p:sp>
                  <p:nvSpPr>
                    <p:cNvPr id="44" name="TextBox 43">
                      <a:extLst>
                        <a:ext uri="{FF2B5EF4-FFF2-40B4-BE49-F238E27FC236}">
                          <a16:creationId xmlns:a16="http://schemas.microsoft.com/office/drawing/2014/main" id="{EA6EEDE5-18D1-46E5-9194-C4646B78A5F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178728" y="2993187"/>
                      <a:ext cx="261729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PH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" panose="020B0502040204020203" pitchFamily="34" charset="0"/>
                        </a:rPr>
                        <a:t>ON THE AGENDA</a:t>
                      </a:r>
                    </a:p>
                  </p:txBody>
                </p:sp>
              </p:grpSp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0FEC2797-8727-4D02-882D-1A214CF03AFD}"/>
                      </a:ext>
                    </a:extLst>
                  </p:cNvPr>
                  <p:cNvSpPr/>
                  <p:nvPr/>
                </p:nvSpPr>
                <p:spPr>
                  <a:xfrm>
                    <a:off x="0" y="1274414"/>
                    <a:ext cx="12192000" cy="170583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</p:grp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3B6E67E-AD57-448B-9294-115CEEAFA618}"/>
                    </a:ext>
                  </a:extLst>
                </p:cNvPr>
                <p:cNvSpPr txBox="1"/>
                <p:nvPr/>
              </p:nvSpPr>
              <p:spPr>
                <a:xfrm>
                  <a:off x="1006105" y="-2970002"/>
                  <a:ext cx="6335672" cy="10772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800" dirty="0">
                      <a:ln w="0"/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Bahnschrift" panose="020B0502040204020203" pitchFamily="34" charset="0"/>
                      <a:ea typeface="Roboto" charset="0"/>
                      <a:cs typeface="Roboto" charset="0"/>
                    </a:rPr>
                    <a:t>ON THE AGENDA</a:t>
                  </a:r>
                </a:p>
                <a:p>
                  <a:r>
                    <a:rPr lang="en-PH" sz="3600" b="1" dirty="0">
                      <a:ln w="0"/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Bahnschrift" panose="020B0502040204020203" pitchFamily="34" charset="0"/>
                      <a:ea typeface="Roboto" charset="0"/>
                      <a:cs typeface="Roboto" charset="0"/>
                    </a:rPr>
                    <a:t>LEARNING GOALS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B0F0BA74-2806-4093-9C87-AE7D557D7A23}"/>
                    </a:ext>
                  </a:extLst>
                </p:cNvPr>
                <p:cNvSpPr txBox="1"/>
                <p:nvPr/>
              </p:nvSpPr>
              <p:spPr>
                <a:xfrm>
                  <a:off x="981053" y="-1880827"/>
                  <a:ext cx="5656489" cy="19697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1200"/>
                    </a:spcAft>
                  </a:pPr>
                  <a:r>
                    <a:rPr lang="en-PH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After this discussion, you are expected to have the ability to:</a:t>
                  </a:r>
                </a:p>
                <a:p>
                  <a:pPr marL="342900" indent="-342900">
                    <a:spcAft>
                      <a:spcPts val="1200"/>
                    </a:spcAft>
                    <a:buFont typeface="Courier New" panose="02070309020205020404" pitchFamily="49" charset="0"/>
                    <a:buChar char="□"/>
                  </a:pPr>
                  <a:r>
                    <a:rPr lang="en-PH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Describe quantitative and qualitative research.</a:t>
                  </a: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A6D5315F-B2F9-4B62-8225-C41E8E8C6CA2}"/>
                    </a:ext>
                  </a:extLst>
                </p:cNvPr>
                <p:cNvSpPr txBox="1"/>
                <p:nvPr/>
              </p:nvSpPr>
              <p:spPr>
                <a:xfrm>
                  <a:off x="6229873" y="-2587832"/>
                  <a:ext cx="5455484" cy="38472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2900" indent="-342900">
                    <a:spcAft>
                      <a:spcPts val="1200"/>
                    </a:spcAft>
                    <a:buFont typeface="Courier New" panose="02070309020205020404" pitchFamily="49" charset="0"/>
                    <a:buChar char="□"/>
                  </a:pPr>
                  <a:r>
                    <a:rPr lang="en-PH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Explain the strengths and weakness of both quantitative and qualitative research designs</a:t>
                  </a:r>
                </a:p>
                <a:p>
                  <a:pPr marL="342900" indent="-342900">
                    <a:spcAft>
                      <a:spcPts val="1200"/>
                    </a:spcAft>
                    <a:buFont typeface="Courier New" panose="02070309020205020404" pitchFamily="49" charset="0"/>
                    <a:buChar char="□"/>
                  </a:pPr>
                  <a:r>
                    <a:rPr lang="en-PH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Define specific types of variables.</a:t>
                  </a:r>
                </a:p>
                <a:p>
                  <a:pPr marL="342900" indent="-342900">
                    <a:spcAft>
                      <a:spcPts val="1200"/>
                    </a:spcAft>
                    <a:buFont typeface="Courier New" panose="02070309020205020404" pitchFamily="49" charset="0"/>
                    <a:buChar char="□"/>
                  </a:pPr>
                  <a:r>
                    <a:rPr lang="en-PH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Classify a variable in terms of measurement scales</a:t>
                  </a:r>
                </a:p>
              </p:txBody>
            </p:sp>
            <p:sp>
              <p:nvSpPr>
                <p:cNvPr id="55" name="Shape 87">
                  <a:extLst>
                    <a:ext uri="{FF2B5EF4-FFF2-40B4-BE49-F238E27FC236}">
                      <a16:creationId xmlns:a16="http://schemas.microsoft.com/office/drawing/2014/main" id="{86C755B3-26ED-4397-8A70-F0AA987B7B31}"/>
                    </a:ext>
                  </a:extLst>
                </p:cNvPr>
                <p:cNvSpPr txBox="1"/>
                <p:nvPr/>
              </p:nvSpPr>
              <p:spPr>
                <a:xfrm>
                  <a:off x="1001788" y="250417"/>
                  <a:ext cx="5371288" cy="103715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91425" rIns="91425" bIns="91425" anchor="t" anchorCtr="0">
                  <a:noAutofit/>
                </a:bodyPr>
                <a:lstStyle/>
                <a:p>
                  <a:pPr lvl="0" rtl="0">
                    <a:buNone/>
                  </a:pPr>
                  <a:r>
                    <a:rPr lang="en-US" dirty="0">
                      <a:solidFill>
                        <a:srgbClr val="6DA945"/>
                      </a:solidFill>
                      <a:latin typeface="Bahnschrift" panose="020B0502040204020203" pitchFamily="34" charset="0"/>
                      <a:ea typeface="Lato"/>
                      <a:cs typeface="Lato"/>
                      <a:sym typeface="Lato"/>
                    </a:rPr>
                    <a:t>This slideshow presentation is  available for download through the course website: </a:t>
                  </a:r>
                  <a:r>
                    <a:rPr lang="en-US" i="1" u="sng" dirty="0">
                      <a:solidFill>
                        <a:srgbClr val="6DA945"/>
                      </a:solidFill>
                      <a:latin typeface="Bahnschrift" panose="020B0502040204020203" pitchFamily="34" charset="0"/>
                      <a:ea typeface="Lato"/>
                      <a:cs typeface="Lato"/>
                      <a:sym typeface="Lato"/>
                    </a:rPr>
                    <a:t>mathbychua.weebly.com</a:t>
                  </a:r>
                  <a:r>
                    <a:rPr lang="en-US" dirty="0">
                      <a:solidFill>
                        <a:srgbClr val="6DA945"/>
                      </a:solidFill>
                      <a:latin typeface="Bahnschrift" panose="020B0502040204020203" pitchFamily="34" charset="0"/>
                      <a:ea typeface="Lato"/>
                      <a:cs typeface="Lato"/>
                      <a:sym typeface="Lato"/>
                    </a:rPr>
                    <a:t>.</a:t>
                  </a:r>
                  <a:endParaRPr dirty="0">
                    <a:solidFill>
                      <a:srgbClr val="6DA945"/>
                    </a:solidFill>
                    <a:latin typeface="Bahnschrift" panose="020B0502040204020203" pitchFamily="34" charset="0"/>
                    <a:ea typeface="Lato"/>
                    <a:cs typeface="Lato"/>
                    <a:sym typeface="Lato"/>
                  </a:endParaRPr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5BB683C-A4CB-41B9-BE62-313761F43143}"/>
                  </a:ext>
                </a:extLst>
              </p:cNvPr>
              <p:cNvGrpSpPr/>
              <p:nvPr/>
            </p:nvGrpSpPr>
            <p:grpSpPr>
              <a:xfrm>
                <a:off x="0" y="-4662067"/>
                <a:ext cx="12192000" cy="6590044"/>
                <a:chOff x="0" y="-4662067"/>
                <a:chExt cx="12192000" cy="6590044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2FEA68BF-09BA-4932-975F-342FAFA8B9DC}"/>
                    </a:ext>
                  </a:extLst>
                </p:cNvPr>
                <p:cNvGrpSpPr/>
                <p:nvPr/>
              </p:nvGrpSpPr>
              <p:grpSpPr>
                <a:xfrm>
                  <a:off x="0" y="-4662067"/>
                  <a:ext cx="12192000" cy="6590044"/>
                  <a:chOff x="0" y="-3124201"/>
                  <a:chExt cx="12192000" cy="6590044"/>
                </a:xfrm>
              </p:grpSpPr>
              <p:grpSp>
                <p:nvGrpSpPr>
                  <p:cNvPr id="6" name="Group 5">
                    <a:extLst>
                      <a:ext uri="{FF2B5EF4-FFF2-40B4-BE49-F238E27FC236}">
                        <a16:creationId xmlns:a16="http://schemas.microsoft.com/office/drawing/2014/main" id="{B8BA9540-B118-43F6-9DB3-FE71AFABA86A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3124201"/>
                    <a:ext cx="12192000" cy="6553201"/>
                    <a:chOff x="0" y="0"/>
                    <a:chExt cx="12192000" cy="6553201"/>
                  </a:xfrm>
                  <a:solidFill>
                    <a:srgbClr val="DDCEB1"/>
                  </a:solidFill>
                  <a:effectLst>
                    <a:outerShdw blurRad="254000" dist="88900" dir="5400000" algn="t" rotWithShape="0">
                      <a:prstClr val="black">
                        <a:alpha val="51000"/>
                      </a:prstClr>
                    </a:outerShdw>
                  </a:effectLst>
                </p:grpSpPr>
                <p:sp>
                  <p:nvSpPr>
                    <p:cNvPr id="4" name="Rectangle 3">
                      <a:extLst>
                        <a:ext uri="{FF2B5EF4-FFF2-40B4-BE49-F238E27FC236}">
                          <a16:creationId xmlns:a16="http://schemas.microsoft.com/office/drawing/2014/main" id="{F0C572BD-D3CA-4A78-BEBB-1D3C14C2572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12192000" cy="6082145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  <p:sp>
                  <p:nvSpPr>
                    <p:cNvPr id="5" name="Rectangle: Top Corners Rounded 4">
                      <a:extLst>
                        <a:ext uri="{FF2B5EF4-FFF2-40B4-BE49-F238E27FC236}">
                          <a16:creationId xmlns:a16="http://schemas.microsoft.com/office/drawing/2014/main" id="{4A8505F5-48BB-4F48-9FD9-8E64AB2717F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9254834" y="6082145"/>
                      <a:ext cx="2523935" cy="471056"/>
                    </a:xfrm>
                    <a:prstGeom prst="round2SameRect">
                      <a:avLst>
                        <a:gd name="adj1" fmla="val 35417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 sz="4800"/>
                    </a:p>
                  </p:txBody>
                </p:sp>
              </p:grpSp>
              <p:sp>
                <p:nvSpPr>
                  <p:cNvPr id="27" name="TextBox 26">
                    <a:extLst>
                      <a:ext uri="{FF2B5EF4-FFF2-40B4-BE49-F238E27FC236}">
                        <a16:creationId xmlns:a16="http://schemas.microsoft.com/office/drawing/2014/main" id="{99751832-80FC-4AB0-9D95-43CDF9D036D8}"/>
                      </a:ext>
                    </a:extLst>
                  </p:cNvPr>
                  <p:cNvSpPr txBox="1"/>
                  <p:nvPr/>
                </p:nvSpPr>
                <p:spPr>
                  <a:xfrm>
                    <a:off x="9368093" y="2757957"/>
                    <a:ext cx="2617292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PH" sz="2000" dirty="0">
                        <a:solidFill>
                          <a:schemeClr val="bg1">
                            <a:lumMod val="65000"/>
                          </a:schemeClr>
                        </a:solidFill>
                        <a:latin typeface="Bahnschrift" panose="020B0502040204020203" pitchFamily="34" charset="0"/>
                      </a:rPr>
                      <a:t>QUALITATIVE RESEARCH</a:t>
                    </a:r>
                  </a:p>
                </p:txBody>
              </p:sp>
            </p:grp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BD9A4F0-F088-4EF3-AABD-27C52C5B5A36}"/>
                    </a:ext>
                  </a:extLst>
                </p:cNvPr>
                <p:cNvSpPr/>
                <p:nvPr/>
              </p:nvSpPr>
              <p:spPr>
                <a:xfrm>
                  <a:off x="0" y="913276"/>
                  <a:ext cx="12192000" cy="170583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EFE6900-6CA7-4939-AAFC-FA97DDFF3364}"/>
                </a:ext>
              </a:extLst>
            </p:cNvPr>
            <p:cNvGrpSpPr/>
            <p:nvPr/>
          </p:nvGrpSpPr>
          <p:grpSpPr>
            <a:xfrm>
              <a:off x="0" y="-4939162"/>
              <a:ext cx="12192000" cy="6563958"/>
              <a:chOff x="0" y="-4939162"/>
              <a:chExt cx="12192000" cy="6563958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796F4A17-CF82-438C-99CE-E9129A36E3CF}"/>
                  </a:ext>
                </a:extLst>
              </p:cNvPr>
              <p:cNvGrpSpPr/>
              <p:nvPr/>
            </p:nvGrpSpPr>
            <p:grpSpPr>
              <a:xfrm>
                <a:off x="0" y="-4939162"/>
                <a:ext cx="12192000" cy="6563958"/>
                <a:chOff x="0" y="-3830789"/>
                <a:chExt cx="12192000" cy="6563958"/>
              </a:xfrm>
              <a:solidFill>
                <a:srgbClr val="9BC6D9"/>
              </a:solidFill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AC369AEC-47D0-4D33-BE4F-D91093A5BAFB}"/>
                    </a:ext>
                  </a:extLst>
                </p:cNvPr>
                <p:cNvGrpSpPr/>
                <p:nvPr/>
              </p:nvGrpSpPr>
              <p:grpSpPr>
                <a:xfrm>
                  <a:off x="0" y="-3830789"/>
                  <a:ext cx="12192000" cy="6553201"/>
                  <a:chOff x="0" y="0"/>
                  <a:chExt cx="12192000" cy="6553201"/>
                </a:xfrm>
                <a:grpFill/>
                <a:effectLst>
                  <a:outerShdw blurRad="254000" dist="88900" dir="5400000" algn="t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8" name="Rectangle 7">
                    <a:extLst>
                      <a:ext uri="{FF2B5EF4-FFF2-40B4-BE49-F238E27FC236}">
                        <a16:creationId xmlns:a16="http://schemas.microsoft.com/office/drawing/2014/main" id="{667B39F7-FF42-4F98-9BAD-96D54F682686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2192000" cy="608214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  <p:sp>
                <p:nvSpPr>
                  <p:cNvPr id="9" name="Rectangle: Top Corners Rounded 8">
                    <a:extLst>
                      <a:ext uri="{FF2B5EF4-FFF2-40B4-BE49-F238E27FC236}">
                        <a16:creationId xmlns:a16="http://schemas.microsoft.com/office/drawing/2014/main" id="{1F1883A0-78C7-471F-A945-3B4ED47182B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553199" y="6082145"/>
                    <a:ext cx="2523935" cy="471056"/>
                  </a:xfrm>
                  <a:prstGeom prst="round2SameRect">
                    <a:avLst>
                      <a:gd name="adj1" fmla="val 35417"/>
                      <a:gd name="adj2" fmla="val 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 sz="4800"/>
                  </a:p>
                </p:txBody>
              </p: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E7CB089B-5A0C-4E4A-AB1B-9AECC5612CE9}"/>
                    </a:ext>
                  </a:extLst>
                </p:cNvPr>
                <p:cNvSpPr txBox="1"/>
                <p:nvPr/>
              </p:nvSpPr>
              <p:spPr>
                <a:xfrm>
                  <a:off x="6637542" y="1902172"/>
                  <a:ext cx="2617292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4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QUANTITATIVE RESEARCH</a:t>
                  </a:r>
                </a:p>
              </p:txBody>
            </p:sp>
          </p:grp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C6B8B62-2551-48E3-9A6E-AC0B8222D7D3}"/>
                  </a:ext>
                </a:extLst>
              </p:cNvPr>
              <p:cNvSpPr/>
              <p:nvPr/>
            </p:nvSpPr>
            <p:spPr>
              <a:xfrm>
                <a:off x="0" y="650646"/>
                <a:ext cx="12192000" cy="17058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F0E869-ED46-4EE6-88F7-59973426ACEE}"/>
              </a:ext>
            </a:extLst>
          </p:cNvPr>
          <p:cNvGrpSpPr/>
          <p:nvPr/>
        </p:nvGrpSpPr>
        <p:grpSpPr>
          <a:xfrm>
            <a:off x="0" y="-5278592"/>
            <a:ext cx="12192000" cy="6582231"/>
            <a:chOff x="0" y="-5278592"/>
            <a:chExt cx="12192000" cy="658223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5924E412-B3BA-4387-88D8-833FD18EED50}"/>
                </a:ext>
              </a:extLst>
            </p:cNvPr>
            <p:cNvGrpSpPr/>
            <p:nvPr/>
          </p:nvGrpSpPr>
          <p:grpSpPr>
            <a:xfrm>
              <a:off x="0" y="-5278592"/>
              <a:ext cx="12192000" cy="6582231"/>
              <a:chOff x="0" y="-4627420"/>
              <a:chExt cx="12192000" cy="6582231"/>
            </a:xfrm>
            <a:solidFill>
              <a:srgbClr val="71C9A7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C2DF0EE-6CD6-4095-9C3A-78E896AD12A0}"/>
                  </a:ext>
                </a:extLst>
              </p:cNvPr>
              <p:cNvGrpSpPr/>
              <p:nvPr/>
            </p:nvGrpSpPr>
            <p:grpSpPr>
              <a:xfrm>
                <a:off x="0" y="-4627420"/>
                <a:ext cx="12192000" cy="6553201"/>
                <a:chOff x="0" y="0"/>
                <a:chExt cx="12192000" cy="6553201"/>
              </a:xfrm>
              <a:grpFill/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0AA99F5-A5C4-433E-9B19-5BC2A044A1EB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2" name="Rectangle: Top Corners Rounded 11">
                  <a:extLst>
                    <a:ext uri="{FF2B5EF4-FFF2-40B4-BE49-F238E27FC236}">
                      <a16:creationId xmlns:a16="http://schemas.microsoft.com/office/drawing/2014/main" id="{3D376193-0078-45EE-8F58-6D7B2B77114E}"/>
                    </a:ext>
                  </a:extLst>
                </p:cNvPr>
                <p:cNvSpPr/>
                <p:nvPr/>
              </p:nvSpPr>
              <p:spPr>
                <a:xfrm rot="10800000">
                  <a:off x="3810007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F2C229E-2B46-41E2-ABCA-C6780D0284F7}"/>
                  </a:ext>
                </a:extLst>
              </p:cNvPr>
              <p:cNvSpPr txBox="1"/>
              <p:nvPr/>
            </p:nvSpPr>
            <p:spPr>
              <a:xfrm>
                <a:off x="3964811" y="1246925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COMPARING DESIGNS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3962DBF-CAF3-4759-95DB-EC08FA564908}"/>
                </a:ext>
              </a:extLst>
            </p:cNvPr>
            <p:cNvSpPr/>
            <p:nvPr/>
          </p:nvSpPr>
          <p:spPr>
            <a:xfrm>
              <a:off x="0" y="333818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D399F22-8B77-479C-B023-6C4F31136844}"/>
              </a:ext>
            </a:extLst>
          </p:cNvPr>
          <p:cNvGrpSpPr/>
          <p:nvPr/>
        </p:nvGrpSpPr>
        <p:grpSpPr>
          <a:xfrm>
            <a:off x="0" y="-5576479"/>
            <a:ext cx="12192000" cy="6553201"/>
            <a:chOff x="0" y="-5576479"/>
            <a:chExt cx="12192000" cy="655320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6467E0A-EC04-4293-AE54-C722EE44D48C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327089"/>
              <a:chExt cx="12192000" cy="6553201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388EE5EA-E951-4C48-9E07-4F55FC8BF433}"/>
                  </a:ext>
                </a:extLst>
              </p:cNvPr>
              <p:cNvGrpSpPr/>
              <p:nvPr/>
            </p:nvGrpSpPr>
            <p:grpSpPr>
              <a:xfrm>
                <a:off x="0" y="-5327089"/>
                <a:ext cx="12192000" cy="6553201"/>
                <a:chOff x="0" y="0"/>
                <a:chExt cx="12192000" cy="6553201"/>
              </a:xfrm>
              <a:solidFill>
                <a:srgbClr val="DC7676"/>
              </a:solidFill>
              <a:effectLst>
                <a:outerShdw blurRad="254000" dist="88900" dir="5400000" algn="t" rotWithShape="0">
                  <a:prstClr val="black">
                    <a:alpha val="51000"/>
                  </a:prstClr>
                </a:outerShdw>
              </a:effectLst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A216FED-17CC-49F4-83D8-DACB3BC3DD8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12192000" cy="608214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" name="Rectangle: Top Corners Rounded 14">
                  <a:extLst>
                    <a:ext uri="{FF2B5EF4-FFF2-40B4-BE49-F238E27FC236}">
                      <a16:creationId xmlns:a16="http://schemas.microsoft.com/office/drawing/2014/main" id="{41E4FCCE-7196-4AA4-A797-117F6AE078BD}"/>
                    </a:ext>
                  </a:extLst>
                </p:cNvPr>
                <p:cNvSpPr/>
                <p:nvPr/>
              </p:nvSpPr>
              <p:spPr>
                <a:xfrm rot="10800000">
                  <a:off x="983686" y="6082145"/>
                  <a:ext cx="2523935" cy="471056"/>
                </a:xfrm>
                <a:prstGeom prst="round2SameRect">
                  <a:avLst>
                    <a:gd name="adj1" fmla="val 35417"/>
                    <a:gd name="adj2" fmla="val 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 sz="4800"/>
                </a:p>
              </p:txBody>
            </p:sp>
          </p:grp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4A02FDC-3BE4-41F5-9950-1D5C998CCDEE}"/>
                  </a:ext>
                </a:extLst>
              </p:cNvPr>
              <p:cNvSpPr txBox="1"/>
              <p:nvPr/>
            </p:nvSpPr>
            <p:spPr>
              <a:xfrm>
                <a:off x="983686" y="485874"/>
                <a:ext cx="261729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2000" dirty="0">
                    <a:solidFill>
                      <a:schemeClr val="bg1">
                        <a:lumMod val="65000"/>
                      </a:schemeClr>
                    </a:solidFill>
                    <a:latin typeface="Bahnschrift" panose="020B0502040204020203" pitchFamily="34" charset="0"/>
                  </a:rPr>
                  <a:t>UNDERSTANDING VARIABLES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B2EBEC7-255F-4773-9DDD-26FD89B4A2C5}"/>
                </a:ext>
              </a:extLst>
            </p:cNvPr>
            <p:cNvSpPr/>
            <p:nvPr/>
          </p:nvSpPr>
          <p:spPr>
            <a:xfrm>
              <a:off x="0" y="54894"/>
              <a:ext cx="12192000" cy="17058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56" name="Subtitle 2">
            <a:extLst>
              <a:ext uri="{FF2B5EF4-FFF2-40B4-BE49-F238E27FC236}">
                <a16:creationId xmlns:a16="http://schemas.microsoft.com/office/drawing/2014/main" id="{50B6B385-B9F2-463F-8DA0-699517948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570" y="1237245"/>
            <a:ext cx="5974887" cy="3606979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PH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QUANTITATIVE RESEARCH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Describing trends or an explanation of the relationship among variables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Providing a major role for the literature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34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Creating specific, narrow, measurable, and observable purpose statements, research questions, and hypotheses.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F4224398-667B-46F9-BE9E-813BF540C16C}"/>
              </a:ext>
            </a:extLst>
          </p:cNvPr>
          <p:cNvSpPr txBox="1">
            <a:spLocks/>
          </p:cNvSpPr>
          <p:nvPr/>
        </p:nvSpPr>
        <p:spPr>
          <a:xfrm>
            <a:off x="6346767" y="1349576"/>
            <a:ext cx="5832400" cy="40392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Collecting numeric data from a large number of people using instruments 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Using statistical analysis, and interpreting results by comparing them with prior predictions and past research</a:t>
            </a:r>
          </a:p>
          <a:p>
            <a:pPr marL="457200" indent="-45720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PH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Light" panose="020B0502040204020203" pitchFamily="34" charset="0"/>
              </a:rPr>
              <a:t>Writing the research report using standard, fixed structure. Approach is unbiased.</a:t>
            </a:r>
          </a:p>
        </p:txBody>
      </p:sp>
    </p:spTree>
    <p:extLst>
      <p:ext uri="{BB962C8B-B14F-4D97-AF65-F5344CB8AC3E}">
        <p14:creationId xmlns:p14="http://schemas.microsoft.com/office/powerpoint/2010/main" val="395901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8.33333E-7 0.6643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66435 L -8.33333E-7 -1.11111E-6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  <p:bldP spid="56" grpId="1" uiExpand="1" build="p"/>
      <p:bldP spid="57" grpId="0" uiExpand="1" build="p"/>
      <p:bldP spid="57" grpId="1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270438FC-5921-4E9E-909F-AE2EDDD2F5F7}"/>
              </a:ext>
            </a:extLst>
          </p:cNvPr>
          <p:cNvSpPr/>
          <p:nvPr/>
        </p:nvSpPr>
        <p:spPr>
          <a:xfrm rot="18343957">
            <a:off x="5825651" y="-447751"/>
            <a:ext cx="8095098" cy="270579"/>
          </a:xfrm>
          <a:prstGeom prst="roundRect">
            <a:avLst>
              <a:gd name="adj" fmla="val 50000"/>
            </a:avLst>
          </a:prstGeom>
          <a:solidFill>
            <a:srgbClr val="40D4BB"/>
          </a:solidFill>
          <a:ln>
            <a:noFill/>
          </a:ln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04B20C-9D6E-4A2E-BA64-A91861B99036}"/>
              </a:ext>
            </a:extLst>
          </p:cNvPr>
          <p:cNvSpPr txBox="1"/>
          <p:nvPr/>
        </p:nvSpPr>
        <p:spPr>
          <a:xfrm>
            <a:off x="467490" y="2396396"/>
            <a:ext cx="7004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rgbClr val="40D4BB"/>
                </a:solidFill>
                <a:latin typeface="Bahnschrift" panose="020B0502040204020203" pitchFamily="34" charset="0"/>
              </a:rPr>
              <a:t>Inquiries, Investigations, and Immersion</a:t>
            </a:r>
          </a:p>
          <a:p>
            <a:r>
              <a:rPr lang="en-PH" sz="8000" dirty="0">
                <a:ln w="0"/>
                <a:solidFill>
                  <a:srgbClr val="40D4BB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" panose="020B0502040204020203" pitchFamily="34" charset="0"/>
              </a:rPr>
              <a:t>RESEARCH 101</a:t>
            </a:r>
          </a:p>
          <a:p>
            <a:r>
              <a:rPr lang="en-PH" sz="4000" dirty="0">
                <a:solidFill>
                  <a:srgbClr val="40D4BB"/>
                </a:solidFill>
                <a:latin typeface="Bahnschrift" panose="020B0502040204020203" pitchFamily="34" charset="0"/>
              </a:rPr>
              <a:t>Building on the Basics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DA3AC8-43BF-4D98-A6BB-604E3674DD5B}"/>
              </a:ext>
            </a:extLst>
          </p:cNvPr>
          <p:cNvSpPr txBox="1"/>
          <p:nvPr/>
        </p:nvSpPr>
        <p:spPr>
          <a:xfrm>
            <a:off x="492570" y="5277401"/>
            <a:ext cx="571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400" dirty="0">
                <a:solidFill>
                  <a:schemeClr val="bg1"/>
                </a:solidFill>
                <a:latin typeface="Bahnschrift" panose="020B0502040204020203" pitchFamily="34" charset="0"/>
              </a:rPr>
              <a:t>VON CHRISTOPHER G. CHUA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von_christopher_chua@dlsu.edu.ph</a:t>
            </a:r>
          </a:p>
          <a:p>
            <a:r>
              <a:rPr lang="en-PH" dirty="0">
                <a:solidFill>
                  <a:schemeClr val="bg1"/>
                </a:solidFill>
                <a:latin typeface="Bahnschrift" panose="020B0502040204020203" pitchFamily="34" charset="0"/>
              </a:rPr>
              <a:t>mathbychua.weebly.com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00F6C5-A059-476C-9818-FF3962B83931}"/>
              </a:ext>
            </a:extLst>
          </p:cNvPr>
          <p:cNvGrpSpPr/>
          <p:nvPr/>
        </p:nvGrpSpPr>
        <p:grpSpPr>
          <a:xfrm>
            <a:off x="8187609" y="138544"/>
            <a:ext cx="4358389" cy="6248400"/>
            <a:chOff x="5919759" y="-3663350"/>
            <a:chExt cx="7155057" cy="10579503"/>
          </a:xfrm>
          <a:blipFill>
            <a:blip r:embed="rId3"/>
            <a:stretch>
              <a:fillRect/>
            </a:stretch>
          </a:blipFill>
          <a:effectLst>
            <a:outerShdw blurRad="254000" dist="88900" dir="8100000" algn="tr" rotWithShape="0">
              <a:prstClr val="black">
                <a:alpha val="51000"/>
              </a:prstClr>
            </a:outerShdw>
          </a:effectLst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C171A75-8550-4223-8F93-4783D372F470}"/>
                </a:ext>
              </a:extLst>
            </p:cNvPr>
            <p:cNvSpPr/>
            <p:nvPr/>
          </p:nvSpPr>
          <p:spPr>
            <a:xfrm rot="18283700">
              <a:off x="2538247" y="-281838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66322C50-2D17-4D1E-91E3-F0737B020413}"/>
                </a:ext>
              </a:extLst>
            </p:cNvPr>
            <p:cNvSpPr/>
            <p:nvPr/>
          </p:nvSpPr>
          <p:spPr>
            <a:xfrm rot="18283700">
              <a:off x="2569616" y="1370250"/>
              <a:ext cx="9880813" cy="630484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7E894881-82D2-4F91-AD9A-12C39F59EAD5}"/>
                </a:ext>
              </a:extLst>
            </p:cNvPr>
            <p:cNvSpPr/>
            <p:nvPr/>
          </p:nvSpPr>
          <p:spPr>
            <a:xfrm rot="18283700">
              <a:off x="6383937" y="2278371"/>
              <a:ext cx="8418785" cy="85678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52A7126-A3C1-4DE8-9010-680406442396}"/>
                </a:ext>
              </a:extLst>
            </p:cNvPr>
            <p:cNvSpPr/>
            <p:nvPr/>
          </p:nvSpPr>
          <p:spPr>
            <a:xfrm rot="18283700">
              <a:off x="8037542" y="1878879"/>
              <a:ext cx="8418785" cy="165576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AEC3921-4D09-4E55-A32D-AE1B49C2CCFC}"/>
                </a:ext>
              </a:extLst>
            </p:cNvPr>
            <p:cNvSpPr/>
            <p:nvPr/>
          </p:nvSpPr>
          <p:spPr>
            <a:xfrm rot="18283700">
              <a:off x="5025588" y="300854"/>
              <a:ext cx="9194021" cy="2004892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33DFE08-BCCE-40D3-8408-88FCD2ADFD8D}"/>
              </a:ext>
            </a:extLst>
          </p:cNvPr>
          <p:cNvGrpSpPr/>
          <p:nvPr/>
        </p:nvGrpSpPr>
        <p:grpSpPr>
          <a:xfrm>
            <a:off x="0" y="-5576479"/>
            <a:ext cx="12204833" cy="7771159"/>
            <a:chOff x="0" y="-5576479"/>
            <a:chExt cx="12204833" cy="777115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FAEE3EA-37A9-4F57-857F-BC1FC1A01E24}"/>
                </a:ext>
              </a:extLst>
            </p:cNvPr>
            <p:cNvGrpSpPr/>
            <p:nvPr/>
          </p:nvGrpSpPr>
          <p:grpSpPr>
            <a:xfrm>
              <a:off x="0" y="-5278592"/>
              <a:ext cx="12204833" cy="7473272"/>
              <a:chOff x="0" y="-5278592"/>
              <a:chExt cx="12204833" cy="747327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7F6816B7-9A16-4E75-B08B-E5D57B085A62}"/>
                  </a:ext>
                </a:extLst>
              </p:cNvPr>
              <p:cNvGrpSpPr/>
              <p:nvPr/>
            </p:nvGrpSpPr>
            <p:grpSpPr>
              <a:xfrm>
                <a:off x="0" y="-4939162"/>
                <a:ext cx="12204833" cy="7133842"/>
                <a:chOff x="0" y="-4939162"/>
                <a:chExt cx="12204833" cy="7133842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11A648A-407E-402C-BEAD-53C5DC65FDC7}"/>
                    </a:ext>
                  </a:extLst>
                </p:cNvPr>
                <p:cNvGrpSpPr/>
                <p:nvPr/>
              </p:nvGrpSpPr>
              <p:grpSpPr>
                <a:xfrm>
                  <a:off x="12825" y="-4662067"/>
                  <a:ext cx="12192008" cy="6856747"/>
                  <a:chOff x="0" y="-4662067"/>
                  <a:chExt cx="12192008" cy="6856747"/>
                </a:xfrm>
              </p:grpSpPr>
              <p:grpSp>
                <p:nvGrpSpPr>
                  <p:cNvPr id="19" name="Group 18">
                    <a:extLst>
                      <a:ext uri="{FF2B5EF4-FFF2-40B4-BE49-F238E27FC236}">
                        <a16:creationId xmlns:a16="http://schemas.microsoft.com/office/drawing/2014/main" id="{BAF83310-AF6C-4F29-8987-DDEF7FAD05B5}"/>
                      </a:ext>
                    </a:extLst>
                  </p:cNvPr>
                  <p:cNvGrpSpPr/>
                  <p:nvPr/>
                </p:nvGrpSpPr>
                <p:grpSpPr>
                  <a:xfrm>
                    <a:off x="8" y="-4358521"/>
                    <a:ext cx="12192000" cy="6553201"/>
                    <a:chOff x="0" y="-4358521"/>
                    <a:chExt cx="12192000" cy="6553201"/>
                  </a:xfrm>
                </p:grpSpPr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17AD3C6E-8C93-4404-A9C8-4CB13263FE3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4358521"/>
                      <a:ext cx="12192000" cy="6553201"/>
                      <a:chOff x="0" y="-4330811"/>
                      <a:chExt cx="12192000" cy="6553201"/>
                    </a:xfrm>
                  </p:grpSpPr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D42D6C60-7BF4-4F7A-8E1D-67EE48D45CC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-4330811"/>
                        <a:ext cx="12192000" cy="6553201"/>
                        <a:chOff x="0" y="-3124201"/>
                        <a:chExt cx="12192000" cy="6553201"/>
                      </a:xfrm>
                      <a:solidFill>
                        <a:srgbClr val="C0D3A9"/>
                      </a:solidFill>
                    </p:grpSpPr>
                    <p:grpSp>
                      <p:nvGrpSpPr>
                        <p:cNvPr id="43" name="Group 42">
                          <a:extLst>
                            <a:ext uri="{FF2B5EF4-FFF2-40B4-BE49-F238E27FC236}">
                              <a16:creationId xmlns:a16="http://schemas.microsoft.com/office/drawing/2014/main" id="{22739AB9-1470-4117-A66D-08CB6363BCD9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-3124201"/>
                          <a:ext cx="12192000" cy="6553201"/>
                          <a:chOff x="0" y="0"/>
                          <a:chExt cx="12192000" cy="6553201"/>
                        </a:xfrm>
                        <a:grpFill/>
                        <a:effectLst>
                          <a:outerShdw blurRad="254000" dist="88900" dir="5400000" algn="t" rotWithShape="0">
                            <a:prstClr val="black">
                              <a:alpha val="51000"/>
                            </a:prstClr>
                          </a:outerShdw>
                        </a:effectLst>
                      </p:grpSpPr>
                      <p:sp>
                        <p:nvSpPr>
                          <p:cNvPr id="45" name="Rectangle 44">
                            <a:extLst>
                              <a:ext uri="{FF2B5EF4-FFF2-40B4-BE49-F238E27FC236}">
                                <a16:creationId xmlns:a16="http://schemas.microsoft.com/office/drawing/2014/main" id="{534B34C2-770C-4A76-AE79-B6034447FC6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0" y="0"/>
                            <a:ext cx="12192000" cy="6082145"/>
                          </a:xfrm>
                          <a:prstGeom prst="rect">
                            <a:avLst/>
                          </a:pr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PH"/>
                          </a:p>
                        </p:txBody>
                      </p:sp>
                      <p:sp>
                        <p:nvSpPr>
                          <p:cNvPr id="46" name="Rectangle: Top Corners Rounded 45">
                            <a:extLst>
                              <a:ext uri="{FF2B5EF4-FFF2-40B4-BE49-F238E27FC236}">
                                <a16:creationId xmlns:a16="http://schemas.microsoft.com/office/drawing/2014/main" id="{822EF231-D8D9-4F7F-B38B-D8A56E33B69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800000">
                            <a:off x="1122228" y="6082145"/>
                            <a:ext cx="2523935" cy="471056"/>
                          </a:xfrm>
                          <a:prstGeom prst="round2SameRect">
                            <a:avLst>
                              <a:gd name="adj1" fmla="val 35417"/>
                              <a:gd name="adj2" fmla="val 0"/>
                            </a:avLst>
                          </a:prstGeom>
                          <a:grp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PH" sz="4800" dirty="0"/>
                          </a:p>
                        </p:txBody>
                      </p:sp>
                    </p:grpSp>
                    <p:sp>
                      <p:nvSpPr>
                        <p:cNvPr id="44" name="TextBox 43">
                          <a:extLst>
                            <a:ext uri="{FF2B5EF4-FFF2-40B4-BE49-F238E27FC236}">
                              <a16:creationId xmlns:a16="http://schemas.microsoft.com/office/drawing/2014/main" id="{EA6EEDE5-18D1-46E5-9194-C4646B78A5F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1178728" y="2993187"/>
                          <a:ext cx="2617292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PH" sz="2000" dirty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Bahnschrift" panose="020B0502040204020203" pitchFamily="34" charset="0"/>
                            </a:rPr>
                            <a:t>ON THE AGENDA</a:t>
                          </a:r>
                        </a:p>
                      </p:txBody>
                    </p:sp>
                  </p:grpSp>
                  <p:sp>
                    <p:nvSpPr>
                      <p:cNvPr id="51" name="Rectangle 50">
                        <a:extLst>
                          <a:ext uri="{FF2B5EF4-FFF2-40B4-BE49-F238E27FC236}">
                            <a16:creationId xmlns:a16="http://schemas.microsoft.com/office/drawing/2014/main" id="{0FEC2797-8727-4D02-882D-1A214CF03AF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1274414"/>
                        <a:ext cx="12192000" cy="170583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/>
                      </a:p>
                    </p:txBody>
                  </p:sp>
                </p:grpSp>
                <p:sp>
                  <p:nvSpPr>
                    <p:cNvPr id="52" name="TextBox 51">
                      <a:extLst>
                        <a:ext uri="{FF2B5EF4-FFF2-40B4-BE49-F238E27FC236}">
                          <a16:creationId xmlns:a16="http://schemas.microsoft.com/office/drawing/2014/main" id="{E3B6E67E-AD57-448B-9294-115CEEAFA61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06105" y="-2970002"/>
                      <a:ext cx="6335672" cy="107721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PH" sz="2800" dirty="0">
                          <a:ln w="0"/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Bahnschrift" panose="020B0502040204020203" pitchFamily="34" charset="0"/>
                          <a:ea typeface="Roboto" charset="0"/>
                          <a:cs typeface="Roboto" charset="0"/>
                        </a:rPr>
                        <a:t>ON THE AGENDA</a:t>
                      </a:r>
                    </a:p>
                    <a:p>
                      <a:r>
                        <a:rPr lang="en-PH" sz="3600" b="1" dirty="0">
                          <a:ln w="0"/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Bahnschrift" panose="020B0502040204020203" pitchFamily="34" charset="0"/>
                          <a:ea typeface="Roboto" charset="0"/>
                          <a:cs typeface="Roboto" charset="0"/>
                        </a:rPr>
                        <a:t>LEARNING GOALS</a:t>
                      </a:r>
                    </a:p>
                  </p:txBody>
                </p:sp>
                <p:sp>
                  <p:nvSpPr>
                    <p:cNvPr id="53" name="TextBox 52">
                      <a:extLst>
                        <a:ext uri="{FF2B5EF4-FFF2-40B4-BE49-F238E27FC236}">
                          <a16:creationId xmlns:a16="http://schemas.microsoft.com/office/drawing/2014/main" id="{B0F0BA74-2806-4093-9C87-AE7D557D7A2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81053" y="-1880827"/>
                      <a:ext cx="5656489" cy="196977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PH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" panose="020B0502040204020203" pitchFamily="34" charset="0"/>
                        </a:rPr>
                        <a:t>After this discussion, you are expected to have the ability to: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□"/>
                      </a:pPr>
                      <a:r>
                        <a:rPr lang="en-PH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" panose="020B0502040204020203" pitchFamily="34" charset="0"/>
                        </a:rPr>
                        <a:t>Describe quantitative and qualitative research.</a:t>
                      </a:r>
                    </a:p>
                  </p:txBody>
                </p:sp>
                <p:sp>
                  <p:nvSpPr>
                    <p:cNvPr id="54" name="TextBox 53">
                      <a:extLst>
                        <a:ext uri="{FF2B5EF4-FFF2-40B4-BE49-F238E27FC236}">
                          <a16:creationId xmlns:a16="http://schemas.microsoft.com/office/drawing/2014/main" id="{A6D5315F-B2F9-4B62-8225-C41E8E8C6CA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229873" y="-2587832"/>
                      <a:ext cx="5455484" cy="384720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□"/>
                      </a:pPr>
                      <a:r>
                        <a:rPr lang="en-PH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" panose="020B0502040204020203" pitchFamily="34" charset="0"/>
                        </a:rPr>
                        <a:t>Explain the strengths and weakness of both quantitative and qualitative research designs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□"/>
                      </a:pPr>
                      <a:r>
                        <a:rPr lang="en-PH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" panose="020B0502040204020203" pitchFamily="34" charset="0"/>
                        </a:rPr>
                        <a:t>Define specific types of variables.</a:t>
                      </a:r>
                    </a:p>
                    <a:p>
                      <a:pPr marL="342900" indent="-342900">
                        <a:spcAft>
                          <a:spcPts val="1200"/>
                        </a:spcAft>
                        <a:buFont typeface="Courier New" panose="02070309020205020404" pitchFamily="49" charset="0"/>
                        <a:buChar char="□"/>
                      </a:pPr>
                      <a:r>
                        <a:rPr lang="en-PH" sz="28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Bahnschrift" panose="020B0502040204020203" pitchFamily="34" charset="0"/>
                        </a:rPr>
                        <a:t>Classify a variable in terms of measurement scales</a:t>
                      </a:r>
                    </a:p>
                  </p:txBody>
                </p:sp>
                <p:sp>
                  <p:nvSpPr>
                    <p:cNvPr id="55" name="Shape 87">
                      <a:extLst>
                        <a:ext uri="{FF2B5EF4-FFF2-40B4-BE49-F238E27FC236}">
                          <a16:creationId xmlns:a16="http://schemas.microsoft.com/office/drawing/2014/main" id="{86C755B3-26ED-4397-8A70-F0AA987B7B3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001788" y="250417"/>
                      <a:ext cx="5371288" cy="103715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lIns="91425" tIns="91425" rIns="91425" bIns="91425" anchor="t" anchorCtr="0">
                      <a:noAutofit/>
                    </a:bodyPr>
                    <a:lstStyle/>
                    <a:p>
                      <a:pPr lvl="0" rtl="0">
                        <a:buNone/>
                      </a:pPr>
                      <a:r>
                        <a:rPr lang="en-US" dirty="0">
                          <a:solidFill>
                            <a:srgbClr val="6DA945"/>
                          </a:solidFill>
                          <a:latin typeface="Bahnschrift" panose="020B0502040204020203" pitchFamily="34" charset="0"/>
                          <a:ea typeface="Lato"/>
                          <a:cs typeface="Lato"/>
                          <a:sym typeface="Lato"/>
                        </a:rPr>
                        <a:t>This slideshow presentation is  available for download through the course website: </a:t>
                      </a:r>
                      <a:r>
                        <a:rPr lang="en-US" i="1" u="sng" dirty="0">
                          <a:solidFill>
                            <a:srgbClr val="6DA945"/>
                          </a:solidFill>
                          <a:latin typeface="Bahnschrift" panose="020B0502040204020203" pitchFamily="34" charset="0"/>
                          <a:ea typeface="Lato"/>
                          <a:cs typeface="Lato"/>
                          <a:sym typeface="Lato"/>
                        </a:rPr>
                        <a:t>mathbychua.weebly.com</a:t>
                      </a:r>
                      <a:r>
                        <a:rPr lang="en-US" dirty="0">
                          <a:solidFill>
                            <a:srgbClr val="6DA945"/>
                          </a:solidFill>
                          <a:latin typeface="Bahnschrift" panose="020B0502040204020203" pitchFamily="34" charset="0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dirty="0">
                        <a:solidFill>
                          <a:srgbClr val="6DA945"/>
                        </a:solidFill>
                        <a:latin typeface="Bahnschrift" panose="020B0502040204020203" pitchFamily="34" charset="0"/>
                        <a:ea typeface="Lato"/>
                        <a:cs typeface="Lato"/>
                        <a:sym typeface="Lato"/>
                      </a:endParaRPr>
                    </a:p>
                  </p:txBody>
                </p:sp>
              </p:grpSp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75BB683C-A4CB-41B9-BE62-313761F4314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662067"/>
                    <a:ext cx="12192000" cy="6590044"/>
                    <a:chOff x="0" y="-4662067"/>
                    <a:chExt cx="12192000" cy="6590044"/>
                  </a:xfrm>
                </p:grpSpPr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2FEA68BF-09BA-4932-975F-342FAFA8B9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4662067"/>
                      <a:ext cx="12192000" cy="6590044"/>
                      <a:chOff x="0" y="-3124201"/>
                      <a:chExt cx="12192000" cy="6590044"/>
                    </a:xfrm>
                  </p:grpSpPr>
                  <p:grpSp>
                    <p:nvGrpSpPr>
                      <p:cNvPr id="6" name="Group 5">
                        <a:extLst>
                          <a:ext uri="{FF2B5EF4-FFF2-40B4-BE49-F238E27FC236}">
                            <a16:creationId xmlns:a16="http://schemas.microsoft.com/office/drawing/2014/main" id="{B8BA9540-B118-43F6-9DB3-FE71AFABA86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-3124201"/>
                        <a:ext cx="12192000" cy="6553201"/>
                        <a:chOff x="0" y="0"/>
                        <a:chExt cx="12192000" cy="6553201"/>
                      </a:xfrm>
                      <a:solidFill>
                        <a:srgbClr val="DDCEB1"/>
                      </a:solidFill>
                      <a:effectLst>
                        <a:outerShdw blurRad="254000" dist="88900" dir="5400000" algn="t" rotWithShape="0">
                          <a:prstClr val="black">
                            <a:alpha val="51000"/>
                          </a:prstClr>
                        </a:outerShdw>
                      </a:effectLst>
                    </p:grpSpPr>
                    <p:sp>
                      <p:nvSpPr>
                        <p:cNvPr id="4" name="Rectangle 3">
                          <a:extLst>
                            <a:ext uri="{FF2B5EF4-FFF2-40B4-BE49-F238E27FC236}">
                              <a16:creationId xmlns:a16="http://schemas.microsoft.com/office/drawing/2014/main" id="{F0C572BD-D3CA-4A78-BEBB-1D3C14C257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0" y="0"/>
                          <a:ext cx="12192000" cy="6082145"/>
                        </a:xfrm>
                        <a:prstGeom prst="rect">
                          <a:avLst/>
                        </a:pr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PH"/>
                        </a:p>
                      </p:txBody>
                    </p:sp>
                    <p:sp>
                      <p:nvSpPr>
                        <p:cNvPr id="5" name="Rectangle: Top Corners Rounded 4">
                          <a:extLst>
                            <a:ext uri="{FF2B5EF4-FFF2-40B4-BE49-F238E27FC236}">
                              <a16:creationId xmlns:a16="http://schemas.microsoft.com/office/drawing/2014/main" id="{4A8505F5-48BB-4F48-9FD9-8E64AB2717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9254834" y="6082145"/>
                          <a:ext cx="2523935" cy="471056"/>
                        </a:xfrm>
                        <a:prstGeom prst="round2SameRect">
                          <a:avLst>
                            <a:gd name="adj1" fmla="val 35417"/>
                            <a:gd name="adj2" fmla="val 0"/>
                          </a:avLst>
                        </a:prstGeom>
                        <a:grp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PH" sz="4800"/>
                        </a:p>
                      </p:txBody>
                    </p:sp>
                  </p:grpSp>
                  <p:sp>
                    <p:nvSpPr>
                      <p:cNvPr id="27" name="TextBox 26">
                        <a:extLst>
                          <a:ext uri="{FF2B5EF4-FFF2-40B4-BE49-F238E27FC236}">
                            <a16:creationId xmlns:a16="http://schemas.microsoft.com/office/drawing/2014/main" id="{99751832-80FC-4AB0-9D95-43CDF9D036D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368093" y="2757957"/>
                        <a:ext cx="2617292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PH" sz="2000" dirty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Bahnschrift" panose="020B0502040204020203" pitchFamily="34" charset="0"/>
                          </a:rPr>
                          <a:t>QUALITATIVE RESEARCH</a:t>
                        </a:r>
                      </a:p>
                    </p:txBody>
                  </p:sp>
                </p:grpSp>
                <p:sp>
                  <p:nvSpPr>
                    <p:cNvPr id="50" name="Rectangle 49">
                      <a:extLst>
                        <a:ext uri="{FF2B5EF4-FFF2-40B4-BE49-F238E27FC236}">
                          <a16:creationId xmlns:a16="http://schemas.microsoft.com/office/drawing/2014/main" id="{6BD9A4F0-F088-4EF3-AABD-27C52C5B5A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913276"/>
                      <a:ext cx="12192000" cy="170583"/>
                    </a:xfrm>
                    <a:prstGeom prst="rect">
                      <a:avLst/>
                    </a:prstGeom>
                    <a:solidFill>
                      <a:schemeClr val="tx1">
                        <a:lumMod val="50000"/>
                        <a:lumOff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</p:grp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5EFE6900-6CA7-4939-AAFC-FA97DDFF3364}"/>
                    </a:ext>
                  </a:extLst>
                </p:cNvPr>
                <p:cNvGrpSpPr/>
                <p:nvPr/>
              </p:nvGrpSpPr>
              <p:grpSpPr>
                <a:xfrm>
                  <a:off x="0" y="-4939162"/>
                  <a:ext cx="12192000" cy="6553201"/>
                  <a:chOff x="0" y="-4939162"/>
                  <a:chExt cx="12192000" cy="6553201"/>
                </a:xfrm>
              </p:grpSpPr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796F4A17-CF82-438C-99CE-E9129A36E3CF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939162"/>
                    <a:ext cx="12192000" cy="6553201"/>
                    <a:chOff x="0" y="-3830789"/>
                    <a:chExt cx="12192000" cy="6553201"/>
                  </a:xfrm>
                  <a:solidFill>
                    <a:srgbClr val="9BC6D9"/>
                  </a:solidFill>
                </p:grpSpPr>
                <p:grpSp>
                  <p:nvGrpSpPr>
                    <p:cNvPr id="7" name="Group 6">
                      <a:extLst>
                        <a:ext uri="{FF2B5EF4-FFF2-40B4-BE49-F238E27FC236}">
                          <a16:creationId xmlns:a16="http://schemas.microsoft.com/office/drawing/2014/main" id="{AC369AEC-47D0-4D33-BE4F-D91093A5BAF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-3830789"/>
                      <a:ext cx="12192000" cy="6553201"/>
                      <a:chOff x="0" y="0"/>
                      <a:chExt cx="12192000" cy="6553201"/>
                    </a:xfrm>
                    <a:grpFill/>
                    <a:effectLst>
                      <a:outerShdw blurRad="254000" dist="88900" dir="5400000" algn="t" rotWithShape="0">
                        <a:prstClr val="black">
                          <a:alpha val="51000"/>
                        </a:prstClr>
                      </a:outerShdw>
                    </a:effectLst>
                  </p:grpSpPr>
                  <p:sp>
                    <p:nvSpPr>
                      <p:cNvPr id="8" name="Rectangle 7">
                        <a:extLst>
                          <a:ext uri="{FF2B5EF4-FFF2-40B4-BE49-F238E27FC236}">
                            <a16:creationId xmlns:a16="http://schemas.microsoft.com/office/drawing/2014/main" id="{667B39F7-FF42-4F98-9BAD-96D54F6826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0"/>
                        <a:ext cx="12192000" cy="6082145"/>
                      </a:xfrm>
                      <a:prstGeom prst="rect">
                        <a:avLst/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/>
                      </a:p>
                    </p:txBody>
                  </p:sp>
                  <p:sp>
                    <p:nvSpPr>
                      <p:cNvPr id="9" name="Rectangle: Top Corners Rounded 8">
                        <a:extLst>
                          <a:ext uri="{FF2B5EF4-FFF2-40B4-BE49-F238E27FC236}">
                            <a16:creationId xmlns:a16="http://schemas.microsoft.com/office/drawing/2014/main" id="{1F1883A0-78C7-471F-A945-3B4ED47182B0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>
                        <a:off x="6553199" y="6082145"/>
                        <a:ext cx="2523935" cy="471056"/>
                      </a:xfrm>
                      <a:prstGeom prst="round2SameRect">
                        <a:avLst>
                          <a:gd name="adj1" fmla="val 35417"/>
                          <a:gd name="adj2" fmla="val 0"/>
                        </a:avLst>
                      </a:prstGeom>
                      <a:grpFill/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PH" sz="4800"/>
                      </a:p>
                    </p:txBody>
                  </p:sp>
                </p:grpSp>
                <p:sp>
                  <p:nvSpPr>
                    <p:cNvPr id="28" name="TextBox 27">
                      <a:extLst>
                        <a:ext uri="{FF2B5EF4-FFF2-40B4-BE49-F238E27FC236}">
                          <a16:creationId xmlns:a16="http://schemas.microsoft.com/office/drawing/2014/main" id="{E7CB089B-5A0C-4E4A-AB1B-9AECC5612CE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637542" y="1983817"/>
                      <a:ext cx="2617292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PH" sz="20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Bahnschrift" panose="020B0502040204020203" pitchFamily="34" charset="0"/>
                        </a:rPr>
                        <a:t>QUANTITATIVE RESEARCH</a:t>
                      </a:r>
                    </a:p>
                  </p:txBody>
                </p:sp>
              </p:grp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2C6B8B62-2551-48E3-9A6E-AC0B8222D7D3}"/>
                      </a:ext>
                    </a:extLst>
                  </p:cNvPr>
                  <p:cNvSpPr/>
                  <p:nvPr/>
                </p:nvSpPr>
                <p:spPr>
                  <a:xfrm>
                    <a:off x="0" y="650646"/>
                    <a:ext cx="12192000" cy="170583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</p:grp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07F0E869-ED46-4EE6-88F7-59973426ACEE}"/>
                  </a:ext>
                </a:extLst>
              </p:cNvPr>
              <p:cNvGrpSpPr/>
              <p:nvPr/>
            </p:nvGrpSpPr>
            <p:grpSpPr>
              <a:xfrm>
                <a:off x="0" y="-5278592"/>
                <a:ext cx="12192000" cy="6591039"/>
                <a:chOff x="0" y="-5278592"/>
                <a:chExt cx="12192000" cy="6591039"/>
              </a:xfrm>
            </p:grpSpPr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5924E412-B3BA-4387-88D8-833FD18EED50}"/>
                    </a:ext>
                  </a:extLst>
                </p:cNvPr>
                <p:cNvGrpSpPr/>
                <p:nvPr/>
              </p:nvGrpSpPr>
              <p:grpSpPr>
                <a:xfrm>
                  <a:off x="0" y="-5278592"/>
                  <a:ext cx="12192000" cy="6591039"/>
                  <a:chOff x="0" y="-4627420"/>
                  <a:chExt cx="12192000" cy="6591039"/>
                </a:xfrm>
                <a:solidFill>
                  <a:srgbClr val="71C9A7"/>
                </a:solidFill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4C2DF0EE-6CD6-4095-9C3A-78E896AD12A0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4627420"/>
                    <a:ext cx="12192000" cy="6553201"/>
                    <a:chOff x="0" y="0"/>
                    <a:chExt cx="12192000" cy="6553201"/>
                  </a:xfrm>
                  <a:grpFill/>
                  <a:effectLst>
                    <a:outerShdw blurRad="254000" dist="88900" dir="5400000" algn="t" rotWithShape="0">
                      <a:prstClr val="black">
                        <a:alpha val="51000"/>
                      </a:prstClr>
                    </a:outerShdw>
                  </a:effectLst>
                </p:grpSpPr>
                <p:sp>
                  <p:nvSpPr>
                    <p:cNvPr id="11" name="Rectangle 10">
                      <a:extLst>
                        <a:ext uri="{FF2B5EF4-FFF2-40B4-BE49-F238E27FC236}">
                          <a16:creationId xmlns:a16="http://schemas.microsoft.com/office/drawing/2014/main" id="{90AA99F5-A5C4-433E-9B19-5BC2A044A1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12192000" cy="6082145"/>
                    </a:xfrm>
                    <a:prstGeom prst="rect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/>
                    </a:p>
                  </p:txBody>
                </p:sp>
                <p:sp>
                  <p:nvSpPr>
                    <p:cNvPr id="12" name="Rectangle: Top Corners Rounded 11">
                      <a:extLst>
                        <a:ext uri="{FF2B5EF4-FFF2-40B4-BE49-F238E27FC236}">
                          <a16:creationId xmlns:a16="http://schemas.microsoft.com/office/drawing/2014/main" id="{3D376193-0078-45EE-8F58-6D7B2B77114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3810007" y="6082145"/>
                      <a:ext cx="2523935" cy="471056"/>
                    </a:xfrm>
                    <a:prstGeom prst="round2SameRect">
                      <a:avLst>
                        <a:gd name="adj1" fmla="val 35417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PH" sz="4800"/>
                    </a:p>
                  </p:txBody>
                </p:sp>
              </p:grp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9F2C229E-2B46-41E2-ABCA-C6780D0284F7}"/>
                      </a:ext>
                    </a:extLst>
                  </p:cNvPr>
                  <p:cNvSpPr txBox="1"/>
                  <p:nvPr/>
                </p:nvSpPr>
                <p:spPr>
                  <a:xfrm>
                    <a:off x="3964811" y="1132622"/>
                    <a:ext cx="2617292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PH" sz="2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Bahnschrift" panose="020B0502040204020203" pitchFamily="34" charset="0"/>
                      </a:rPr>
                      <a:t>COMPARING DESIGNS</a:t>
                    </a:r>
                  </a:p>
                </p:txBody>
              </p:sp>
            </p:grpSp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43962DBF-CAF3-4759-95DB-EC08FA564908}"/>
                    </a:ext>
                  </a:extLst>
                </p:cNvPr>
                <p:cNvSpPr/>
                <p:nvPr/>
              </p:nvSpPr>
              <p:spPr>
                <a:xfrm>
                  <a:off x="0" y="333818"/>
                  <a:ext cx="12192000" cy="170583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D399F22-8B77-479C-B023-6C4F31136844}"/>
                </a:ext>
              </a:extLst>
            </p:cNvPr>
            <p:cNvGrpSpPr/>
            <p:nvPr/>
          </p:nvGrpSpPr>
          <p:grpSpPr>
            <a:xfrm>
              <a:off x="0" y="-5576479"/>
              <a:ext cx="12192000" cy="6553201"/>
              <a:chOff x="0" y="-5576479"/>
              <a:chExt cx="12192000" cy="6553201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06467E0A-EC04-4293-AE54-C722EE44D48C}"/>
                  </a:ext>
                </a:extLst>
              </p:cNvPr>
              <p:cNvGrpSpPr/>
              <p:nvPr/>
            </p:nvGrpSpPr>
            <p:grpSpPr>
              <a:xfrm>
                <a:off x="0" y="-5576479"/>
                <a:ext cx="12192000" cy="6553201"/>
                <a:chOff x="0" y="-5327089"/>
                <a:chExt cx="12192000" cy="6553201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388EE5EA-E951-4C48-9E07-4F55FC8BF433}"/>
                    </a:ext>
                  </a:extLst>
                </p:cNvPr>
                <p:cNvGrpSpPr/>
                <p:nvPr/>
              </p:nvGrpSpPr>
              <p:grpSpPr>
                <a:xfrm>
                  <a:off x="0" y="-5327089"/>
                  <a:ext cx="12192000" cy="6553201"/>
                  <a:chOff x="0" y="0"/>
                  <a:chExt cx="12192000" cy="6553201"/>
                </a:xfrm>
                <a:solidFill>
                  <a:srgbClr val="DC7676"/>
                </a:solidFill>
                <a:effectLst>
                  <a:outerShdw blurRad="254000" dist="88900" dir="5400000" algn="t" rotWithShape="0">
                    <a:prstClr val="black">
                      <a:alpha val="51000"/>
                    </a:prstClr>
                  </a:outerShdw>
                </a:effectLst>
              </p:grpSpPr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7A216FED-17CC-49F4-83D8-DACB3BC3DD8E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12192000" cy="608214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/>
                  </a:p>
                </p:txBody>
              </p:sp>
              <p:sp>
                <p:nvSpPr>
                  <p:cNvPr id="15" name="Rectangle: Top Corners Rounded 14">
                    <a:extLst>
                      <a:ext uri="{FF2B5EF4-FFF2-40B4-BE49-F238E27FC236}">
                        <a16:creationId xmlns:a16="http://schemas.microsoft.com/office/drawing/2014/main" id="{41E4FCCE-7196-4AA4-A797-117F6AE078B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983686" y="6082145"/>
                    <a:ext cx="2523935" cy="471056"/>
                  </a:xfrm>
                  <a:prstGeom prst="round2SameRect">
                    <a:avLst>
                      <a:gd name="adj1" fmla="val 35417"/>
                      <a:gd name="adj2" fmla="val 0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PH" sz="4800"/>
                  </a:p>
                </p:txBody>
              </p:sp>
            </p:grp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E4A02FDC-3BE4-41F5-9950-1D5C998CCDEE}"/>
                    </a:ext>
                  </a:extLst>
                </p:cNvPr>
                <p:cNvSpPr txBox="1"/>
                <p:nvPr/>
              </p:nvSpPr>
              <p:spPr>
                <a:xfrm>
                  <a:off x="983686" y="485874"/>
                  <a:ext cx="261729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PH" sz="2000" dirty="0">
                      <a:solidFill>
                        <a:schemeClr val="bg1">
                          <a:lumMod val="65000"/>
                        </a:schemeClr>
                      </a:solidFill>
                      <a:latin typeface="Bahnschrift" panose="020B0502040204020203" pitchFamily="34" charset="0"/>
                    </a:rPr>
                    <a:t>UNDERSTANDING VARIABLES</a:t>
                  </a:r>
                </a:p>
              </p:txBody>
            </p:sp>
          </p:grp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B2EBEC7-255F-4773-9DDD-26FD89B4A2C5}"/>
                  </a:ext>
                </a:extLst>
              </p:cNvPr>
              <p:cNvSpPr/>
              <p:nvPr/>
            </p:nvSpPr>
            <p:spPr>
              <a:xfrm>
                <a:off x="0" y="54894"/>
                <a:ext cx="12192000" cy="17058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FEDF2EB0-368F-4029-B789-17851C718E17}"/>
              </a:ext>
            </a:extLst>
          </p:cNvPr>
          <p:cNvSpPr/>
          <p:nvPr/>
        </p:nvSpPr>
        <p:spPr>
          <a:xfrm>
            <a:off x="1504460" y="3779672"/>
            <a:ext cx="2286000" cy="5684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IDENTITY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6DC637A-2383-4725-ACEA-35254EAE0FDF}"/>
              </a:ext>
            </a:extLst>
          </p:cNvPr>
          <p:cNvSpPr/>
          <p:nvPr/>
        </p:nvSpPr>
        <p:spPr>
          <a:xfrm>
            <a:off x="3790460" y="3779672"/>
            <a:ext cx="2286000" cy="568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MAGNITUDE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147FF67-7BB2-49DB-B017-E458425C84ED}"/>
              </a:ext>
            </a:extLst>
          </p:cNvPr>
          <p:cNvSpPr/>
          <p:nvPr/>
        </p:nvSpPr>
        <p:spPr>
          <a:xfrm>
            <a:off x="6076460" y="3779672"/>
            <a:ext cx="2286000" cy="5684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EQUAL INTERVALS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80212A2-B345-40B4-89D3-78451E5CA30F}"/>
              </a:ext>
            </a:extLst>
          </p:cNvPr>
          <p:cNvSpPr/>
          <p:nvPr/>
        </p:nvSpPr>
        <p:spPr>
          <a:xfrm>
            <a:off x="8362460" y="3779672"/>
            <a:ext cx="2286000" cy="56841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ABSOLUTE ZERO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4497C9A-F0FA-45E4-954B-84631A3BBACB}"/>
              </a:ext>
            </a:extLst>
          </p:cNvPr>
          <p:cNvSpPr/>
          <p:nvPr/>
        </p:nvSpPr>
        <p:spPr>
          <a:xfrm>
            <a:off x="1504460" y="3224650"/>
            <a:ext cx="9144000" cy="420126"/>
          </a:xfrm>
          <a:prstGeom prst="rect">
            <a:avLst/>
          </a:prstGeom>
          <a:gradFill flip="none" rotWithShape="1">
            <a:gsLst>
              <a:gs pos="67000">
                <a:srgbClr val="FFFF00"/>
              </a:gs>
              <a:gs pos="33000">
                <a:srgbClr val="FFC000"/>
              </a:gs>
              <a:gs pos="100000">
                <a:srgbClr val="92D05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RATIO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CDB7ACC-183F-47D0-AB3F-F9F97A2E45E4}"/>
              </a:ext>
            </a:extLst>
          </p:cNvPr>
          <p:cNvSpPr/>
          <p:nvPr/>
        </p:nvSpPr>
        <p:spPr>
          <a:xfrm>
            <a:off x="1504460" y="3226533"/>
            <a:ext cx="6858000" cy="420126"/>
          </a:xfrm>
          <a:prstGeom prst="rect">
            <a:avLst/>
          </a:prstGeom>
          <a:gradFill flip="none" rotWithShape="1">
            <a:gsLst>
              <a:gs pos="100000">
                <a:srgbClr val="FFFF00"/>
              </a:gs>
              <a:gs pos="5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INTERVAL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CF0C882-3D57-4DB5-8B5C-D2C1D65147E6}"/>
              </a:ext>
            </a:extLst>
          </p:cNvPr>
          <p:cNvSpPr/>
          <p:nvPr/>
        </p:nvSpPr>
        <p:spPr>
          <a:xfrm>
            <a:off x="1504460" y="3215696"/>
            <a:ext cx="4572000" cy="420126"/>
          </a:xfrm>
          <a:prstGeom prst="rect">
            <a:avLst/>
          </a:prstGeom>
          <a:gradFill flip="none" rotWithShape="1">
            <a:gsLst>
              <a:gs pos="100000">
                <a:srgbClr val="FFC000"/>
              </a:gs>
              <a:gs pos="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ORDINAL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4D7DAC2-A98E-416C-AFDC-964D548C3885}"/>
              </a:ext>
            </a:extLst>
          </p:cNvPr>
          <p:cNvSpPr/>
          <p:nvPr/>
        </p:nvSpPr>
        <p:spPr>
          <a:xfrm>
            <a:off x="1504460" y="3224280"/>
            <a:ext cx="2286000" cy="42012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</a:rPr>
              <a:t>NOMINAL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C5E2E98C-A67C-4089-99E2-8BFE56AC2274}"/>
              </a:ext>
            </a:extLst>
          </p:cNvPr>
          <p:cNvCxnSpPr/>
          <p:nvPr/>
        </p:nvCxnSpPr>
        <p:spPr>
          <a:xfrm>
            <a:off x="1297221" y="3684590"/>
            <a:ext cx="96687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Shape 101">
            <a:extLst>
              <a:ext uri="{FF2B5EF4-FFF2-40B4-BE49-F238E27FC236}">
                <a16:creationId xmlns:a16="http://schemas.microsoft.com/office/drawing/2014/main" id="{9B57B8D1-AF2C-439C-8F89-0E10BA0E1C1F}"/>
              </a:ext>
            </a:extLst>
          </p:cNvPr>
          <p:cNvSpPr txBox="1">
            <a:spLocks/>
          </p:cNvSpPr>
          <p:nvPr/>
        </p:nvSpPr>
        <p:spPr>
          <a:xfrm>
            <a:off x="1504251" y="379817"/>
            <a:ext cx="8327030" cy="1119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Char char="▷"/>
              <a:defRPr sz="30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24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ct val="100000"/>
              <a:buFont typeface="Lato"/>
              <a:buNone/>
              <a:defRPr sz="1800" b="0" i="0" u="none" strike="noStrike" cap="none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>
              <a:buNone/>
            </a:pPr>
            <a:r>
              <a:rPr lang="en-PH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</a:rPr>
              <a:t>A variable varies and has values. The values of variables under study are the research data.</a:t>
            </a:r>
            <a:endParaRPr lang="en-PH" sz="2400" dirty="0">
              <a:latin typeface="Bahnschrift" panose="020B0502040204020203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PH" sz="2400" dirty="0">
                <a:latin typeface="Bahnschrift" panose="020B0502040204020203" pitchFamily="34" charset="0"/>
                <a:cs typeface="Arial" panose="020B0604020202020204" pitchFamily="34" charset="0"/>
              </a:rPr>
              <a:t>Are these variables? chair, shape of table, tweet, shirt style.</a:t>
            </a:r>
          </a:p>
        </p:txBody>
      </p:sp>
      <p:sp>
        <p:nvSpPr>
          <p:cNvPr id="66" name="Shape 100">
            <a:extLst>
              <a:ext uri="{FF2B5EF4-FFF2-40B4-BE49-F238E27FC236}">
                <a16:creationId xmlns:a16="http://schemas.microsoft.com/office/drawing/2014/main" id="{024B67CC-744E-4FC0-9579-D5E893B6A302}"/>
              </a:ext>
            </a:extLst>
          </p:cNvPr>
          <p:cNvSpPr txBox="1">
            <a:spLocks/>
          </p:cNvSpPr>
          <p:nvPr/>
        </p:nvSpPr>
        <p:spPr>
          <a:xfrm>
            <a:off x="6573986" y="1661909"/>
            <a:ext cx="4659476" cy="9321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ct val="1000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algn="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</a:rPr>
              <a:t>Classifying Variables according to Scales of Measure</a:t>
            </a:r>
            <a:endParaRPr lang="en" sz="2400" dirty="0">
              <a:solidFill>
                <a:schemeClr val="accent6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5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-8.33333E-7 0.6682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2.5E-6 -0.20162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2.5E-6 -0.13241 " pathEditMode="relative" rAng="0" ptsTypes="AA">
                                      <p:cBhvr>
                                        <p:cTn id="6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2.5E-6 -0.06875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66829 L -8.33333E-7 2.59259E-6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5" grpId="0"/>
      <p:bldP spid="65" grpId="1"/>
      <p:bldP spid="66" grpId="0"/>
      <p:bldP spid="6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921</Words>
  <Application>Microsoft Office PowerPoint</Application>
  <PresentationFormat>Widescreen</PresentationFormat>
  <Paragraphs>184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Bahnschrift</vt:lpstr>
      <vt:lpstr>Bahnschrift Light</vt:lpstr>
      <vt:lpstr>Calibri</vt:lpstr>
      <vt:lpstr>Calibri Light</vt:lpstr>
      <vt:lpstr>Courier New</vt:lpstr>
      <vt:lpstr>Lato</vt:lpstr>
      <vt:lpstr>Raleway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Von Christopher Chua</dc:creator>
  <cp:lastModifiedBy>Von Christopher Chua</cp:lastModifiedBy>
  <cp:revision>27</cp:revision>
  <dcterms:created xsi:type="dcterms:W3CDTF">2018-01-11T06:00:35Z</dcterms:created>
  <dcterms:modified xsi:type="dcterms:W3CDTF">2018-01-12T00:50:14Z</dcterms:modified>
</cp:coreProperties>
</file>