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96" r:id="rId2"/>
    <p:sldId id="878" r:id="rId3"/>
    <p:sldId id="607" r:id="rId4"/>
    <p:sldId id="877" r:id="rId5"/>
    <p:sldId id="836" r:id="rId6"/>
    <p:sldId id="830" r:id="rId7"/>
    <p:sldId id="879" r:id="rId8"/>
    <p:sldId id="880" r:id="rId9"/>
    <p:sldId id="881" r:id="rId10"/>
    <p:sldId id="882" r:id="rId11"/>
    <p:sldId id="883" r:id="rId12"/>
    <p:sldId id="829" r:id="rId13"/>
    <p:sldId id="837" r:id="rId14"/>
    <p:sldId id="884"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49">
          <p15:clr>
            <a:srgbClr val="A4A3A4"/>
          </p15:clr>
        </p15:guide>
        <p15:guide id="2" orient="horz" pos="360" userDrawn="1">
          <p15:clr>
            <a:srgbClr val="A4A3A4"/>
          </p15:clr>
        </p15:guide>
        <p15:guide id="3" pos="7678" userDrawn="1">
          <p15:clr>
            <a:srgbClr val="A4A3A4"/>
          </p15:clr>
        </p15:guide>
        <p15:guide id="4" pos="910" userDrawn="1">
          <p15:clr>
            <a:srgbClr val="A4A3A4"/>
          </p15:clr>
        </p15:guide>
        <p15:guide id="5" pos="14446" userDrawn="1">
          <p15:clr>
            <a:srgbClr val="A4A3A4"/>
          </p15:clr>
        </p15:guide>
        <p15:guide id="6" orient="horz" pos="4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8080"/>
    <a:srgbClr val="384558"/>
    <a:srgbClr val="006600"/>
    <a:srgbClr val="AE2A25"/>
    <a:srgbClr val="7DB225"/>
    <a:srgbClr val="0A46A4"/>
    <a:srgbClr val="1A9497"/>
    <a:srgbClr val="27C360"/>
    <a:srgbClr val="2C37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5535" autoAdjust="0"/>
  </p:normalViewPr>
  <p:slideViewPr>
    <p:cSldViewPr snapToGrid="0" snapToObjects="1">
      <p:cViewPr varScale="1">
        <p:scale>
          <a:sx n="37" d="100"/>
          <a:sy n="37" d="100"/>
        </p:scale>
        <p:origin x="101" y="374"/>
      </p:cViewPr>
      <p:guideLst>
        <p:guide orient="horz" pos="8249"/>
        <p:guide orient="horz" pos="360"/>
        <p:guide pos="7678"/>
        <p:guide pos="910"/>
        <p:guide pos="14446"/>
        <p:guide orient="horz" pos="461"/>
      </p:guideLst>
    </p:cSldViewPr>
  </p:slideViewPr>
  <p:notesTextViewPr>
    <p:cViewPr>
      <p:scale>
        <a:sx n="100" d="100"/>
        <a:sy n="100" d="100"/>
      </p:scale>
      <p:origin x="0" y="0"/>
    </p:cViewPr>
  </p:notesTextViewPr>
  <p:sorterViewPr>
    <p:cViewPr>
      <p:scale>
        <a:sx n="24" d="100"/>
        <a:sy n="24" d="100"/>
      </p:scale>
      <p:origin x="0" y="254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89781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420228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4</a:t>
            </a:fld>
            <a:endParaRPr lang="en-US" dirty="0"/>
          </a:p>
        </p:txBody>
      </p:sp>
    </p:spTree>
    <p:extLst>
      <p:ext uri="{BB962C8B-B14F-4D97-AF65-F5344CB8AC3E}">
        <p14:creationId xmlns:p14="http://schemas.microsoft.com/office/powerpoint/2010/main" val="170462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None/>
            </a:pPr>
            <a:r>
              <a:rPr lang="en-PH" sz="1600" dirty="0">
                <a:solidFill>
                  <a:schemeClr val="tx1"/>
                </a:solidFill>
              </a:rPr>
              <a:t>The first step leading to the process of collecting quantitative data is to identify the people and places you plan to study. </a:t>
            </a:r>
          </a:p>
          <a:p>
            <a:pPr>
              <a:spcAft>
                <a:spcPts val="1200"/>
              </a:spcAft>
              <a:buNone/>
            </a:pPr>
            <a:r>
              <a:rPr lang="en-PH" sz="1600" dirty="0">
                <a:solidFill>
                  <a:schemeClr val="tx1"/>
                </a:solidFill>
              </a:rPr>
              <a:t>This involves determining which group of people will you study, who, specifically, these people are, and how many of them you will need to involve. </a:t>
            </a:r>
          </a:p>
          <a:p>
            <a:pPr>
              <a:spcAft>
                <a:spcPts val="1200"/>
              </a:spcAft>
              <a:buNone/>
            </a:pPr>
            <a:r>
              <a:rPr lang="en-PH" sz="1600" dirty="0">
                <a:solidFill>
                  <a:schemeClr val="tx1"/>
                </a:solidFill>
              </a:rPr>
              <a:t>Identifying the representative group that will take part in the study is an important aspect of the research that you need to specify.</a:t>
            </a:r>
          </a:p>
          <a:p>
            <a:r>
              <a:rPr kumimoji="0" lang="en-PH" sz="1600" b="1" i="0" u="none" strike="noStrike" kern="0" cap="none" spc="0" normalizeH="0" baseline="0" noProof="0" dirty="0">
                <a:ln>
                  <a:noFill/>
                </a:ln>
                <a:solidFill>
                  <a:srgbClr val="000000"/>
                </a:solidFill>
                <a:effectLst/>
                <a:uLnTx/>
                <a:uFillTx/>
                <a:latin typeface="Calibri Light"/>
                <a:ea typeface="+mn-ea"/>
                <a:cs typeface="Arial"/>
                <a:sym typeface="Arial"/>
                <a:rtl val="0"/>
              </a:rPr>
              <a:t>Representative </a:t>
            </a:r>
            <a:r>
              <a:rPr kumimoji="0" lang="en-PH" sz="1600" b="0" i="0" u="none" strike="noStrike" kern="0" cap="none" spc="0" normalizeH="0" baseline="0" noProof="0" dirty="0">
                <a:ln>
                  <a:noFill/>
                </a:ln>
                <a:solidFill>
                  <a:srgbClr val="000000"/>
                </a:solidFill>
                <a:effectLst/>
                <a:uLnTx/>
                <a:uFillTx/>
                <a:latin typeface="Calibri Light"/>
                <a:ea typeface="+mn-ea"/>
                <a:cs typeface="Arial"/>
                <a:sym typeface="Arial"/>
                <a:rtl val="0"/>
              </a:rPr>
              <a:t>refers to the selection of individuals as sample of a population such that the sample are typical of the population under study, enabling you to draw conclusions from the sample about the population as a whole</a:t>
            </a:r>
          </a:p>
          <a:p>
            <a:endParaRPr kumimoji="0" lang="en-PH" sz="1600" b="0" i="0" u="none" strike="noStrike" kern="0" cap="none" spc="0" normalizeH="0" baseline="0" noProof="0" dirty="0">
              <a:ln>
                <a:noFill/>
              </a:ln>
              <a:solidFill>
                <a:srgbClr val="000000"/>
              </a:solidFill>
              <a:effectLst/>
              <a:uLnTx/>
              <a:uFillTx/>
              <a:latin typeface="Calibri Light"/>
              <a:ea typeface="+mn-ea"/>
              <a:cs typeface="Arial"/>
              <a:sym typeface="Arial"/>
              <a:rtl val="0"/>
            </a:endParaRPr>
          </a:p>
          <a:p>
            <a:r>
              <a:rPr kumimoji="0" lang="en-PH" sz="1600" b="0" i="0" u="none" strike="noStrike" kern="0" cap="none" spc="0" normalizeH="0" baseline="0" noProof="0" dirty="0">
                <a:ln>
                  <a:noFill/>
                </a:ln>
                <a:solidFill>
                  <a:srgbClr val="000000"/>
                </a:solidFill>
                <a:effectLst/>
                <a:uLnTx/>
                <a:uFillTx/>
                <a:latin typeface="Calibri Light"/>
                <a:ea typeface="+mn-ea"/>
                <a:cs typeface="Arial"/>
                <a:sym typeface="Arial"/>
                <a:rtl val="0"/>
              </a:rPr>
              <a:t>Computation of n, </a:t>
            </a:r>
            <a:r>
              <a:rPr kumimoji="0" lang="en-PH" sz="1600" b="0" i="0" u="none" strike="noStrike" kern="0" cap="none" spc="0" normalizeH="0" baseline="0" noProof="0" dirty="0" err="1">
                <a:ln>
                  <a:noFill/>
                </a:ln>
                <a:solidFill>
                  <a:srgbClr val="000000"/>
                </a:solidFill>
                <a:effectLst/>
                <a:uLnTx/>
                <a:uFillTx/>
                <a:latin typeface="Calibri Light"/>
                <a:ea typeface="+mn-ea"/>
                <a:cs typeface="Arial"/>
                <a:sym typeface="Arial"/>
                <a:rtl val="0"/>
              </a:rPr>
              <a:t>Slovin’s</a:t>
            </a:r>
            <a:r>
              <a:rPr kumimoji="0" lang="en-PH" sz="1600" b="0" i="0" u="none" strike="noStrike" kern="0" cap="none" spc="0" normalizeH="0" baseline="0" noProof="0" dirty="0">
                <a:ln>
                  <a:noFill/>
                </a:ln>
                <a:solidFill>
                  <a:srgbClr val="000000"/>
                </a:solidFill>
                <a:effectLst/>
                <a:uLnTx/>
                <a:uFillTx/>
                <a:latin typeface="Calibri Light"/>
                <a:ea typeface="+mn-ea"/>
                <a:cs typeface="Arial"/>
                <a:sym typeface="Arial"/>
                <a:rtl val="0"/>
              </a:rPr>
              <a:t> formula: n=N/(1+Ne^2)</a:t>
            </a:r>
            <a:endParaRPr lang="en-PH"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66014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87496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1201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8225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1596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426546"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7" name="Picture Placeholder 13"/>
          <p:cNvSpPr>
            <a:spLocks noGrp="1"/>
          </p:cNvSpPr>
          <p:nvPr>
            <p:ph type="pic" sz="quarter" idx="16"/>
          </p:nvPr>
        </p:nvSpPr>
        <p:spPr>
          <a:xfrm>
            <a:off x="1" y="3121644"/>
            <a:ext cx="24439600" cy="6368806"/>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11069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_slide">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1854867" y="3764006"/>
            <a:ext cx="9121014" cy="5465258"/>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73784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aster_slide">
    <p:spTree>
      <p:nvGrpSpPr>
        <p:cNvPr id="1" name=""/>
        <p:cNvGrpSpPr/>
        <p:nvPr/>
      </p:nvGrpSpPr>
      <p:grpSpPr>
        <a:xfrm>
          <a:off x="0" y="0"/>
          <a:ext cx="0" cy="0"/>
          <a:chOff x="0" y="0"/>
          <a:chExt cx="0" cy="0"/>
        </a:xfrm>
      </p:grpSpPr>
      <p:sp>
        <p:nvSpPr>
          <p:cNvPr id="5" name="Picture Placeholder 9"/>
          <p:cNvSpPr>
            <a:spLocks noGrp="1"/>
          </p:cNvSpPr>
          <p:nvPr>
            <p:ph type="pic" sz="quarter" idx="12"/>
          </p:nvPr>
        </p:nvSpPr>
        <p:spPr>
          <a:xfrm>
            <a:off x="13741604" y="3617049"/>
            <a:ext cx="7138858" cy="4518612"/>
          </a:xfrm>
          <a:noFill/>
        </p:spPr>
        <p:txBody>
          <a:bodyPr>
            <a:normAutofit/>
          </a:bodyPr>
          <a:lstStyle>
            <a:lvl1pPr marL="0" indent="0">
              <a:buNone/>
              <a:defRPr sz="2100">
                <a:solidFill>
                  <a:schemeClr val="tx1">
                    <a:lumMod val="50000"/>
                    <a:lumOff val="50000"/>
                  </a:schemeClr>
                </a:solidFill>
              </a:defRPr>
            </a:lvl1pPr>
          </a:lstStyle>
          <a:p>
            <a:endParaRPr lang="en-US"/>
          </a:p>
        </p:txBody>
      </p:sp>
      <p:sp>
        <p:nvSpPr>
          <p:cNvPr id="6" name="Picture Placeholder 9"/>
          <p:cNvSpPr>
            <a:spLocks noGrp="1"/>
          </p:cNvSpPr>
          <p:nvPr>
            <p:ph type="pic" sz="quarter" idx="11"/>
          </p:nvPr>
        </p:nvSpPr>
        <p:spPr>
          <a:xfrm>
            <a:off x="3452340" y="3673514"/>
            <a:ext cx="7138858" cy="4392874"/>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83119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7144061" y="5628837"/>
            <a:ext cx="3229439" cy="4187306"/>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6530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0069304" y="3915515"/>
            <a:ext cx="4338322" cy="7660560"/>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18867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18288" y="3209115"/>
            <a:ext cx="24395938" cy="7458886"/>
          </a:xfrm>
          <a:noFill/>
        </p:spPr>
        <p:txBody>
          <a:bodyPr>
            <a:normAutofit/>
          </a:bodyPr>
          <a:lstStyle>
            <a:lvl1pPr marL="0" indent="0">
              <a:buNone/>
              <a:defRPr sz="21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658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2679234" y="818652"/>
            <a:ext cx="738273"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chemeClr val="tx1"/>
                </a:solidFill>
                <a:latin typeface="Lato Light"/>
                <a:cs typeface="Lato Light"/>
              </a:rPr>
              <a:pPr algn="ctr"/>
              <a:t>‹#›</a:t>
            </a:fld>
            <a:endParaRPr lang="id-ID" sz="2400" dirty="0">
              <a:solidFill>
                <a:schemeClr val="tx1"/>
              </a:solidFill>
              <a:latin typeface="Lato Light"/>
              <a:cs typeface="Lato Light"/>
            </a:endParaRPr>
          </a:p>
        </p:txBody>
      </p:sp>
      <p:sp>
        <p:nvSpPr>
          <p:cNvPr id="14" name="Oval 13"/>
          <p:cNvSpPr/>
          <p:nvPr userDrawn="1"/>
        </p:nvSpPr>
        <p:spPr>
          <a:xfrm>
            <a:off x="22708637" y="751014"/>
            <a:ext cx="687533" cy="687533"/>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a:cs typeface="Lato Light"/>
            </a:endParaRPr>
          </a:p>
        </p:txBody>
      </p:sp>
      <p:sp>
        <p:nvSpPr>
          <p:cNvPr id="6" name="Rectangle 5"/>
          <p:cNvSpPr/>
          <p:nvPr userDrawn="1"/>
        </p:nvSpPr>
        <p:spPr>
          <a:xfrm>
            <a:off x="10396805" y="0"/>
            <a:ext cx="3611504" cy="2777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752" r:id="rId2"/>
    <p:sldLayoutId id="2147483968" r:id="rId3"/>
    <p:sldLayoutId id="2147484027" r:id="rId4"/>
    <p:sldLayoutId id="2147484028" r:id="rId5"/>
    <p:sldLayoutId id="2147484035" r:id="rId6"/>
    <p:sldLayoutId id="2147484036" r:id="rId7"/>
    <p:sldLayoutId id="2147484038" r:id="rId8"/>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5.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9374729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570" b="6570"/>
          <a:stretch>
            <a:fillRect/>
          </a:stretch>
        </p:blipFill>
        <p:spPr/>
      </p:pic>
    </p:spTree>
    <p:extLst>
      <p:ext uri="{BB962C8B-B14F-4D97-AF65-F5344CB8AC3E}">
        <p14:creationId xmlns:p14="http://schemas.microsoft.com/office/powerpoint/2010/main" val="3588956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3C467D-CF65-4BDB-B88F-A947FCBADC3A}"/>
              </a:ext>
            </a:extLst>
          </p:cNvPr>
          <p:cNvGrpSpPr/>
          <p:nvPr/>
        </p:nvGrpSpPr>
        <p:grpSpPr>
          <a:xfrm>
            <a:off x="8428103" y="956606"/>
            <a:ext cx="7521611" cy="1457996"/>
            <a:chOff x="8428103" y="956606"/>
            <a:chExt cx="7521611" cy="1457996"/>
          </a:xfrm>
        </p:grpSpPr>
        <p:sp>
          <p:nvSpPr>
            <p:cNvPr id="4" name="TextBox 3">
              <a:extLst>
                <a:ext uri="{FF2B5EF4-FFF2-40B4-BE49-F238E27FC236}">
                  <a16:creationId xmlns:a16="http://schemas.microsoft.com/office/drawing/2014/main" id="{610E5451-C922-4943-8831-B319FA1951D1}"/>
                </a:ext>
              </a:extLst>
            </p:cNvPr>
            <p:cNvSpPr txBox="1"/>
            <p:nvPr/>
          </p:nvSpPr>
          <p:spPr>
            <a:xfrm>
              <a:off x="8428103" y="956606"/>
              <a:ext cx="7521611"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Sampling Techniques</a:t>
              </a:r>
            </a:p>
          </p:txBody>
        </p:sp>
        <p:sp>
          <p:nvSpPr>
            <p:cNvPr id="5" name="TextBox 4">
              <a:extLst>
                <a:ext uri="{FF2B5EF4-FFF2-40B4-BE49-F238E27FC236}">
                  <a16:creationId xmlns:a16="http://schemas.microsoft.com/office/drawing/2014/main" id="{440C61D4-657F-4492-8E12-B6AAD9C17CCA}"/>
                </a:ext>
              </a:extLst>
            </p:cNvPr>
            <p:cNvSpPr txBox="1"/>
            <p:nvPr/>
          </p:nvSpPr>
          <p:spPr>
            <a:xfrm>
              <a:off x="9525211" y="1879071"/>
              <a:ext cx="5451172" cy="535531"/>
            </a:xfrm>
            <a:prstGeom prst="rect">
              <a:avLst/>
            </a:prstGeom>
            <a:noFill/>
          </p:spPr>
          <p:txBody>
            <a:bodyPr wrap="none" rtlCol="0">
              <a:spAutoFit/>
            </a:bodyPr>
            <a:lstStyle/>
            <a:p>
              <a:pPr algn="ctr">
                <a:lnSpc>
                  <a:spcPct val="80000"/>
                </a:lnSpc>
              </a:pPr>
              <a:r>
                <a:rPr lang="en-US" dirty="0">
                  <a:latin typeface="Lato Light"/>
                  <a:cs typeface="Lato Light"/>
                </a:rPr>
                <a:t>Non-Probability Sampling</a:t>
              </a:r>
            </a:p>
          </p:txBody>
        </p:sp>
      </p:grpSp>
      <p:grpSp>
        <p:nvGrpSpPr>
          <p:cNvPr id="18" name="Group 17">
            <a:extLst>
              <a:ext uri="{FF2B5EF4-FFF2-40B4-BE49-F238E27FC236}">
                <a16:creationId xmlns:a16="http://schemas.microsoft.com/office/drawing/2014/main" id="{E06ED16D-BA0B-4638-85C3-EA52AB4EDF52}"/>
              </a:ext>
            </a:extLst>
          </p:cNvPr>
          <p:cNvGrpSpPr/>
          <p:nvPr/>
        </p:nvGrpSpPr>
        <p:grpSpPr>
          <a:xfrm>
            <a:off x="3328199" y="2785988"/>
            <a:ext cx="5528360" cy="9004497"/>
            <a:chOff x="817377" y="2060868"/>
            <a:chExt cx="2641631" cy="4648101"/>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8312E1FE-D482-4EC8-8245-667B06BE43D2}"/>
                </a:ext>
              </a:extLst>
            </p:cNvPr>
            <p:cNvPicPr>
              <a:picLocks noChangeAspect="1"/>
            </p:cNvPicPr>
            <p:nvPr/>
          </p:nvPicPr>
          <p:blipFill rotWithShape="1">
            <a:blip r:embed="rId3">
              <a:duotone>
                <a:prstClr val="black"/>
                <a:schemeClr val="accent1">
                  <a:tint val="45000"/>
                  <a:satMod val="400000"/>
                </a:schemeClr>
              </a:duotone>
            </a:blip>
            <a:srcRect l="16789" t="36164" r="65835" b="-7182"/>
            <a:stretch/>
          </p:blipFill>
          <p:spPr>
            <a:xfrm>
              <a:off x="817377" y="2130898"/>
              <a:ext cx="2350076" cy="4578071"/>
            </a:xfrm>
            <a:prstGeom prst="rect">
              <a:avLst/>
            </a:prstGeom>
          </p:spPr>
        </p:pic>
        <p:grpSp>
          <p:nvGrpSpPr>
            <p:cNvPr id="20" name="Group 19">
              <a:extLst>
                <a:ext uri="{FF2B5EF4-FFF2-40B4-BE49-F238E27FC236}">
                  <a16:creationId xmlns:a16="http://schemas.microsoft.com/office/drawing/2014/main" id="{D2884078-B6A6-478F-81EE-BF032B05807E}"/>
                </a:ext>
              </a:extLst>
            </p:cNvPr>
            <p:cNvGrpSpPr/>
            <p:nvPr/>
          </p:nvGrpSpPr>
          <p:grpSpPr>
            <a:xfrm>
              <a:off x="2019696" y="3892858"/>
              <a:ext cx="318499" cy="538693"/>
              <a:chOff x="1705766" y="2725729"/>
              <a:chExt cx="318499" cy="538693"/>
            </a:xfrm>
          </p:grpSpPr>
          <p:sp>
            <p:nvSpPr>
              <p:cNvPr id="61" name="Rectangle 60">
                <a:extLst>
                  <a:ext uri="{FF2B5EF4-FFF2-40B4-BE49-F238E27FC236}">
                    <a16:creationId xmlns:a16="http://schemas.microsoft.com/office/drawing/2014/main" id="{5AEF8685-B4CE-4F87-9D54-5B8E3AD62DF5}"/>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4B6ACD6-BEE0-48E0-8B85-9D8224091D1D}"/>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EDE3F5F-8598-4DF8-92BF-3BD6FECBC599}"/>
                </a:ext>
              </a:extLst>
            </p:cNvPr>
            <p:cNvGrpSpPr/>
            <p:nvPr/>
          </p:nvGrpSpPr>
          <p:grpSpPr>
            <a:xfrm>
              <a:off x="857176" y="3065450"/>
              <a:ext cx="318499" cy="538693"/>
              <a:chOff x="1705766" y="2725729"/>
              <a:chExt cx="318499" cy="538693"/>
            </a:xfrm>
          </p:grpSpPr>
          <p:sp>
            <p:nvSpPr>
              <p:cNvPr id="59" name="Rectangle 58">
                <a:extLst>
                  <a:ext uri="{FF2B5EF4-FFF2-40B4-BE49-F238E27FC236}">
                    <a16:creationId xmlns:a16="http://schemas.microsoft.com/office/drawing/2014/main" id="{9EFD6BD8-0DE4-49F9-A35E-A4201496D16C}"/>
                  </a:ext>
                </a:extLst>
              </p:cNvPr>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A764ABD-0675-4F03-BA27-DEFBB67FD7FE}"/>
                  </a:ext>
                </a:extLst>
              </p:cNvPr>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6D428DC-F791-4CCA-B50E-3DD3C2C686B7}"/>
                </a:ext>
              </a:extLst>
            </p:cNvPr>
            <p:cNvGrpSpPr/>
            <p:nvPr/>
          </p:nvGrpSpPr>
          <p:grpSpPr>
            <a:xfrm>
              <a:off x="2346204" y="4334212"/>
              <a:ext cx="318499" cy="538693"/>
              <a:chOff x="1705766" y="2725729"/>
              <a:chExt cx="318499" cy="538693"/>
            </a:xfrm>
          </p:grpSpPr>
          <p:sp>
            <p:nvSpPr>
              <p:cNvPr id="57" name="Rectangle 56">
                <a:extLst>
                  <a:ext uri="{FF2B5EF4-FFF2-40B4-BE49-F238E27FC236}">
                    <a16:creationId xmlns:a16="http://schemas.microsoft.com/office/drawing/2014/main" id="{7AD82AE6-EB12-479B-BABE-462DD4528000}"/>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AC4F49A-39EB-4E15-83A1-D1FC2B089113}"/>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12E7D28-2C9A-4511-B3F5-C9EC25D26A15}"/>
                </a:ext>
              </a:extLst>
            </p:cNvPr>
            <p:cNvGrpSpPr/>
            <p:nvPr/>
          </p:nvGrpSpPr>
          <p:grpSpPr>
            <a:xfrm>
              <a:off x="1414548" y="3819474"/>
              <a:ext cx="318499" cy="538693"/>
              <a:chOff x="1705766" y="2725729"/>
              <a:chExt cx="318499" cy="538693"/>
            </a:xfrm>
          </p:grpSpPr>
          <p:sp>
            <p:nvSpPr>
              <p:cNvPr id="55" name="Rectangle 54">
                <a:extLst>
                  <a:ext uri="{FF2B5EF4-FFF2-40B4-BE49-F238E27FC236}">
                    <a16:creationId xmlns:a16="http://schemas.microsoft.com/office/drawing/2014/main" id="{D707FF97-911E-4585-AFBA-EE4B7C01673B}"/>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01DF0FE-FC85-4B54-A13E-0278B6606C0E}"/>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2CB309E7-A7AD-42A3-AE54-0F313F90B2C2}"/>
                </a:ext>
              </a:extLst>
            </p:cNvPr>
            <p:cNvGrpSpPr/>
            <p:nvPr/>
          </p:nvGrpSpPr>
          <p:grpSpPr>
            <a:xfrm>
              <a:off x="2210796" y="5724297"/>
              <a:ext cx="318499" cy="538693"/>
              <a:chOff x="1705766" y="2725729"/>
              <a:chExt cx="318499" cy="538693"/>
            </a:xfrm>
          </p:grpSpPr>
          <p:sp>
            <p:nvSpPr>
              <p:cNvPr id="53" name="Rectangle 52">
                <a:extLst>
                  <a:ext uri="{FF2B5EF4-FFF2-40B4-BE49-F238E27FC236}">
                    <a16:creationId xmlns:a16="http://schemas.microsoft.com/office/drawing/2014/main" id="{78CE83F6-731A-4039-93A5-A6CC10670431}"/>
                  </a:ext>
                </a:extLst>
              </p:cNvPr>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1F90E43-174A-4B06-8EBA-6B181D300C3E}"/>
                  </a:ext>
                </a:extLst>
              </p:cNvPr>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82E5E9D8-B598-4CC1-8CDF-5902A302A2D0}"/>
                </a:ext>
              </a:extLst>
            </p:cNvPr>
            <p:cNvGrpSpPr/>
            <p:nvPr/>
          </p:nvGrpSpPr>
          <p:grpSpPr>
            <a:xfrm>
              <a:off x="1605648" y="5607971"/>
              <a:ext cx="318499" cy="538693"/>
              <a:chOff x="1705766" y="2725729"/>
              <a:chExt cx="318499" cy="538693"/>
            </a:xfrm>
          </p:grpSpPr>
          <p:sp>
            <p:nvSpPr>
              <p:cNvPr id="51" name="Rectangle 50">
                <a:extLst>
                  <a:ext uri="{FF2B5EF4-FFF2-40B4-BE49-F238E27FC236}">
                    <a16:creationId xmlns:a16="http://schemas.microsoft.com/office/drawing/2014/main" id="{A93BD541-24C6-417E-8413-99A5139B00A6}"/>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F708E60-783A-4019-B318-D1095144394C}"/>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F39CF8EA-745B-444A-852A-4955A8BCA3E0}"/>
                </a:ext>
              </a:extLst>
            </p:cNvPr>
            <p:cNvGrpSpPr/>
            <p:nvPr/>
          </p:nvGrpSpPr>
          <p:grpSpPr>
            <a:xfrm>
              <a:off x="1673916" y="4638779"/>
              <a:ext cx="318499" cy="538693"/>
              <a:chOff x="1705766" y="2725729"/>
              <a:chExt cx="318499" cy="538693"/>
            </a:xfrm>
          </p:grpSpPr>
          <p:sp>
            <p:nvSpPr>
              <p:cNvPr id="49" name="Rectangle 48">
                <a:extLst>
                  <a:ext uri="{FF2B5EF4-FFF2-40B4-BE49-F238E27FC236}">
                    <a16:creationId xmlns:a16="http://schemas.microsoft.com/office/drawing/2014/main" id="{3DA3121A-E427-4C96-A6A4-164AFAD77A58}"/>
                  </a:ext>
                </a:extLst>
              </p:cNvPr>
              <p:cNvSpPr/>
              <p:nvPr/>
            </p:nvSpPr>
            <p:spPr>
              <a:xfrm>
                <a:off x="1705766" y="301752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DAC59D2-CDF1-477F-8547-0862B38BF6C6}"/>
                  </a:ext>
                </a:extLst>
              </p:cNvPr>
              <p:cNvSpPr/>
              <p:nvPr/>
            </p:nvSpPr>
            <p:spPr>
              <a:xfrm>
                <a:off x="1737616" y="272572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0A658D7-FD7E-4132-BF27-D8BD0D1CEA67}"/>
                </a:ext>
              </a:extLst>
            </p:cNvPr>
            <p:cNvGrpSpPr/>
            <p:nvPr/>
          </p:nvGrpSpPr>
          <p:grpSpPr>
            <a:xfrm>
              <a:off x="2274786" y="3286067"/>
              <a:ext cx="318499" cy="538693"/>
              <a:chOff x="1705766" y="2725729"/>
              <a:chExt cx="318499" cy="538693"/>
            </a:xfrm>
          </p:grpSpPr>
          <p:sp>
            <p:nvSpPr>
              <p:cNvPr id="47" name="Rectangle 46">
                <a:extLst>
                  <a:ext uri="{FF2B5EF4-FFF2-40B4-BE49-F238E27FC236}">
                    <a16:creationId xmlns:a16="http://schemas.microsoft.com/office/drawing/2014/main" id="{2B4684A0-CCAE-407C-8210-D0868E2DC9A4}"/>
                  </a:ext>
                </a:extLst>
              </p:cNvPr>
              <p:cNvSpPr/>
              <p:nvPr/>
            </p:nvSpPr>
            <p:spPr>
              <a:xfrm>
                <a:off x="1705766" y="3017521"/>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C46C458-B76F-4740-9024-A971DD244ADA}"/>
                  </a:ext>
                </a:extLst>
              </p:cNvPr>
              <p:cNvSpPr/>
              <p:nvPr/>
            </p:nvSpPr>
            <p:spPr>
              <a:xfrm>
                <a:off x="1737616" y="2725729"/>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809DADC-7617-4643-B67C-78BD6D0BA28E}"/>
                </a:ext>
              </a:extLst>
            </p:cNvPr>
            <p:cNvGrpSpPr/>
            <p:nvPr/>
          </p:nvGrpSpPr>
          <p:grpSpPr>
            <a:xfrm>
              <a:off x="873101" y="2060868"/>
              <a:ext cx="318499" cy="538693"/>
              <a:chOff x="1705766" y="2725729"/>
              <a:chExt cx="318499" cy="538693"/>
            </a:xfrm>
          </p:grpSpPr>
          <p:sp>
            <p:nvSpPr>
              <p:cNvPr id="45" name="Rectangle 44">
                <a:extLst>
                  <a:ext uri="{FF2B5EF4-FFF2-40B4-BE49-F238E27FC236}">
                    <a16:creationId xmlns:a16="http://schemas.microsoft.com/office/drawing/2014/main" id="{86E5F537-5D5E-4723-86B1-195B8E660BB2}"/>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43BFECD-2867-4F65-824C-5AF799FEF9AA}"/>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99E13E1-E16B-4BC3-AAF3-97404BB38249}"/>
                </a:ext>
              </a:extLst>
            </p:cNvPr>
            <p:cNvGrpSpPr/>
            <p:nvPr/>
          </p:nvGrpSpPr>
          <p:grpSpPr>
            <a:xfrm>
              <a:off x="2761419" y="3386274"/>
              <a:ext cx="318499" cy="538693"/>
              <a:chOff x="1705766" y="2725729"/>
              <a:chExt cx="318499" cy="538693"/>
            </a:xfrm>
          </p:grpSpPr>
          <p:sp>
            <p:nvSpPr>
              <p:cNvPr id="43" name="Rectangle 42">
                <a:extLst>
                  <a:ext uri="{FF2B5EF4-FFF2-40B4-BE49-F238E27FC236}">
                    <a16:creationId xmlns:a16="http://schemas.microsoft.com/office/drawing/2014/main" id="{37DFD37C-D383-4542-B81E-67B323D9187C}"/>
                  </a:ext>
                </a:extLst>
              </p:cNvPr>
              <p:cNvSpPr/>
              <p:nvPr/>
            </p:nvSpPr>
            <p:spPr>
              <a:xfrm>
                <a:off x="1705766" y="3017521"/>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C79408B-21A9-4A91-AE62-7D8A6BEB581B}"/>
                  </a:ext>
                </a:extLst>
              </p:cNvPr>
              <p:cNvSpPr/>
              <p:nvPr/>
            </p:nvSpPr>
            <p:spPr>
              <a:xfrm>
                <a:off x="1737616" y="2725729"/>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7D44E875-4DD4-44E8-90D6-D02EC7E1C5D8}"/>
                </a:ext>
              </a:extLst>
            </p:cNvPr>
            <p:cNvSpPr/>
            <p:nvPr/>
          </p:nvSpPr>
          <p:spPr>
            <a:xfrm>
              <a:off x="1733047" y="3200123"/>
              <a:ext cx="1725961" cy="17790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CAB4931-65DC-4C48-BA3D-658B5E67805B}"/>
                </a:ext>
              </a:extLst>
            </p:cNvPr>
            <p:cNvGrpSpPr/>
            <p:nvPr/>
          </p:nvGrpSpPr>
          <p:grpSpPr>
            <a:xfrm>
              <a:off x="2661261" y="3860243"/>
              <a:ext cx="318499" cy="538693"/>
              <a:chOff x="1705766" y="2725729"/>
              <a:chExt cx="318499" cy="538693"/>
            </a:xfrm>
            <a:solidFill>
              <a:srgbClr val="00B050"/>
            </a:solidFill>
          </p:grpSpPr>
          <p:sp>
            <p:nvSpPr>
              <p:cNvPr id="41" name="Rectangle 40">
                <a:extLst>
                  <a:ext uri="{FF2B5EF4-FFF2-40B4-BE49-F238E27FC236}">
                    <a16:creationId xmlns:a16="http://schemas.microsoft.com/office/drawing/2014/main" id="{E79AA616-B9B0-47F4-93E0-8B86F2EC8E5D}"/>
                  </a:ext>
                </a:extLst>
              </p:cNvPr>
              <p:cNvSpPr/>
              <p:nvPr/>
            </p:nvSpPr>
            <p:spPr>
              <a:xfrm>
                <a:off x="1705766" y="3017521"/>
                <a:ext cx="318499" cy="24690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04E7608-14F4-4728-B1B2-37DBE092812C}"/>
                  </a:ext>
                </a:extLst>
              </p:cNvPr>
              <p:cNvSpPr/>
              <p:nvPr/>
            </p:nvSpPr>
            <p:spPr>
              <a:xfrm>
                <a:off x="1737616" y="2725729"/>
                <a:ext cx="254799" cy="26934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Freeform: Shape 36">
              <a:extLst>
                <a:ext uri="{FF2B5EF4-FFF2-40B4-BE49-F238E27FC236}">
                  <a16:creationId xmlns:a16="http://schemas.microsoft.com/office/drawing/2014/main" id="{03EA9CFD-A0C4-40D1-81FD-0F732735E134}"/>
                </a:ext>
              </a:extLst>
            </p:cNvPr>
            <p:cNvSpPr/>
            <p:nvPr/>
          </p:nvSpPr>
          <p:spPr>
            <a:xfrm>
              <a:off x="2438400" y="3699164"/>
              <a:ext cx="318655" cy="20781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B06AFB7-05BB-4745-A45D-24D431ACFC2F}"/>
                </a:ext>
              </a:extLst>
            </p:cNvPr>
            <p:cNvSpPr/>
            <p:nvPr/>
          </p:nvSpPr>
          <p:spPr>
            <a:xfrm rot="4405085">
              <a:off x="2707248" y="3640319"/>
              <a:ext cx="259615" cy="211524"/>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95562E5-2EFA-49A2-8338-DBCBD23ABC16}"/>
                </a:ext>
              </a:extLst>
            </p:cNvPr>
            <p:cNvSpPr/>
            <p:nvPr/>
          </p:nvSpPr>
          <p:spPr>
            <a:xfrm rot="19871715">
              <a:off x="2181538" y="3859136"/>
              <a:ext cx="599444" cy="20493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7EE6D59-FB8B-45D6-A3F3-FA675123F7B6}"/>
                </a:ext>
              </a:extLst>
            </p:cNvPr>
            <p:cNvSpPr/>
            <p:nvPr/>
          </p:nvSpPr>
          <p:spPr>
            <a:xfrm rot="16648436">
              <a:off x="2333039" y="4088568"/>
              <a:ext cx="561939" cy="15008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DD1D7C52-8C61-4ABF-B344-8E3A23000D3D}"/>
              </a:ext>
            </a:extLst>
          </p:cNvPr>
          <p:cNvGrpSpPr/>
          <p:nvPr/>
        </p:nvGrpSpPr>
        <p:grpSpPr>
          <a:xfrm>
            <a:off x="13665112" y="3204762"/>
            <a:ext cx="5920872" cy="5711916"/>
            <a:chOff x="5319663" y="2539517"/>
            <a:chExt cx="2256769" cy="2043193"/>
          </a:xfrm>
        </p:grpSpPr>
        <p:sp>
          <p:nvSpPr>
            <p:cNvPr id="64" name="Rectangle: Rounded Corners 63">
              <a:extLst>
                <a:ext uri="{FF2B5EF4-FFF2-40B4-BE49-F238E27FC236}">
                  <a16:creationId xmlns:a16="http://schemas.microsoft.com/office/drawing/2014/main" id="{978AB63F-BDDC-4DF4-A955-81964C8D86A1}"/>
                </a:ext>
              </a:extLst>
            </p:cNvPr>
            <p:cNvSpPr/>
            <p:nvPr/>
          </p:nvSpPr>
          <p:spPr>
            <a:xfrm>
              <a:off x="5842765" y="3202838"/>
              <a:ext cx="1371600" cy="630490"/>
            </a:xfrm>
            <a:prstGeom prst="roundRect">
              <a:avLst/>
            </a:prstGeom>
            <a:solidFill>
              <a:schemeClr val="accent1">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48BE2D3-9D6A-4F0E-8B18-DF911E42DA06}"/>
                </a:ext>
              </a:extLst>
            </p:cNvPr>
            <p:cNvSpPr/>
            <p:nvPr/>
          </p:nvSpPr>
          <p:spPr>
            <a:xfrm>
              <a:off x="5886333" y="3508485"/>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FCA1DB3-8204-4186-80ED-7CF6325D0F64}"/>
                </a:ext>
              </a:extLst>
            </p:cNvPr>
            <p:cNvSpPr/>
            <p:nvPr/>
          </p:nvSpPr>
          <p:spPr>
            <a:xfrm>
              <a:off x="5918183" y="3216693"/>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978F8DF-7A9D-41FC-99F9-97264538AE4D}"/>
                </a:ext>
              </a:extLst>
            </p:cNvPr>
            <p:cNvSpPr/>
            <p:nvPr/>
          </p:nvSpPr>
          <p:spPr>
            <a:xfrm>
              <a:off x="5886333" y="4335809"/>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781A08B-CC61-46C6-A2F7-AAEC56BA63BB}"/>
                </a:ext>
              </a:extLst>
            </p:cNvPr>
            <p:cNvSpPr/>
            <p:nvPr/>
          </p:nvSpPr>
          <p:spPr>
            <a:xfrm>
              <a:off x="5918183" y="4044017"/>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8C9D55D-75CF-4613-BC7F-4244922B3469}"/>
                </a:ext>
              </a:extLst>
            </p:cNvPr>
            <p:cNvSpPr/>
            <p:nvPr/>
          </p:nvSpPr>
          <p:spPr>
            <a:xfrm>
              <a:off x="6343533" y="3514636"/>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CDEDF35-E3E0-4E92-A898-B81EEF20C115}"/>
                </a:ext>
              </a:extLst>
            </p:cNvPr>
            <p:cNvSpPr/>
            <p:nvPr/>
          </p:nvSpPr>
          <p:spPr>
            <a:xfrm>
              <a:off x="6375383" y="3222844"/>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AEFEB0A-0958-4440-AAA5-871F956C4621}"/>
                </a:ext>
              </a:extLst>
            </p:cNvPr>
            <p:cNvSpPr/>
            <p:nvPr/>
          </p:nvSpPr>
          <p:spPr>
            <a:xfrm>
              <a:off x="6800733" y="3514636"/>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DCA6409-9EC2-4AEC-9879-06EC5D33DD89}"/>
                </a:ext>
              </a:extLst>
            </p:cNvPr>
            <p:cNvSpPr/>
            <p:nvPr/>
          </p:nvSpPr>
          <p:spPr>
            <a:xfrm>
              <a:off x="6832583" y="3222844"/>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9E1C9E4-257E-4C8C-ACBC-6F6626DB2DFA}"/>
                </a:ext>
              </a:extLst>
            </p:cNvPr>
            <p:cNvSpPr/>
            <p:nvPr/>
          </p:nvSpPr>
          <p:spPr>
            <a:xfrm>
              <a:off x="7257933" y="352015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FE58F34-2C17-4A35-840D-1F656321C416}"/>
                </a:ext>
              </a:extLst>
            </p:cNvPr>
            <p:cNvSpPr/>
            <p:nvPr/>
          </p:nvSpPr>
          <p:spPr>
            <a:xfrm>
              <a:off x="7289783" y="322835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271F7BD-9E3E-4D6F-A12C-230EAB4EDFD1}"/>
                </a:ext>
              </a:extLst>
            </p:cNvPr>
            <p:cNvSpPr/>
            <p:nvPr/>
          </p:nvSpPr>
          <p:spPr>
            <a:xfrm>
              <a:off x="5842765" y="2831309"/>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D98C009-0FA0-4823-8B44-B2D184DC2A66}"/>
                </a:ext>
              </a:extLst>
            </p:cNvPr>
            <p:cNvSpPr/>
            <p:nvPr/>
          </p:nvSpPr>
          <p:spPr>
            <a:xfrm>
              <a:off x="5874615" y="2539517"/>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5921794-FB1B-493B-A549-49677A9BEBC5}"/>
                </a:ext>
              </a:extLst>
            </p:cNvPr>
            <p:cNvSpPr/>
            <p:nvPr/>
          </p:nvSpPr>
          <p:spPr>
            <a:xfrm>
              <a:off x="6299965" y="283746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4B65F06-A1BB-41BC-8DBF-2F6E02C134C3}"/>
                </a:ext>
              </a:extLst>
            </p:cNvPr>
            <p:cNvSpPr/>
            <p:nvPr/>
          </p:nvSpPr>
          <p:spPr>
            <a:xfrm>
              <a:off x="6331815" y="254566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0B9B765-7904-42E8-AEA9-B58B1AE72219}"/>
                </a:ext>
              </a:extLst>
            </p:cNvPr>
            <p:cNvSpPr/>
            <p:nvPr/>
          </p:nvSpPr>
          <p:spPr>
            <a:xfrm>
              <a:off x="6757165" y="2837460"/>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5AD398-9992-4DA3-8381-93D7508C5229}"/>
                </a:ext>
              </a:extLst>
            </p:cNvPr>
            <p:cNvSpPr/>
            <p:nvPr/>
          </p:nvSpPr>
          <p:spPr>
            <a:xfrm>
              <a:off x="6789015" y="2545668"/>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539342E-18DF-4B7D-8111-C2165473CE09}"/>
                </a:ext>
              </a:extLst>
            </p:cNvPr>
            <p:cNvSpPr/>
            <p:nvPr/>
          </p:nvSpPr>
          <p:spPr>
            <a:xfrm>
              <a:off x="7214365" y="2842975"/>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AC21504-D427-4608-B86D-1F68063485F7}"/>
                </a:ext>
              </a:extLst>
            </p:cNvPr>
            <p:cNvSpPr/>
            <p:nvPr/>
          </p:nvSpPr>
          <p:spPr>
            <a:xfrm>
              <a:off x="7246215" y="2551183"/>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peech Bubble: Oval 82">
              <a:extLst>
                <a:ext uri="{FF2B5EF4-FFF2-40B4-BE49-F238E27FC236}">
                  <a16:creationId xmlns:a16="http://schemas.microsoft.com/office/drawing/2014/main" id="{3700FF11-EA89-49A3-96AC-231735101CB4}"/>
                </a:ext>
              </a:extLst>
            </p:cNvPr>
            <p:cNvSpPr/>
            <p:nvPr/>
          </p:nvSpPr>
          <p:spPr>
            <a:xfrm>
              <a:off x="5319663" y="3683329"/>
              <a:ext cx="540327" cy="433200"/>
            </a:xfrm>
            <a:prstGeom prst="wedgeEllipseCallout">
              <a:avLst>
                <a:gd name="adj1" fmla="val 50962"/>
                <a:gd name="adj2" fmla="val 40113"/>
              </a:avLst>
            </a:prstGeom>
            <a:solidFill>
              <a:schemeClr val="accent1">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3</a:t>
              </a:r>
            </a:p>
          </p:txBody>
        </p:sp>
      </p:grpSp>
      <p:grpSp>
        <p:nvGrpSpPr>
          <p:cNvPr id="84" name="Group 83">
            <a:extLst>
              <a:ext uri="{FF2B5EF4-FFF2-40B4-BE49-F238E27FC236}">
                <a16:creationId xmlns:a16="http://schemas.microsoft.com/office/drawing/2014/main" id="{9C94C185-1AD4-4207-B72A-0BA60DD5F351}"/>
              </a:ext>
            </a:extLst>
          </p:cNvPr>
          <p:cNvGrpSpPr/>
          <p:nvPr/>
        </p:nvGrpSpPr>
        <p:grpSpPr>
          <a:xfrm>
            <a:off x="7577419" y="9193221"/>
            <a:ext cx="5457025" cy="2597263"/>
            <a:chOff x="3147686" y="4813693"/>
            <a:chExt cx="5457025" cy="2597263"/>
          </a:xfrm>
        </p:grpSpPr>
        <p:sp>
          <p:nvSpPr>
            <p:cNvPr id="85" name="Rectangle: Top Corners Rounded 84">
              <a:extLst>
                <a:ext uri="{FF2B5EF4-FFF2-40B4-BE49-F238E27FC236}">
                  <a16:creationId xmlns:a16="http://schemas.microsoft.com/office/drawing/2014/main" id="{16EC7077-EC83-49FC-AFF7-4AA0FA724B57}"/>
                </a:ext>
              </a:extLst>
            </p:cNvPr>
            <p:cNvSpPr/>
            <p:nvPr/>
          </p:nvSpPr>
          <p:spPr>
            <a:xfrm rot="10800000">
              <a:off x="3147687" y="4813693"/>
              <a:ext cx="5457024" cy="2597263"/>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86" name="TextBox 85">
              <a:extLst>
                <a:ext uri="{FF2B5EF4-FFF2-40B4-BE49-F238E27FC236}">
                  <a16:creationId xmlns:a16="http://schemas.microsoft.com/office/drawing/2014/main" id="{0DB3B7CF-65A0-4D3B-9F1C-0580DE0ADBCC}"/>
                </a:ext>
              </a:extLst>
            </p:cNvPr>
            <p:cNvSpPr txBox="1"/>
            <p:nvPr/>
          </p:nvSpPr>
          <p:spPr>
            <a:xfrm>
              <a:off x="3147686" y="4994077"/>
              <a:ext cx="5457025" cy="2308324"/>
            </a:xfrm>
            <a:prstGeom prst="rect">
              <a:avLst/>
            </a:prstGeom>
            <a:noFill/>
          </p:spPr>
          <p:txBody>
            <a:bodyPr wrap="square" rtlCol="0">
              <a:spAutoFit/>
            </a:bodyPr>
            <a:lstStyle/>
            <a:p>
              <a:pPr algn="ctr"/>
              <a:r>
                <a:rPr lang="en-PH" dirty="0">
                  <a:solidFill>
                    <a:srgbClr val="000000"/>
                  </a:solidFill>
                  <a:latin typeface="+mj-lt"/>
                </a:rPr>
                <a:t>is selecting a group of individuals who are conveniently available</a:t>
              </a:r>
            </a:p>
            <a:p>
              <a:pPr algn="ctr"/>
              <a:r>
                <a:rPr lang="en-PH" dirty="0">
                  <a:solidFill>
                    <a:srgbClr val="000000"/>
                  </a:solidFill>
                  <a:latin typeface="+mj-lt"/>
                </a:rPr>
                <a:t>for study</a:t>
              </a:r>
              <a:endParaRPr lang="en-US" dirty="0">
                <a:solidFill>
                  <a:srgbClr val="000000"/>
                </a:solidFill>
                <a:latin typeface="+mj-lt"/>
              </a:endParaRPr>
            </a:p>
          </p:txBody>
        </p:sp>
      </p:grpSp>
      <p:sp>
        <p:nvSpPr>
          <p:cNvPr id="87" name="Rectangle 86">
            <a:extLst>
              <a:ext uri="{FF2B5EF4-FFF2-40B4-BE49-F238E27FC236}">
                <a16:creationId xmlns:a16="http://schemas.microsoft.com/office/drawing/2014/main" id="{E103B3A6-0093-4948-9184-C3690B963630}"/>
              </a:ext>
            </a:extLst>
          </p:cNvPr>
          <p:cNvSpPr/>
          <p:nvPr/>
        </p:nvSpPr>
        <p:spPr>
          <a:xfrm>
            <a:off x="7577419" y="7851247"/>
            <a:ext cx="5457025" cy="1341978"/>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CONVENIENCE SAMPLING</a:t>
            </a:r>
          </a:p>
        </p:txBody>
      </p:sp>
      <p:grpSp>
        <p:nvGrpSpPr>
          <p:cNvPr id="88" name="Group 87">
            <a:extLst>
              <a:ext uri="{FF2B5EF4-FFF2-40B4-BE49-F238E27FC236}">
                <a16:creationId xmlns:a16="http://schemas.microsoft.com/office/drawing/2014/main" id="{6B9D5CE2-2D78-4CDD-A29D-EED3B1F79730}"/>
              </a:ext>
            </a:extLst>
          </p:cNvPr>
          <p:cNvGrpSpPr/>
          <p:nvPr/>
        </p:nvGrpSpPr>
        <p:grpSpPr>
          <a:xfrm>
            <a:off x="16504589" y="7841896"/>
            <a:ext cx="6049029" cy="3364820"/>
            <a:chOff x="3147686" y="4813693"/>
            <a:chExt cx="6049029" cy="3364820"/>
          </a:xfrm>
        </p:grpSpPr>
        <p:sp>
          <p:nvSpPr>
            <p:cNvPr id="89" name="Rectangle: Top Corners Rounded 88">
              <a:extLst>
                <a:ext uri="{FF2B5EF4-FFF2-40B4-BE49-F238E27FC236}">
                  <a16:creationId xmlns:a16="http://schemas.microsoft.com/office/drawing/2014/main" id="{C588908B-A2E3-4D43-82AB-ED536C32E58C}"/>
                </a:ext>
              </a:extLst>
            </p:cNvPr>
            <p:cNvSpPr/>
            <p:nvPr/>
          </p:nvSpPr>
          <p:spPr>
            <a:xfrm rot="10800000">
              <a:off x="3147686" y="4813693"/>
              <a:ext cx="6049029" cy="3364820"/>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90" name="TextBox 89">
              <a:extLst>
                <a:ext uri="{FF2B5EF4-FFF2-40B4-BE49-F238E27FC236}">
                  <a16:creationId xmlns:a16="http://schemas.microsoft.com/office/drawing/2014/main" id="{4317F029-CEFB-4258-A217-2A95FF687BE7}"/>
                </a:ext>
              </a:extLst>
            </p:cNvPr>
            <p:cNvSpPr txBox="1"/>
            <p:nvPr/>
          </p:nvSpPr>
          <p:spPr>
            <a:xfrm>
              <a:off x="3317807" y="5040133"/>
              <a:ext cx="5738722" cy="2862322"/>
            </a:xfrm>
            <a:prstGeom prst="rect">
              <a:avLst/>
            </a:prstGeom>
            <a:noFill/>
          </p:spPr>
          <p:txBody>
            <a:bodyPr wrap="square" rtlCol="0">
              <a:spAutoFit/>
            </a:bodyPr>
            <a:lstStyle/>
            <a:p>
              <a:pPr algn="ctr"/>
              <a:r>
                <a:rPr lang="en-PH" dirty="0">
                  <a:solidFill>
                    <a:srgbClr val="000000"/>
                  </a:solidFill>
                  <a:latin typeface="+mj-lt"/>
                </a:rPr>
                <a:t>The number of samples is decided by the researcher and selection is also made out of availability of the respondent.</a:t>
              </a:r>
              <a:endParaRPr lang="en-US" dirty="0">
                <a:solidFill>
                  <a:srgbClr val="000000"/>
                </a:solidFill>
                <a:latin typeface="+mj-lt"/>
              </a:endParaRPr>
            </a:p>
          </p:txBody>
        </p:sp>
      </p:grpSp>
      <p:sp>
        <p:nvSpPr>
          <p:cNvPr id="91" name="Rectangle 90">
            <a:extLst>
              <a:ext uri="{FF2B5EF4-FFF2-40B4-BE49-F238E27FC236}">
                <a16:creationId xmlns:a16="http://schemas.microsoft.com/office/drawing/2014/main" id="{3A253395-AA80-47E2-A505-738CD22160EE}"/>
              </a:ext>
            </a:extLst>
          </p:cNvPr>
          <p:cNvSpPr/>
          <p:nvPr/>
        </p:nvSpPr>
        <p:spPr>
          <a:xfrm>
            <a:off x="16504589" y="7086326"/>
            <a:ext cx="6049029" cy="755573"/>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QUOTA SAMPLING</a:t>
            </a:r>
          </a:p>
        </p:txBody>
      </p:sp>
      <p:pic>
        <p:nvPicPr>
          <p:cNvPr id="92" name="Picture 91">
            <a:hlinkClick r:id="rId4" action="ppaction://hlinksldjump"/>
            <a:extLst>
              <a:ext uri="{FF2B5EF4-FFF2-40B4-BE49-F238E27FC236}">
                <a16:creationId xmlns:a16="http://schemas.microsoft.com/office/drawing/2014/main" id="{E7A66262-F6DD-4DD5-87EE-53D02EC5FDFE}"/>
              </a:ext>
            </a:extLst>
          </p:cNvPr>
          <p:cNvPicPr>
            <a:picLocks noChangeAspect="1"/>
          </p:cNvPicPr>
          <p:nvPr/>
        </p:nvPicPr>
        <p:blipFill>
          <a:blip r:embed="rId5"/>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1155899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500"/>
                                        <p:tgtEl>
                                          <p:spTgt spid="87"/>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additive="base">
                                        <p:cTn id="18" dur="500"/>
                                        <p:tgtEl>
                                          <p:spTgt spid="84"/>
                                        </p:tgtEl>
                                        <p:attrNameLst>
                                          <p:attrName>ppt_y</p:attrName>
                                        </p:attrNameLst>
                                      </p:cBhvr>
                                      <p:tavLst>
                                        <p:tav tm="0">
                                          <p:val>
                                            <p:strVal val="#ppt_y-#ppt_h*1.125000"/>
                                          </p:val>
                                        </p:tav>
                                        <p:tav tm="100000">
                                          <p:val>
                                            <p:strVal val="#ppt_y"/>
                                          </p:val>
                                        </p:tav>
                                      </p:tavLst>
                                    </p:anim>
                                    <p:animEffect transition="in" filter="wipe(down)">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par>
                          <p:cTn id="32" fill="hold">
                            <p:stCondLst>
                              <p:cond delay="500"/>
                            </p:stCondLst>
                            <p:childTnLst>
                              <p:par>
                                <p:cTn id="33" presetID="12" presetClass="entr" presetSubtype="1"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ppt_y</p:attrName>
                                        </p:attrNameLst>
                                      </p:cBhvr>
                                      <p:tavLst>
                                        <p:tav tm="0">
                                          <p:val>
                                            <p:strVal val="#ppt_y-#ppt_h*1.125000"/>
                                          </p:val>
                                        </p:tav>
                                        <p:tav tm="100000">
                                          <p:val>
                                            <p:strVal val="#ppt_y"/>
                                          </p:val>
                                        </p:tav>
                                      </p:tavLst>
                                    </p:anim>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xit" presetSubtype="1" fill="hold" nodeType="clickEffect">
                                  <p:stCondLst>
                                    <p:cond delay="0"/>
                                  </p:stCondLst>
                                  <p:childTnLst>
                                    <p:anim calcmode="lin" valueType="num">
                                      <p:cBhvr additive="base">
                                        <p:cTn id="40" dur="500"/>
                                        <p:tgtEl>
                                          <p:spTgt spid="84"/>
                                        </p:tgtEl>
                                        <p:attrNameLst>
                                          <p:attrName>ppt_y</p:attrName>
                                        </p:attrNameLst>
                                      </p:cBhvr>
                                      <p:tavLst>
                                        <p:tav tm="0">
                                          <p:val>
                                            <p:strVal val="#ppt_y"/>
                                          </p:val>
                                        </p:tav>
                                        <p:tav tm="100000">
                                          <p:val>
                                            <p:strVal val="#ppt_y-#ppt_h*1.125000"/>
                                          </p:val>
                                        </p:tav>
                                      </p:tavLst>
                                    </p:anim>
                                    <p:animEffect transition="out" filter="wipe(up)">
                                      <p:cBhvr>
                                        <p:cTn id="41" dur="500"/>
                                        <p:tgtEl>
                                          <p:spTgt spid="84"/>
                                        </p:tgtEl>
                                      </p:cBhvr>
                                    </p:animEffect>
                                    <p:set>
                                      <p:cBhvr>
                                        <p:cTn id="42" dur="1" fill="hold">
                                          <p:stCondLst>
                                            <p:cond delay="499"/>
                                          </p:stCondLst>
                                        </p:cTn>
                                        <p:tgtEl>
                                          <p:spTgt spid="84"/>
                                        </p:tgtEl>
                                        <p:attrNameLst>
                                          <p:attrName>style.visibility</p:attrName>
                                        </p:attrNameLst>
                                      </p:cBhvr>
                                      <p:to>
                                        <p:strVal val="hidden"/>
                                      </p:to>
                                    </p:set>
                                  </p:childTnLst>
                                </p:cTn>
                              </p:par>
                              <p:par>
                                <p:cTn id="43" presetID="12" presetClass="exit" presetSubtype="1" fill="hold" nodeType="withEffect">
                                  <p:stCondLst>
                                    <p:cond delay="0"/>
                                  </p:stCondLst>
                                  <p:childTnLst>
                                    <p:anim calcmode="lin" valueType="num">
                                      <p:cBhvr additive="base">
                                        <p:cTn id="44" dur="500"/>
                                        <p:tgtEl>
                                          <p:spTgt spid="88"/>
                                        </p:tgtEl>
                                        <p:attrNameLst>
                                          <p:attrName>ppt_y</p:attrName>
                                        </p:attrNameLst>
                                      </p:cBhvr>
                                      <p:tavLst>
                                        <p:tav tm="0">
                                          <p:val>
                                            <p:strVal val="#ppt_y"/>
                                          </p:val>
                                        </p:tav>
                                        <p:tav tm="100000">
                                          <p:val>
                                            <p:strVal val="#ppt_y-#ppt_h*1.125000"/>
                                          </p:val>
                                        </p:tav>
                                      </p:tavLst>
                                    </p:anim>
                                    <p:animEffect transition="out" filter="wipe(up)">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par>
                          <p:cTn id="47" fill="hold">
                            <p:stCondLst>
                              <p:cond delay="500"/>
                            </p:stCondLst>
                            <p:childTnLst>
                              <p:par>
                                <p:cTn id="48" presetID="53" presetClass="exit" presetSubtype="32" fill="hold" nodeType="afterEffect">
                                  <p:stCondLst>
                                    <p:cond delay="0"/>
                                  </p:stCondLst>
                                  <p:childTnLst>
                                    <p:anim calcmode="lin" valueType="num">
                                      <p:cBhvr>
                                        <p:cTn id="49" dur="500"/>
                                        <p:tgtEl>
                                          <p:spTgt spid="18"/>
                                        </p:tgtEl>
                                        <p:attrNameLst>
                                          <p:attrName>ppt_w</p:attrName>
                                        </p:attrNameLst>
                                      </p:cBhvr>
                                      <p:tavLst>
                                        <p:tav tm="0">
                                          <p:val>
                                            <p:strVal val="ppt_w"/>
                                          </p:val>
                                        </p:tav>
                                        <p:tav tm="100000">
                                          <p:val>
                                            <p:fltVal val="0"/>
                                          </p:val>
                                        </p:tav>
                                      </p:tavLst>
                                    </p:anim>
                                    <p:anim calcmode="lin" valueType="num">
                                      <p:cBhvr>
                                        <p:cTn id="50" dur="500"/>
                                        <p:tgtEl>
                                          <p:spTgt spid="18"/>
                                        </p:tgtEl>
                                        <p:attrNameLst>
                                          <p:attrName>ppt_h</p:attrName>
                                        </p:attrNameLst>
                                      </p:cBhvr>
                                      <p:tavLst>
                                        <p:tav tm="0">
                                          <p:val>
                                            <p:strVal val="ppt_h"/>
                                          </p:val>
                                        </p:tav>
                                        <p:tav tm="100000">
                                          <p:val>
                                            <p:fltVal val="0"/>
                                          </p:val>
                                        </p:tav>
                                      </p:tavLst>
                                    </p:anim>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53" presetClass="exit" presetSubtype="32" fill="hold" nodeType="withEffect">
                                  <p:stCondLst>
                                    <p:cond delay="0"/>
                                  </p:stCondLst>
                                  <p:childTnLst>
                                    <p:anim calcmode="lin" valueType="num">
                                      <p:cBhvr>
                                        <p:cTn id="54" dur="500"/>
                                        <p:tgtEl>
                                          <p:spTgt spid="63"/>
                                        </p:tgtEl>
                                        <p:attrNameLst>
                                          <p:attrName>ppt_w</p:attrName>
                                        </p:attrNameLst>
                                      </p:cBhvr>
                                      <p:tavLst>
                                        <p:tav tm="0">
                                          <p:val>
                                            <p:strVal val="ppt_w"/>
                                          </p:val>
                                        </p:tav>
                                        <p:tav tm="100000">
                                          <p:val>
                                            <p:fltVal val="0"/>
                                          </p:val>
                                        </p:tav>
                                      </p:tavLst>
                                    </p:anim>
                                    <p:anim calcmode="lin" valueType="num">
                                      <p:cBhvr>
                                        <p:cTn id="55" dur="500"/>
                                        <p:tgtEl>
                                          <p:spTgt spid="63"/>
                                        </p:tgtEl>
                                        <p:attrNameLst>
                                          <p:attrName>ppt_h</p:attrName>
                                        </p:attrNameLst>
                                      </p:cBhvr>
                                      <p:tavLst>
                                        <p:tav tm="0">
                                          <p:val>
                                            <p:strVal val="ppt_h"/>
                                          </p:val>
                                        </p:tav>
                                        <p:tav tm="100000">
                                          <p:val>
                                            <p:fltVal val="0"/>
                                          </p:val>
                                        </p:tav>
                                      </p:tavLst>
                                    </p:anim>
                                    <p:animEffect transition="out" filter="fade">
                                      <p:cBhvr>
                                        <p:cTn id="56" dur="500"/>
                                        <p:tgtEl>
                                          <p:spTgt spid="63"/>
                                        </p:tgtEl>
                                      </p:cBhvr>
                                    </p:animEffect>
                                    <p:set>
                                      <p:cBhvr>
                                        <p:cTn id="57" dur="1" fill="hold">
                                          <p:stCondLst>
                                            <p:cond delay="499"/>
                                          </p:stCondLst>
                                        </p:cTn>
                                        <p:tgtEl>
                                          <p:spTgt spid="63"/>
                                        </p:tgtEl>
                                        <p:attrNameLst>
                                          <p:attrName>style.visibility</p:attrName>
                                        </p:attrNameLst>
                                      </p:cBhvr>
                                      <p:to>
                                        <p:strVal val="hidden"/>
                                      </p:to>
                                    </p:set>
                                  </p:childTnLst>
                                </p:cTn>
                              </p:par>
                              <p:par>
                                <p:cTn id="58" presetID="53" presetClass="exit" presetSubtype="32" fill="hold" grpId="1" nodeType="withEffect">
                                  <p:stCondLst>
                                    <p:cond delay="0"/>
                                  </p:stCondLst>
                                  <p:childTnLst>
                                    <p:anim calcmode="lin" valueType="num">
                                      <p:cBhvr>
                                        <p:cTn id="59" dur="500"/>
                                        <p:tgtEl>
                                          <p:spTgt spid="87"/>
                                        </p:tgtEl>
                                        <p:attrNameLst>
                                          <p:attrName>ppt_w</p:attrName>
                                        </p:attrNameLst>
                                      </p:cBhvr>
                                      <p:tavLst>
                                        <p:tav tm="0">
                                          <p:val>
                                            <p:strVal val="ppt_w"/>
                                          </p:val>
                                        </p:tav>
                                        <p:tav tm="100000">
                                          <p:val>
                                            <p:fltVal val="0"/>
                                          </p:val>
                                        </p:tav>
                                      </p:tavLst>
                                    </p:anim>
                                    <p:anim calcmode="lin" valueType="num">
                                      <p:cBhvr>
                                        <p:cTn id="60" dur="500"/>
                                        <p:tgtEl>
                                          <p:spTgt spid="87"/>
                                        </p:tgtEl>
                                        <p:attrNameLst>
                                          <p:attrName>ppt_h</p:attrName>
                                        </p:attrNameLst>
                                      </p:cBhvr>
                                      <p:tavLst>
                                        <p:tav tm="0">
                                          <p:val>
                                            <p:strVal val="ppt_h"/>
                                          </p:val>
                                        </p:tav>
                                        <p:tav tm="100000">
                                          <p:val>
                                            <p:fltVal val="0"/>
                                          </p:val>
                                        </p:tav>
                                      </p:tavLst>
                                    </p:anim>
                                    <p:animEffect transition="out" filter="fade">
                                      <p:cBhvr>
                                        <p:cTn id="61" dur="500"/>
                                        <p:tgtEl>
                                          <p:spTgt spid="87"/>
                                        </p:tgtEl>
                                      </p:cBhvr>
                                    </p:animEffect>
                                    <p:set>
                                      <p:cBhvr>
                                        <p:cTn id="62" dur="1" fill="hold">
                                          <p:stCondLst>
                                            <p:cond delay="499"/>
                                          </p:stCondLst>
                                        </p:cTn>
                                        <p:tgtEl>
                                          <p:spTgt spid="87"/>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91"/>
                                        </p:tgtEl>
                                        <p:attrNameLst>
                                          <p:attrName>ppt_w</p:attrName>
                                        </p:attrNameLst>
                                      </p:cBhvr>
                                      <p:tavLst>
                                        <p:tav tm="0">
                                          <p:val>
                                            <p:strVal val="ppt_w"/>
                                          </p:val>
                                        </p:tav>
                                        <p:tav tm="100000">
                                          <p:val>
                                            <p:fltVal val="0"/>
                                          </p:val>
                                        </p:tav>
                                      </p:tavLst>
                                    </p:anim>
                                    <p:anim calcmode="lin" valueType="num">
                                      <p:cBhvr>
                                        <p:cTn id="65" dur="500"/>
                                        <p:tgtEl>
                                          <p:spTgt spid="91"/>
                                        </p:tgtEl>
                                        <p:attrNameLst>
                                          <p:attrName>ppt_h</p:attrName>
                                        </p:attrNameLst>
                                      </p:cBhvr>
                                      <p:tavLst>
                                        <p:tav tm="0">
                                          <p:val>
                                            <p:strVal val="ppt_h"/>
                                          </p:val>
                                        </p:tav>
                                        <p:tav tm="100000">
                                          <p:val>
                                            <p:fltVal val="0"/>
                                          </p:val>
                                        </p:tav>
                                      </p:tavLst>
                                    </p:anim>
                                    <p:animEffect transition="out" filter="fade">
                                      <p:cBhvr>
                                        <p:cTn id="66" dur="500"/>
                                        <p:tgtEl>
                                          <p:spTgt spid="91"/>
                                        </p:tgtEl>
                                      </p:cBhvr>
                                    </p:animEffect>
                                    <p:set>
                                      <p:cBhvr>
                                        <p:cTn id="67"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91" grpId="0" animBg="1"/>
      <p:bldP spid="9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3C467D-CF65-4BDB-B88F-A947FCBADC3A}"/>
              </a:ext>
            </a:extLst>
          </p:cNvPr>
          <p:cNvGrpSpPr/>
          <p:nvPr/>
        </p:nvGrpSpPr>
        <p:grpSpPr>
          <a:xfrm>
            <a:off x="8428103" y="956606"/>
            <a:ext cx="7521611" cy="1457996"/>
            <a:chOff x="8428103" y="956606"/>
            <a:chExt cx="7521611" cy="1457996"/>
          </a:xfrm>
        </p:grpSpPr>
        <p:sp>
          <p:nvSpPr>
            <p:cNvPr id="4" name="TextBox 3">
              <a:extLst>
                <a:ext uri="{FF2B5EF4-FFF2-40B4-BE49-F238E27FC236}">
                  <a16:creationId xmlns:a16="http://schemas.microsoft.com/office/drawing/2014/main" id="{610E5451-C922-4943-8831-B319FA1951D1}"/>
                </a:ext>
              </a:extLst>
            </p:cNvPr>
            <p:cNvSpPr txBox="1"/>
            <p:nvPr/>
          </p:nvSpPr>
          <p:spPr>
            <a:xfrm>
              <a:off x="8428103" y="956606"/>
              <a:ext cx="7521611"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Sampling Techniques</a:t>
              </a:r>
            </a:p>
          </p:txBody>
        </p:sp>
        <p:sp>
          <p:nvSpPr>
            <p:cNvPr id="5" name="TextBox 4">
              <a:extLst>
                <a:ext uri="{FF2B5EF4-FFF2-40B4-BE49-F238E27FC236}">
                  <a16:creationId xmlns:a16="http://schemas.microsoft.com/office/drawing/2014/main" id="{440C61D4-657F-4492-8E12-B6AAD9C17CCA}"/>
                </a:ext>
              </a:extLst>
            </p:cNvPr>
            <p:cNvSpPr txBox="1"/>
            <p:nvPr/>
          </p:nvSpPr>
          <p:spPr>
            <a:xfrm>
              <a:off x="9525211" y="1879071"/>
              <a:ext cx="5451172" cy="535531"/>
            </a:xfrm>
            <a:prstGeom prst="rect">
              <a:avLst/>
            </a:prstGeom>
            <a:noFill/>
          </p:spPr>
          <p:txBody>
            <a:bodyPr wrap="none" rtlCol="0">
              <a:spAutoFit/>
            </a:bodyPr>
            <a:lstStyle/>
            <a:p>
              <a:pPr algn="ctr">
                <a:lnSpc>
                  <a:spcPct val="80000"/>
                </a:lnSpc>
              </a:pPr>
              <a:r>
                <a:rPr lang="en-US" dirty="0">
                  <a:latin typeface="Lato Light"/>
                  <a:cs typeface="Lato Light"/>
                </a:rPr>
                <a:t>Non-Probability Sampling</a:t>
              </a:r>
            </a:p>
          </p:txBody>
        </p:sp>
      </p:grpSp>
      <p:grpSp>
        <p:nvGrpSpPr>
          <p:cNvPr id="92" name="Group 91">
            <a:extLst>
              <a:ext uri="{FF2B5EF4-FFF2-40B4-BE49-F238E27FC236}">
                <a16:creationId xmlns:a16="http://schemas.microsoft.com/office/drawing/2014/main" id="{BC50AA40-CC50-41DA-B95A-A4154C8C324C}"/>
              </a:ext>
            </a:extLst>
          </p:cNvPr>
          <p:cNvGrpSpPr/>
          <p:nvPr/>
        </p:nvGrpSpPr>
        <p:grpSpPr>
          <a:xfrm>
            <a:off x="2251334" y="2887171"/>
            <a:ext cx="7470265" cy="5613828"/>
            <a:chOff x="8192465" y="2402034"/>
            <a:chExt cx="3485190" cy="2705814"/>
          </a:xfrm>
        </p:grpSpPr>
        <p:grpSp>
          <p:nvGrpSpPr>
            <p:cNvPr id="93" name="Group 92">
              <a:extLst>
                <a:ext uri="{FF2B5EF4-FFF2-40B4-BE49-F238E27FC236}">
                  <a16:creationId xmlns:a16="http://schemas.microsoft.com/office/drawing/2014/main" id="{33B5EF6E-89F0-4B91-B34E-5E0EAF4A6995}"/>
                </a:ext>
              </a:extLst>
            </p:cNvPr>
            <p:cNvGrpSpPr/>
            <p:nvPr/>
          </p:nvGrpSpPr>
          <p:grpSpPr>
            <a:xfrm>
              <a:off x="8192465" y="3384951"/>
              <a:ext cx="3462486" cy="1722897"/>
              <a:chOff x="7468750" y="2393632"/>
              <a:chExt cx="3462486" cy="1722897"/>
            </a:xfrm>
            <a:effectLst>
              <a:outerShdw blurRad="50800" dist="38100" dir="2700000" algn="tl" rotWithShape="0">
                <a:prstClr val="black">
                  <a:alpha val="40000"/>
                </a:prstClr>
              </a:outerShdw>
            </a:effectLst>
          </p:grpSpPr>
          <p:sp>
            <p:nvSpPr>
              <p:cNvPr id="111" name="L-Shape 110">
                <a:extLst>
                  <a:ext uri="{FF2B5EF4-FFF2-40B4-BE49-F238E27FC236}">
                    <a16:creationId xmlns:a16="http://schemas.microsoft.com/office/drawing/2014/main" id="{E05B4DA6-D478-4D0E-8693-A4414D5636C2}"/>
                  </a:ext>
                </a:extLst>
              </p:cNvPr>
              <p:cNvSpPr/>
              <p:nvPr/>
            </p:nvSpPr>
            <p:spPr>
              <a:xfrm>
                <a:off x="8328454" y="2823675"/>
                <a:ext cx="1906212" cy="931434"/>
              </a:xfrm>
              <a:prstGeom prst="corner">
                <a:avLst>
                  <a:gd name="adj1" fmla="val 50000"/>
                  <a:gd name="adj2" fmla="val 11141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L-Shape 111">
                <a:extLst>
                  <a:ext uri="{FF2B5EF4-FFF2-40B4-BE49-F238E27FC236}">
                    <a16:creationId xmlns:a16="http://schemas.microsoft.com/office/drawing/2014/main" id="{9B3456D5-2BA4-4D36-BEC4-99C779364D85}"/>
                  </a:ext>
                </a:extLst>
              </p:cNvPr>
              <p:cNvSpPr/>
              <p:nvPr/>
            </p:nvSpPr>
            <p:spPr>
              <a:xfrm>
                <a:off x="7468750" y="2393632"/>
                <a:ext cx="3462486" cy="1722897"/>
              </a:xfrm>
              <a:prstGeom prst="corner">
                <a:avLst>
                  <a:gd name="adj1" fmla="val 25874"/>
                  <a:gd name="adj2" fmla="val 5332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6EB12C13-F920-4C01-AB4F-50DFEEF69F3D}"/>
                </a:ext>
              </a:extLst>
            </p:cNvPr>
            <p:cNvSpPr/>
            <p:nvPr/>
          </p:nvSpPr>
          <p:spPr>
            <a:xfrm>
              <a:off x="10998937" y="439061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BC76692-D5A2-47E1-8F67-F582925B62AB}"/>
                </a:ext>
              </a:extLst>
            </p:cNvPr>
            <p:cNvSpPr/>
            <p:nvPr/>
          </p:nvSpPr>
          <p:spPr>
            <a:xfrm>
              <a:off x="11030787" y="409882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21F9032-6F88-4B41-803A-CA26BF6562A8}"/>
                </a:ext>
              </a:extLst>
            </p:cNvPr>
            <p:cNvSpPr/>
            <p:nvPr/>
          </p:nvSpPr>
          <p:spPr>
            <a:xfrm>
              <a:off x="11359156" y="439061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0534482-81F7-4672-A5A7-6A7213850D75}"/>
                </a:ext>
              </a:extLst>
            </p:cNvPr>
            <p:cNvSpPr/>
            <p:nvPr/>
          </p:nvSpPr>
          <p:spPr>
            <a:xfrm>
              <a:off x="11391006" y="409882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CAA1763-5F05-44BC-9850-F5109513D615}"/>
                </a:ext>
              </a:extLst>
            </p:cNvPr>
            <p:cNvSpPr/>
            <p:nvPr/>
          </p:nvSpPr>
          <p:spPr>
            <a:xfrm>
              <a:off x="10188397" y="3999499"/>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1C01FC0-673A-458F-9B41-46D327E9D3B4}"/>
                </a:ext>
              </a:extLst>
            </p:cNvPr>
            <p:cNvSpPr/>
            <p:nvPr/>
          </p:nvSpPr>
          <p:spPr>
            <a:xfrm>
              <a:off x="10220247" y="3707707"/>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CCA4C19-9CE0-460D-BC8C-42BA82702B93}"/>
                </a:ext>
              </a:extLst>
            </p:cNvPr>
            <p:cNvSpPr/>
            <p:nvPr/>
          </p:nvSpPr>
          <p:spPr>
            <a:xfrm>
              <a:off x="10548616" y="3999499"/>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9034C9CB-6E76-4ED5-9781-BD3A5D34F21C}"/>
                </a:ext>
              </a:extLst>
            </p:cNvPr>
            <p:cNvSpPr/>
            <p:nvPr/>
          </p:nvSpPr>
          <p:spPr>
            <a:xfrm>
              <a:off x="10580466" y="3707707"/>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C2999BA-DEAF-4F22-8785-2CDA6D6C4967}"/>
                </a:ext>
              </a:extLst>
            </p:cNvPr>
            <p:cNvSpPr/>
            <p:nvPr/>
          </p:nvSpPr>
          <p:spPr>
            <a:xfrm>
              <a:off x="9197032" y="3542070"/>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DE2BDD8-FD14-4EA8-BE60-ECB956842494}"/>
                </a:ext>
              </a:extLst>
            </p:cNvPr>
            <p:cNvSpPr/>
            <p:nvPr/>
          </p:nvSpPr>
          <p:spPr>
            <a:xfrm>
              <a:off x="9228882" y="3250278"/>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54B33F5-6B1D-40A1-99D4-82A28211FA49}"/>
                </a:ext>
              </a:extLst>
            </p:cNvPr>
            <p:cNvSpPr/>
            <p:nvPr/>
          </p:nvSpPr>
          <p:spPr>
            <a:xfrm>
              <a:off x="9557251" y="354207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B1127FA-F03B-457F-A566-E21FFC2C1F53}"/>
                </a:ext>
              </a:extLst>
            </p:cNvPr>
            <p:cNvSpPr/>
            <p:nvPr/>
          </p:nvSpPr>
          <p:spPr>
            <a:xfrm>
              <a:off x="9589101" y="325027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6A89116-E386-42A9-8965-EDC80662D3CA}"/>
                </a:ext>
              </a:extLst>
            </p:cNvPr>
            <p:cNvSpPr/>
            <p:nvPr/>
          </p:nvSpPr>
          <p:spPr>
            <a:xfrm>
              <a:off x="8334051" y="2467391"/>
              <a:ext cx="1725961" cy="17790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C358C1F-118F-484E-894F-A693416A7579}"/>
                </a:ext>
              </a:extLst>
            </p:cNvPr>
            <p:cNvSpPr/>
            <p:nvPr/>
          </p:nvSpPr>
          <p:spPr>
            <a:xfrm>
              <a:off x="8674672" y="3101423"/>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159EB1E4-C9B8-40BB-8CCD-EF0B7C84ABDB}"/>
                </a:ext>
              </a:extLst>
            </p:cNvPr>
            <p:cNvSpPr/>
            <p:nvPr/>
          </p:nvSpPr>
          <p:spPr>
            <a:xfrm>
              <a:off x="8706522" y="2809631"/>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355524F-682E-49A1-A1EA-BBC49CD01CA9}"/>
                </a:ext>
              </a:extLst>
            </p:cNvPr>
            <p:cNvSpPr/>
            <p:nvPr/>
          </p:nvSpPr>
          <p:spPr>
            <a:xfrm>
              <a:off x="9613242" y="2693826"/>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2B8E7CBF-F764-4CB9-9E83-686E4D667B4F}"/>
                </a:ext>
              </a:extLst>
            </p:cNvPr>
            <p:cNvSpPr/>
            <p:nvPr/>
          </p:nvSpPr>
          <p:spPr>
            <a:xfrm>
              <a:off x="9645092" y="2402034"/>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06241F76-CB7A-45E6-ABCC-A03047391134}"/>
              </a:ext>
            </a:extLst>
          </p:cNvPr>
          <p:cNvGrpSpPr/>
          <p:nvPr/>
        </p:nvGrpSpPr>
        <p:grpSpPr>
          <a:xfrm>
            <a:off x="12435623" y="2414602"/>
            <a:ext cx="7588546" cy="5983084"/>
            <a:chOff x="5150970" y="4439149"/>
            <a:chExt cx="2843091" cy="2403082"/>
          </a:xfrm>
        </p:grpSpPr>
        <p:sp>
          <p:nvSpPr>
            <p:cNvPr id="114" name="Rectangle 113">
              <a:extLst>
                <a:ext uri="{FF2B5EF4-FFF2-40B4-BE49-F238E27FC236}">
                  <a16:creationId xmlns:a16="http://schemas.microsoft.com/office/drawing/2014/main" id="{7D91AD3C-8535-40E1-B84C-E0C8A02DC873}"/>
                </a:ext>
              </a:extLst>
            </p:cNvPr>
            <p:cNvSpPr/>
            <p:nvPr/>
          </p:nvSpPr>
          <p:spPr>
            <a:xfrm>
              <a:off x="5150970" y="5680571"/>
              <a:ext cx="318499" cy="246901"/>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9B19036-D91F-4C21-949D-DDD943857893}"/>
                </a:ext>
              </a:extLst>
            </p:cNvPr>
            <p:cNvSpPr/>
            <p:nvPr/>
          </p:nvSpPr>
          <p:spPr>
            <a:xfrm>
              <a:off x="5182820" y="5388779"/>
              <a:ext cx="254799" cy="269346"/>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F130A6B-6D4B-468B-AC1E-9AC04A8CE08C}"/>
                </a:ext>
              </a:extLst>
            </p:cNvPr>
            <p:cNvSpPr/>
            <p:nvPr/>
          </p:nvSpPr>
          <p:spPr>
            <a:xfrm>
              <a:off x="5894402" y="5141878"/>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A7DFD03-9C4C-4547-AC2F-2D04233C78C4}"/>
                </a:ext>
              </a:extLst>
            </p:cNvPr>
            <p:cNvSpPr/>
            <p:nvPr/>
          </p:nvSpPr>
          <p:spPr>
            <a:xfrm>
              <a:off x="5926252" y="4850086"/>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A4D56F6A-B78A-47EF-BB0B-1B9BEADD80AF}"/>
                </a:ext>
              </a:extLst>
            </p:cNvPr>
            <p:cNvSpPr/>
            <p:nvPr/>
          </p:nvSpPr>
          <p:spPr>
            <a:xfrm>
              <a:off x="6134056" y="6353350"/>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A795C74-A854-421A-8AD5-81573E8E02D5}"/>
                </a:ext>
              </a:extLst>
            </p:cNvPr>
            <p:cNvSpPr/>
            <p:nvPr/>
          </p:nvSpPr>
          <p:spPr>
            <a:xfrm>
              <a:off x="6165906" y="6061558"/>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D5D409DA-6D3C-4D9D-9968-5821AA0C1CC4}"/>
                </a:ext>
              </a:extLst>
            </p:cNvPr>
            <p:cNvSpPr/>
            <p:nvPr/>
          </p:nvSpPr>
          <p:spPr>
            <a:xfrm>
              <a:off x="6618464" y="4730941"/>
              <a:ext cx="318499" cy="24690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55F958E-1ED2-45AF-BF26-9D19B4B11B05}"/>
                </a:ext>
              </a:extLst>
            </p:cNvPr>
            <p:cNvSpPr/>
            <p:nvPr/>
          </p:nvSpPr>
          <p:spPr>
            <a:xfrm>
              <a:off x="6650314" y="4439149"/>
              <a:ext cx="254799" cy="269346"/>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85B6FFF-93F4-4DD2-884B-9ACF22DACCAE}"/>
                </a:ext>
              </a:extLst>
            </p:cNvPr>
            <p:cNvSpPr/>
            <p:nvPr/>
          </p:nvSpPr>
          <p:spPr>
            <a:xfrm>
              <a:off x="7079661" y="4943022"/>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7264B14-CDFD-4E27-A3EA-7C2CC00CF607}"/>
                </a:ext>
              </a:extLst>
            </p:cNvPr>
            <p:cNvSpPr/>
            <p:nvPr/>
          </p:nvSpPr>
          <p:spPr>
            <a:xfrm>
              <a:off x="7111511" y="4651230"/>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1C742069-2F46-49B6-BF4E-F647FC61B4E1}"/>
                </a:ext>
              </a:extLst>
            </p:cNvPr>
            <p:cNvSpPr/>
            <p:nvPr/>
          </p:nvSpPr>
          <p:spPr>
            <a:xfrm>
              <a:off x="6650314" y="5431903"/>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B206876-32D0-4C27-9DB1-A69F11CD6569}"/>
                </a:ext>
              </a:extLst>
            </p:cNvPr>
            <p:cNvSpPr/>
            <p:nvPr/>
          </p:nvSpPr>
          <p:spPr>
            <a:xfrm>
              <a:off x="6682164" y="5140111"/>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E39E203-6636-4FCD-B387-436C17FF62C3}"/>
                </a:ext>
              </a:extLst>
            </p:cNvPr>
            <p:cNvSpPr/>
            <p:nvPr/>
          </p:nvSpPr>
          <p:spPr>
            <a:xfrm>
              <a:off x="7214365" y="5894368"/>
              <a:ext cx="318499" cy="2469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ABE16D-E452-4AE3-B21F-CB8039621121}"/>
                </a:ext>
              </a:extLst>
            </p:cNvPr>
            <p:cNvSpPr/>
            <p:nvPr/>
          </p:nvSpPr>
          <p:spPr>
            <a:xfrm>
              <a:off x="7246215" y="5602576"/>
              <a:ext cx="254799" cy="269346"/>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272F552-3BDD-4037-964A-7F653C8A420C}"/>
                </a:ext>
              </a:extLst>
            </p:cNvPr>
            <p:cNvSpPr/>
            <p:nvPr/>
          </p:nvSpPr>
          <p:spPr>
            <a:xfrm>
              <a:off x="7675562" y="6106449"/>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44C5343-FF2D-45C5-9F95-770B0BBCBE59}"/>
                </a:ext>
              </a:extLst>
            </p:cNvPr>
            <p:cNvSpPr/>
            <p:nvPr/>
          </p:nvSpPr>
          <p:spPr>
            <a:xfrm>
              <a:off x="7707412" y="5814657"/>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DD5DD0F-AEEB-4014-B2A5-5138F11B62BF}"/>
                </a:ext>
              </a:extLst>
            </p:cNvPr>
            <p:cNvSpPr/>
            <p:nvPr/>
          </p:nvSpPr>
          <p:spPr>
            <a:xfrm>
              <a:off x="7246215" y="6595330"/>
              <a:ext cx="318499" cy="246901"/>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D8D04319-2026-414A-B345-1BC978799D4D}"/>
                </a:ext>
              </a:extLst>
            </p:cNvPr>
            <p:cNvSpPr/>
            <p:nvPr/>
          </p:nvSpPr>
          <p:spPr>
            <a:xfrm>
              <a:off x="7278065" y="6303538"/>
              <a:ext cx="254799" cy="269346"/>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467E844C-76D4-44CF-9EFF-E77B8094D728}"/>
                </a:ext>
              </a:extLst>
            </p:cNvPr>
            <p:cNvSpPr/>
            <p:nvPr/>
          </p:nvSpPr>
          <p:spPr>
            <a:xfrm rot="17803772">
              <a:off x="5282220" y="5146761"/>
              <a:ext cx="611209" cy="34328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3ECE7537-CAA2-4857-8D03-5072908ACB4B}"/>
                </a:ext>
              </a:extLst>
            </p:cNvPr>
            <p:cNvSpPr/>
            <p:nvPr/>
          </p:nvSpPr>
          <p:spPr>
            <a:xfrm rot="17803772" flipH="1">
              <a:off x="5722028" y="5263350"/>
              <a:ext cx="111677" cy="112672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DD29CD1A-23B0-488C-ABEF-B2C9E7739595}"/>
                </a:ext>
              </a:extLst>
            </p:cNvPr>
            <p:cNvSpPr/>
            <p:nvPr/>
          </p:nvSpPr>
          <p:spPr>
            <a:xfrm rot="17803772">
              <a:off x="6070132" y="4595418"/>
              <a:ext cx="611209" cy="34328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725B7279-AD2E-45C0-A6CD-EFD327A2E953}"/>
                </a:ext>
              </a:extLst>
            </p:cNvPr>
            <p:cNvSpPr/>
            <p:nvPr/>
          </p:nvSpPr>
          <p:spPr>
            <a:xfrm rot="17803772">
              <a:off x="6315468" y="4455888"/>
              <a:ext cx="575770" cy="898508"/>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2B384B46-6DBD-49BD-A451-1F75CB017F68}"/>
                </a:ext>
              </a:extLst>
            </p:cNvPr>
            <p:cNvSpPr/>
            <p:nvPr/>
          </p:nvSpPr>
          <p:spPr>
            <a:xfrm rot="17803772">
              <a:off x="6366918" y="4763144"/>
              <a:ext cx="45719" cy="68717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7859163D-515F-467F-8C48-5D1D4EEF5D39}"/>
                </a:ext>
              </a:extLst>
            </p:cNvPr>
            <p:cNvSpPr/>
            <p:nvPr/>
          </p:nvSpPr>
          <p:spPr>
            <a:xfrm rot="17803772">
              <a:off x="6378756" y="5654191"/>
              <a:ext cx="907759" cy="654196"/>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2CA5B2A6-E332-4968-A787-E04E4463640C}"/>
                </a:ext>
              </a:extLst>
            </p:cNvPr>
            <p:cNvSpPr/>
            <p:nvPr/>
          </p:nvSpPr>
          <p:spPr>
            <a:xfrm rot="17803772">
              <a:off x="6596290" y="5553008"/>
              <a:ext cx="849948" cy="1108457"/>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C686D790-158F-423E-ACA5-A9644E053314}"/>
                </a:ext>
              </a:extLst>
            </p:cNvPr>
            <p:cNvSpPr/>
            <p:nvPr/>
          </p:nvSpPr>
          <p:spPr>
            <a:xfrm rot="17803772">
              <a:off x="6746494" y="5820628"/>
              <a:ext cx="282522" cy="1000669"/>
            </a:xfrm>
            <a:custGeom>
              <a:avLst/>
              <a:gdLst>
                <a:gd name="connsiteX0" fmla="*/ 318655 w 318655"/>
                <a:gd name="connsiteY0" fmla="*/ 207818 h 207818"/>
                <a:gd name="connsiteX1" fmla="*/ 0 w 318655"/>
                <a:gd name="connsiteY1" fmla="*/ 0 h 207818"/>
              </a:gdLst>
              <a:ahLst/>
              <a:cxnLst>
                <a:cxn ang="0">
                  <a:pos x="connsiteX0" y="connsiteY0"/>
                </a:cxn>
                <a:cxn ang="0">
                  <a:pos x="connsiteX1" y="connsiteY1"/>
                </a:cxn>
              </a:cxnLst>
              <a:rect l="l" t="t" r="r" b="b"/>
              <a:pathLst>
                <a:path w="318655" h="207818">
                  <a:moveTo>
                    <a:pt x="318655" y="207818"/>
                  </a:moveTo>
                  <a:cubicBezTo>
                    <a:pt x="220518" y="113145"/>
                    <a:pt x="122382" y="18473"/>
                    <a:pt x="0" y="0"/>
                  </a:cubicBezTo>
                </a:path>
              </a:pathLst>
            </a:custGeom>
            <a:noFill/>
            <a:ln>
              <a:solidFill>
                <a:srgbClr val="0070C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4CF5F8BB-7620-4A73-B28B-8DC7AD7A1BEF}"/>
              </a:ext>
            </a:extLst>
          </p:cNvPr>
          <p:cNvGrpSpPr/>
          <p:nvPr/>
        </p:nvGrpSpPr>
        <p:grpSpPr>
          <a:xfrm>
            <a:off x="2351427" y="9711545"/>
            <a:ext cx="7093543" cy="2637933"/>
            <a:chOff x="3147686" y="4813693"/>
            <a:chExt cx="3196177" cy="2637933"/>
          </a:xfrm>
        </p:grpSpPr>
        <p:sp>
          <p:nvSpPr>
            <p:cNvPr id="141" name="Rectangle: Top Corners Rounded 140">
              <a:extLst>
                <a:ext uri="{FF2B5EF4-FFF2-40B4-BE49-F238E27FC236}">
                  <a16:creationId xmlns:a16="http://schemas.microsoft.com/office/drawing/2014/main" id="{E6C1A09D-DA04-4EF0-837B-DEA723C29C02}"/>
                </a:ext>
              </a:extLst>
            </p:cNvPr>
            <p:cNvSpPr/>
            <p:nvPr/>
          </p:nvSpPr>
          <p:spPr>
            <a:xfrm rot="10800000">
              <a:off x="3147686" y="4813693"/>
              <a:ext cx="3196177" cy="2637933"/>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142" name="TextBox 141">
              <a:extLst>
                <a:ext uri="{FF2B5EF4-FFF2-40B4-BE49-F238E27FC236}">
                  <a16:creationId xmlns:a16="http://schemas.microsoft.com/office/drawing/2014/main" id="{B858DE93-FF43-4344-B893-39860018B3DF}"/>
                </a:ext>
              </a:extLst>
            </p:cNvPr>
            <p:cNvSpPr txBox="1"/>
            <p:nvPr/>
          </p:nvSpPr>
          <p:spPr>
            <a:xfrm>
              <a:off x="3147686" y="4900166"/>
              <a:ext cx="3196177" cy="2308324"/>
            </a:xfrm>
            <a:prstGeom prst="rect">
              <a:avLst/>
            </a:prstGeom>
            <a:noFill/>
          </p:spPr>
          <p:txBody>
            <a:bodyPr wrap="square" rtlCol="0">
              <a:spAutoFit/>
            </a:bodyPr>
            <a:lstStyle/>
            <a:p>
              <a:pPr algn="ctr"/>
              <a:r>
                <a:rPr lang="en-PH" dirty="0">
                  <a:solidFill>
                    <a:srgbClr val="000000"/>
                  </a:solidFill>
                  <a:latin typeface="+mj-lt"/>
                </a:rPr>
                <a:t>Using researcher’s judgment to select a sample that they believe, based on prior information, will provide the data they need.</a:t>
              </a:r>
              <a:endParaRPr lang="en-US" dirty="0">
                <a:solidFill>
                  <a:srgbClr val="000000"/>
                </a:solidFill>
                <a:latin typeface="+mj-lt"/>
              </a:endParaRPr>
            </a:p>
          </p:txBody>
        </p:sp>
      </p:grpSp>
      <p:sp>
        <p:nvSpPr>
          <p:cNvPr id="143" name="Rectangle 142">
            <a:extLst>
              <a:ext uri="{FF2B5EF4-FFF2-40B4-BE49-F238E27FC236}">
                <a16:creationId xmlns:a16="http://schemas.microsoft.com/office/drawing/2014/main" id="{E255DF2C-85A1-42C0-AB3A-1756D97C6CC4}"/>
              </a:ext>
            </a:extLst>
          </p:cNvPr>
          <p:cNvSpPr/>
          <p:nvPr/>
        </p:nvSpPr>
        <p:spPr>
          <a:xfrm>
            <a:off x="2351428" y="8780409"/>
            <a:ext cx="7093544" cy="931140"/>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PURPOSIVE SAMPLING</a:t>
            </a:r>
          </a:p>
        </p:txBody>
      </p:sp>
      <p:grpSp>
        <p:nvGrpSpPr>
          <p:cNvPr id="144" name="Group 143">
            <a:extLst>
              <a:ext uri="{FF2B5EF4-FFF2-40B4-BE49-F238E27FC236}">
                <a16:creationId xmlns:a16="http://schemas.microsoft.com/office/drawing/2014/main" id="{641F3764-EFD1-4AA5-B6EE-A8FCC8C156E9}"/>
              </a:ext>
            </a:extLst>
          </p:cNvPr>
          <p:cNvGrpSpPr/>
          <p:nvPr/>
        </p:nvGrpSpPr>
        <p:grpSpPr>
          <a:xfrm>
            <a:off x="15927366" y="9756479"/>
            <a:ext cx="6318164" cy="2431593"/>
            <a:chOff x="3147687" y="4813694"/>
            <a:chExt cx="3196178" cy="2431593"/>
          </a:xfrm>
        </p:grpSpPr>
        <p:sp>
          <p:nvSpPr>
            <p:cNvPr id="145" name="Rectangle: Top Corners Rounded 144">
              <a:extLst>
                <a:ext uri="{FF2B5EF4-FFF2-40B4-BE49-F238E27FC236}">
                  <a16:creationId xmlns:a16="http://schemas.microsoft.com/office/drawing/2014/main" id="{8F563BEB-5CD1-4E73-A21E-EB6B4FAF9B05}"/>
                </a:ext>
              </a:extLst>
            </p:cNvPr>
            <p:cNvSpPr/>
            <p:nvPr/>
          </p:nvSpPr>
          <p:spPr>
            <a:xfrm rot="10800000">
              <a:off x="3147687" y="4813694"/>
              <a:ext cx="3196178" cy="2431593"/>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146" name="TextBox 145">
              <a:extLst>
                <a:ext uri="{FF2B5EF4-FFF2-40B4-BE49-F238E27FC236}">
                  <a16:creationId xmlns:a16="http://schemas.microsoft.com/office/drawing/2014/main" id="{37C17816-9389-4466-932F-D0BBD65AEFC0}"/>
                </a:ext>
              </a:extLst>
            </p:cNvPr>
            <p:cNvSpPr txBox="1"/>
            <p:nvPr/>
          </p:nvSpPr>
          <p:spPr>
            <a:xfrm>
              <a:off x="3350628" y="5191412"/>
              <a:ext cx="2799439" cy="1754326"/>
            </a:xfrm>
            <a:prstGeom prst="rect">
              <a:avLst/>
            </a:prstGeom>
            <a:noFill/>
          </p:spPr>
          <p:txBody>
            <a:bodyPr wrap="square" rtlCol="0">
              <a:spAutoFit/>
            </a:bodyPr>
            <a:lstStyle/>
            <a:p>
              <a:pPr algn="ctr"/>
              <a:r>
                <a:rPr lang="en-PH" dirty="0">
                  <a:solidFill>
                    <a:srgbClr val="000000"/>
                  </a:solidFill>
                  <a:latin typeface="+mj-lt"/>
                </a:rPr>
                <a:t>One sample leads on to more of the same kind of sample.</a:t>
              </a:r>
            </a:p>
          </p:txBody>
        </p:sp>
      </p:grpSp>
      <p:sp>
        <p:nvSpPr>
          <p:cNvPr id="147" name="Rectangle 146">
            <a:extLst>
              <a:ext uri="{FF2B5EF4-FFF2-40B4-BE49-F238E27FC236}">
                <a16:creationId xmlns:a16="http://schemas.microsoft.com/office/drawing/2014/main" id="{6DF042FC-8167-40BA-AF7C-6E66DBB36F4A}"/>
              </a:ext>
            </a:extLst>
          </p:cNvPr>
          <p:cNvSpPr/>
          <p:nvPr/>
        </p:nvSpPr>
        <p:spPr>
          <a:xfrm>
            <a:off x="15909707" y="8862140"/>
            <a:ext cx="6371556" cy="894341"/>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SNOWBALL SAMPLING</a:t>
            </a:r>
          </a:p>
        </p:txBody>
      </p:sp>
      <p:pic>
        <p:nvPicPr>
          <p:cNvPr id="148" name="Picture 147">
            <a:hlinkClick r:id="rId3" action="ppaction://hlinksldjump"/>
            <a:extLst>
              <a:ext uri="{FF2B5EF4-FFF2-40B4-BE49-F238E27FC236}">
                <a16:creationId xmlns:a16="http://schemas.microsoft.com/office/drawing/2014/main" id="{08ABE819-FFA8-4429-8DC2-FEA2A2AB0836}"/>
              </a:ext>
            </a:extLst>
          </p:cNvPr>
          <p:cNvPicPr>
            <a:picLocks noChangeAspect="1"/>
          </p:cNvPicPr>
          <p:nvPr/>
        </p:nvPicPr>
        <p:blipFill>
          <a:blip r:embed="rId4"/>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359409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500"/>
                                        <p:tgtEl>
                                          <p:spTgt spid="143"/>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ppt_y</p:attrName>
                                        </p:attrNameLst>
                                      </p:cBhvr>
                                      <p:tavLst>
                                        <p:tav tm="0">
                                          <p:val>
                                            <p:strVal val="#ppt_y-#ppt_h*1.125000"/>
                                          </p:val>
                                        </p:tav>
                                        <p:tav tm="100000">
                                          <p:val>
                                            <p:strVal val="#ppt_y"/>
                                          </p:val>
                                        </p:tav>
                                      </p:tavLst>
                                    </p:anim>
                                    <p:animEffect transition="in" filter="wipe(down)">
                                      <p:cBhvr>
                                        <p:cTn id="19" dur="500"/>
                                        <p:tgtEl>
                                          <p:spTgt spid="14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p:cTn id="24" dur="500" fill="hold"/>
                                        <p:tgtEl>
                                          <p:spTgt spid="113"/>
                                        </p:tgtEl>
                                        <p:attrNameLst>
                                          <p:attrName>ppt_w</p:attrName>
                                        </p:attrNameLst>
                                      </p:cBhvr>
                                      <p:tavLst>
                                        <p:tav tm="0">
                                          <p:val>
                                            <p:fltVal val="0"/>
                                          </p:val>
                                        </p:tav>
                                        <p:tav tm="100000">
                                          <p:val>
                                            <p:strVal val="#ppt_w"/>
                                          </p:val>
                                        </p:tav>
                                      </p:tavLst>
                                    </p:anim>
                                    <p:anim calcmode="lin" valueType="num">
                                      <p:cBhvr>
                                        <p:cTn id="25" dur="500" fill="hold"/>
                                        <p:tgtEl>
                                          <p:spTgt spid="113"/>
                                        </p:tgtEl>
                                        <p:attrNameLst>
                                          <p:attrName>ppt_h</p:attrName>
                                        </p:attrNameLst>
                                      </p:cBhvr>
                                      <p:tavLst>
                                        <p:tav tm="0">
                                          <p:val>
                                            <p:fltVal val="0"/>
                                          </p:val>
                                        </p:tav>
                                        <p:tav tm="100000">
                                          <p:val>
                                            <p:strVal val="#ppt_h"/>
                                          </p:val>
                                        </p:tav>
                                      </p:tavLst>
                                    </p:anim>
                                    <p:animEffect transition="in" filter="fade">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childTnLst>
                                </p:cTn>
                              </p:par>
                            </p:childTnLst>
                          </p:cTn>
                        </p:par>
                        <p:par>
                          <p:cTn id="32" fill="hold">
                            <p:stCondLst>
                              <p:cond delay="500"/>
                            </p:stCondLst>
                            <p:childTnLst>
                              <p:par>
                                <p:cTn id="33" presetID="12" presetClass="entr" presetSubtype="1"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additive="base">
                                        <p:cTn id="35" dur="500"/>
                                        <p:tgtEl>
                                          <p:spTgt spid="144"/>
                                        </p:tgtEl>
                                        <p:attrNameLst>
                                          <p:attrName>ppt_y</p:attrName>
                                        </p:attrNameLst>
                                      </p:cBhvr>
                                      <p:tavLst>
                                        <p:tav tm="0">
                                          <p:val>
                                            <p:strVal val="#ppt_y-#ppt_h*1.125000"/>
                                          </p:val>
                                        </p:tav>
                                        <p:tav tm="100000">
                                          <p:val>
                                            <p:strVal val="#ppt_y"/>
                                          </p:val>
                                        </p:tav>
                                      </p:tavLst>
                                    </p:anim>
                                    <p:animEffect transition="in" filter="wipe(down)">
                                      <p:cBhvr>
                                        <p:cTn id="36" dur="500"/>
                                        <p:tgtEl>
                                          <p:spTgt spid="14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xit" presetSubtype="1" fill="hold" nodeType="clickEffect">
                                  <p:stCondLst>
                                    <p:cond delay="0"/>
                                  </p:stCondLst>
                                  <p:childTnLst>
                                    <p:anim calcmode="lin" valueType="num">
                                      <p:cBhvr additive="base">
                                        <p:cTn id="40" dur="500"/>
                                        <p:tgtEl>
                                          <p:spTgt spid="140"/>
                                        </p:tgtEl>
                                        <p:attrNameLst>
                                          <p:attrName>ppt_y</p:attrName>
                                        </p:attrNameLst>
                                      </p:cBhvr>
                                      <p:tavLst>
                                        <p:tav tm="0">
                                          <p:val>
                                            <p:strVal val="#ppt_y"/>
                                          </p:val>
                                        </p:tav>
                                        <p:tav tm="100000">
                                          <p:val>
                                            <p:strVal val="#ppt_y-#ppt_h*1.125000"/>
                                          </p:val>
                                        </p:tav>
                                      </p:tavLst>
                                    </p:anim>
                                    <p:animEffect transition="out" filter="wipe(up)">
                                      <p:cBhvr>
                                        <p:cTn id="41" dur="500"/>
                                        <p:tgtEl>
                                          <p:spTgt spid="140"/>
                                        </p:tgtEl>
                                      </p:cBhvr>
                                    </p:animEffect>
                                    <p:set>
                                      <p:cBhvr>
                                        <p:cTn id="42" dur="1" fill="hold">
                                          <p:stCondLst>
                                            <p:cond delay="499"/>
                                          </p:stCondLst>
                                        </p:cTn>
                                        <p:tgtEl>
                                          <p:spTgt spid="140"/>
                                        </p:tgtEl>
                                        <p:attrNameLst>
                                          <p:attrName>style.visibility</p:attrName>
                                        </p:attrNameLst>
                                      </p:cBhvr>
                                      <p:to>
                                        <p:strVal val="hidden"/>
                                      </p:to>
                                    </p:set>
                                  </p:childTnLst>
                                </p:cTn>
                              </p:par>
                              <p:par>
                                <p:cTn id="43" presetID="12" presetClass="exit" presetSubtype="1" fill="hold" nodeType="withEffect">
                                  <p:stCondLst>
                                    <p:cond delay="0"/>
                                  </p:stCondLst>
                                  <p:childTnLst>
                                    <p:anim calcmode="lin" valueType="num">
                                      <p:cBhvr additive="base">
                                        <p:cTn id="44" dur="500"/>
                                        <p:tgtEl>
                                          <p:spTgt spid="144"/>
                                        </p:tgtEl>
                                        <p:attrNameLst>
                                          <p:attrName>ppt_y</p:attrName>
                                        </p:attrNameLst>
                                      </p:cBhvr>
                                      <p:tavLst>
                                        <p:tav tm="0">
                                          <p:val>
                                            <p:strVal val="#ppt_y"/>
                                          </p:val>
                                        </p:tav>
                                        <p:tav tm="100000">
                                          <p:val>
                                            <p:strVal val="#ppt_y-#ppt_h*1.125000"/>
                                          </p:val>
                                        </p:tav>
                                      </p:tavLst>
                                    </p:anim>
                                    <p:animEffect transition="out" filter="wipe(up)">
                                      <p:cBhvr>
                                        <p:cTn id="45" dur="500"/>
                                        <p:tgtEl>
                                          <p:spTgt spid="144"/>
                                        </p:tgtEl>
                                      </p:cBhvr>
                                    </p:animEffect>
                                    <p:set>
                                      <p:cBhvr>
                                        <p:cTn id="46" dur="1" fill="hold">
                                          <p:stCondLst>
                                            <p:cond delay="499"/>
                                          </p:stCondLst>
                                        </p:cTn>
                                        <p:tgtEl>
                                          <p:spTgt spid="144"/>
                                        </p:tgtEl>
                                        <p:attrNameLst>
                                          <p:attrName>style.visibility</p:attrName>
                                        </p:attrNameLst>
                                      </p:cBhvr>
                                      <p:to>
                                        <p:strVal val="hidden"/>
                                      </p:to>
                                    </p:set>
                                  </p:childTnLst>
                                </p:cTn>
                              </p:par>
                            </p:childTnLst>
                          </p:cTn>
                        </p:par>
                        <p:par>
                          <p:cTn id="47" fill="hold">
                            <p:stCondLst>
                              <p:cond delay="500"/>
                            </p:stCondLst>
                            <p:childTnLst>
                              <p:par>
                                <p:cTn id="48" presetID="53" presetClass="exit" presetSubtype="32" fill="hold" nodeType="afterEffect">
                                  <p:stCondLst>
                                    <p:cond delay="0"/>
                                  </p:stCondLst>
                                  <p:childTnLst>
                                    <p:anim calcmode="lin" valueType="num">
                                      <p:cBhvr>
                                        <p:cTn id="49" dur="500"/>
                                        <p:tgtEl>
                                          <p:spTgt spid="92"/>
                                        </p:tgtEl>
                                        <p:attrNameLst>
                                          <p:attrName>ppt_w</p:attrName>
                                        </p:attrNameLst>
                                      </p:cBhvr>
                                      <p:tavLst>
                                        <p:tav tm="0">
                                          <p:val>
                                            <p:strVal val="ppt_w"/>
                                          </p:val>
                                        </p:tav>
                                        <p:tav tm="100000">
                                          <p:val>
                                            <p:fltVal val="0"/>
                                          </p:val>
                                        </p:tav>
                                      </p:tavLst>
                                    </p:anim>
                                    <p:anim calcmode="lin" valueType="num">
                                      <p:cBhvr>
                                        <p:cTn id="50" dur="500"/>
                                        <p:tgtEl>
                                          <p:spTgt spid="92"/>
                                        </p:tgtEl>
                                        <p:attrNameLst>
                                          <p:attrName>ppt_h</p:attrName>
                                        </p:attrNameLst>
                                      </p:cBhvr>
                                      <p:tavLst>
                                        <p:tav tm="0">
                                          <p:val>
                                            <p:strVal val="ppt_h"/>
                                          </p:val>
                                        </p:tav>
                                        <p:tav tm="100000">
                                          <p:val>
                                            <p:fltVal val="0"/>
                                          </p:val>
                                        </p:tav>
                                      </p:tavLst>
                                    </p:anim>
                                    <p:animEffect transition="out" filter="fade">
                                      <p:cBhvr>
                                        <p:cTn id="51" dur="500"/>
                                        <p:tgtEl>
                                          <p:spTgt spid="92"/>
                                        </p:tgtEl>
                                      </p:cBhvr>
                                    </p:animEffect>
                                    <p:set>
                                      <p:cBhvr>
                                        <p:cTn id="52" dur="1" fill="hold">
                                          <p:stCondLst>
                                            <p:cond delay="499"/>
                                          </p:stCondLst>
                                        </p:cTn>
                                        <p:tgtEl>
                                          <p:spTgt spid="92"/>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143"/>
                                        </p:tgtEl>
                                        <p:attrNameLst>
                                          <p:attrName>ppt_w</p:attrName>
                                        </p:attrNameLst>
                                      </p:cBhvr>
                                      <p:tavLst>
                                        <p:tav tm="0">
                                          <p:val>
                                            <p:strVal val="ppt_w"/>
                                          </p:val>
                                        </p:tav>
                                        <p:tav tm="100000">
                                          <p:val>
                                            <p:fltVal val="0"/>
                                          </p:val>
                                        </p:tav>
                                      </p:tavLst>
                                    </p:anim>
                                    <p:anim calcmode="lin" valueType="num">
                                      <p:cBhvr>
                                        <p:cTn id="55" dur="500"/>
                                        <p:tgtEl>
                                          <p:spTgt spid="143"/>
                                        </p:tgtEl>
                                        <p:attrNameLst>
                                          <p:attrName>ppt_h</p:attrName>
                                        </p:attrNameLst>
                                      </p:cBhvr>
                                      <p:tavLst>
                                        <p:tav tm="0">
                                          <p:val>
                                            <p:strVal val="ppt_h"/>
                                          </p:val>
                                        </p:tav>
                                        <p:tav tm="100000">
                                          <p:val>
                                            <p:fltVal val="0"/>
                                          </p:val>
                                        </p:tav>
                                      </p:tavLst>
                                    </p:anim>
                                    <p:animEffect transition="out" filter="fade">
                                      <p:cBhvr>
                                        <p:cTn id="56" dur="500"/>
                                        <p:tgtEl>
                                          <p:spTgt spid="143"/>
                                        </p:tgtEl>
                                      </p:cBhvr>
                                    </p:animEffect>
                                    <p:set>
                                      <p:cBhvr>
                                        <p:cTn id="57" dur="1" fill="hold">
                                          <p:stCondLst>
                                            <p:cond delay="499"/>
                                          </p:stCondLst>
                                        </p:cTn>
                                        <p:tgtEl>
                                          <p:spTgt spid="143"/>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113"/>
                                        </p:tgtEl>
                                        <p:attrNameLst>
                                          <p:attrName>ppt_w</p:attrName>
                                        </p:attrNameLst>
                                      </p:cBhvr>
                                      <p:tavLst>
                                        <p:tav tm="0">
                                          <p:val>
                                            <p:strVal val="ppt_w"/>
                                          </p:val>
                                        </p:tav>
                                        <p:tav tm="100000">
                                          <p:val>
                                            <p:fltVal val="0"/>
                                          </p:val>
                                        </p:tav>
                                      </p:tavLst>
                                    </p:anim>
                                    <p:anim calcmode="lin" valueType="num">
                                      <p:cBhvr>
                                        <p:cTn id="60" dur="500"/>
                                        <p:tgtEl>
                                          <p:spTgt spid="113"/>
                                        </p:tgtEl>
                                        <p:attrNameLst>
                                          <p:attrName>ppt_h</p:attrName>
                                        </p:attrNameLst>
                                      </p:cBhvr>
                                      <p:tavLst>
                                        <p:tav tm="0">
                                          <p:val>
                                            <p:strVal val="ppt_h"/>
                                          </p:val>
                                        </p:tav>
                                        <p:tav tm="100000">
                                          <p:val>
                                            <p:fltVal val="0"/>
                                          </p:val>
                                        </p:tav>
                                      </p:tavLst>
                                    </p:anim>
                                    <p:animEffect transition="out" filter="fade">
                                      <p:cBhvr>
                                        <p:cTn id="61" dur="500"/>
                                        <p:tgtEl>
                                          <p:spTgt spid="113"/>
                                        </p:tgtEl>
                                      </p:cBhvr>
                                    </p:animEffect>
                                    <p:set>
                                      <p:cBhvr>
                                        <p:cTn id="62" dur="1" fill="hold">
                                          <p:stCondLst>
                                            <p:cond delay="499"/>
                                          </p:stCondLst>
                                        </p:cTn>
                                        <p:tgtEl>
                                          <p:spTgt spid="113"/>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147"/>
                                        </p:tgtEl>
                                        <p:attrNameLst>
                                          <p:attrName>ppt_w</p:attrName>
                                        </p:attrNameLst>
                                      </p:cBhvr>
                                      <p:tavLst>
                                        <p:tav tm="0">
                                          <p:val>
                                            <p:strVal val="ppt_w"/>
                                          </p:val>
                                        </p:tav>
                                        <p:tav tm="100000">
                                          <p:val>
                                            <p:fltVal val="0"/>
                                          </p:val>
                                        </p:tav>
                                      </p:tavLst>
                                    </p:anim>
                                    <p:anim calcmode="lin" valueType="num">
                                      <p:cBhvr>
                                        <p:cTn id="65" dur="500"/>
                                        <p:tgtEl>
                                          <p:spTgt spid="147"/>
                                        </p:tgtEl>
                                        <p:attrNameLst>
                                          <p:attrName>ppt_h</p:attrName>
                                        </p:attrNameLst>
                                      </p:cBhvr>
                                      <p:tavLst>
                                        <p:tav tm="0">
                                          <p:val>
                                            <p:strVal val="ppt_h"/>
                                          </p:val>
                                        </p:tav>
                                        <p:tav tm="100000">
                                          <p:val>
                                            <p:fltVal val="0"/>
                                          </p:val>
                                        </p:tav>
                                      </p:tavLst>
                                    </p:anim>
                                    <p:animEffect transition="out" filter="fade">
                                      <p:cBhvr>
                                        <p:cTn id="66" dur="500"/>
                                        <p:tgtEl>
                                          <p:spTgt spid="147"/>
                                        </p:tgtEl>
                                      </p:cBhvr>
                                    </p:animEffect>
                                    <p:set>
                                      <p:cBhvr>
                                        <p:cTn id="67" dur="1" fill="hold">
                                          <p:stCondLst>
                                            <p:cond delay="499"/>
                                          </p:stCondLst>
                                        </p:cTn>
                                        <p:tgtEl>
                                          <p:spTgt spid="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3" grpId="1" animBg="1"/>
      <p:bldP spid="147" grpId="0" animBg="1"/>
      <p:bldP spid="1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FFB6779-A640-4BDE-8540-E5DC9DACD79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1572" t="88" r="21896" b="88"/>
          <a:stretch/>
        </p:blipFill>
        <p:spPr>
          <a:xfrm>
            <a:off x="10568762" y="-9526"/>
            <a:ext cx="13808887" cy="13716000"/>
          </a:xfrm>
        </p:spPr>
      </p:pic>
      <p:sp>
        <p:nvSpPr>
          <p:cNvPr id="4" name="Rectangle 3"/>
          <p:cNvSpPr/>
          <p:nvPr/>
        </p:nvSpPr>
        <p:spPr>
          <a:xfrm>
            <a:off x="-39687" y="0"/>
            <a:ext cx="10608449" cy="13789153"/>
          </a:xfrm>
          <a:prstGeom prst="rect">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09510" y="720515"/>
            <a:ext cx="6397905" cy="1596591"/>
          </a:xfrm>
          <a:prstGeom prst="rect">
            <a:avLst/>
          </a:prstGeom>
          <a:noFill/>
        </p:spPr>
        <p:txBody>
          <a:bodyPr wrap="none" rtlCol="0">
            <a:spAutoFit/>
          </a:bodyPr>
          <a:lstStyle/>
          <a:p>
            <a:pPr>
              <a:lnSpc>
                <a:spcPct val="80000"/>
              </a:lnSpc>
            </a:pPr>
            <a:r>
              <a:rPr lang="en-US" sz="11500" b="1" dirty="0">
                <a:ln w="6600">
                  <a:solidFill>
                    <a:sysClr val="windowText" lastClr="000000"/>
                  </a:solidFill>
                  <a:prstDash val="solid"/>
                </a:ln>
                <a:solidFill>
                  <a:srgbClr val="FFFFFF"/>
                </a:solidFill>
                <a:effectLst>
                  <a:outerShdw dist="38100" dir="2700000" algn="tl" rotWithShape="0">
                    <a:schemeClr val="accent2"/>
                  </a:outerShdw>
                </a:effectLst>
                <a:latin typeface="Bebas Neue Bold" panose="020B0606020202050201" pitchFamily="34" charset="0"/>
                <a:cs typeface="Lato Black"/>
              </a:rPr>
              <a:t>Think of this</a:t>
            </a:r>
            <a:endParaRPr lang="en-US" sz="7200" b="1" dirty="0">
              <a:ln w="6600">
                <a:solidFill>
                  <a:sysClr val="windowText" lastClr="000000"/>
                </a:solidFill>
                <a:prstDash val="solid"/>
              </a:ln>
              <a:solidFill>
                <a:srgbClr val="FFFFFF"/>
              </a:solidFill>
              <a:effectLst>
                <a:outerShdw dist="38100" dir="2700000" algn="tl" rotWithShape="0">
                  <a:schemeClr val="accent2"/>
                </a:outerShdw>
              </a:effectLst>
              <a:latin typeface="Bebas Neue Bold" panose="020B0606020202050201" pitchFamily="34" charset="0"/>
              <a:cs typeface="Lato Light"/>
            </a:endParaRPr>
          </a:p>
        </p:txBody>
      </p:sp>
      <p:sp>
        <p:nvSpPr>
          <p:cNvPr id="9" name="Shape 101">
            <a:extLst>
              <a:ext uri="{FF2B5EF4-FFF2-40B4-BE49-F238E27FC236}">
                <a16:creationId xmlns:a16="http://schemas.microsoft.com/office/drawing/2014/main" id="{7F336239-6A2A-4255-B89B-8FAD2E3DAAFB}"/>
              </a:ext>
            </a:extLst>
          </p:cNvPr>
          <p:cNvSpPr txBox="1">
            <a:spLocks/>
          </p:cNvSpPr>
          <p:nvPr/>
        </p:nvSpPr>
        <p:spPr>
          <a:xfrm>
            <a:off x="745439" y="2407322"/>
            <a:ext cx="8416849" cy="1008338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1pPr>
            <a:lvl2pPr marR="0" lvl="1"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2pPr>
            <a:lvl3pPr marR="0" lvl="2"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3pPr>
            <a:lvl4pPr marR="0" lvl="3"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4pPr>
            <a:lvl5pPr marR="0" lvl="4"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5pPr>
            <a:lvl6pPr marR="0" lvl="5"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6pPr>
            <a:lvl7pPr marR="0" lvl="6"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7pPr>
            <a:lvl8pPr marR="0" lvl="7"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8pPr>
            <a:lvl9pPr marR="0" lvl="8" algn="ctr" rtl="0">
              <a:lnSpc>
                <a:spcPct val="100000"/>
              </a:lnSpc>
              <a:spcBef>
                <a:spcPts val="0"/>
              </a:spcBef>
              <a:spcAft>
                <a:spcPts val="0"/>
              </a:spcAft>
              <a:buClr>
                <a:srgbClr val="FFFFFF"/>
              </a:buClr>
              <a:buSzPct val="100000"/>
              <a:buFont typeface="Lato"/>
              <a:buNone/>
              <a:defRPr sz="2400" b="1" i="0" u="none" strike="noStrike" cap="none">
                <a:solidFill>
                  <a:srgbClr val="FFFFFF"/>
                </a:solidFill>
                <a:latin typeface="Lato"/>
                <a:ea typeface="Lato"/>
                <a:cs typeface="Lato"/>
                <a:sym typeface="Lato"/>
              </a:defRPr>
            </a:lvl9pPr>
          </a:lstStyle>
          <a:p>
            <a:pPr algn="l">
              <a:spcAft>
                <a:spcPts val="600"/>
              </a:spcAft>
            </a:pPr>
            <a:r>
              <a:rPr lang="en-PH" sz="4000" b="0" dirty="0">
                <a:solidFill>
                  <a:srgbClr val="000000"/>
                </a:solidFill>
                <a:latin typeface="Montserrat" panose="00000500000000000000" pitchFamily="50" charset="0"/>
              </a:rPr>
              <a:t>A researcher wants to conduct a practical research in order to determine the effectiveness of peer counseling on the decreasing the truancy of his classmates. Of his 56 classmates, he has selected 20 whose residences are within a kilometer’s radius from the school.</a:t>
            </a:r>
          </a:p>
          <a:p>
            <a:pPr algn="l">
              <a:spcAft>
                <a:spcPts val="600"/>
              </a:spcAft>
            </a:pPr>
            <a:endParaRPr lang="en-PH" sz="4000" b="0" dirty="0">
              <a:solidFill>
                <a:srgbClr val="000000"/>
              </a:solidFill>
              <a:latin typeface="Montserrat" panose="00000500000000000000" pitchFamily="50" charset="0"/>
            </a:endParaRPr>
          </a:p>
          <a:p>
            <a:pPr algn="l">
              <a:spcAft>
                <a:spcPts val="600"/>
              </a:spcAft>
            </a:pPr>
            <a:r>
              <a:rPr lang="en-PH" sz="4000" b="0" dirty="0">
                <a:solidFill>
                  <a:srgbClr val="000000"/>
                </a:solidFill>
                <a:latin typeface="Montserrat" panose="00000500000000000000" pitchFamily="50" charset="0"/>
              </a:rPr>
              <a:t>What sampling technique did the researcher use?</a:t>
            </a:r>
          </a:p>
          <a:p>
            <a:pPr algn="l">
              <a:spcAft>
                <a:spcPts val="600"/>
              </a:spcAft>
            </a:pPr>
            <a:r>
              <a:rPr lang="en-PH" sz="4000" b="0" dirty="0">
                <a:solidFill>
                  <a:srgbClr val="000000"/>
                </a:solidFill>
                <a:latin typeface="Montserrat" panose="00000500000000000000" pitchFamily="50" charset="0"/>
              </a:rPr>
              <a:t>Do you agree on the strategy he has employed?</a:t>
            </a:r>
          </a:p>
        </p:txBody>
      </p:sp>
      <p:pic>
        <p:nvPicPr>
          <p:cNvPr id="10" name="Picture 9">
            <a:hlinkClick r:id="rId3" action="ppaction://hlinksldjump"/>
            <a:extLst>
              <a:ext uri="{FF2B5EF4-FFF2-40B4-BE49-F238E27FC236}">
                <a16:creationId xmlns:a16="http://schemas.microsoft.com/office/drawing/2014/main" id="{5FCCF772-C776-409D-9277-05D2D73CED76}"/>
              </a:ext>
            </a:extLst>
          </p:cNvPr>
          <p:cNvPicPr>
            <a:picLocks noChangeAspect="1"/>
          </p:cNvPicPr>
          <p:nvPr/>
        </p:nvPicPr>
        <p:blipFill>
          <a:blip r:embed="rId4">
            <a:duotone>
              <a:schemeClr val="bg2">
                <a:shade val="45000"/>
                <a:satMod val="135000"/>
              </a:schemeClr>
              <a:prstClr val="white"/>
            </a:duotone>
          </a:blip>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1736775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87" y="0"/>
            <a:ext cx="24450802" cy="13789153"/>
          </a:xfrm>
          <a:prstGeom prst="rect">
            <a:avLst/>
          </a:prstGeom>
          <a:solidFill>
            <a:schemeClr val="accent4">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180112" y="1251257"/>
            <a:ext cx="6102953" cy="1175706"/>
          </a:xfrm>
          <a:prstGeom prst="rect">
            <a:avLst/>
          </a:prstGeom>
          <a:noFill/>
        </p:spPr>
        <p:txBody>
          <a:bodyPr wrap="none" rtlCol="0">
            <a:spAutoFit/>
          </a:bodyPr>
          <a:lstStyle/>
          <a:p>
            <a:pPr>
              <a:lnSpc>
                <a:spcPct val="80000"/>
              </a:lnSpc>
            </a:pPr>
            <a:r>
              <a:rPr lang="en-US" sz="8800" b="1" dirty="0">
                <a:solidFill>
                  <a:schemeClr val="bg1"/>
                </a:solidFill>
                <a:latin typeface="Lato Black"/>
                <a:cs typeface="Lato Black"/>
              </a:rPr>
              <a:t>The Sample</a:t>
            </a:r>
          </a:p>
        </p:txBody>
      </p:sp>
      <p:sp>
        <p:nvSpPr>
          <p:cNvPr id="2" name="TextBox 1">
            <a:extLst>
              <a:ext uri="{FF2B5EF4-FFF2-40B4-BE49-F238E27FC236}">
                <a16:creationId xmlns:a16="http://schemas.microsoft.com/office/drawing/2014/main" id="{C2011099-6264-4AB0-B784-E10C0EFD4FC9}"/>
              </a:ext>
            </a:extLst>
          </p:cNvPr>
          <p:cNvSpPr txBox="1"/>
          <p:nvPr/>
        </p:nvSpPr>
        <p:spPr>
          <a:xfrm>
            <a:off x="1447800" y="2860298"/>
            <a:ext cx="20955000" cy="8956298"/>
          </a:xfrm>
          <a:prstGeom prst="rect">
            <a:avLst/>
          </a:prstGeom>
          <a:noFill/>
        </p:spPr>
        <p:txBody>
          <a:bodyPr wrap="square" rtlCol="0">
            <a:spAutoFit/>
          </a:bodyPr>
          <a:lstStyle/>
          <a:p>
            <a:pPr algn="just"/>
            <a:r>
              <a:rPr lang="en-PH" sz="4800" dirty="0">
                <a:solidFill>
                  <a:schemeClr val="bg1"/>
                </a:solidFill>
                <a:latin typeface="+mj-lt"/>
              </a:rPr>
              <a:t>	The target population of the study are the senior high school students during the second term of the academic year, 2017-2018 of De La Salle </a:t>
            </a:r>
            <a:r>
              <a:rPr lang="en-PH" sz="4800" dirty="0" err="1">
                <a:solidFill>
                  <a:schemeClr val="bg1"/>
                </a:solidFill>
                <a:latin typeface="+mj-lt"/>
              </a:rPr>
              <a:t>Araneta</a:t>
            </a:r>
            <a:r>
              <a:rPr lang="en-PH" sz="4800" dirty="0">
                <a:solidFill>
                  <a:schemeClr val="bg1"/>
                </a:solidFill>
                <a:latin typeface="+mj-lt"/>
              </a:rPr>
              <a:t> University in </a:t>
            </a:r>
            <a:r>
              <a:rPr lang="en-PH" sz="4800" dirty="0" err="1">
                <a:solidFill>
                  <a:schemeClr val="bg1"/>
                </a:solidFill>
                <a:latin typeface="+mj-lt"/>
              </a:rPr>
              <a:t>Malabon</a:t>
            </a:r>
            <a:r>
              <a:rPr lang="en-PH" sz="4800" dirty="0">
                <a:solidFill>
                  <a:schemeClr val="bg1"/>
                </a:solidFill>
                <a:latin typeface="+mj-lt"/>
              </a:rPr>
              <a:t> City. These students belong to three different strands of the SHS program, namely: Accountancy and Business Management (ABM); Humanities and Social Sciences (HUMSS); Science, Technology, Engineering, and Mathematics (STEM).</a:t>
            </a:r>
          </a:p>
          <a:p>
            <a:pPr algn="just"/>
            <a:endParaRPr lang="en-PH" sz="4800" dirty="0">
              <a:solidFill>
                <a:schemeClr val="bg1"/>
              </a:solidFill>
              <a:latin typeface="+mj-lt"/>
            </a:endParaRPr>
          </a:p>
          <a:p>
            <a:pPr algn="just"/>
            <a:r>
              <a:rPr lang="en-PH" sz="4800" dirty="0">
                <a:solidFill>
                  <a:schemeClr val="bg1"/>
                </a:solidFill>
                <a:latin typeface="+mj-lt"/>
              </a:rPr>
              <a:t>	With a population size of 500, the researchers will consider a sample of 223 respondents determined using </a:t>
            </a:r>
            <a:r>
              <a:rPr lang="en-PH" sz="4800" dirty="0" err="1">
                <a:solidFill>
                  <a:schemeClr val="bg1"/>
                </a:solidFill>
                <a:latin typeface="+mj-lt"/>
              </a:rPr>
              <a:t>Slovin’s</a:t>
            </a:r>
            <a:r>
              <a:rPr lang="en-PH" sz="4800" dirty="0">
                <a:solidFill>
                  <a:schemeClr val="bg1"/>
                </a:solidFill>
                <a:latin typeface="+mj-lt"/>
              </a:rPr>
              <a:t> formula for computing sample size with a five percent margin of error. These samples shall be randomly selected through stratified random sampling with the SHS strands being used to define groups and SPSS to randomly determine the samples.</a:t>
            </a:r>
          </a:p>
        </p:txBody>
      </p:sp>
      <p:pic>
        <p:nvPicPr>
          <p:cNvPr id="7" name="Picture 6">
            <a:hlinkClick r:id="rId2" action="ppaction://hlinksldjump"/>
            <a:extLst>
              <a:ext uri="{FF2B5EF4-FFF2-40B4-BE49-F238E27FC236}">
                <a16:creationId xmlns:a16="http://schemas.microsoft.com/office/drawing/2014/main" id="{75B03F81-FB05-4924-9DE7-E6CA56029AA6}"/>
              </a:ext>
            </a:extLst>
          </p:cNvPr>
          <p:cNvPicPr>
            <a:picLocks noChangeAspect="1"/>
          </p:cNvPicPr>
          <p:nvPr/>
        </p:nvPicPr>
        <p:blipFill>
          <a:blip r:embed="rId3"/>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1446672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8" descr="tumblr_n4cmkfHsMO1st5lhmo1_1280.jpg">
            <a:extLst>
              <a:ext uri="{FF2B5EF4-FFF2-40B4-BE49-F238E27FC236}">
                <a16:creationId xmlns:a16="http://schemas.microsoft.com/office/drawing/2014/main" id="{F5BC286A-D68B-40A6-9034-9C431638545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320" b="7320"/>
          <a:stretch>
            <a:fillRect/>
          </a:stretch>
        </p:blipFill>
        <p:spPr>
          <a:xfrm>
            <a:off x="-3176" y="0"/>
            <a:ext cx="24426546" cy="13716000"/>
          </a:xfrm>
        </p:spPr>
      </p:pic>
      <p:sp>
        <p:nvSpPr>
          <p:cNvPr id="4" name="Rectangle 3">
            <a:extLst>
              <a:ext uri="{FF2B5EF4-FFF2-40B4-BE49-F238E27FC236}">
                <a16:creationId xmlns:a16="http://schemas.microsoft.com/office/drawing/2014/main" id="{AB625837-DC81-42D5-B678-7778D4AEB623}"/>
              </a:ext>
            </a:extLst>
          </p:cNvPr>
          <p:cNvSpPr/>
          <p:nvPr/>
        </p:nvSpPr>
        <p:spPr>
          <a:xfrm>
            <a:off x="-3176" y="0"/>
            <a:ext cx="24380826" cy="13716000"/>
          </a:xfrm>
          <a:prstGeom prst="rect">
            <a:avLst/>
          </a:prstGeom>
          <a:solidFill>
            <a:srgbClr val="2C374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262CBB10-1878-40B4-9D80-0E987523908F}"/>
              </a:ext>
            </a:extLst>
          </p:cNvPr>
          <p:cNvGrpSpPr/>
          <p:nvPr/>
        </p:nvGrpSpPr>
        <p:grpSpPr>
          <a:xfrm>
            <a:off x="8887362" y="956606"/>
            <a:ext cx="6653361" cy="1457996"/>
            <a:chOff x="8887362" y="956606"/>
            <a:chExt cx="6653361" cy="1457996"/>
          </a:xfrm>
        </p:grpSpPr>
        <p:sp>
          <p:nvSpPr>
            <p:cNvPr id="6" name="TextBox 5">
              <a:extLst>
                <a:ext uri="{FF2B5EF4-FFF2-40B4-BE49-F238E27FC236}">
                  <a16:creationId xmlns:a16="http://schemas.microsoft.com/office/drawing/2014/main" id="{1365E852-A76A-4666-8F68-6E3166D298B9}"/>
                </a:ext>
              </a:extLst>
            </p:cNvPr>
            <p:cNvSpPr txBox="1"/>
            <p:nvPr/>
          </p:nvSpPr>
          <p:spPr>
            <a:xfrm>
              <a:off x="8887362" y="956606"/>
              <a:ext cx="6603090"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The Instrument</a:t>
              </a:r>
            </a:p>
          </p:txBody>
        </p:sp>
        <p:sp>
          <p:nvSpPr>
            <p:cNvPr id="7" name="TextBox 6">
              <a:extLst>
                <a:ext uri="{FF2B5EF4-FFF2-40B4-BE49-F238E27FC236}">
                  <a16:creationId xmlns:a16="http://schemas.microsoft.com/office/drawing/2014/main" id="{CAF79D97-5B93-4478-8E30-A30C5F3F577A}"/>
                </a:ext>
              </a:extLst>
            </p:cNvPr>
            <p:cNvSpPr txBox="1"/>
            <p:nvPr/>
          </p:nvSpPr>
          <p:spPr>
            <a:xfrm>
              <a:off x="8960844" y="1879071"/>
              <a:ext cx="6579879" cy="535531"/>
            </a:xfrm>
            <a:prstGeom prst="rect">
              <a:avLst/>
            </a:prstGeom>
            <a:noFill/>
          </p:spPr>
          <p:txBody>
            <a:bodyPr wrap="none" rtlCol="0">
              <a:spAutoFit/>
            </a:bodyPr>
            <a:lstStyle/>
            <a:p>
              <a:pPr algn="ctr">
                <a:lnSpc>
                  <a:spcPct val="80000"/>
                </a:lnSpc>
              </a:pPr>
              <a:r>
                <a:rPr lang="en-US" dirty="0">
                  <a:solidFill>
                    <a:schemeClr val="bg1"/>
                  </a:solidFill>
                  <a:latin typeface="Lato Light"/>
                  <a:cs typeface="Lato Light"/>
                </a:rPr>
                <a:t>The Key to Finding the Answers</a:t>
              </a:r>
            </a:p>
          </p:txBody>
        </p:sp>
      </p:grpSp>
      <p:sp>
        <p:nvSpPr>
          <p:cNvPr id="18" name="Rectangle 17">
            <a:extLst>
              <a:ext uri="{FF2B5EF4-FFF2-40B4-BE49-F238E27FC236}">
                <a16:creationId xmlns:a16="http://schemas.microsoft.com/office/drawing/2014/main" id="{6465B353-C52A-4074-A987-6A2E609C35C5}"/>
              </a:ext>
            </a:extLst>
          </p:cNvPr>
          <p:cNvSpPr/>
          <p:nvPr/>
        </p:nvSpPr>
        <p:spPr>
          <a:xfrm>
            <a:off x="2591049" y="3276103"/>
            <a:ext cx="8500481" cy="2646889"/>
          </a:xfrm>
          <a:prstGeom prst="rect">
            <a:avLst/>
          </a:prstGeom>
        </p:spPr>
        <p:txBody>
          <a:bodyPr wrap="square" lIns="182889" tIns="91445" rIns="182889" bIns="91445">
            <a:spAutoFit/>
          </a:bodyPr>
          <a:lstStyle/>
          <a:p>
            <a:r>
              <a:rPr lang="en-PH" sz="4000" dirty="0">
                <a:solidFill>
                  <a:schemeClr val="bg1"/>
                </a:solidFill>
                <a:cs typeface="Lato Light"/>
              </a:rPr>
              <a:t>This refers to the questionnaire or data gathering tool to be constructed, validated and administered. </a:t>
            </a:r>
          </a:p>
        </p:txBody>
      </p:sp>
      <p:sp>
        <p:nvSpPr>
          <p:cNvPr id="19" name="Rectangle 18">
            <a:extLst>
              <a:ext uri="{FF2B5EF4-FFF2-40B4-BE49-F238E27FC236}">
                <a16:creationId xmlns:a16="http://schemas.microsoft.com/office/drawing/2014/main" id="{E86E5F36-A563-4B24-B4A1-0404819E53EB}"/>
              </a:ext>
            </a:extLst>
          </p:cNvPr>
          <p:cNvSpPr/>
          <p:nvPr/>
        </p:nvSpPr>
        <p:spPr>
          <a:xfrm>
            <a:off x="2591049" y="5959195"/>
            <a:ext cx="8380064" cy="1415782"/>
          </a:xfrm>
          <a:prstGeom prst="rect">
            <a:avLst/>
          </a:prstGeom>
        </p:spPr>
        <p:txBody>
          <a:bodyPr wrap="square" lIns="182889" tIns="91445" rIns="182889" bIns="91445">
            <a:spAutoFit/>
          </a:bodyPr>
          <a:lstStyle/>
          <a:p>
            <a:r>
              <a:rPr lang="en-PH" sz="4000" dirty="0">
                <a:solidFill>
                  <a:schemeClr val="bg1"/>
                </a:solidFill>
                <a:cs typeface="Lato Light"/>
              </a:rPr>
              <a:t>If researcher-made, it must be tested for validity and reliability. </a:t>
            </a:r>
          </a:p>
        </p:txBody>
      </p:sp>
      <p:sp>
        <p:nvSpPr>
          <p:cNvPr id="21" name="Rectangle 20">
            <a:extLst>
              <a:ext uri="{FF2B5EF4-FFF2-40B4-BE49-F238E27FC236}">
                <a16:creationId xmlns:a16="http://schemas.microsoft.com/office/drawing/2014/main" id="{EE96FB3A-12C6-43D0-A08B-953094504399}"/>
              </a:ext>
            </a:extLst>
          </p:cNvPr>
          <p:cNvSpPr/>
          <p:nvPr/>
        </p:nvSpPr>
        <p:spPr>
          <a:xfrm>
            <a:off x="2591049" y="9909789"/>
            <a:ext cx="8282287" cy="2646889"/>
          </a:xfrm>
          <a:prstGeom prst="rect">
            <a:avLst/>
          </a:prstGeom>
        </p:spPr>
        <p:txBody>
          <a:bodyPr wrap="square" lIns="182889" tIns="91445" rIns="182889" bIns="91445">
            <a:spAutoFit/>
          </a:bodyPr>
          <a:lstStyle/>
          <a:p>
            <a:r>
              <a:rPr lang="en-PH" sz="4000" dirty="0">
                <a:solidFill>
                  <a:schemeClr val="bg1"/>
                </a:solidFill>
                <a:cs typeface="Lato Light"/>
              </a:rPr>
              <a:t>The researcher must explain its parts, and how the instrument will be validated. The instrument to be used should be appended.</a:t>
            </a:r>
          </a:p>
        </p:txBody>
      </p:sp>
      <p:sp>
        <p:nvSpPr>
          <p:cNvPr id="23" name="Rectangle 22">
            <a:extLst>
              <a:ext uri="{FF2B5EF4-FFF2-40B4-BE49-F238E27FC236}">
                <a16:creationId xmlns:a16="http://schemas.microsoft.com/office/drawing/2014/main" id="{3850DEFB-58CE-4729-8522-217611769F5B}"/>
              </a:ext>
            </a:extLst>
          </p:cNvPr>
          <p:cNvSpPr/>
          <p:nvPr/>
        </p:nvSpPr>
        <p:spPr>
          <a:xfrm>
            <a:off x="2591049" y="7771793"/>
            <a:ext cx="8380064" cy="2031335"/>
          </a:xfrm>
          <a:prstGeom prst="rect">
            <a:avLst/>
          </a:prstGeom>
        </p:spPr>
        <p:txBody>
          <a:bodyPr wrap="square" lIns="182889" tIns="91445" rIns="182889" bIns="91445">
            <a:spAutoFit/>
          </a:bodyPr>
          <a:lstStyle/>
          <a:p>
            <a:r>
              <a:rPr lang="en-PH" sz="4000" dirty="0">
                <a:solidFill>
                  <a:schemeClr val="bg1"/>
                </a:solidFill>
                <a:cs typeface="Lato Light"/>
              </a:rPr>
              <a:t>If adopted, the student should indicate its description as to its items, scoring and qualification. </a:t>
            </a:r>
          </a:p>
        </p:txBody>
      </p:sp>
      <p:sp>
        <p:nvSpPr>
          <p:cNvPr id="24" name="Oval 23">
            <a:extLst>
              <a:ext uri="{FF2B5EF4-FFF2-40B4-BE49-F238E27FC236}">
                <a16:creationId xmlns:a16="http://schemas.microsoft.com/office/drawing/2014/main" id="{F3A3B63F-5933-46D3-BF5E-FBF7016CF7AF}"/>
              </a:ext>
            </a:extLst>
          </p:cNvPr>
          <p:cNvSpPr/>
          <p:nvPr/>
        </p:nvSpPr>
        <p:spPr>
          <a:xfrm>
            <a:off x="13064179" y="5892131"/>
            <a:ext cx="1150339" cy="1151371"/>
          </a:xfrm>
          <a:prstGeom prst="ellipse">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5" name="TextBox 24">
            <a:extLst>
              <a:ext uri="{FF2B5EF4-FFF2-40B4-BE49-F238E27FC236}">
                <a16:creationId xmlns:a16="http://schemas.microsoft.com/office/drawing/2014/main" id="{3D7B1D79-2859-4753-8B33-C050E031943F}"/>
              </a:ext>
            </a:extLst>
          </p:cNvPr>
          <p:cNvSpPr txBox="1"/>
          <p:nvPr/>
        </p:nvSpPr>
        <p:spPr>
          <a:xfrm>
            <a:off x="13423944" y="2882744"/>
            <a:ext cx="10217452" cy="2554545"/>
          </a:xfrm>
          <a:prstGeom prst="rect">
            <a:avLst/>
          </a:prstGeom>
          <a:noFill/>
        </p:spPr>
        <p:txBody>
          <a:bodyPr wrap="square" rtlCol="0">
            <a:spAutoFit/>
          </a:bodyPr>
          <a:lstStyle/>
          <a:p>
            <a:pPr algn="ctr"/>
            <a:r>
              <a:rPr lang="en-US" sz="4000" dirty="0">
                <a:solidFill>
                  <a:srgbClr val="FFFF00"/>
                </a:solidFill>
                <a:latin typeface="Lato Light"/>
                <a:cs typeface="Lato Light"/>
              </a:rPr>
              <a:t>A </a:t>
            </a:r>
            <a:r>
              <a:rPr lang="en-US" sz="4000" b="1" dirty="0">
                <a:solidFill>
                  <a:srgbClr val="FFFF00"/>
                </a:solidFill>
                <a:latin typeface="Lato Light"/>
                <a:cs typeface="Lato Light"/>
              </a:rPr>
              <a:t>survey questionnaire </a:t>
            </a:r>
            <a:r>
              <a:rPr lang="en-US" sz="4000" dirty="0">
                <a:solidFill>
                  <a:srgbClr val="FFFF00"/>
                </a:solidFill>
                <a:latin typeface="Lato Light"/>
                <a:cs typeface="Lato Light"/>
              </a:rPr>
              <a:t>is a commonly used type of instrument in research that lists questions about a topic with spaces for responses.</a:t>
            </a:r>
            <a:endParaRPr lang="en-US" sz="2400" dirty="0">
              <a:solidFill>
                <a:srgbClr val="FFFF00"/>
              </a:solidFill>
              <a:latin typeface="Lato Light"/>
              <a:cs typeface="Lato Light"/>
            </a:endParaRPr>
          </a:p>
        </p:txBody>
      </p:sp>
      <p:sp>
        <p:nvSpPr>
          <p:cNvPr id="26" name="Oval 25">
            <a:extLst>
              <a:ext uri="{FF2B5EF4-FFF2-40B4-BE49-F238E27FC236}">
                <a16:creationId xmlns:a16="http://schemas.microsoft.com/office/drawing/2014/main" id="{46CE3F63-476C-4A55-91B3-B627D1CAF539}"/>
              </a:ext>
            </a:extLst>
          </p:cNvPr>
          <p:cNvSpPr/>
          <p:nvPr/>
        </p:nvSpPr>
        <p:spPr>
          <a:xfrm>
            <a:off x="13069066" y="7599127"/>
            <a:ext cx="1150339" cy="1151371"/>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7" name="Oval 26">
            <a:extLst>
              <a:ext uri="{FF2B5EF4-FFF2-40B4-BE49-F238E27FC236}">
                <a16:creationId xmlns:a16="http://schemas.microsoft.com/office/drawing/2014/main" id="{7B7A94A4-FA08-4E7F-A8A0-C8C21ED44A31}"/>
              </a:ext>
            </a:extLst>
          </p:cNvPr>
          <p:cNvSpPr/>
          <p:nvPr/>
        </p:nvSpPr>
        <p:spPr>
          <a:xfrm>
            <a:off x="13088600" y="11312051"/>
            <a:ext cx="1150339" cy="1151371"/>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8" name="Oval 27">
            <a:extLst>
              <a:ext uri="{FF2B5EF4-FFF2-40B4-BE49-F238E27FC236}">
                <a16:creationId xmlns:a16="http://schemas.microsoft.com/office/drawing/2014/main" id="{929A4252-9F8D-4093-B8AD-5888A6C82455}"/>
              </a:ext>
            </a:extLst>
          </p:cNvPr>
          <p:cNvSpPr/>
          <p:nvPr/>
        </p:nvSpPr>
        <p:spPr>
          <a:xfrm>
            <a:off x="18750279" y="5965267"/>
            <a:ext cx="1150339" cy="115137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29" name="TextBox 28">
            <a:extLst>
              <a:ext uri="{FF2B5EF4-FFF2-40B4-BE49-F238E27FC236}">
                <a16:creationId xmlns:a16="http://schemas.microsoft.com/office/drawing/2014/main" id="{AC1CB591-84B0-4B00-9F3E-595B7B7EB533}"/>
              </a:ext>
            </a:extLst>
          </p:cNvPr>
          <p:cNvSpPr txBox="1"/>
          <p:nvPr/>
        </p:nvSpPr>
        <p:spPr>
          <a:xfrm>
            <a:off x="14491836" y="5829135"/>
            <a:ext cx="3786864" cy="158197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Yes/No</a:t>
            </a:r>
          </a:p>
          <a:p>
            <a:pPr>
              <a:lnSpc>
                <a:spcPct val="110000"/>
              </a:lnSpc>
            </a:pPr>
            <a:r>
              <a:rPr lang="en-US" sz="2400" dirty="0">
                <a:solidFill>
                  <a:schemeClr val="bg1"/>
                </a:solidFill>
                <a:latin typeface="Lato Light"/>
                <a:cs typeface="Lato Light"/>
              </a:rPr>
              <a:t>Do you consider research to be important?</a:t>
            </a:r>
          </a:p>
        </p:txBody>
      </p:sp>
      <p:sp>
        <p:nvSpPr>
          <p:cNvPr id="30" name="Oval 29">
            <a:extLst>
              <a:ext uri="{FF2B5EF4-FFF2-40B4-BE49-F238E27FC236}">
                <a16:creationId xmlns:a16="http://schemas.microsoft.com/office/drawing/2014/main" id="{E3F31804-3DB2-4811-BD0D-8045F8E1E24B}"/>
              </a:ext>
            </a:extLst>
          </p:cNvPr>
          <p:cNvSpPr/>
          <p:nvPr/>
        </p:nvSpPr>
        <p:spPr>
          <a:xfrm>
            <a:off x="18750279" y="9169399"/>
            <a:ext cx="1150339" cy="1151371"/>
          </a:xfrm>
          <a:prstGeom prst="ellipse">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38" name="Freeform 157">
            <a:extLst>
              <a:ext uri="{FF2B5EF4-FFF2-40B4-BE49-F238E27FC236}">
                <a16:creationId xmlns:a16="http://schemas.microsoft.com/office/drawing/2014/main" id="{372D2677-5DFE-4E14-B348-A74AD964AD6A}"/>
              </a:ext>
            </a:extLst>
          </p:cNvPr>
          <p:cNvSpPr>
            <a:spLocks noEditPoints="1"/>
          </p:cNvSpPr>
          <p:nvPr/>
        </p:nvSpPr>
        <p:spPr bwMode="auto">
          <a:xfrm>
            <a:off x="19069398" y="9461450"/>
            <a:ext cx="512099" cy="567267"/>
          </a:xfrm>
          <a:custGeom>
            <a:avLst/>
            <a:gdLst>
              <a:gd name="T0" fmla="*/ 157786 w 56"/>
              <a:gd name="T1" fmla="*/ 212725 h 62"/>
              <a:gd name="T2" fmla="*/ 34301 w 56"/>
              <a:gd name="T3" fmla="*/ 212725 h 62"/>
              <a:gd name="T4" fmla="*/ 0 w 56"/>
              <a:gd name="T5" fmla="*/ 178415 h 62"/>
              <a:gd name="T6" fmla="*/ 48022 w 56"/>
              <a:gd name="T7" fmla="*/ 99500 h 62"/>
              <a:gd name="T8" fmla="*/ 96044 w 56"/>
              <a:gd name="T9" fmla="*/ 116656 h 62"/>
              <a:gd name="T10" fmla="*/ 144065 w 56"/>
              <a:gd name="T11" fmla="*/ 99500 h 62"/>
              <a:gd name="T12" fmla="*/ 192087 w 56"/>
              <a:gd name="T13" fmla="*/ 178415 h 62"/>
              <a:gd name="T14" fmla="*/ 157786 w 56"/>
              <a:gd name="T15" fmla="*/ 212725 h 62"/>
              <a:gd name="T16" fmla="*/ 96044 w 56"/>
              <a:gd name="T17" fmla="*/ 106363 h 62"/>
              <a:gd name="T18" fmla="*/ 44592 w 56"/>
              <a:gd name="T19" fmla="*/ 54897 h 62"/>
              <a:gd name="T20" fmla="*/ 96044 w 56"/>
              <a:gd name="T21" fmla="*/ 0 h 62"/>
              <a:gd name="T22" fmla="*/ 147495 w 56"/>
              <a:gd name="T23" fmla="*/ 54897 h 62"/>
              <a:gd name="T24" fmla="*/ 96044 w 56"/>
              <a:gd name="T25" fmla="*/ 10636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a:noFill/>
          </a:ln>
        </p:spPr>
        <p:txBody>
          <a:bodyPr lIns="243797" tIns="121899" rIns="243797" bIns="121899"/>
          <a:lstStyle/>
          <a:p>
            <a:endParaRPr lang="en-US">
              <a:solidFill>
                <a:schemeClr val="bg1"/>
              </a:solidFill>
            </a:endParaRPr>
          </a:p>
        </p:txBody>
      </p:sp>
      <p:sp>
        <p:nvSpPr>
          <p:cNvPr id="39" name="TextBox 38">
            <a:extLst>
              <a:ext uri="{FF2B5EF4-FFF2-40B4-BE49-F238E27FC236}">
                <a16:creationId xmlns:a16="http://schemas.microsoft.com/office/drawing/2014/main" id="{39EE521E-1E58-43A0-94FA-7714A08C3FD7}"/>
              </a:ext>
            </a:extLst>
          </p:cNvPr>
          <p:cNvSpPr txBox="1"/>
          <p:nvPr/>
        </p:nvSpPr>
        <p:spPr>
          <a:xfrm>
            <a:off x="14491836" y="7458532"/>
            <a:ext cx="3786864" cy="3613297"/>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Recognition</a:t>
            </a:r>
          </a:p>
          <a:p>
            <a:pPr>
              <a:lnSpc>
                <a:spcPct val="110000"/>
              </a:lnSpc>
            </a:pPr>
            <a:r>
              <a:rPr lang="en-US" sz="2400" dirty="0">
                <a:solidFill>
                  <a:schemeClr val="bg1"/>
                </a:solidFill>
                <a:latin typeface="Lato Light"/>
                <a:cs typeface="Lato Light"/>
              </a:rPr>
              <a:t>Which of the following do you consider in buying a phone?</a:t>
            </a:r>
          </a:p>
          <a:p>
            <a:pPr>
              <a:lnSpc>
                <a:spcPct val="110000"/>
              </a:lnSpc>
            </a:pPr>
            <a:r>
              <a:rPr lang="en-US" sz="2400" dirty="0">
                <a:solidFill>
                  <a:schemeClr val="bg1"/>
                </a:solidFill>
                <a:latin typeface="Lato Light"/>
                <a:cs typeface="Lato Light"/>
              </a:rPr>
              <a:t>___ brand name</a:t>
            </a:r>
          </a:p>
          <a:p>
            <a:pPr>
              <a:lnSpc>
                <a:spcPct val="110000"/>
              </a:lnSpc>
            </a:pPr>
            <a:r>
              <a:rPr lang="en-US" sz="2400" dirty="0">
                <a:solidFill>
                  <a:schemeClr val="bg1"/>
                </a:solidFill>
                <a:latin typeface="Lato Light"/>
                <a:cs typeface="Lato Light"/>
              </a:rPr>
              <a:t>___ price</a:t>
            </a:r>
          </a:p>
          <a:p>
            <a:pPr>
              <a:lnSpc>
                <a:spcPct val="110000"/>
              </a:lnSpc>
            </a:pPr>
            <a:r>
              <a:rPr lang="en-US" sz="2400" dirty="0">
                <a:solidFill>
                  <a:schemeClr val="bg1"/>
                </a:solidFill>
                <a:latin typeface="Lato Light"/>
                <a:cs typeface="Lato Light"/>
              </a:rPr>
              <a:t>___ specs</a:t>
            </a:r>
          </a:p>
          <a:p>
            <a:pPr>
              <a:lnSpc>
                <a:spcPct val="110000"/>
              </a:lnSpc>
            </a:pPr>
            <a:r>
              <a:rPr lang="en-US" sz="2400" dirty="0">
                <a:solidFill>
                  <a:schemeClr val="bg1"/>
                </a:solidFill>
                <a:latin typeface="Lato Light"/>
                <a:cs typeface="Lato Light"/>
              </a:rPr>
              <a:t>___ others, please specify</a:t>
            </a:r>
          </a:p>
        </p:txBody>
      </p:sp>
      <p:sp>
        <p:nvSpPr>
          <p:cNvPr id="40" name="TextBox 39">
            <a:extLst>
              <a:ext uri="{FF2B5EF4-FFF2-40B4-BE49-F238E27FC236}">
                <a16:creationId xmlns:a16="http://schemas.microsoft.com/office/drawing/2014/main" id="{AEECA38E-FA56-45D1-953D-B76D4B3FF070}"/>
              </a:ext>
            </a:extLst>
          </p:cNvPr>
          <p:cNvSpPr txBox="1"/>
          <p:nvPr/>
        </p:nvSpPr>
        <p:spPr>
          <a:xfrm>
            <a:off x="14518383" y="11292477"/>
            <a:ext cx="3786864" cy="158197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Completion</a:t>
            </a:r>
          </a:p>
          <a:p>
            <a:pPr>
              <a:lnSpc>
                <a:spcPct val="110000"/>
              </a:lnSpc>
            </a:pPr>
            <a:r>
              <a:rPr lang="en-US" sz="2400" dirty="0">
                <a:solidFill>
                  <a:schemeClr val="bg1"/>
                </a:solidFill>
                <a:latin typeface="Lato Light"/>
                <a:cs typeface="Lato Light"/>
              </a:rPr>
              <a:t>When I hear my phone ring, I _____________________</a:t>
            </a:r>
          </a:p>
        </p:txBody>
      </p:sp>
      <p:sp>
        <p:nvSpPr>
          <p:cNvPr id="41" name="TextBox 40">
            <a:extLst>
              <a:ext uri="{FF2B5EF4-FFF2-40B4-BE49-F238E27FC236}">
                <a16:creationId xmlns:a16="http://schemas.microsoft.com/office/drawing/2014/main" id="{D8AA05F2-D4A4-4ADE-902D-55D8A6374598}"/>
              </a:ext>
            </a:extLst>
          </p:cNvPr>
          <p:cNvSpPr txBox="1"/>
          <p:nvPr/>
        </p:nvSpPr>
        <p:spPr>
          <a:xfrm>
            <a:off x="20265706" y="5829135"/>
            <a:ext cx="3786864" cy="3207032"/>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Coding</a:t>
            </a:r>
          </a:p>
          <a:p>
            <a:pPr>
              <a:lnSpc>
                <a:spcPct val="110000"/>
              </a:lnSpc>
            </a:pPr>
            <a:r>
              <a:rPr lang="en-US" sz="2400" dirty="0">
                <a:solidFill>
                  <a:schemeClr val="bg1"/>
                </a:solidFill>
                <a:latin typeface="Lato Light"/>
                <a:cs typeface="Lato Light"/>
              </a:rPr>
              <a:t>I use my phone during class.</a:t>
            </a:r>
          </a:p>
          <a:p>
            <a:pPr>
              <a:lnSpc>
                <a:spcPct val="110000"/>
              </a:lnSpc>
            </a:pPr>
            <a:r>
              <a:rPr lang="en-US" sz="2400" dirty="0">
                <a:solidFill>
                  <a:schemeClr val="bg1"/>
                </a:solidFill>
                <a:latin typeface="Lato Light"/>
                <a:cs typeface="Lato Light"/>
              </a:rPr>
              <a:t>___ 4 Always</a:t>
            </a:r>
          </a:p>
          <a:p>
            <a:pPr>
              <a:lnSpc>
                <a:spcPct val="110000"/>
              </a:lnSpc>
            </a:pPr>
            <a:r>
              <a:rPr lang="en-US" sz="2400" dirty="0">
                <a:solidFill>
                  <a:schemeClr val="bg1"/>
                </a:solidFill>
                <a:latin typeface="Lato Light"/>
                <a:cs typeface="Lato Light"/>
              </a:rPr>
              <a:t>___ 3 Often</a:t>
            </a:r>
          </a:p>
          <a:p>
            <a:pPr>
              <a:lnSpc>
                <a:spcPct val="110000"/>
              </a:lnSpc>
            </a:pPr>
            <a:r>
              <a:rPr lang="en-US" sz="2400" dirty="0">
                <a:solidFill>
                  <a:schemeClr val="bg1"/>
                </a:solidFill>
                <a:latin typeface="Lato Light"/>
                <a:cs typeface="Lato Light"/>
              </a:rPr>
              <a:t>___ 2 Seldom</a:t>
            </a:r>
          </a:p>
          <a:p>
            <a:pPr>
              <a:lnSpc>
                <a:spcPct val="110000"/>
              </a:lnSpc>
            </a:pPr>
            <a:r>
              <a:rPr lang="en-US" sz="2400" dirty="0">
                <a:solidFill>
                  <a:schemeClr val="bg1"/>
                </a:solidFill>
                <a:latin typeface="Lato Light"/>
                <a:cs typeface="Lato Light"/>
              </a:rPr>
              <a:t>___ 1 Never</a:t>
            </a:r>
          </a:p>
        </p:txBody>
      </p:sp>
      <p:sp>
        <p:nvSpPr>
          <p:cNvPr id="42" name="TextBox 41">
            <a:extLst>
              <a:ext uri="{FF2B5EF4-FFF2-40B4-BE49-F238E27FC236}">
                <a16:creationId xmlns:a16="http://schemas.microsoft.com/office/drawing/2014/main" id="{63C42E4F-1C6B-42CF-8632-4DA2B7C13152}"/>
              </a:ext>
            </a:extLst>
          </p:cNvPr>
          <p:cNvSpPr txBox="1"/>
          <p:nvPr/>
        </p:nvSpPr>
        <p:spPr>
          <a:xfrm>
            <a:off x="20264515" y="9117238"/>
            <a:ext cx="3786864" cy="1988237"/>
          </a:xfrm>
          <a:prstGeom prst="rect">
            <a:avLst/>
          </a:prstGeom>
          <a:noFill/>
        </p:spPr>
        <p:txBody>
          <a:bodyPr wrap="square" rtlCol="0">
            <a:spAutoFit/>
          </a:bodyPr>
          <a:lstStyle/>
          <a:p>
            <a:pPr>
              <a:lnSpc>
                <a:spcPct val="110000"/>
              </a:lnSpc>
            </a:pPr>
            <a:r>
              <a:rPr lang="en-US" sz="4000" dirty="0">
                <a:solidFill>
                  <a:schemeClr val="bg1"/>
                </a:solidFill>
                <a:latin typeface="Lato Light"/>
                <a:cs typeface="Lato Light"/>
              </a:rPr>
              <a:t>Subjective</a:t>
            </a:r>
          </a:p>
          <a:p>
            <a:pPr>
              <a:lnSpc>
                <a:spcPct val="110000"/>
              </a:lnSpc>
            </a:pPr>
            <a:r>
              <a:rPr lang="en-US" sz="2400" dirty="0">
                <a:solidFill>
                  <a:schemeClr val="bg1"/>
                </a:solidFill>
                <a:latin typeface="Lato Light"/>
                <a:cs typeface="Lato Light"/>
              </a:rPr>
              <a:t>How do you feel when you leave your phone at home accidentally.</a:t>
            </a:r>
          </a:p>
        </p:txBody>
      </p:sp>
      <p:sp>
        <p:nvSpPr>
          <p:cNvPr id="43" name="TextBox 42">
            <a:extLst>
              <a:ext uri="{FF2B5EF4-FFF2-40B4-BE49-F238E27FC236}">
                <a16:creationId xmlns:a16="http://schemas.microsoft.com/office/drawing/2014/main" id="{022EFB19-0505-482A-B27B-B3C52BAE33AF}"/>
              </a:ext>
            </a:extLst>
          </p:cNvPr>
          <p:cNvSpPr txBox="1"/>
          <p:nvPr/>
        </p:nvSpPr>
        <p:spPr>
          <a:xfrm>
            <a:off x="20265706" y="11313558"/>
            <a:ext cx="3786864" cy="1446550"/>
          </a:xfrm>
          <a:prstGeom prst="rect">
            <a:avLst/>
          </a:prstGeom>
          <a:noFill/>
        </p:spPr>
        <p:txBody>
          <a:bodyPr wrap="square" rtlCol="0">
            <a:spAutoFit/>
          </a:bodyPr>
          <a:lstStyle/>
          <a:p>
            <a:pPr>
              <a:lnSpc>
                <a:spcPct val="110000"/>
              </a:lnSpc>
            </a:pP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Light"/>
                <a:cs typeface="Lato Light"/>
              </a:rPr>
              <a:t>TYPES of QUESTIONS</a:t>
            </a:r>
            <a:endPar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Light"/>
              <a:cs typeface="Lato Light"/>
            </a:endParaRPr>
          </a:p>
        </p:txBody>
      </p:sp>
      <p:sp>
        <p:nvSpPr>
          <p:cNvPr id="44" name="Freeform 21">
            <a:extLst>
              <a:ext uri="{FF2B5EF4-FFF2-40B4-BE49-F238E27FC236}">
                <a16:creationId xmlns:a16="http://schemas.microsoft.com/office/drawing/2014/main" id="{16868B33-CE91-4290-A531-4B993D54A815}"/>
              </a:ext>
            </a:extLst>
          </p:cNvPr>
          <p:cNvSpPr>
            <a:spLocks noChangeArrowheads="1"/>
          </p:cNvSpPr>
          <p:nvPr/>
        </p:nvSpPr>
        <p:spPr bwMode="auto">
          <a:xfrm>
            <a:off x="13283840" y="6077222"/>
            <a:ext cx="711015" cy="736599"/>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chemeClr val="bg1"/>
          </a:solidFill>
          <a:ln>
            <a:noFill/>
          </a:ln>
          <a:effectLst/>
          <a:extLst/>
        </p:spPr>
        <p:txBody>
          <a:bodyPr wrap="none" anchor="ctr"/>
          <a:lstStyle/>
          <a:p>
            <a:pPr>
              <a:defRPr/>
            </a:pPr>
            <a:endParaRPr lang="en-US" dirty="0">
              <a:latin typeface="Lato Light"/>
              <a:ea typeface="+mn-ea"/>
              <a:cs typeface="+mn-cs"/>
            </a:endParaRPr>
          </a:p>
        </p:txBody>
      </p:sp>
      <p:sp>
        <p:nvSpPr>
          <p:cNvPr id="45" name="Freeform 34">
            <a:extLst>
              <a:ext uri="{FF2B5EF4-FFF2-40B4-BE49-F238E27FC236}">
                <a16:creationId xmlns:a16="http://schemas.microsoft.com/office/drawing/2014/main" id="{38E326B8-D350-49C1-8F9E-36F98844B918}"/>
              </a:ext>
            </a:extLst>
          </p:cNvPr>
          <p:cNvSpPr>
            <a:spLocks noChangeArrowheads="1"/>
          </p:cNvSpPr>
          <p:nvPr/>
        </p:nvSpPr>
        <p:spPr bwMode="auto">
          <a:xfrm>
            <a:off x="13347148" y="7876362"/>
            <a:ext cx="596745" cy="596900"/>
          </a:xfrm>
          <a:custGeom>
            <a:avLst/>
            <a:gdLst>
              <a:gd name="T0" fmla="*/ 368 w 516"/>
              <a:gd name="T1" fmla="*/ 265 h 516"/>
              <a:gd name="T2" fmla="*/ 368 w 516"/>
              <a:gd name="T3" fmla="*/ 265 h 516"/>
              <a:gd name="T4" fmla="*/ 486 w 516"/>
              <a:gd name="T5" fmla="*/ 147 h 516"/>
              <a:gd name="T6" fmla="*/ 486 w 516"/>
              <a:gd name="T7" fmla="*/ 44 h 516"/>
              <a:gd name="T8" fmla="*/ 368 w 516"/>
              <a:gd name="T9" fmla="*/ 44 h 516"/>
              <a:gd name="T10" fmla="*/ 265 w 516"/>
              <a:gd name="T11" fmla="*/ 147 h 516"/>
              <a:gd name="T12" fmla="*/ 147 w 516"/>
              <a:gd name="T13" fmla="*/ 44 h 516"/>
              <a:gd name="T14" fmla="*/ 44 w 516"/>
              <a:gd name="T15" fmla="*/ 44 h 516"/>
              <a:gd name="T16" fmla="*/ 44 w 516"/>
              <a:gd name="T17" fmla="*/ 147 h 516"/>
              <a:gd name="T18" fmla="*/ 147 w 516"/>
              <a:gd name="T19" fmla="*/ 265 h 516"/>
              <a:gd name="T20" fmla="*/ 44 w 516"/>
              <a:gd name="T21" fmla="*/ 368 h 516"/>
              <a:gd name="T22" fmla="*/ 44 w 516"/>
              <a:gd name="T23" fmla="*/ 486 h 516"/>
              <a:gd name="T24" fmla="*/ 147 w 516"/>
              <a:gd name="T25" fmla="*/ 486 h 516"/>
              <a:gd name="T26" fmla="*/ 265 w 516"/>
              <a:gd name="T27" fmla="*/ 368 h 516"/>
              <a:gd name="T28" fmla="*/ 368 w 516"/>
              <a:gd name="T29" fmla="*/ 486 h 516"/>
              <a:gd name="T30" fmla="*/ 486 w 516"/>
              <a:gd name="T31" fmla="*/ 486 h 516"/>
              <a:gd name="T32" fmla="*/ 486 w 516"/>
              <a:gd name="T33" fmla="*/ 368 h 516"/>
              <a:gd name="T34" fmla="*/ 368 w 516"/>
              <a:gd name="T35" fmla="*/ 265 h 516"/>
              <a:gd name="T36" fmla="*/ 456 w 516"/>
              <a:gd name="T37" fmla="*/ 456 h 516"/>
              <a:gd name="T38" fmla="*/ 456 w 516"/>
              <a:gd name="T39" fmla="*/ 456 h 516"/>
              <a:gd name="T40" fmla="*/ 398 w 516"/>
              <a:gd name="T41" fmla="*/ 456 h 516"/>
              <a:gd name="T42" fmla="*/ 265 w 516"/>
              <a:gd name="T43" fmla="*/ 309 h 516"/>
              <a:gd name="T44" fmla="*/ 118 w 516"/>
              <a:gd name="T45" fmla="*/ 456 h 516"/>
              <a:gd name="T46" fmla="*/ 59 w 516"/>
              <a:gd name="T47" fmla="*/ 456 h 516"/>
              <a:gd name="T48" fmla="*/ 59 w 516"/>
              <a:gd name="T49" fmla="*/ 398 h 516"/>
              <a:gd name="T50" fmla="*/ 206 w 516"/>
              <a:gd name="T51" fmla="*/ 265 h 516"/>
              <a:gd name="T52" fmla="*/ 59 w 516"/>
              <a:gd name="T53" fmla="*/ 118 h 516"/>
              <a:gd name="T54" fmla="*/ 59 w 516"/>
              <a:gd name="T55" fmla="*/ 59 h 516"/>
              <a:gd name="T56" fmla="*/ 118 w 516"/>
              <a:gd name="T57" fmla="*/ 59 h 516"/>
              <a:gd name="T58" fmla="*/ 265 w 516"/>
              <a:gd name="T59" fmla="*/ 206 h 516"/>
              <a:gd name="T60" fmla="*/ 398 w 516"/>
              <a:gd name="T61" fmla="*/ 59 h 516"/>
              <a:gd name="T62" fmla="*/ 456 w 516"/>
              <a:gd name="T63" fmla="*/ 59 h 516"/>
              <a:gd name="T64" fmla="*/ 456 w 516"/>
              <a:gd name="T65" fmla="*/ 118 h 516"/>
              <a:gd name="T66" fmla="*/ 309 w 516"/>
              <a:gd name="T67" fmla="*/ 265 h 516"/>
              <a:gd name="T68" fmla="*/ 456 w 516"/>
              <a:gd name="T69" fmla="*/ 398 h 516"/>
              <a:gd name="T70" fmla="*/ 456 w 516"/>
              <a:gd name="T71" fmla="*/ 4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6" h="516">
                <a:moveTo>
                  <a:pt x="368" y="265"/>
                </a:moveTo>
                <a:lnTo>
                  <a:pt x="368" y="265"/>
                </a:lnTo>
                <a:cubicBezTo>
                  <a:pt x="486" y="147"/>
                  <a:pt x="486" y="147"/>
                  <a:pt x="486" y="147"/>
                </a:cubicBezTo>
                <a:cubicBezTo>
                  <a:pt x="515" y="118"/>
                  <a:pt x="515" y="73"/>
                  <a:pt x="486" y="44"/>
                </a:cubicBezTo>
                <a:cubicBezTo>
                  <a:pt x="456" y="0"/>
                  <a:pt x="398" y="0"/>
                  <a:pt x="368" y="44"/>
                </a:cubicBezTo>
                <a:cubicBezTo>
                  <a:pt x="265" y="147"/>
                  <a:pt x="265" y="147"/>
                  <a:pt x="265" y="147"/>
                </a:cubicBezTo>
                <a:cubicBezTo>
                  <a:pt x="147" y="44"/>
                  <a:pt x="147" y="44"/>
                  <a:pt x="147" y="44"/>
                </a:cubicBezTo>
                <a:cubicBezTo>
                  <a:pt x="118" y="0"/>
                  <a:pt x="73" y="0"/>
                  <a:pt x="44" y="44"/>
                </a:cubicBezTo>
                <a:cubicBezTo>
                  <a:pt x="0" y="73"/>
                  <a:pt x="0" y="118"/>
                  <a:pt x="44" y="147"/>
                </a:cubicBezTo>
                <a:cubicBezTo>
                  <a:pt x="147" y="265"/>
                  <a:pt x="147" y="265"/>
                  <a:pt x="147" y="265"/>
                </a:cubicBezTo>
                <a:cubicBezTo>
                  <a:pt x="44" y="368"/>
                  <a:pt x="44" y="368"/>
                  <a:pt x="44" y="368"/>
                </a:cubicBezTo>
                <a:cubicBezTo>
                  <a:pt x="0" y="398"/>
                  <a:pt x="0" y="456"/>
                  <a:pt x="44" y="486"/>
                </a:cubicBezTo>
                <a:cubicBezTo>
                  <a:pt x="73" y="515"/>
                  <a:pt x="118" y="515"/>
                  <a:pt x="147" y="486"/>
                </a:cubicBezTo>
                <a:cubicBezTo>
                  <a:pt x="265" y="368"/>
                  <a:pt x="265" y="368"/>
                  <a:pt x="265" y="368"/>
                </a:cubicBezTo>
                <a:cubicBezTo>
                  <a:pt x="368" y="486"/>
                  <a:pt x="368" y="486"/>
                  <a:pt x="368" y="486"/>
                </a:cubicBezTo>
                <a:cubicBezTo>
                  <a:pt x="398" y="515"/>
                  <a:pt x="456" y="515"/>
                  <a:pt x="486" y="486"/>
                </a:cubicBezTo>
                <a:cubicBezTo>
                  <a:pt x="515" y="456"/>
                  <a:pt x="515" y="398"/>
                  <a:pt x="486" y="368"/>
                </a:cubicBezTo>
                <a:lnTo>
                  <a:pt x="368" y="265"/>
                </a:lnTo>
                <a:close/>
                <a:moveTo>
                  <a:pt x="456" y="456"/>
                </a:moveTo>
                <a:lnTo>
                  <a:pt x="456" y="456"/>
                </a:lnTo>
                <a:cubicBezTo>
                  <a:pt x="441" y="471"/>
                  <a:pt x="412" y="471"/>
                  <a:pt x="398" y="456"/>
                </a:cubicBezTo>
                <a:cubicBezTo>
                  <a:pt x="265" y="309"/>
                  <a:pt x="265" y="309"/>
                  <a:pt x="265" y="309"/>
                </a:cubicBezTo>
                <a:cubicBezTo>
                  <a:pt x="118" y="456"/>
                  <a:pt x="118" y="456"/>
                  <a:pt x="118" y="456"/>
                </a:cubicBezTo>
                <a:cubicBezTo>
                  <a:pt x="103" y="471"/>
                  <a:pt x="73" y="471"/>
                  <a:pt x="59" y="456"/>
                </a:cubicBezTo>
                <a:cubicBezTo>
                  <a:pt x="44" y="441"/>
                  <a:pt x="44" y="412"/>
                  <a:pt x="59" y="398"/>
                </a:cubicBezTo>
                <a:cubicBezTo>
                  <a:pt x="206" y="265"/>
                  <a:pt x="206" y="265"/>
                  <a:pt x="206" y="265"/>
                </a:cubicBezTo>
                <a:cubicBezTo>
                  <a:pt x="59" y="118"/>
                  <a:pt x="59" y="118"/>
                  <a:pt x="59" y="118"/>
                </a:cubicBezTo>
                <a:cubicBezTo>
                  <a:pt x="44" y="103"/>
                  <a:pt x="44" y="73"/>
                  <a:pt x="59" y="59"/>
                </a:cubicBezTo>
                <a:cubicBezTo>
                  <a:pt x="73" y="44"/>
                  <a:pt x="103" y="44"/>
                  <a:pt x="118" y="59"/>
                </a:cubicBezTo>
                <a:cubicBezTo>
                  <a:pt x="265" y="206"/>
                  <a:pt x="265" y="206"/>
                  <a:pt x="265" y="206"/>
                </a:cubicBezTo>
                <a:cubicBezTo>
                  <a:pt x="398" y="59"/>
                  <a:pt x="398" y="59"/>
                  <a:pt x="398" y="59"/>
                </a:cubicBezTo>
                <a:cubicBezTo>
                  <a:pt x="412" y="44"/>
                  <a:pt x="441" y="44"/>
                  <a:pt x="456" y="59"/>
                </a:cubicBezTo>
                <a:cubicBezTo>
                  <a:pt x="471" y="73"/>
                  <a:pt x="471" y="103"/>
                  <a:pt x="456" y="118"/>
                </a:cubicBezTo>
                <a:cubicBezTo>
                  <a:pt x="309" y="265"/>
                  <a:pt x="309" y="265"/>
                  <a:pt x="309" y="265"/>
                </a:cubicBezTo>
                <a:cubicBezTo>
                  <a:pt x="456" y="398"/>
                  <a:pt x="456" y="398"/>
                  <a:pt x="456" y="398"/>
                </a:cubicBezTo>
                <a:cubicBezTo>
                  <a:pt x="471" y="412"/>
                  <a:pt x="471" y="441"/>
                  <a:pt x="456" y="456"/>
                </a:cubicBezTo>
                <a:close/>
              </a:path>
            </a:pathLst>
          </a:custGeom>
          <a:solidFill>
            <a:schemeClr val="bg1"/>
          </a:solidFill>
          <a:ln>
            <a:noFill/>
          </a:ln>
          <a:effectLst/>
          <a:extLst/>
        </p:spPr>
        <p:txBody>
          <a:bodyPr wrap="none" anchor="ctr"/>
          <a:lstStyle/>
          <a:p>
            <a:pPr>
              <a:defRPr/>
            </a:pPr>
            <a:endParaRPr lang="en-US" dirty="0">
              <a:latin typeface="Lato Light"/>
              <a:ea typeface="+mn-ea"/>
              <a:cs typeface="+mn-cs"/>
            </a:endParaRPr>
          </a:p>
        </p:txBody>
      </p:sp>
      <p:sp>
        <p:nvSpPr>
          <p:cNvPr id="46" name="Freeform 14">
            <a:extLst>
              <a:ext uri="{FF2B5EF4-FFF2-40B4-BE49-F238E27FC236}">
                <a16:creationId xmlns:a16="http://schemas.microsoft.com/office/drawing/2014/main" id="{FE93A117-FD6E-4ACE-B1E8-6B2DEE23612B}"/>
              </a:ext>
            </a:extLst>
          </p:cNvPr>
          <p:cNvSpPr>
            <a:spLocks noChangeArrowheads="1"/>
          </p:cNvSpPr>
          <p:nvPr/>
        </p:nvSpPr>
        <p:spPr bwMode="auto">
          <a:xfrm>
            <a:off x="13371745" y="11598688"/>
            <a:ext cx="584048" cy="584200"/>
          </a:xfrm>
          <a:custGeom>
            <a:avLst/>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bg1"/>
          </a:solidFill>
          <a:ln>
            <a:noFill/>
          </a:ln>
          <a:extLst/>
        </p:spPr>
        <p:txBody>
          <a:bodyPr wrap="none" anchor="ctr"/>
          <a:lstStyle/>
          <a:p>
            <a:endParaRPr lang="en-US" dirty="0">
              <a:latin typeface="Lato Light"/>
            </a:endParaRPr>
          </a:p>
        </p:txBody>
      </p:sp>
      <p:sp>
        <p:nvSpPr>
          <p:cNvPr id="47" name="Freeform 59">
            <a:extLst>
              <a:ext uri="{FF2B5EF4-FFF2-40B4-BE49-F238E27FC236}">
                <a16:creationId xmlns:a16="http://schemas.microsoft.com/office/drawing/2014/main" id="{B5E25D7A-E60A-4A2F-B523-1A295A08172F}"/>
              </a:ext>
            </a:extLst>
          </p:cNvPr>
          <p:cNvSpPr>
            <a:spLocks noChangeArrowheads="1"/>
          </p:cNvSpPr>
          <p:nvPr/>
        </p:nvSpPr>
        <p:spPr bwMode="auto">
          <a:xfrm>
            <a:off x="19046120" y="6292383"/>
            <a:ext cx="558654" cy="584200"/>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anchor="ctr"/>
          <a:lstStyle/>
          <a:p>
            <a:endParaRPr lang="en-US" dirty="0">
              <a:latin typeface="Lato Light"/>
            </a:endParaRPr>
          </a:p>
        </p:txBody>
      </p:sp>
      <p:sp>
        <p:nvSpPr>
          <p:cNvPr id="8" name="Rectangle 7">
            <a:extLst>
              <a:ext uri="{FF2B5EF4-FFF2-40B4-BE49-F238E27FC236}">
                <a16:creationId xmlns:a16="http://schemas.microsoft.com/office/drawing/2014/main" id="{8E0B7651-6739-46C2-87B7-0F82876A4095}"/>
              </a:ext>
            </a:extLst>
          </p:cNvPr>
          <p:cNvSpPr/>
          <p:nvPr/>
        </p:nvSpPr>
        <p:spPr>
          <a:xfrm>
            <a:off x="1201257" y="9884029"/>
            <a:ext cx="1315161" cy="1315509"/>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9" name="TextBox 8">
            <a:extLst>
              <a:ext uri="{FF2B5EF4-FFF2-40B4-BE49-F238E27FC236}">
                <a16:creationId xmlns:a16="http://schemas.microsoft.com/office/drawing/2014/main" id="{76934C19-BF45-464D-B8EA-64C514F013A5}"/>
              </a:ext>
            </a:extLst>
          </p:cNvPr>
          <p:cNvSpPr txBox="1"/>
          <p:nvPr/>
        </p:nvSpPr>
        <p:spPr>
          <a:xfrm>
            <a:off x="1289246" y="9807205"/>
            <a:ext cx="1139183"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4</a:t>
            </a:r>
          </a:p>
        </p:txBody>
      </p:sp>
      <p:sp>
        <p:nvSpPr>
          <p:cNvPr id="12" name="Rectangle 11">
            <a:extLst>
              <a:ext uri="{FF2B5EF4-FFF2-40B4-BE49-F238E27FC236}">
                <a16:creationId xmlns:a16="http://schemas.microsoft.com/office/drawing/2014/main" id="{A258D60D-F1B5-4FE2-AD70-660A702B84AE}"/>
              </a:ext>
            </a:extLst>
          </p:cNvPr>
          <p:cNvSpPr/>
          <p:nvPr/>
        </p:nvSpPr>
        <p:spPr>
          <a:xfrm>
            <a:off x="1201257" y="7771793"/>
            <a:ext cx="1315161" cy="13155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3" name="TextBox 12">
            <a:extLst>
              <a:ext uri="{FF2B5EF4-FFF2-40B4-BE49-F238E27FC236}">
                <a16:creationId xmlns:a16="http://schemas.microsoft.com/office/drawing/2014/main" id="{43D08178-CCA0-4AA9-8803-16EE40A1D747}"/>
              </a:ext>
            </a:extLst>
          </p:cNvPr>
          <p:cNvSpPr txBox="1"/>
          <p:nvPr/>
        </p:nvSpPr>
        <p:spPr>
          <a:xfrm>
            <a:off x="1307368" y="7778097"/>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3</a:t>
            </a:r>
          </a:p>
        </p:txBody>
      </p:sp>
      <p:sp>
        <p:nvSpPr>
          <p:cNvPr id="14" name="Rectangle 13">
            <a:extLst>
              <a:ext uri="{FF2B5EF4-FFF2-40B4-BE49-F238E27FC236}">
                <a16:creationId xmlns:a16="http://schemas.microsoft.com/office/drawing/2014/main" id="{312CA490-B08C-4246-88E9-A73EA32E6641}"/>
              </a:ext>
            </a:extLst>
          </p:cNvPr>
          <p:cNvSpPr/>
          <p:nvPr/>
        </p:nvSpPr>
        <p:spPr>
          <a:xfrm>
            <a:off x="1201257" y="5936358"/>
            <a:ext cx="1315161" cy="131550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5" name="TextBox 14">
            <a:extLst>
              <a:ext uri="{FF2B5EF4-FFF2-40B4-BE49-F238E27FC236}">
                <a16:creationId xmlns:a16="http://schemas.microsoft.com/office/drawing/2014/main" id="{07111D79-3249-41A5-875E-D17DE745F544}"/>
              </a:ext>
            </a:extLst>
          </p:cNvPr>
          <p:cNvSpPr txBox="1"/>
          <p:nvPr/>
        </p:nvSpPr>
        <p:spPr>
          <a:xfrm>
            <a:off x="1307368" y="5907563"/>
            <a:ext cx="1102939" cy="1395256"/>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2</a:t>
            </a:r>
          </a:p>
        </p:txBody>
      </p:sp>
      <p:sp>
        <p:nvSpPr>
          <p:cNvPr id="16" name="Rectangle 15">
            <a:extLst>
              <a:ext uri="{FF2B5EF4-FFF2-40B4-BE49-F238E27FC236}">
                <a16:creationId xmlns:a16="http://schemas.microsoft.com/office/drawing/2014/main" id="{AD7AEF95-881A-4608-BDA0-364470EA9D75}"/>
              </a:ext>
            </a:extLst>
          </p:cNvPr>
          <p:cNvSpPr/>
          <p:nvPr/>
        </p:nvSpPr>
        <p:spPr>
          <a:xfrm>
            <a:off x="1201257" y="3253266"/>
            <a:ext cx="1315161" cy="13155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bg1"/>
              </a:solidFill>
              <a:latin typeface="Lato Light"/>
              <a:cs typeface="Lato Light"/>
            </a:endParaRPr>
          </a:p>
        </p:txBody>
      </p:sp>
      <p:sp>
        <p:nvSpPr>
          <p:cNvPr id="17" name="TextBox 16">
            <a:extLst>
              <a:ext uri="{FF2B5EF4-FFF2-40B4-BE49-F238E27FC236}">
                <a16:creationId xmlns:a16="http://schemas.microsoft.com/office/drawing/2014/main" id="{946727B2-7CE3-4E55-8A9B-2F9F34F92E2F}"/>
              </a:ext>
            </a:extLst>
          </p:cNvPr>
          <p:cNvSpPr txBox="1"/>
          <p:nvPr/>
        </p:nvSpPr>
        <p:spPr>
          <a:xfrm>
            <a:off x="1391519" y="3176444"/>
            <a:ext cx="934637" cy="1395253"/>
          </a:xfrm>
          <a:prstGeom prst="rect">
            <a:avLst/>
          </a:prstGeom>
          <a:noFill/>
        </p:spPr>
        <p:txBody>
          <a:bodyPr wrap="square" lIns="243852" tIns="121926" rIns="243852" bIns="121926" rtlCol="0">
            <a:spAutoFit/>
          </a:bodyPr>
          <a:lstStyle/>
          <a:p>
            <a:pPr algn="ctr"/>
            <a:r>
              <a:rPr lang="en-US" sz="7500" dirty="0">
                <a:solidFill>
                  <a:schemeClr val="bg1"/>
                </a:solidFill>
                <a:latin typeface="Lato Light"/>
                <a:cs typeface="Lato Light"/>
              </a:rPr>
              <a:t>1</a:t>
            </a:r>
          </a:p>
        </p:txBody>
      </p:sp>
    </p:spTree>
    <p:extLst>
      <p:ext uri="{BB962C8B-B14F-4D97-AF65-F5344CB8AC3E}">
        <p14:creationId xmlns:p14="http://schemas.microsoft.com/office/powerpoint/2010/main" val="2737083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50" fill="hold"/>
                                        <p:tgtEl>
                                          <p:spTgt spid="17"/>
                                        </p:tgtEl>
                                        <p:attrNameLst>
                                          <p:attrName>ppt_w</p:attrName>
                                        </p:attrNameLst>
                                      </p:cBhvr>
                                      <p:tavLst>
                                        <p:tav tm="0">
                                          <p:val>
                                            <p:fltVal val="0"/>
                                          </p:val>
                                        </p:tav>
                                        <p:tav tm="100000">
                                          <p:val>
                                            <p:strVal val="#ppt_w"/>
                                          </p:val>
                                        </p:tav>
                                      </p:tavLst>
                                    </p:anim>
                                    <p:anim calcmode="lin" valueType="num">
                                      <p:cBhvr>
                                        <p:cTn id="13" dur="250" fill="hold"/>
                                        <p:tgtEl>
                                          <p:spTgt spid="17"/>
                                        </p:tgtEl>
                                        <p:attrNameLst>
                                          <p:attrName>ppt_h</p:attrName>
                                        </p:attrNameLst>
                                      </p:cBhvr>
                                      <p:tavLst>
                                        <p:tav tm="0">
                                          <p:val>
                                            <p:fltVal val="0"/>
                                          </p:val>
                                        </p:tav>
                                        <p:tav tm="100000">
                                          <p:val>
                                            <p:strVal val="#ppt_h"/>
                                          </p:val>
                                        </p:tav>
                                      </p:tavLst>
                                    </p:anim>
                                    <p:animEffect transition="in" filter="fade">
                                      <p:cBhvr>
                                        <p:cTn id="14" dur="250"/>
                                        <p:tgtEl>
                                          <p:spTgt spid="17"/>
                                        </p:tgtEl>
                                      </p:cBhvr>
                                    </p:animEffect>
                                  </p:childTnLst>
                                </p:cTn>
                              </p:par>
                            </p:childTnLst>
                          </p:cTn>
                        </p:par>
                        <p:par>
                          <p:cTn id="15" fill="hold">
                            <p:stCondLst>
                              <p:cond delay="250"/>
                            </p:stCondLst>
                            <p:childTnLst>
                              <p:par>
                                <p:cTn id="16" presetID="1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250"/>
                                        <p:tgtEl>
                                          <p:spTgt spid="18"/>
                                        </p:tgtEl>
                                        <p:attrNameLst>
                                          <p:attrName>ppt_x</p:attrName>
                                        </p:attrNameLst>
                                      </p:cBhvr>
                                      <p:tavLst>
                                        <p:tav tm="0">
                                          <p:val>
                                            <p:strVal val="#ppt_x-#ppt_w*1.125000"/>
                                          </p:val>
                                        </p:tav>
                                        <p:tav tm="100000">
                                          <p:val>
                                            <p:strVal val="#ppt_x"/>
                                          </p:val>
                                        </p:tav>
                                      </p:tavLst>
                                    </p:anim>
                                    <p:animEffect transition="in" filter="wipe(right)">
                                      <p:cBhvr>
                                        <p:cTn id="19" dur="2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50" fill="hold"/>
                                        <p:tgtEl>
                                          <p:spTgt spid="14"/>
                                        </p:tgtEl>
                                        <p:attrNameLst>
                                          <p:attrName>ppt_w</p:attrName>
                                        </p:attrNameLst>
                                      </p:cBhvr>
                                      <p:tavLst>
                                        <p:tav tm="0">
                                          <p:val>
                                            <p:fltVal val="0"/>
                                          </p:val>
                                        </p:tav>
                                        <p:tav tm="100000">
                                          <p:val>
                                            <p:strVal val="#ppt_w"/>
                                          </p:val>
                                        </p:tav>
                                      </p:tavLst>
                                    </p:anim>
                                    <p:anim calcmode="lin" valueType="num">
                                      <p:cBhvr>
                                        <p:cTn id="25" dur="250" fill="hold"/>
                                        <p:tgtEl>
                                          <p:spTgt spid="14"/>
                                        </p:tgtEl>
                                        <p:attrNameLst>
                                          <p:attrName>ppt_h</p:attrName>
                                        </p:attrNameLst>
                                      </p:cBhvr>
                                      <p:tavLst>
                                        <p:tav tm="0">
                                          <p:val>
                                            <p:fltVal val="0"/>
                                          </p:val>
                                        </p:tav>
                                        <p:tav tm="100000">
                                          <p:val>
                                            <p:strVal val="#ppt_h"/>
                                          </p:val>
                                        </p:tav>
                                      </p:tavLst>
                                    </p:anim>
                                    <p:animEffect transition="in" filter="fade">
                                      <p:cBhvr>
                                        <p:cTn id="26" dur="25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Effect transition="in" filter="fade">
                                      <p:cBhvr>
                                        <p:cTn id="31" dur="250"/>
                                        <p:tgtEl>
                                          <p:spTgt spid="15"/>
                                        </p:tgtEl>
                                      </p:cBhvr>
                                    </p:animEffect>
                                  </p:childTnLst>
                                </p:cTn>
                              </p:par>
                            </p:childTnLst>
                          </p:cTn>
                        </p:par>
                        <p:par>
                          <p:cTn id="32" fill="hold">
                            <p:stCondLst>
                              <p:cond delay="25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250"/>
                                        <p:tgtEl>
                                          <p:spTgt spid="19"/>
                                        </p:tgtEl>
                                        <p:attrNameLst>
                                          <p:attrName>ppt_x</p:attrName>
                                        </p:attrNameLst>
                                      </p:cBhvr>
                                      <p:tavLst>
                                        <p:tav tm="0">
                                          <p:val>
                                            <p:strVal val="#ppt_x-#ppt_w*1.125000"/>
                                          </p:val>
                                        </p:tav>
                                        <p:tav tm="100000">
                                          <p:val>
                                            <p:strVal val="#ppt_x"/>
                                          </p:val>
                                        </p:tav>
                                      </p:tavLst>
                                    </p:anim>
                                    <p:animEffect transition="in" filter="wipe(right)">
                                      <p:cBhvr>
                                        <p:cTn id="36" dur="25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50" fill="hold"/>
                                        <p:tgtEl>
                                          <p:spTgt spid="12"/>
                                        </p:tgtEl>
                                        <p:attrNameLst>
                                          <p:attrName>ppt_w</p:attrName>
                                        </p:attrNameLst>
                                      </p:cBhvr>
                                      <p:tavLst>
                                        <p:tav tm="0">
                                          <p:val>
                                            <p:fltVal val="0"/>
                                          </p:val>
                                        </p:tav>
                                        <p:tav tm="100000">
                                          <p:val>
                                            <p:strVal val="#ppt_w"/>
                                          </p:val>
                                        </p:tav>
                                      </p:tavLst>
                                    </p:anim>
                                    <p:anim calcmode="lin" valueType="num">
                                      <p:cBhvr>
                                        <p:cTn id="42" dur="250" fill="hold"/>
                                        <p:tgtEl>
                                          <p:spTgt spid="12"/>
                                        </p:tgtEl>
                                        <p:attrNameLst>
                                          <p:attrName>ppt_h</p:attrName>
                                        </p:attrNameLst>
                                      </p:cBhvr>
                                      <p:tavLst>
                                        <p:tav tm="0">
                                          <p:val>
                                            <p:fltVal val="0"/>
                                          </p:val>
                                        </p:tav>
                                        <p:tav tm="100000">
                                          <p:val>
                                            <p:strVal val="#ppt_h"/>
                                          </p:val>
                                        </p:tav>
                                      </p:tavLst>
                                    </p:anim>
                                    <p:animEffect transition="in" filter="fade">
                                      <p:cBhvr>
                                        <p:cTn id="43" dur="25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250" fill="hold"/>
                                        <p:tgtEl>
                                          <p:spTgt spid="13"/>
                                        </p:tgtEl>
                                        <p:attrNameLst>
                                          <p:attrName>ppt_w</p:attrName>
                                        </p:attrNameLst>
                                      </p:cBhvr>
                                      <p:tavLst>
                                        <p:tav tm="0">
                                          <p:val>
                                            <p:fltVal val="0"/>
                                          </p:val>
                                        </p:tav>
                                        <p:tav tm="100000">
                                          <p:val>
                                            <p:strVal val="#ppt_w"/>
                                          </p:val>
                                        </p:tav>
                                      </p:tavLst>
                                    </p:anim>
                                    <p:anim calcmode="lin" valueType="num">
                                      <p:cBhvr>
                                        <p:cTn id="47" dur="250" fill="hold"/>
                                        <p:tgtEl>
                                          <p:spTgt spid="13"/>
                                        </p:tgtEl>
                                        <p:attrNameLst>
                                          <p:attrName>ppt_h</p:attrName>
                                        </p:attrNameLst>
                                      </p:cBhvr>
                                      <p:tavLst>
                                        <p:tav tm="0">
                                          <p:val>
                                            <p:fltVal val="0"/>
                                          </p:val>
                                        </p:tav>
                                        <p:tav tm="100000">
                                          <p:val>
                                            <p:strVal val="#ppt_h"/>
                                          </p:val>
                                        </p:tav>
                                      </p:tavLst>
                                    </p:anim>
                                    <p:animEffect transition="in" filter="fade">
                                      <p:cBhvr>
                                        <p:cTn id="48" dur="250"/>
                                        <p:tgtEl>
                                          <p:spTgt spid="13"/>
                                        </p:tgtEl>
                                      </p:cBhvr>
                                    </p:animEffect>
                                  </p:childTnLst>
                                </p:cTn>
                              </p:par>
                            </p:childTnLst>
                          </p:cTn>
                        </p:par>
                        <p:par>
                          <p:cTn id="49" fill="hold">
                            <p:stCondLst>
                              <p:cond delay="250"/>
                            </p:stCondLst>
                            <p:childTnLst>
                              <p:par>
                                <p:cTn id="50" presetID="1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250"/>
                                        <p:tgtEl>
                                          <p:spTgt spid="23"/>
                                        </p:tgtEl>
                                        <p:attrNameLst>
                                          <p:attrName>ppt_x</p:attrName>
                                        </p:attrNameLst>
                                      </p:cBhvr>
                                      <p:tavLst>
                                        <p:tav tm="0">
                                          <p:val>
                                            <p:strVal val="#ppt_x-#ppt_w*1.125000"/>
                                          </p:val>
                                        </p:tav>
                                        <p:tav tm="100000">
                                          <p:val>
                                            <p:strVal val="#ppt_x"/>
                                          </p:val>
                                        </p:tav>
                                      </p:tavLst>
                                    </p:anim>
                                    <p:animEffect transition="in" filter="wipe(right)">
                                      <p:cBhvr>
                                        <p:cTn id="53" dur="25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250" fill="hold"/>
                                        <p:tgtEl>
                                          <p:spTgt spid="8"/>
                                        </p:tgtEl>
                                        <p:attrNameLst>
                                          <p:attrName>ppt_w</p:attrName>
                                        </p:attrNameLst>
                                      </p:cBhvr>
                                      <p:tavLst>
                                        <p:tav tm="0">
                                          <p:val>
                                            <p:fltVal val="0"/>
                                          </p:val>
                                        </p:tav>
                                        <p:tav tm="100000">
                                          <p:val>
                                            <p:strVal val="#ppt_w"/>
                                          </p:val>
                                        </p:tav>
                                      </p:tavLst>
                                    </p:anim>
                                    <p:anim calcmode="lin" valueType="num">
                                      <p:cBhvr>
                                        <p:cTn id="59" dur="250" fill="hold"/>
                                        <p:tgtEl>
                                          <p:spTgt spid="8"/>
                                        </p:tgtEl>
                                        <p:attrNameLst>
                                          <p:attrName>ppt_h</p:attrName>
                                        </p:attrNameLst>
                                      </p:cBhvr>
                                      <p:tavLst>
                                        <p:tav tm="0">
                                          <p:val>
                                            <p:fltVal val="0"/>
                                          </p:val>
                                        </p:tav>
                                        <p:tav tm="100000">
                                          <p:val>
                                            <p:strVal val="#ppt_h"/>
                                          </p:val>
                                        </p:tav>
                                      </p:tavLst>
                                    </p:anim>
                                    <p:animEffect transition="in" filter="fade">
                                      <p:cBhvr>
                                        <p:cTn id="60" dur="250"/>
                                        <p:tgtEl>
                                          <p:spTgt spid="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250" fill="hold"/>
                                        <p:tgtEl>
                                          <p:spTgt spid="9"/>
                                        </p:tgtEl>
                                        <p:attrNameLst>
                                          <p:attrName>ppt_w</p:attrName>
                                        </p:attrNameLst>
                                      </p:cBhvr>
                                      <p:tavLst>
                                        <p:tav tm="0">
                                          <p:val>
                                            <p:fltVal val="0"/>
                                          </p:val>
                                        </p:tav>
                                        <p:tav tm="100000">
                                          <p:val>
                                            <p:strVal val="#ppt_w"/>
                                          </p:val>
                                        </p:tav>
                                      </p:tavLst>
                                    </p:anim>
                                    <p:anim calcmode="lin" valueType="num">
                                      <p:cBhvr>
                                        <p:cTn id="64" dur="250" fill="hold"/>
                                        <p:tgtEl>
                                          <p:spTgt spid="9"/>
                                        </p:tgtEl>
                                        <p:attrNameLst>
                                          <p:attrName>ppt_h</p:attrName>
                                        </p:attrNameLst>
                                      </p:cBhvr>
                                      <p:tavLst>
                                        <p:tav tm="0">
                                          <p:val>
                                            <p:fltVal val="0"/>
                                          </p:val>
                                        </p:tav>
                                        <p:tav tm="100000">
                                          <p:val>
                                            <p:strVal val="#ppt_h"/>
                                          </p:val>
                                        </p:tav>
                                      </p:tavLst>
                                    </p:anim>
                                    <p:animEffect transition="in" filter="fade">
                                      <p:cBhvr>
                                        <p:cTn id="65" dur="250"/>
                                        <p:tgtEl>
                                          <p:spTgt spid="9"/>
                                        </p:tgtEl>
                                      </p:cBhvr>
                                    </p:animEffect>
                                  </p:childTnLst>
                                </p:cTn>
                              </p:par>
                            </p:childTnLst>
                          </p:cTn>
                        </p:par>
                        <p:par>
                          <p:cTn id="66" fill="hold">
                            <p:stCondLst>
                              <p:cond delay="250"/>
                            </p:stCondLst>
                            <p:childTnLst>
                              <p:par>
                                <p:cTn id="67" presetID="1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250"/>
                                        <p:tgtEl>
                                          <p:spTgt spid="21"/>
                                        </p:tgtEl>
                                        <p:attrNameLst>
                                          <p:attrName>ppt_x</p:attrName>
                                        </p:attrNameLst>
                                      </p:cBhvr>
                                      <p:tavLst>
                                        <p:tav tm="0">
                                          <p:val>
                                            <p:strVal val="#ppt_x-#ppt_w*1.125000"/>
                                          </p:val>
                                        </p:tav>
                                        <p:tav tm="100000">
                                          <p:val>
                                            <p:strVal val="#ppt_x"/>
                                          </p:val>
                                        </p:tav>
                                      </p:tavLst>
                                    </p:anim>
                                    <p:animEffect transition="in" filter="wipe(right)">
                                      <p:cBhvr>
                                        <p:cTn id="70" dur="25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childTnLst>
                          </p:cTn>
                        </p:par>
                        <p:par>
                          <p:cTn id="93" fill="hold">
                            <p:stCondLst>
                              <p:cond delay="500"/>
                            </p:stCondLst>
                            <p:childTnLst>
                              <p:par>
                                <p:cTn id="94" presetID="12" presetClass="entr" presetSubtype="8"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p:tgtEl>
                                          <p:spTgt spid="29"/>
                                        </p:tgtEl>
                                        <p:attrNameLst>
                                          <p:attrName>ppt_x</p:attrName>
                                        </p:attrNameLst>
                                      </p:cBhvr>
                                      <p:tavLst>
                                        <p:tav tm="0">
                                          <p:val>
                                            <p:strVal val="#ppt_x-#ppt_w*1.125000"/>
                                          </p:val>
                                        </p:tav>
                                        <p:tav tm="100000">
                                          <p:val>
                                            <p:strVal val="#ppt_x"/>
                                          </p:val>
                                        </p:tav>
                                      </p:tavLst>
                                    </p:anim>
                                    <p:animEffect transition="in" filter="wipe(righ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par>
                          <p:cTn id="110" fill="hold">
                            <p:stCondLst>
                              <p:cond delay="500"/>
                            </p:stCondLst>
                            <p:childTnLst>
                              <p:par>
                                <p:cTn id="111" presetID="1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p:tgtEl>
                                          <p:spTgt spid="39"/>
                                        </p:tgtEl>
                                        <p:attrNameLst>
                                          <p:attrName>ppt_x</p:attrName>
                                        </p:attrNameLst>
                                      </p:cBhvr>
                                      <p:tavLst>
                                        <p:tav tm="0">
                                          <p:val>
                                            <p:strVal val="#ppt_x-#ppt_w*1.125000"/>
                                          </p:val>
                                        </p:tav>
                                        <p:tav tm="100000">
                                          <p:val>
                                            <p:strVal val="#ppt_x"/>
                                          </p:val>
                                        </p:tav>
                                      </p:tavLst>
                                    </p:anim>
                                    <p:animEffect transition="in" filter="wipe(right)">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500" fill="hold"/>
                                        <p:tgtEl>
                                          <p:spTgt spid="27"/>
                                        </p:tgtEl>
                                        <p:attrNameLst>
                                          <p:attrName>ppt_w</p:attrName>
                                        </p:attrNameLst>
                                      </p:cBhvr>
                                      <p:tavLst>
                                        <p:tav tm="0">
                                          <p:val>
                                            <p:fltVal val="0"/>
                                          </p:val>
                                        </p:tav>
                                        <p:tav tm="100000">
                                          <p:val>
                                            <p:strVal val="#ppt_w"/>
                                          </p:val>
                                        </p:tav>
                                      </p:tavLst>
                                    </p:anim>
                                    <p:anim calcmode="lin" valueType="num">
                                      <p:cBhvr>
                                        <p:cTn id="120" dur="500" fill="hold"/>
                                        <p:tgtEl>
                                          <p:spTgt spid="27"/>
                                        </p:tgtEl>
                                        <p:attrNameLst>
                                          <p:attrName>ppt_h</p:attrName>
                                        </p:attrNameLst>
                                      </p:cBhvr>
                                      <p:tavLst>
                                        <p:tav tm="0">
                                          <p:val>
                                            <p:fltVal val="0"/>
                                          </p:val>
                                        </p:tav>
                                        <p:tav tm="100000">
                                          <p:val>
                                            <p:strVal val="#ppt_h"/>
                                          </p:val>
                                        </p:tav>
                                      </p:tavLst>
                                    </p:anim>
                                    <p:animEffect transition="in" filter="fade">
                                      <p:cBhvr>
                                        <p:cTn id="121" dur="500"/>
                                        <p:tgtEl>
                                          <p:spTgt spid="27"/>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fltVal val="0"/>
                                          </p:val>
                                        </p:tav>
                                        <p:tav tm="100000">
                                          <p:val>
                                            <p:strVal val="#ppt_w"/>
                                          </p:val>
                                        </p:tav>
                                      </p:tavLst>
                                    </p:anim>
                                    <p:anim calcmode="lin" valueType="num">
                                      <p:cBhvr>
                                        <p:cTn id="125" dur="500" fill="hold"/>
                                        <p:tgtEl>
                                          <p:spTgt spid="46"/>
                                        </p:tgtEl>
                                        <p:attrNameLst>
                                          <p:attrName>ppt_h</p:attrName>
                                        </p:attrNameLst>
                                      </p:cBhvr>
                                      <p:tavLst>
                                        <p:tav tm="0">
                                          <p:val>
                                            <p:fltVal val="0"/>
                                          </p:val>
                                        </p:tav>
                                        <p:tav tm="100000">
                                          <p:val>
                                            <p:strVal val="#ppt_h"/>
                                          </p:val>
                                        </p:tav>
                                      </p:tavLst>
                                    </p:anim>
                                    <p:animEffect transition="in" filter="fade">
                                      <p:cBhvr>
                                        <p:cTn id="126" dur="500"/>
                                        <p:tgtEl>
                                          <p:spTgt spid="46"/>
                                        </p:tgtEl>
                                      </p:cBhvr>
                                    </p:animEffect>
                                  </p:childTnLst>
                                </p:cTn>
                              </p:par>
                            </p:childTnLst>
                          </p:cTn>
                        </p:par>
                        <p:par>
                          <p:cTn id="127" fill="hold">
                            <p:stCondLst>
                              <p:cond delay="500"/>
                            </p:stCondLst>
                            <p:childTnLst>
                              <p:par>
                                <p:cTn id="128" presetID="12" presetClass="entr" presetSubtype="8"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 calcmode="lin" valueType="num">
                                      <p:cBhvr additive="base">
                                        <p:cTn id="130" dur="500"/>
                                        <p:tgtEl>
                                          <p:spTgt spid="40"/>
                                        </p:tgtEl>
                                        <p:attrNameLst>
                                          <p:attrName>ppt_x</p:attrName>
                                        </p:attrNameLst>
                                      </p:cBhvr>
                                      <p:tavLst>
                                        <p:tav tm="0">
                                          <p:val>
                                            <p:strVal val="#ppt_x-#ppt_w*1.125000"/>
                                          </p:val>
                                        </p:tav>
                                        <p:tav tm="100000">
                                          <p:val>
                                            <p:strVal val="#ppt_x"/>
                                          </p:val>
                                        </p:tav>
                                      </p:tavLst>
                                    </p:anim>
                                    <p:animEffect transition="in" filter="wipe(right)">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p:cTn id="136" dur="500" fill="hold"/>
                                        <p:tgtEl>
                                          <p:spTgt spid="28"/>
                                        </p:tgtEl>
                                        <p:attrNameLst>
                                          <p:attrName>ppt_w</p:attrName>
                                        </p:attrNameLst>
                                      </p:cBhvr>
                                      <p:tavLst>
                                        <p:tav tm="0">
                                          <p:val>
                                            <p:fltVal val="0"/>
                                          </p:val>
                                        </p:tav>
                                        <p:tav tm="100000">
                                          <p:val>
                                            <p:strVal val="#ppt_w"/>
                                          </p:val>
                                        </p:tav>
                                      </p:tavLst>
                                    </p:anim>
                                    <p:anim calcmode="lin" valueType="num">
                                      <p:cBhvr>
                                        <p:cTn id="137" dur="500" fill="hold"/>
                                        <p:tgtEl>
                                          <p:spTgt spid="28"/>
                                        </p:tgtEl>
                                        <p:attrNameLst>
                                          <p:attrName>ppt_h</p:attrName>
                                        </p:attrNameLst>
                                      </p:cBhvr>
                                      <p:tavLst>
                                        <p:tav tm="0">
                                          <p:val>
                                            <p:fltVal val="0"/>
                                          </p:val>
                                        </p:tav>
                                        <p:tav tm="100000">
                                          <p:val>
                                            <p:strVal val="#ppt_h"/>
                                          </p:val>
                                        </p:tav>
                                      </p:tavLst>
                                    </p:anim>
                                    <p:animEffect transition="in" filter="fade">
                                      <p:cBhvr>
                                        <p:cTn id="138" dur="500"/>
                                        <p:tgtEl>
                                          <p:spTgt spid="28"/>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p:cTn id="141" dur="500" fill="hold"/>
                                        <p:tgtEl>
                                          <p:spTgt spid="47"/>
                                        </p:tgtEl>
                                        <p:attrNameLst>
                                          <p:attrName>ppt_w</p:attrName>
                                        </p:attrNameLst>
                                      </p:cBhvr>
                                      <p:tavLst>
                                        <p:tav tm="0">
                                          <p:val>
                                            <p:fltVal val="0"/>
                                          </p:val>
                                        </p:tav>
                                        <p:tav tm="100000">
                                          <p:val>
                                            <p:strVal val="#ppt_w"/>
                                          </p:val>
                                        </p:tav>
                                      </p:tavLst>
                                    </p:anim>
                                    <p:anim calcmode="lin" valueType="num">
                                      <p:cBhvr>
                                        <p:cTn id="142" dur="500" fill="hold"/>
                                        <p:tgtEl>
                                          <p:spTgt spid="47"/>
                                        </p:tgtEl>
                                        <p:attrNameLst>
                                          <p:attrName>ppt_h</p:attrName>
                                        </p:attrNameLst>
                                      </p:cBhvr>
                                      <p:tavLst>
                                        <p:tav tm="0">
                                          <p:val>
                                            <p:fltVal val="0"/>
                                          </p:val>
                                        </p:tav>
                                        <p:tav tm="100000">
                                          <p:val>
                                            <p:strVal val="#ppt_h"/>
                                          </p:val>
                                        </p:tav>
                                      </p:tavLst>
                                    </p:anim>
                                    <p:animEffect transition="in" filter="fade">
                                      <p:cBhvr>
                                        <p:cTn id="143" dur="500"/>
                                        <p:tgtEl>
                                          <p:spTgt spid="47"/>
                                        </p:tgtEl>
                                      </p:cBhvr>
                                    </p:animEffect>
                                  </p:childTnLst>
                                </p:cTn>
                              </p:par>
                            </p:childTnLst>
                          </p:cTn>
                        </p:par>
                        <p:par>
                          <p:cTn id="144" fill="hold">
                            <p:stCondLst>
                              <p:cond delay="500"/>
                            </p:stCondLst>
                            <p:childTnLst>
                              <p:par>
                                <p:cTn id="145" presetID="12" presetClass="entr" presetSubtype="8" fill="hold" grpId="0" nodeType="after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500"/>
                                        <p:tgtEl>
                                          <p:spTgt spid="41"/>
                                        </p:tgtEl>
                                        <p:attrNameLst>
                                          <p:attrName>ppt_x</p:attrName>
                                        </p:attrNameLst>
                                      </p:cBhvr>
                                      <p:tavLst>
                                        <p:tav tm="0">
                                          <p:val>
                                            <p:strVal val="#ppt_x-#ppt_w*1.125000"/>
                                          </p:val>
                                        </p:tav>
                                        <p:tav tm="100000">
                                          <p:val>
                                            <p:strVal val="#ppt_x"/>
                                          </p:val>
                                        </p:tav>
                                      </p:tavLst>
                                    </p:anim>
                                    <p:animEffect transition="in" filter="wipe(right)">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 calcmode="lin" valueType="num">
                                      <p:cBhvr>
                                        <p:cTn id="153" dur="500" fill="hold"/>
                                        <p:tgtEl>
                                          <p:spTgt spid="30"/>
                                        </p:tgtEl>
                                        <p:attrNameLst>
                                          <p:attrName>ppt_w</p:attrName>
                                        </p:attrNameLst>
                                      </p:cBhvr>
                                      <p:tavLst>
                                        <p:tav tm="0">
                                          <p:val>
                                            <p:fltVal val="0"/>
                                          </p:val>
                                        </p:tav>
                                        <p:tav tm="100000">
                                          <p:val>
                                            <p:strVal val="#ppt_w"/>
                                          </p:val>
                                        </p:tav>
                                      </p:tavLst>
                                    </p:anim>
                                    <p:anim calcmode="lin" valueType="num">
                                      <p:cBhvr>
                                        <p:cTn id="154" dur="500" fill="hold"/>
                                        <p:tgtEl>
                                          <p:spTgt spid="30"/>
                                        </p:tgtEl>
                                        <p:attrNameLst>
                                          <p:attrName>ppt_h</p:attrName>
                                        </p:attrNameLst>
                                      </p:cBhvr>
                                      <p:tavLst>
                                        <p:tav tm="0">
                                          <p:val>
                                            <p:fltVal val="0"/>
                                          </p:val>
                                        </p:tav>
                                        <p:tav tm="100000">
                                          <p:val>
                                            <p:strVal val="#ppt_h"/>
                                          </p:val>
                                        </p:tav>
                                      </p:tavLst>
                                    </p:anim>
                                    <p:animEffect transition="in" filter="fade">
                                      <p:cBhvr>
                                        <p:cTn id="155" dur="500"/>
                                        <p:tgtEl>
                                          <p:spTgt spid="30"/>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 calcmode="lin" valueType="num">
                                      <p:cBhvr>
                                        <p:cTn id="158" dur="500" fill="hold"/>
                                        <p:tgtEl>
                                          <p:spTgt spid="38"/>
                                        </p:tgtEl>
                                        <p:attrNameLst>
                                          <p:attrName>ppt_w</p:attrName>
                                        </p:attrNameLst>
                                      </p:cBhvr>
                                      <p:tavLst>
                                        <p:tav tm="0">
                                          <p:val>
                                            <p:fltVal val="0"/>
                                          </p:val>
                                        </p:tav>
                                        <p:tav tm="100000">
                                          <p:val>
                                            <p:strVal val="#ppt_w"/>
                                          </p:val>
                                        </p:tav>
                                      </p:tavLst>
                                    </p:anim>
                                    <p:anim calcmode="lin" valueType="num">
                                      <p:cBhvr>
                                        <p:cTn id="159" dur="500" fill="hold"/>
                                        <p:tgtEl>
                                          <p:spTgt spid="38"/>
                                        </p:tgtEl>
                                        <p:attrNameLst>
                                          <p:attrName>ppt_h</p:attrName>
                                        </p:attrNameLst>
                                      </p:cBhvr>
                                      <p:tavLst>
                                        <p:tav tm="0">
                                          <p:val>
                                            <p:fltVal val="0"/>
                                          </p:val>
                                        </p:tav>
                                        <p:tav tm="100000">
                                          <p:val>
                                            <p:strVal val="#ppt_h"/>
                                          </p:val>
                                        </p:tav>
                                      </p:tavLst>
                                    </p:anim>
                                    <p:animEffect transition="in" filter="fade">
                                      <p:cBhvr>
                                        <p:cTn id="160" dur="500"/>
                                        <p:tgtEl>
                                          <p:spTgt spid="38"/>
                                        </p:tgtEl>
                                      </p:cBhvr>
                                    </p:animEffect>
                                  </p:childTnLst>
                                </p:cTn>
                              </p:par>
                            </p:childTnLst>
                          </p:cTn>
                        </p:par>
                        <p:par>
                          <p:cTn id="161" fill="hold">
                            <p:stCondLst>
                              <p:cond delay="500"/>
                            </p:stCondLst>
                            <p:childTnLst>
                              <p:par>
                                <p:cTn id="162" presetID="12" presetClass="entr" presetSubtype="8" fill="hold" grpId="0" nodeType="afterEffect">
                                  <p:stCondLst>
                                    <p:cond delay="0"/>
                                  </p:stCondLst>
                                  <p:childTnLst>
                                    <p:set>
                                      <p:cBhvr>
                                        <p:cTn id="163" dur="1" fill="hold">
                                          <p:stCondLst>
                                            <p:cond delay="0"/>
                                          </p:stCondLst>
                                        </p:cTn>
                                        <p:tgtEl>
                                          <p:spTgt spid="42"/>
                                        </p:tgtEl>
                                        <p:attrNameLst>
                                          <p:attrName>style.visibility</p:attrName>
                                        </p:attrNameLst>
                                      </p:cBhvr>
                                      <p:to>
                                        <p:strVal val="visible"/>
                                      </p:to>
                                    </p:set>
                                    <p:anim calcmode="lin" valueType="num">
                                      <p:cBhvr additive="base">
                                        <p:cTn id="164" dur="500"/>
                                        <p:tgtEl>
                                          <p:spTgt spid="42"/>
                                        </p:tgtEl>
                                        <p:attrNameLst>
                                          <p:attrName>ppt_x</p:attrName>
                                        </p:attrNameLst>
                                      </p:cBhvr>
                                      <p:tavLst>
                                        <p:tav tm="0">
                                          <p:val>
                                            <p:strVal val="#ppt_x-#ppt_w*1.125000"/>
                                          </p:val>
                                        </p:tav>
                                        <p:tav tm="100000">
                                          <p:val>
                                            <p:strVal val="#ppt_x"/>
                                          </p:val>
                                        </p:tav>
                                      </p:tavLst>
                                    </p:anim>
                                    <p:animEffect transition="in" filter="wipe(right)">
                                      <p:cBhvr>
                                        <p:cTn id="1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P spid="24" grpId="0" animBg="1"/>
      <p:bldP spid="25" grpId="0"/>
      <p:bldP spid="26" grpId="0" animBg="1"/>
      <p:bldP spid="27" grpId="0" animBg="1"/>
      <p:bldP spid="28" grpId="0" animBg="1"/>
      <p:bldP spid="29" grpId="0"/>
      <p:bldP spid="30" grpId="0" animBg="1"/>
      <p:bldP spid="38" grpId="0" animBg="1"/>
      <p:bldP spid="39" grpId="0"/>
      <p:bldP spid="40" grpId="0"/>
      <p:bldP spid="41" grpId="0"/>
      <p:bldP spid="42" grpId="0"/>
      <p:bldP spid="43" grpId="0"/>
      <p:bldP spid="44" grpId="0" animBg="1"/>
      <p:bldP spid="45" grpId="0" animBg="1"/>
      <p:bldP spid="46" grpId="0" animBg="1"/>
      <p:bldP spid="47" grpId="0" animBg="1"/>
      <p:bldP spid="8" grpId="0" animBg="1"/>
      <p:bldP spid="9" grpId="0"/>
      <p:bldP spid="12" grpId="0" animBg="1"/>
      <p:bldP spid="13" grpId="0"/>
      <p:bldP spid="14" grpId="0" animBg="1"/>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9374729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570" b="6570"/>
          <a:stretch>
            <a:fillRect/>
          </a:stretch>
        </p:blipFill>
        <p:spPr/>
      </p:pic>
      <p:sp>
        <p:nvSpPr>
          <p:cNvPr id="7" name="Rectangle 6"/>
          <p:cNvSpPr/>
          <p:nvPr/>
        </p:nvSpPr>
        <p:spPr>
          <a:xfrm>
            <a:off x="15112" y="-41563"/>
            <a:ext cx="24380826" cy="13716000"/>
          </a:xfrm>
          <a:prstGeom prst="rect">
            <a:avLst/>
          </a:prstGeom>
          <a:solidFill>
            <a:srgbClr val="2C374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2332027" y="4699242"/>
            <a:ext cx="13731388" cy="1725743"/>
            <a:chOff x="5344425" y="6336080"/>
            <a:chExt cx="13731388" cy="1725743"/>
          </a:xfrm>
        </p:grpSpPr>
        <p:sp>
          <p:nvSpPr>
            <p:cNvPr id="8" name="TextBox 7"/>
            <p:cNvSpPr txBox="1"/>
            <p:nvPr/>
          </p:nvSpPr>
          <p:spPr>
            <a:xfrm>
              <a:off x="5478147" y="6336080"/>
              <a:ext cx="13463943" cy="1175706"/>
            </a:xfrm>
            <a:prstGeom prst="rect">
              <a:avLst/>
            </a:prstGeom>
            <a:noFill/>
          </p:spPr>
          <p:txBody>
            <a:bodyPr wrap="none" rtlCol="0">
              <a:spAutoFit/>
            </a:bodyPr>
            <a:lstStyle/>
            <a:p>
              <a:pPr algn="ctr">
                <a:lnSpc>
                  <a:spcPct val="80000"/>
                </a:lnSpc>
              </a:pPr>
              <a:r>
                <a:rPr lang="en-US" sz="8800" dirty="0">
                  <a:solidFill>
                    <a:schemeClr val="bg1"/>
                  </a:solidFill>
                  <a:latin typeface="Lato Black"/>
                  <a:cs typeface="Lato Black"/>
                </a:rPr>
                <a:t>UNDERSTANDING DATA</a:t>
              </a:r>
            </a:p>
          </p:txBody>
        </p:sp>
        <p:sp>
          <p:nvSpPr>
            <p:cNvPr id="12" name="TextBox 11"/>
            <p:cNvSpPr txBox="1"/>
            <p:nvPr/>
          </p:nvSpPr>
          <p:spPr>
            <a:xfrm>
              <a:off x="5344425" y="7304693"/>
              <a:ext cx="13731388" cy="757130"/>
            </a:xfrm>
            <a:prstGeom prst="rect">
              <a:avLst/>
            </a:prstGeom>
            <a:noFill/>
          </p:spPr>
          <p:txBody>
            <a:bodyPr wrap="none" rtlCol="0">
              <a:spAutoFit/>
            </a:bodyPr>
            <a:lstStyle/>
            <a:p>
              <a:pPr algn="ctr">
                <a:lnSpc>
                  <a:spcPct val="80000"/>
                </a:lnSpc>
              </a:pPr>
              <a:r>
                <a:rPr lang="en-US" sz="5400" dirty="0">
                  <a:solidFill>
                    <a:schemeClr val="bg1"/>
                  </a:solidFill>
                  <a:latin typeface="Lato Light"/>
                  <a:cs typeface="Lato Light"/>
                </a:rPr>
                <a:t>AND WAYS TO SYSTEMATICALLY COLLECT IT</a:t>
              </a:r>
            </a:p>
          </p:txBody>
        </p:sp>
      </p:grpSp>
      <p:sp>
        <p:nvSpPr>
          <p:cNvPr id="3" name="TextBox 2">
            <a:extLst>
              <a:ext uri="{FF2B5EF4-FFF2-40B4-BE49-F238E27FC236}">
                <a16:creationId xmlns:a16="http://schemas.microsoft.com/office/drawing/2014/main" id="{3030BD26-D872-44DF-8016-0C7A5DAF4DC9}"/>
              </a:ext>
            </a:extLst>
          </p:cNvPr>
          <p:cNvSpPr txBox="1"/>
          <p:nvPr/>
        </p:nvSpPr>
        <p:spPr>
          <a:xfrm>
            <a:off x="2520613" y="3660054"/>
            <a:ext cx="6144768" cy="1015663"/>
          </a:xfrm>
          <a:prstGeom prst="rect">
            <a:avLst/>
          </a:prstGeom>
          <a:noFill/>
        </p:spPr>
        <p:txBody>
          <a:bodyPr wrap="square" rtlCol="0">
            <a:spAutoFit/>
          </a:bodyPr>
          <a:lstStyle/>
          <a:p>
            <a:r>
              <a:rPr lang="en-PH" sz="6000" b="1" spc="600" dirty="0">
                <a:solidFill>
                  <a:schemeClr val="accent2">
                    <a:lumMod val="20000"/>
                    <a:lumOff val="80000"/>
                  </a:schemeClr>
                </a:solidFill>
                <a:latin typeface="Bebas Neue Bold" panose="020B0606020202050201" pitchFamily="34" charset="0"/>
              </a:rPr>
              <a:t>WRITING CHAPTER 3</a:t>
            </a:r>
          </a:p>
        </p:txBody>
      </p:sp>
      <p:pic>
        <p:nvPicPr>
          <p:cNvPr id="10" name="Picture Placeholder 13" descr="shutterstock_193747298.jpg">
            <a:extLst>
              <a:ext uri="{FF2B5EF4-FFF2-40B4-BE49-F238E27FC236}">
                <a16:creationId xmlns:a16="http://schemas.microsoft.com/office/drawing/2014/main" id="{4B3030AB-8D3C-496A-9309-88003829001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172" t="18808" r="68419" b="70964"/>
          <a:stretch/>
        </p:blipFill>
        <p:spPr>
          <a:xfrm>
            <a:off x="5174672" y="1938528"/>
            <a:ext cx="2542863" cy="1615163"/>
          </a:xfrm>
          <a:prstGeom prst="roundRect">
            <a:avLst>
              <a:gd name="adj" fmla="val 6267"/>
            </a:avLst>
          </a:prstGeom>
          <a:effectLst/>
        </p:spPr>
      </p:pic>
      <p:pic>
        <p:nvPicPr>
          <p:cNvPr id="11" name="Picture Placeholder 13" descr="shutterstock_193747298.jpg">
            <a:extLst>
              <a:ext uri="{FF2B5EF4-FFF2-40B4-BE49-F238E27FC236}">
                <a16:creationId xmlns:a16="http://schemas.microsoft.com/office/drawing/2014/main" id="{10154B41-BB63-4185-9937-34CAE01947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2176" t="22591" r="50238" b="61813"/>
          <a:stretch/>
        </p:blipFill>
        <p:spPr>
          <a:xfrm>
            <a:off x="7863840" y="2511155"/>
            <a:ext cx="4295965" cy="2462784"/>
          </a:xfrm>
          <a:prstGeom prst="roundRect">
            <a:avLst>
              <a:gd name="adj" fmla="val 6267"/>
            </a:avLst>
          </a:prstGeom>
          <a:effectLst/>
        </p:spPr>
      </p:pic>
      <p:pic>
        <p:nvPicPr>
          <p:cNvPr id="15" name="Picture Placeholder 13" descr="shutterstock_193747298.jpg">
            <a:extLst>
              <a:ext uri="{FF2B5EF4-FFF2-40B4-BE49-F238E27FC236}">
                <a16:creationId xmlns:a16="http://schemas.microsoft.com/office/drawing/2014/main" id="{D08147CA-06D8-48E2-A2B4-D1A449B80A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0488" t="24425" r="33909" b="57237"/>
          <a:stretch/>
        </p:blipFill>
        <p:spPr>
          <a:xfrm>
            <a:off x="12344399" y="2819400"/>
            <a:ext cx="3811041" cy="2895600"/>
          </a:xfrm>
          <a:prstGeom prst="roundRect">
            <a:avLst>
              <a:gd name="adj" fmla="val 6267"/>
            </a:avLst>
          </a:prstGeom>
          <a:effectLst/>
        </p:spPr>
      </p:pic>
      <p:pic>
        <p:nvPicPr>
          <p:cNvPr id="16" name="Picture Placeholder 13" descr="shutterstock_193747298.jpg">
            <a:extLst>
              <a:ext uri="{FF2B5EF4-FFF2-40B4-BE49-F238E27FC236}">
                <a16:creationId xmlns:a16="http://schemas.microsoft.com/office/drawing/2014/main" id="{5087DDAF-A076-4C09-BD41-C2551DAB837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2206" t="39484" r="59126" b="48263"/>
          <a:stretch/>
        </p:blipFill>
        <p:spPr>
          <a:xfrm>
            <a:off x="7863841" y="5151120"/>
            <a:ext cx="2117502" cy="1934879"/>
          </a:xfrm>
          <a:prstGeom prst="roundRect">
            <a:avLst>
              <a:gd name="adj" fmla="val 6267"/>
            </a:avLst>
          </a:prstGeom>
          <a:effectLst/>
        </p:spPr>
      </p:pic>
      <p:pic>
        <p:nvPicPr>
          <p:cNvPr id="17" name="Picture Placeholder 13" descr="shutterstock_193747298.jpg">
            <a:extLst>
              <a:ext uri="{FF2B5EF4-FFF2-40B4-BE49-F238E27FC236}">
                <a16:creationId xmlns:a16="http://schemas.microsoft.com/office/drawing/2014/main" id="{2991BDC9-4F85-4702-8810-9824EE8558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1585" t="40256" r="50953" b="41311"/>
          <a:stretch/>
        </p:blipFill>
        <p:spPr>
          <a:xfrm>
            <a:off x="10165080" y="5151120"/>
            <a:ext cx="1822832" cy="2910840"/>
          </a:xfrm>
          <a:prstGeom prst="roundRect">
            <a:avLst>
              <a:gd name="adj" fmla="val 6267"/>
            </a:avLst>
          </a:prstGeom>
          <a:effectLst/>
        </p:spPr>
      </p:pic>
      <p:pic>
        <p:nvPicPr>
          <p:cNvPr id="18" name="Picture Placeholder 13" descr="shutterstock_193747298.jpg">
            <a:extLst>
              <a:ext uri="{FF2B5EF4-FFF2-40B4-BE49-F238E27FC236}">
                <a16:creationId xmlns:a16="http://schemas.microsoft.com/office/drawing/2014/main" id="{26B59783-453E-4E36-A324-95006946955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9875" t="41296" r="43723" b="40849"/>
          <a:stretch/>
        </p:blipFill>
        <p:spPr>
          <a:xfrm>
            <a:off x="12159805" y="5852160"/>
            <a:ext cx="1563815" cy="2819400"/>
          </a:xfrm>
          <a:prstGeom prst="roundRect">
            <a:avLst>
              <a:gd name="adj" fmla="val 6267"/>
            </a:avLst>
          </a:prstGeom>
          <a:effectLst/>
        </p:spPr>
      </p:pic>
      <p:pic>
        <p:nvPicPr>
          <p:cNvPr id="19" name="Picture Placeholder 13" descr="shutterstock_193747298.jpg">
            <a:extLst>
              <a:ext uri="{FF2B5EF4-FFF2-40B4-BE49-F238E27FC236}">
                <a16:creationId xmlns:a16="http://schemas.microsoft.com/office/drawing/2014/main" id="{F088A579-6B0D-4A2C-BEED-7E3250B43DF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5810" t="30021" r="68415" b="47706"/>
          <a:stretch/>
        </p:blipFill>
        <p:spPr>
          <a:xfrm>
            <a:off x="6296890" y="3703319"/>
            <a:ext cx="1410679" cy="3516971"/>
          </a:xfrm>
          <a:prstGeom prst="roundRect">
            <a:avLst>
              <a:gd name="adj" fmla="val 6267"/>
            </a:avLst>
          </a:prstGeom>
          <a:effectLst/>
        </p:spPr>
      </p:pic>
      <p:pic>
        <p:nvPicPr>
          <p:cNvPr id="20" name="Picture Placeholder 13" descr="shutterstock_193747298.jpg">
            <a:extLst>
              <a:ext uri="{FF2B5EF4-FFF2-40B4-BE49-F238E27FC236}">
                <a16:creationId xmlns:a16="http://schemas.microsoft.com/office/drawing/2014/main" id="{33C2F024-AD31-45BD-9DC1-C3A2E8242C8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7631" t="29914" r="75143" b="58650"/>
          <a:stretch/>
        </p:blipFill>
        <p:spPr>
          <a:xfrm>
            <a:off x="4322617" y="3686436"/>
            <a:ext cx="1764841" cy="1805783"/>
          </a:xfrm>
          <a:prstGeom prst="roundRect">
            <a:avLst>
              <a:gd name="adj" fmla="val 6267"/>
            </a:avLst>
          </a:prstGeom>
          <a:effectLst/>
        </p:spPr>
      </p:pic>
      <p:pic>
        <p:nvPicPr>
          <p:cNvPr id="21" name="Picture Placeholder 13" descr="shutterstock_193747298.jpg">
            <a:extLst>
              <a:ext uri="{FF2B5EF4-FFF2-40B4-BE49-F238E27FC236}">
                <a16:creationId xmlns:a16="http://schemas.microsoft.com/office/drawing/2014/main" id="{D56661FD-78A0-4BB2-96D4-E5885151DF3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728" t="42201" r="74851" b="41571"/>
          <a:stretch/>
        </p:blipFill>
        <p:spPr>
          <a:xfrm>
            <a:off x="3839378" y="5626608"/>
            <a:ext cx="2301239" cy="2562296"/>
          </a:xfrm>
          <a:prstGeom prst="roundRect">
            <a:avLst>
              <a:gd name="adj" fmla="val 6267"/>
            </a:avLst>
          </a:prstGeom>
          <a:effectLst/>
        </p:spPr>
      </p:pic>
      <p:pic>
        <p:nvPicPr>
          <p:cNvPr id="28" name="Picture Placeholder 13" descr="shutterstock_193747298.jpg">
            <a:extLst>
              <a:ext uri="{FF2B5EF4-FFF2-40B4-BE49-F238E27FC236}">
                <a16:creationId xmlns:a16="http://schemas.microsoft.com/office/drawing/2014/main" id="{A6AFF985-DB8F-46AB-9018-52BEB31D4A8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9474" t="22471" r="83300" b="58868"/>
          <a:stretch/>
        </p:blipFill>
        <p:spPr>
          <a:xfrm>
            <a:off x="2332027" y="2511155"/>
            <a:ext cx="1764841" cy="2946781"/>
          </a:xfrm>
          <a:prstGeom prst="roundRect">
            <a:avLst>
              <a:gd name="adj" fmla="val 6267"/>
            </a:avLst>
          </a:prstGeom>
          <a:effectLst/>
        </p:spPr>
      </p:pic>
    </p:spTree>
    <p:extLst>
      <p:ext uri="{BB962C8B-B14F-4D97-AF65-F5344CB8AC3E}">
        <p14:creationId xmlns:p14="http://schemas.microsoft.com/office/powerpoint/2010/main" val="3889604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50" fill="hold"/>
                                        <p:tgtEl>
                                          <p:spTgt spid="28"/>
                                        </p:tgtEl>
                                        <p:attrNameLst>
                                          <p:attrName>ppt_w</p:attrName>
                                        </p:attrNameLst>
                                      </p:cBhvr>
                                      <p:tavLst>
                                        <p:tav tm="0">
                                          <p:val>
                                            <p:strVal val="#ppt_w*0.70"/>
                                          </p:val>
                                        </p:tav>
                                        <p:tav tm="100000">
                                          <p:val>
                                            <p:strVal val="#ppt_w"/>
                                          </p:val>
                                        </p:tav>
                                      </p:tavLst>
                                    </p:anim>
                                    <p:anim calcmode="lin" valueType="num">
                                      <p:cBhvr>
                                        <p:cTn id="8" dur="150" fill="hold"/>
                                        <p:tgtEl>
                                          <p:spTgt spid="28"/>
                                        </p:tgtEl>
                                        <p:attrNameLst>
                                          <p:attrName>ppt_h</p:attrName>
                                        </p:attrNameLst>
                                      </p:cBhvr>
                                      <p:tavLst>
                                        <p:tav tm="0">
                                          <p:val>
                                            <p:strVal val="#ppt_h"/>
                                          </p:val>
                                        </p:tav>
                                        <p:tav tm="100000">
                                          <p:val>
                                            <p:strVal val="#ppt_h"/>
                                          </p:val>
                                        </p:tav>
                                      </p:tavLst>
                                    </p:anim>
                                    <p:animEffect transition="in" filter="fade">
                                      <p:cBhvr>
                                        <p:cTn id="9" dur="150"/>
                                        <p:tgtEl>
                                          <p:spTgt spid="28"/>
                                        </p:tgtEl>
                                      </p:cBhvr>
                                    </p:animEffect>
                                  </p:childTnLst>
                                </p:cTn>
                              </p:par>
                            </p:childTnLst>
                          </p:cTn>
                        </p:par>
                        <p:par>
                          <p:cTn id="10" fill="hold">
                            <p:stCondLst>
                              <p:cond delay="150"/>
                            </p:stCondLst>
                            <p:childTnLst>
                              <p:par>
                                <p:cTn id="11" presetID="55"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50" fill="hold"/>
                                        <p:tgtEl>
                                          <p:spTgt spid="21"/>
                                        </p:tgtEl>
                                        <p:attrNameLst>
                                          <p:attrName>ppt_w</p:attrName>
                                        </p:attrNameLst>
                                      </p:cBhvr>
                                      <p:tavLst>
                                        <p:tav tm="0">
                                          <p:val>
                                            <p:strVal val="#ppt_w*0.70"/>
                                          </p:val>
                                        </p:tav>
                                        <p:tav tm="100000">
                                          <p:val>
                                            <p:strVal val="#ppt_w"/>
                                          </p:val>
                                        </p:tav>
                                      </p:tavLst>
                                    </p:anim>
                                    <p:anim calcmode="lin" valueType="num">
                                      <p:cBhvr>
                                        <p:cTn id="14" dur="150" fill="hold"/>
                                        <p:tgtEl>
                                          <p:spTgt spid="21"/>
                                        </p:tgtEl>
                                        <p:attrNameLst>
                                          <p:attrName>ppt_h</p:attrName>
                                        </p:attrNameLst>
                                      </p:cBhvr>
                                      <p:tavLst>
                                        <p:tav tm="0">
                                          <p:val>
                                            <p:strVal val="#ppt_h"/>
                                          </p:val>
                                        </p:tav>
                                        <p:tav tm="100000">
                                          <p:val>
                                            <p:strVal val="#ppt_h"/>
                                          </p:val>
                                        </p:tav>
                                      </p:tavLst>
                                    </p:anim>
                                    <p:animEffect transition="in" filter="fade">
                                      <p:cBhvr>
                                        <p:cTn id="15" dur="150"/>
                                        <p:tgtEl>
                                          <p:spTgt spid="21"/>
                                        </p:tgtEl>
                                      </p:cBhvr>
                                    </p:animEffect>
                                  </p:childTnLst>
                                </p:cTn>
                              </p:par>
                            </p:childTnLst>
                          </p:cTn>
                        </p:par>
                        <p:par>
                          <p:cTn id="16" fill="hold">
                            <p:stCondLst>
                              <p:cond delay="300"/>
                            </p:stCondLst>
                            <p:childTnLst>
                              <p:par>
                                <p:cTn id="17" presetID="5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50" fill="hold"/>
                                        <p:tgtEl>
                                          <p:spTgt spid="20"/>
                                        </p:tgtEl>
                                        <p:attrNameLst>
                                          <p:attrName>ppt_w</p:attrName>
                                        </p:attrNameLst>
                                      </p:cBhvr>
                                      <p:tavLst>
                                        <p:tav tm="0">
                                          <p:val>
                                            <p:strVal val="#ppt_w*0.70"/>
                                          </p:val>
                                        </p:tav>
                                        <p:tav tm="100000">
                                          <p:val>
                                            <p:strVal val="#ppt_w"/>
                                          </p:val>
                                        </p:tav>
                                      </p:tavLst>
                                    </p:anim>
                                    <p:anim calcmode="lin" valueType="num">
                                      <p:cBhvr>
                                        <p:cTn id="20" dur="150" fill="hold"/>
                                        <p:tgtEl>
                                          <p:spTgt spid="20"/>
                                        </p:tgtEl>
                                        <p:attrNameLst>
                                          <p:attrName>ppt_h</p:attrName>
                                        </p:attrNameLst>
                                      </p:cBhvr>
                                      <p:tavLst>
                                        <p:tav tm="0">
                                          <p:val>
                                            <p:strVal val="#ppt_h"/>
                                          </p:val>
                                        </p:tav>
                                        <p:tav tm="100000">
                                          <p:val>
                                            <p:strVal val="#ppt_h"/>
                                          </p:val>
                                        </p:tav>
                                      </p:tavLst>
                                    </p:anim>
                                    <p:animEffect transition="in" filter="fade">
                                      <p:cBhvr>
                                        <p:cTn id="21" dur="150"/>
                                        <p:tgtEl>
                                          <p:spTgt spid="20"/>
                                        </p:tgtEl>
                                      </p:cBhvr>
                                    </p:animEffect>
                                  </p:childTnLst>
                                </p:cTn>
                              </p:par>
                            </p:childTnLst>
                          </p:cTn>
                        </p:par>
                        <p:par>
                          <p:cTn id="22" fill="hold">
                            <p:stCondLst>
                              <p:cond delay="450"/>
                            </p:stCondLst>
                            <p:childTnLst>
                              <p:par>
                                <p:cTn id="23" presetID="55"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50" fill="hold"/>
                                        <p:tgtEl>
                                          <p:spTgt spid="10"/>
                                        </p:tgtEl>
                                        <p:attrNameLst>
                                          <p:attrName>ppt_w</p:attrName>
                                        </p:attrNameLst>
                                      </p:cBhvr>
                                      <p:tavLst>
                                        <p:tav tm="0">
                                          <p:val>
                                            <p:strVal val="#ppt_w*0.70"/>
                                          </p:val>
                                        </p:tav>
                                        <p:tav tm="100000">
                                          <p:val>
                                            <p:strVal val="#ppt_w"/>
                                          </p:val>
                                        </p:tav>
                                      </p:tavLst>
                                    </p:anim>
                                    <p:anim calcmode="lin" valueType="num">
                                      <p:cBhvr>
                                        <p:cTn id="26" dur="150" fill="hold"/>
                                        <p:tgtEl>
                                          <p:spTgt spid="10"/>
                                        </p:tgtEl>
                                        <p:attrNameLst>
                                          <p:attrName>ppt_h</p:attrName>
                                        </p:attrNameLst>
                                      </p:cBhvr>
                                      <p:tavLst>
                                        <p:tav tm="0">
                                          <p:val>
                                            <p:strVal val="#ppt_h"/>
                                          </p:val>
                                        </p:tav>
                                        <p:tav tm="100000">
                                          <p:val>
                                            <p:strVal val="#ppt_h"/>
                                          </p:val>
                                        </p:tav>
                                      </p:tavLst>
                                    </p:anim>
                                    <p:animEffect transition="in" filter="fade">
                                      <p:cBhvr>
                                        <p:cTn id="27" dur="150"/>
                                        <p:tgtEl>
                                          <p:spTgt spid="10"/>
                                        </p:tgtEl>
                                      </p:cBhvr>
                                    </p:animEffect>
                                  </p:childTnLst>
                                </p:cTn>
                              </p:par>
                            </p:childTnLst>
                          </p:cTn>
                        </p:par>
                        <p:par>
                          <p:cTn id="28" fill="hold">
                            <p:stCondLst>
                              <p:cond delay="600"/>
                            </p:stCondLst>
                            <p:childTnLst>
                              <p:par>
                                <p:cTn id="29" presetID="55"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50" fill="hold"/>
                                        <p:tgtEl>
                                          <p:spTgt spid="19"/>
                                        </p:tgtEl>
                                        <p:attrNameLst>
                                          <p:attrName>ppt_w</p:attrName>
                                        </p:attrNameLst>
                                      </p:cBhvr>
                                      <p:tavLst>
                                        <p:tav tm="0">
                                          <p:val>
                                            <p:strVal val="#ppt_w*0.70"/>
                                          </p:val>
                                        </p:tav>
                                        <p:tav tm="100000">
                                          <p:val>
                                            <p:strVal val="#ppt_w"/>
                                          </p:val>
                                        </p:tav>
                                      </p:tavLst>
                                    </p:anim>
                                    <p:anim calcmode="lin" valueType="num">
                                      <p:cBhvr>
                                        <p:cTn id="32" dur="150" fill="hold"/>
                                        <p:tgtEl>
                                          <p:spTgt spid="19"/>
                                        </p:tgtEl>
                                        <p:attrNameLst>
                                          <p:attrName>ppt_h</p:attrName>
                                        </p:attrNameLst>
                                      </p:cBhvr>
                                      <p:tavLst>
                                        <p:tav tm="0">
                                          <p:val>
                                            <p:strVal val="#ppt_h"/>
                                          </p:val>
                                        </p:tav>
                                        <p:tav tm="100000">
                                          <p:val>
                                            <p:strVal val="#ppt_h"/>
                                          </p:val>
                                        </p:tav>
                                      </p:tavLst>
                                    </p:anim>
                                    <p:animEffect transition="in" filter="fade">
                                      <p:cBhvr>
                                        <p:cTn id="33" dur="150"/>
                                        <p:tgtEl>
                                          <p:spTgt spid="19"/>
                                        </p:tgtEl>
                                      </p:cBhvr>
                                    </p:animEffect>
                                  </p:childTnLst>
                                </p:cTn>
                              </p:par>
                            </p:childTnLst>
                          </p:cTn>
                        </p:par>
                        <p:par>
                          <p:cTn id="34" fill="hold">
                            <p:stCondLst>
                              <p:cond delay="750"/>
                            </p:stCondLst>
                            <p:childTnLst>
                              <p:par>
                                <p:cTn id="35" presetID="55"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50" fill="hold"/>
                                        <p:tgtEl>
                                          <p:spTgt spid="11"/>
                                        </p:tgtEl>
                                        <p:attrNameLst>
                                          <p:attrName>ppt_w</p:attrName>
                                        </p:attrNameLst>
                                      </p:cBhvr>
                                      <p:tavLst>
                                        <p:tav tm="0">
                                          <p:val>
                                            <p:strVal val="#ppt_w*0.70"/>
                                          </p:val>
                                        </p:tav>
                                        <p:tav tm="100000">
                                          <p:val>
                                            <p:strVal val="#ppt_w"/>
                                          </p:val>
                                        </p:tav>
                                      </p:tavLst>
                                    </p:anim>
                                    <p:anim calcmode="lin" valueType="num">
                                      <p:cBhvr>
                                        <p:cTn id="38" dur="150" fill="hold"/>
                                        <p:tgtEl>
                                          <p:spTgt spid="11"/>
                                        </p:tgtEl>
                                        <p:attrNameLst>
                                          <p:attrName>ppt_h</p:attrName>
                                        </p:attrNameLst>
                                      </p:cBhvr>
                                      <p:tavLst>
                                        <p:tav tm="0">
                                          <p:val>
                                            <p:strVal val="#ppt_h"/>
                                          </p:val>
                                        </p:tav>
                                        <p:tav tm="100000">
                                          <p:val>
                                            <p:strVal val="#ppt_h"/>
                                          </p:val>
                                        </p:tav>
                                      </p:tavLst>
                                    </p:anim>
                                    <p:animEffect transition="in" filter="fade">
                                      <p:cBhvr>
                                        <p:cTn id="39" dur="150"/>
                                        <p:tgtEl>
                                          <p:spTgt spid="11"/>
                                        </p:tgtEl>
                                      </p:cBhvr>
                                    </p:animEffect>
                                  </p:childTnLst>
                                </p:cTn>
                              </p:par>
                            </p:childTnLst>
                          </p:cTn>
                        </p:par>
                        <p:par>
                          <p:cTn id="40" fill="hold">
                            <p:stCondLst>
                              <p:cond delay="900"/>
                            </p:stCondLst>
                            <p:childTnLst>
                              <p:par>
                                <p:cTn id="41" presetID="55"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50" fill="hold"/>
                                        <p:tgtEl>
                                          <p:spTgt spid="16"/>
                                        </p:tgtEl>
                                        <p:attrNameLst>
                                          <p:attrName>ppt_w</p:attrName>
                                        </p:attrNameLst>
                                      </p:cBhvr>
                                      <p:tavLst>
                                        <p:tav tm="0">
                                          <p:val>
                                            <p:strVal val="#ppt_w*0.70"/>
                                          </p:val>
                                        </p:tav>
                                        <p:tav tm="100000">
                                          <p:val>
                                            <p:strVal val="#ppt_w"/>
                                          </p:val>
                                        </p:tav>
                                      </p:tavLst>
                                    </p:anim>
                                    <p:anim calcmode="lin" valueType="num">
                                      <p:cBhvr>
                                        <p:cTn id="44" dur="150" fill="hold"/>
                                        <p:tgtEl>
                                          <p:spTgt spid="16"/>
                                        </p:tgtEl>
                                        <p:attrNameLst>
                                          <p:attrName>ppt_h</p:attrName>
                                        </p:attrNameLst>
                                      </p:cBhvr>
                                      <p:tavLst>
                                        <p:tav tm="0">
                                          <p:val>
                                            <p:strVal val="#ppt_h"/>
                                          </p:val>
                                        </p:tav>
                                        <p:tav tm="100000">
                                          <p:val>
                                            <p:strVal val="#ppt_h"/>
                                          </p:val>
                                        </p:tav>
                                      </p:tavLst>
                                    </p:anim>
                                    <p:animEffect transition="in" filter="fade">
                                      <p:cBhvr>
                                        <p:cTn id="45" dur="150"/>
                                        <p:tgtEl>
                                          <p:spTgt spid="16"/>
                                        </p:tgtEl>
                                      </p:cBhvr>
                                    </p:animEffect>
                                  </p:childTnLst>
                                </p:cTn>
                              </p:par>
                            </p:childTnLst>
                          </p:cTn>
                        </p:par>
                        <p:par>
                          <p:cTn id="46" fill="hold">
                            <p:stCondLst>
                              <p:cond delay="1050"/>
                            </p:stCondLst>
                            <p:childTnLst>
                              <p:par>
                                <p:cTn id="47" presetID="55"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50" fill="hold"/>
                                        <p:tgtEl>
                                          <p:spTgt spid="17"/>
                                        </p:tgtEl>
                                        <p:attrNameLst>
                                          <p:attrName>ppt_w</p:attrName>
                                        </p:attrNameLst>
                                      </p:cBhvr>
                                      <p:tavLst>
                                        <p:tav tm="0">
                                          <p:val>
                                            <p:strVal val="#ppt_w*0.70"/>
                                          </p:val>
                                        </p:tav>
                                        <p:tav tm="100000">
                                          <p:val>
                                            <p:strVal val="#ppt_w"/>
                                          </p:val>
                                        </p:tav>
                                      </p:tavLst>
                                    </p:anim>
                                    <p:anim calcmode="lin" valueType="num">
                                      <p:cBhvr>
                                        <p:cTn id="50" dur="150" fill="hold"/>
                                        <p:tgtEl>
                                          <p:spTgt spid="17"/>
                                        </p:tgtEl>
                                        <p:attrNameLst>
                                          <p:attrName>ppt_h</p:attrName>
                                        </p:attrNameLst>
                                      </p:cBhvr>
                                      <p:tavLst>
                                        <p:tav tm="0">
                                          <p:val>
                                            <p:strVal val="#ppt_h"/>
                                          </p:val>
                                        </p:tav>
                                        <p:tav tm="100000">
                                          <p:val>
                                            <p:strVal val="#ppt_h"/>
                                          </p:val>
                                        </p:tav>
                                      </p:tavLst>
                                    </p:anim>
                                    <p:animEffect transition="in" filter="fade">
                                      <p:cBhvr>
                                        <p:cTn id="51" dur="150"/>
                                        <p:tgtEl>
                                          <p:spTgt spid="17"/>
                                        </p:tgtEl>
                                      </p:cBhvr>
                                    </p:animEffect>
                                  </p:childTnLst>
                                </p:cTn>
                              </p:par>
                            </p:childTnLst>
                          </p:cTn>
                        </p:par>
                        <p:par>
                          <p:cTn id="52" fill="hold">
                            <p:stCondLst>
                              <p:cond delay="1200"/>
                            </p:stCondLst>
                            <p:childTnLst>
                              <p:par>
                                <p:cTn id="53" presetID="55"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50" fill="hold"/>
                                        <p:tgtEl>
                                          <p:spTgt spid="18"/>
                                        </p:tgtEl>
                                        <p:attrNameLst>
                                          <p:attrName>ppt_w</p:attrName>
                                        </p:attrNameLst>
                                      </p:cBhvr>
                                      <p:tavLst>
                                        <p:tav tm="0">
                                          <p:val>
                                            <p:strVal val="#ppt_w*0.70"/>
                                          </p:val>
                                        </p:tav>
                                        <p:tav tm="100000">
                                          <p:val>
                                            <p:strVal val="#ppt_w"/>
                                          </p:val>
                                        </p:tav>
                                      </p:tavLst>
                                    </p:anim>
                                    <p:anim calcmode="lin" valueType="num">
                                      <p:cBhvr>
                                        <p:cTn id="56" dur="150" fill="hold"/>
                                        <p:tgtEl>
                                          <p:spTgt spid="18"/>
                                        </p:tgtEl>
                                        <p:attrNameLst>
                                          <p:attrName>ppt_h</p:attrName>
                                        </p:attrNameLst>
                                      </p:cBhvr>
                                      <p:tavLst>
                                        <p:tav tm="0">
                                          <p:val>
                                            <p:strVal val="#ppt_h"/>
                                          </p:val>
                                        </p:tav>
                                        <p:tav tm="100000">
                                          <p:val>
                                            <p:strVal val="#ppt_h"/>
                                          </p:val>
                                        </p:tav>
                                      </p:tavLst>
                                    </p:anim>
                                    <p:animEffect transition="in" filter="fade">
                                      <p:cBhvr>
                                        <p:cTn id="57" dur="150"/>
                                        <p:tgtEl>
                                          <p:spTgt spid="18"/>
                                        </p:tgtEl>
                                      </p:cBhvr>
                                    </p:animEffect>
                                  </p:childTnLst>
                                </p:cTn>
                              </p:par>
                            </p:childTnLst>
                          </p:cTn>
                        </p:par>
                        <p:par>
                          <p:cTn id="58" fill="hold">
                            <p:stCondLst>
                              <p:cond delay="1350"/>
                            </p:stCondLst>
                            <p:childTnLst>
                              <p:par>
                                <p:cTn id="59" presetID="55"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50" fill="hold"/>
                                        <p:tgtEl>
                                          <p:spTgt spid="15"/>
                                        </p:tgtEl>
                                        <p:attrNameLst>
                                          <p:attrName>ppt_w</p:attrName>
                                        </p:attrNameLst>
                                      </p:cBhvr>
                                      <p:tavLst>
                                        <p:tav tm="0">
                                          <p:val>
                                            <p:strVal val="#ppt_w*0.70"/>
                                          </p:val>
                                        </p:tav>
                                        <p:tav tm="100000">
                                          <p:val>
                                            <p:strVal val="#ppt_w"/>
                                          </p:val>
                                        </p:tav>
                                      </p:tavLst>
                                    </p:anim>
                                    <p:anim calcmode="lin" valueType="num">
                                      <p:cBhvr>
                                        <p:cTn id="62" dur="150" fill="hold"/>
                                        <p:tgtEl>
                                          <p:spTgt spid="15"/>
                                        </p:tgtEl>
                                        <p:attrNameLst>
                                          <p:attrName>ppt_h</p:attrName>
                                        </p:attrNameLst>
                                      </p:cBhvr>
                                      <p:tavLst>
                                        <p:tav tm="0">
                                          <p:val>
                                            <p:strVal val="#ppt_h"/>
                                          </p:val>
                                        </p:tav>
                                        <p:tav tm="100000">
                                          <p:val>
                                            <p:strVal val="#ppt_h"/>
                                          </p:val>
                                        </p:tav>
                                      </p:tavLst>
                                    </p:anim>
                                    <p:animEffect transition="in" filter="fade">
                                      <p:cBhvr>
                                        <p:cTn id="63" dur="15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nodeType="clickEffect">
                                  <p:stCondLst>
                                    <p:cond delay="0"/>
                                  </p:stCondLst>
                                  <p:childTnLst>
                                    <p:anim calcmode="lin" valueType="num">
                                      <p:cBhvr>
                                        <p:cTn id="67" dur="150"/>
                                        <p:tgtEl>
                                          <p:spTgt spid="28"/>
                                        </p:tgtEl>
                                        <p:attrNameLst>
                                          <p:attrName>ppt_w</p:attrName>
                                        </p:attrNameLst>
                                      </p:cBhvr>
                                      <p:tavLst>
                                        <p:tav tm="0">
                                          <p:val>
                                            <p:strVal val="ppt_w"/>
                                          </p:val>
                                        </p:tav>
                                        <p:tav tm="100000">
                                          <p:val>
                                            <p:strVal val="ppt_w*0.70"/>
                                          </p:val>
                                        </p:tav>
                                      </p:tavLst>
                                    </p:anim>
                                    <p:anim calcmode="lin" valueType="num">
                                      <p:cBhvr>
                                        <p:cTn id="68" dur="150"/>
                                        <p:tgtEl>
                                          <p:spTgt spid="28"/>
                                        </p:tgtEl>
                                        <p:attrNameLst>
                                          <p:attrName>ppt_h</p:attrName>
                                        </p:attrNameLst>
                                      </p:cBhvr>
                                      <p:tavLst>
                                        <p:tav tm="0">
                                          <p:val>
                                            <p:strVal val="ppt_h"/>
                                          </p:val>
                                        </p:tav>
                                        <p:tav tm="100000">
                                          <p:val>
                                            <p:strVal val="ppt_h"/>
                                          </p:val>
                                        </p:tav>
                                      </p:tavLst>
                                    </p:anim>
                                    <p:animEffect transition="out" filter="fade">
                                      <p:cBhvr>
                                        <p:cTn id="69" dur="150"/>
                                        <p:tgtEl>
                                          <p:spTgt spid="28"/>
                                        </p:tgtEl>
                                      </p:cBhvr>
                                    </p:animEffect>
                                    <p:set>
                                      <p:cBhvr>
                                        <p:cTn id="70" dur="1" fill="hold">
                                          <p:stCondLst>
                                            <p:cond delay="149"/>
                                          </p:stCondLst>
                                        </p:cTn>
                                        <p:tgtEl>
                                          <p:spTgt spid="28"/>
                                        </p:tgtEl>
                                        <p:attrNameLst>
                                          <p:attrName>style.visibility</p:attrName>
                                        </p:attrNameLst>
                                      </p:cBhvr>
                                      <p:to>
                                        <p:strVal val="hidden"/>
                                      </p:to>
                                    </p:set>
                                  </p:childTnLst>
                                </p:cTn>
                              </p:par>
                              <p:par>
                                <p:cTn id="71" presetID="22" presetClass="entr" presetSubtype="8"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par>
                                <p:cTn id="74" presetID="22" presetClass="entr" presetSubtype="8"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1300"/>
                                        <p:tgtEl>
                                          <p:spTgt spid="2"/>
                                        </p:tgtEl>
                                      </p:cBhvr>
                                    </p:animEffect>
                                  </p:childTnLst>
                                </p:cTn>
                              </p:par>
                              <p:par>
                                <p:cTn id="77" presetID="55" presetClass="exit" presetSubtype="0" fill="hold" nodeType="withEffect">
                                  <p:stCondLst>
                                    <p:cond delay="0"/>
                                  </p:stCondLst>
                                  <p:childTnLst>
                                    <p:anim calcmode="lin" valueType="num">
                                      <p:cBhvr>
                                        <p:cTn id="78" dur="150"/>
                                        <p:tgtEl>
                                          <p:spTgt spid="21"/>
                                        </p:tgtEl>
                                        <p:attrNameLst>
                                          <p:attrName>ppt_w</p:attrName>
                                        </p:attrNameLst>
                                      </p:cBhvr>
                                      <p:tavLst>
                                        <p:tav tm="0">
                                          <p:val>
                                            <p:strVal val="ppt_w"/>
                                          </p:val>
                                        </p:tav>
                                        <p:tav tm="100000">
                                          <p:val>
                                            <p:strVal val="ppt_w*0.70"/>
                                          </p:val>
                                        </p:tav>
                                      </p:tavLst>
                                    </p:anim>
                                    <p:anim calcmode="lin" valueType="num">
                                      <p:cBhvr>
                                        <p:cTn id="79" dur="150"/>
                                        <p:tgtEl>
                                          <p:spTgt spid="21"/>
                                        </p:tgtEl>
                                        <p:attrNameLst>
                                          <p:attrName>ppt_h</p:attrName>
                                        </p:attrNameLst>
                                      </p:cBhvr>
                                      <p:tavLst>
                                        <p:tav tm="0">
                                          <p:val>
                                            <p:strVal val="ppt_h"/>
                                          </p:val>
                                        </p:tav>
                                        <p:tav tm="100000">
                                          <p:val>
                                            <p:strVal val="ppt_h"/>
                                          </p:val>
                                        </p:tav>
                                      </p:tavLst>
                                    </p:anim>
                                    <p:animEffect transition="out" filter="fade">
                                      <p:cBhvr>
                                        <p:cTn id="80" dur="150"/>
                                        <p:tgtEl>
                                          <p:spTgt spid="21"/>
                                        </p:tgtEl>
                                      </p:cBhvr>
                                    </p:animEffect>
                                    <p:set>
                                      <p:cBhvr>
                                        <p:cTn id="81" dur="1" fill="hold">
                                          <p:stCondLst>
                                            <p:cond delay="149"/>
                                          </p:stCondLst>
                                        </p:cTn>
                                        <p:tgtEl>
                                          <p:spTgt spid="21"/>
                                        </p:tgtEl>
                                        <p:attrNameLst>
                                          <p:attrName>style.visibility</p:attrName>
                                        </p:attrNameLst>
                                      </p:cBhvr>
                                      <p:to>
                                        <p:strVal val="hidden"/>
                                      </p:to>
                                    </p:set>
                                  </p:childTnLst>
                                </p:cTn>
                              </p:par>
                              <p:par>
                                <p:cTn id="82" presetID="55" presetClass="exit" presetSubtype="0" fill="hold" nodeType="withEffect">
                                  <p:stCondLst>
                                    <p:cond delay="150"/>
                                  </p:stCondLst>
                                  <p:childTnLst>
                                    <p:anim calcmode="lin" valueType="num">
                                      <p:cBhvr>
                                        <p:cTn id="83" dur="150"/>
                                        <p:tgtEl>
                                          <p:spTgt spid="20"/>
                                        </p:tgtEl>
                                        <p:attrNameLst>
                                          <p:attrName>ppt_w</p:attrName>
                                        </p:attrNameLst>
                                      </p:cBhvr>
                                      <p:tavLst>
                                        <p:tav tm="0">
                                          <p:val>
                                            <p:strVal val="ppt_w"/>
                                          </p:val>
                                        </p:tav>
                                        <p:tav tm="100000">
                                          <p:val>
                                            <p:strVal val="ppt_w*0.70"/>
                                          </p:val>
                                        </p:tav>
                                      </p:tavLst>
                                    </p:anim>
                                    <p:anim calcmode="lin" valueType="num">
                                      <p:cBhvr>
                                        <p:cTn id="84" dur="150"/>
                                        <p:tgtEl>
                                          <p:spTgt spid="20"/>
                                        </p:tgtEl>
                                        <p:attrNameLst>
                                          <p:attrName>ppt_h</p:attrName>
                                        </p:attrNameLst>
                                      </p:cBhvr>
                                      <p:tavLst>
                                        <p:tav tm="0">
                                          <p:val>
                                            <p:strVal val="ppt_h"/>
                                          </p:val>
                                        </p:tav>
                                        <p:tav tm="100000">
                                          <p:val>
                                            <p:strVal val="ppt_h"/>
                                          </p:val>
                                        </p:tav>
                                      </p:tavLst>
                                    </p:anim>
                                    <p:animEffect transition="out" filter="fade">
                                      <p:cBhvr>
                                        <p:cTn id="85" dur="150"/>
                                        <p:tgtEl>
                                          <p:spTgt spid="20"/>
                                        </p:tgtEl>
                                      </p:cBhvr>
                                    </p:animEffect>
                                    <p:set>
                                      <p:cBhvr>
                                        <p:cTn id="86" dur="1" fill="hold">
                                          <p:stCondLst>
                                            <p:cond delay="149"/>
                                          </p:stCondLst>
                                        </p:cTn>
                                        <p:tgtEl>
                                          <p:spTgt spid="20"/>
                                        </p:tgtEl>
                                        <p:attrNameLst>
                                          <p:attrName>style.visibility</p:attrName>
                                        </p:attrNameLst>
                                      </p:cBhvr>
                                      <p:to>
                                        <p:strVal val="hidden"/>
                                      </p:to>
                                    </p:set>
                                  </p:childTnLst>
                                </p:cTn>
                              </p:par>
                              <p:par>
                                <p:cTn id="87" presetID="55" presetClass="exit" presetSubtype="0" fill="hold" nodeType="withEffect">
                                  <p:stCondLst>
                                    <p:cond delay="300"/>
                                  </p:stCondLst>
                                  <p:childTnLst>
                                    <p:anim calcmode="lin" valueType="num">
                                      <p:cBhvr>
                                        <p:cTn id="88" dur="150"/>
                                        <p:tgtEl>
                                          <p:spTgt spid="10"/>
                                        </p:tgtEl>
                                        <p:attrNameLst>
                                          <p:attrName>ppt_w</p:attrName>
                                        </p:attrNameLst>
                                      </p:cBhvr>
                                      <p:tavLst>
                                        <p:tav tm="0">
                                          <p:val>
                                            <p:strVal val="ppt_w"/>
                                          </p:val>
                                        </p:tav>
                                        <p:tav tm="100000">
                                          <p:val>
                                            <p:strVal val="ppt_w*0.70"/>
                                          </p:val>
                                        </p:tav>
                                      </p:tavLst>
                                    </p:anim>
                                    <p:anim calcmode="lin" valueType="num">
                                      <p:cBhvr>
                                        <p:cTn id="89" dur="150"/>
                                        <p:tgtEl>
                                          <p:spTgt spid="10"/>
                                        </p:tgtEl>
                                        <p:attrNameLst>
                                          <p:attrName>ppt_h</p:attrName>
                                        </p:attrNameLst>
                                      </p:cBhvr>
                                      <p:tavLst>
                                        <p:tav tm="0">
                                          <p:val>
                                            <p:strVal val="ppt_h"/>
                                          </p:val>
                                        </p:tav>
                                        <p:tav tm="100000">
                                          <p:val>
                                            <p:strVal val="ppt_h"/>
                                          </p:val>
                                        </p:tav>
                                      </p:tavLst>
                                    </p:anim>
                                    <p:animEffect transition="out" filter="fade">
                                      <p:cBhvr>
                                        <p:cTn id="90" dur="150"/>
                                        <p:tgtEl>
                                          <p:spTgt spid="10"/>
                                        </p:tgtEl>
                                      </p:cBhvr>
                                    </p:animEffect>
                                    <p:set>
                                      <p:cBhvr>
                                        <p:cTn id="91" dur="1" fill="hold">
                                          <p:stCondLst>
                                            <p:cond delay="149"/>
                                          </p:stCondLst>
                                        </p:cTn>
                                        <p:tgtEl>
                                          <p:spTgt spid="10"/>
                                        </p:tgtEl>
                                        <p:attrNameLst>
                                          <p:attrName>style.visibility</p:attrName>
                                        </p:attrNameLst>
                                      </p:cBhvr>
                                      <p:to>
                                        <p:strVal val="hidden"/>
                                      </p:to>
                                    </p:set>
                                  </p:childTnLst>
                                </p:cTn>
                              </p:par>
                              <p:par>
                                <p:cTn id="92" presetID="55" presetClass="exit" presetSubtype="0" fill="hold" nodeType="withEffect">
                                  <p:stCondLst>
                                    <p:cond delay="450"/>
                                  </p:stCondLst>
                                  <p:childTnLst>
                                    <p:anim calcmode="lin" valueType="num">
                                      <p:cBhvr>
                                        <p:cTn id="93" dur="150"/>
                                        <p:tgtEl>
                                          <p:spTgt spid="19"/>
                                        </p:tgtEl>
                                        <p:attrNameLst>
                                          <p:attrName>ppt_w</p:attrName>
                                        </p:attrNameLst>
                                      </p:cBhvr>
                                      <p:tavLst>
                                        <p:tav tm="0">
                                          <p:val>
                                            <p:strVal val="ppt_w"/>
                                          </p:val>
                                        </p:tav>
                                        <p:tav tm="100000">
                                          <p:val>
                                            <p:strVal val="ppt_w*0.70"/>
                                          </p:val>
                                        </p:tav>
                                      </p:tavLst>
                                    </p:anim>
                                    <p:anim calcmode="lin" valueType="num">
                                      <p:cBhvr>
                                        <p:cTn id="94" dur="150"/>
                                        <p:tgtEl>
                                          <p:spTgt spid="19"/>
                                        </p:tgtEl>
                                        <p:attrNameLst>
                                          <p:attrName>ppt_h</p:attrName>
                                        </p:attrNameLst>
                                      </p:cBhvr>
                                      <p:tavLst>
                                        <p:tav tm="0">
                                          <p:val>
                                            <p:strVal val="ppt_h"/>
                                          </p:val>
                                        </p:tav>
                                        <p:tav tm="100000">
                                          <p:val>
                                            <p:strVal val="ppt_h"/>
                                          </p:val>
                                        </p:tav>
                                      </p:tavLst>
                                    </p:anim>
                                    <p:animEffect transition="out" filter="fade">
                                      <p:cBhvr>
                                        <p:cTn id="95" dur="150"/>
                                        <p:tgtEl>
                                          <p:spTgt spid="19"/>
                                        </p:tgtEl>
                                      </p:cBhvr>
                                    </p:animEffect>
                                    <p:set>
                                      <p:cBhvr>
                                        <p:cTn id="96" dur="1" fill="hold">
                                          <p:stCondLst>
                                            <p:cond delay="149"/>
                                          </p:stCondLst>
                                        </p:cTn>
                                        <p:tgtEl>
                                          <p:spTgt spid="19"/>
                                        </p:tgtEl>
                                        <p:attrNameLst>
                                          <p:attrName>style.visibility</p:attrName>
                                        </p:attrNameLst>
                                      </p:cBhvr>
                                      <p:to>
                                        <p:strVal val="hidden"/>
                                      </p:to>
                                    </p:set>
                                  </p:childTnLst>
                                </p:cTn>
                              </p:par>
                              <p:par>
                                <p:cTn id="97" presetID="55" presetClass="exit" presetSubtype="0" fill="hold" nodeType="withEffect">
                                  <p:stCondLst>
                                    <p:cond delay="600"/>
                                  </p:stCondLst>
                                  <p:childTnLst>
                                    <p:anim calcmode="lin" valueType="num">
                                      <p:cBhvr>
                                        <p:cTn id="98" dur="150"/>
                                        <p:tgtEl>
                                          <p:spTgt spid="11"/>
                                        </p:tgtEl>
                                        <p:attrNameLst>
                                          <p:attrName>ppt_w</p:attrName>
                                        </p:attrNameLst>
                                      </p:cBhvr>
                                      <p:tavLst>
                                        <p:tav tm="0">
                                          <p:val>
                                            <p:strVal val="ppt_w"/>
                                          </p:val>
                                        </p:tav>
                                        <p:tav tm="100000">
                                          <p:val>
                                            <p:strVal val="ppt_w*0.70"/>
                                          </p:val>
                                        </p:tav>
                                      </p:tavLst>
                                    </p:anim>
                                    <p:anim calcmode="lin" valueType="num">
                                      <p:cBhvr>
                                        <p:cTn id="99" dur="150"/>
                                        <p:tgtEl>
                                          <p:spTgt spid="11"/>
                                        </p:tgtEl>
                                        <p:attrNameLst>
                                          <p:attrName>ppt_h</p:attrName>
                                        </p:attrNameLst>
                                      </p:cBhvr>
                                      <p:tavLst>
                                        <p:tav tm="0">
                                          <p:val>
                                            <p:strVal val="ppt_h"/>
                                          </p:val>
                                        </p:tav>
                                        <p:tav tm="100000">
                                          <p:val>
                                            <p:strVal val="ppt_h"/>
                                          </p:val>
                                        </p:tav>
                                      </p:tavLst>
                                    </p:anim>
                                    <p:animEffect transition="out" filter="fade">
                                      <p:cBhvr>
                                        <p:cTn id="100" dur="150"/>
                                        <p:tgtEl>
                                          <p:spTgt spid="11"/>
                                        </p:tgtEl>
                                      </p:cBhvr>
                                    </p:animEffect>
                                    <p:set>
                                      <p:cBhvr>
                                        <p:cTn id="101" dur="1" fill="hold">
                                          <p:stCondLst>
                                            <p:cond delay="149"/>
                                          </p:stCondLst>
                                        </p:cTn>
                                        <p:tgtEl>
                                          <p:spTgt spid="11"/>
                                        </p:tgtEl>
                                        <p:attrNameLst>
                                          <p:attrName>style.visibility</p:attrName>
                                        </p:attrNameLst>
                                      </p:cBhvr>
                                      <p:to>
                                        <p:strVal val="hidden"/>
                                      </p:to>
                                    </p:set>
                                  </p:childTnLst>
                                </p:cTn>
                              </p:par>
                              <p:par>
                                <p:cTn id="102" presetID="55" presetClass="exit" presetSubtype="0" fill="hold" nodeType="withEffect">
                                  <p:stCondLst>
                                    <p:cond delay="750"/>
                                  </p:stCondLst>
                                  <p:childTnLst>
                                    <p:anim calcmode="lin" valueType="num">
                                      <p:cBhvr>
                                        <p:cTn id="103" dur="150"/>
                                        <p:tgtEl>
                                          <p:spTgt spid="16"/>
                                        </p:tgtEl>
                                        <p:attrNameLst>
                                          <p:attrName>ppt_w</p:attrName>
                                        </p:attrNameLst>
                                      </p:cBhvr>
                                      <p:tavLst>
                                        <p:tav tm="0">
                                          <p:val>
                                            <p:strVal val="ppt_w"/>
                                          </p:val>
                                        </p:tav>
                                        <p:tav tm="100000">
                                          <p:val>
                                            <p:strVal val="ppt_w*0.70"/>
                                          </p:val>
                                        </p:tav>
                                      </p:tavLst>
                                    </p:anim>
                                    <p:anim calcmode="lin" valueType="num">
                                      <p:cBhvr>
                                        <p:cTn id="104" dur="150"/>
                                        <p:tgtEl>
                                          <p:spTgt spid="16"/>
                                        </p:tgtEl>
                                        <p:attrNameLst>
                                          <p:attrName>ppt_h</p:attrName>
                                        </p:attrNameLst>
                                      </p:cBhvr>
                                      <p:tavLst>
                                        <p:tav tm="0">
                                          <p:val>
                                            <p:strVal val="ppt_h"/>
                                          </p:val>
                                        </p:tav>
                                        <p:tav tm="100000">
                                          <p:val>
                                            <p:strVal val="ppt_h"/>
                                          </p:val>
                                        </p:tav>
                                      </p:tavLst>
                                    </p:anim>
                                    <p:animEffect transition="out" filter="fade">
                                      <p:cBhvr>
                                        <p:cTn id="105" dur="150"/>
                                        <p:tgtEl>
                                          <p:spTgt spid="16"/>
                                        </p:tgtEl>
                                      </p:cBhvr>
                                    </p:animEffect>
                                    <p:set>
                                      <p:cBhvr>
                                        <p:cTn id="106" dur="1" fill="hold">
                                          <p:stCondLst>
                                            <p:cond delay="149"/>
                                          </p:stCondLst>
                                        </p:cTn>
                                        <p:tgtEl>
                                          <p:spTgt spid="16"/>
                                        </p:tgtEl>
                                        <p:attrNameLst>
                                          <p:attrName>style.visibility</p:attrName>
                                        </p:attrNameLst>
                                      </p:cBhvr>
                                      <p:to>
                                        <p:strVal val="hidden"/>
                                      </p:to>
                                    </p:set>
                                  </p:childTnLst>
                                </p:cTn>
                              </p:par>
                              <p:par>
                                <p:cTn id="107" presetID="55" presetClass="exit" presetSubtype="0" fill="hold" nodeType="withEffect">
                                  <p:stCondLst>
                                    <p:cond delay="900"/>
                                  </p:stCondLst>
                                  <p:childTnLst>
                                    <p:anim calcmode="lin" valueType="num">
                                      <p:cBhvr>
                                        <p:cTn id="108" dur="150"/>
                                        <p:tgtEl>
                                          <p:spTgt spid="17"/>
                                        </p:tgtEl>
                                        <p:attrNameLst>
                                          <p:attrName>ppt_w</p:attrName>
                                        </p:attrNameLst>
                                      </p:cBhvr>
                                      <p:tavLst>
                                        <p:tav tm="0">
                                          <p:val>
                                            <p:strVal val="ppt_w"/>
                                          </p:val>
                                        </p:tav>
                                        <p:tav tm="100000">
                                          <p:val>
                                            <p:strVal val="ppt_w*0.70"/>
                                          </p:val>
                                        </p:tav>
                                      </p:tavLst>
                                    </p:anim>
                                    <p:anim calcmode="lin" valueType="num">
                                      <p:cBhvr>
                                        <p:cTn id="109" dur="150"/>
                                        <p:tgtEl>
                                          <p:spTgt spid="17"/>
                                        </p:tgtEl>
                                        <p:attrNameLst>
                                          <p:attrName>ppt_h</p:attrName>
                                        </p:attrNameLst>
                                      </p:cBhvr>
                                      <p:tavLst>
                                        <p:tav tm="0">
                                          <p:val>
                                            <p:strVal val="ppt_h"/>
                                          </p:val>
                                        </p:tav>
                                        <p:tav tm="100000">
                                          <p:val>
                                            <p:strVal val="ppt_h"/>
                                          </p:val>
                                        </p:tav>
                                      </p:tavLst>
                                    </p:anim>
                                    <p:animEffect transition="out" filter="fade">
                                      <p:cBhvr>
                                        <p:cTn id="110" dur="150"/>
                                        <p:tgtEl>
                                          <p:spTgt spid="17"/>
                                        </p:tgtEl>
                                      </p:cBhvr>
                                    </p:animEffect>
                                    <p:set>
                                      <p:cBhvr>
                                        <p:cTn id="111" dur="1" fill="hold">
                                          <p:stCondLst>
                                            <p:cond delay="149"/>
                                          </p:stCondLst>
                                        </p:cTn>
                                        <p:tgtEl>
                                          <p:spTgt spid="17"/>
                                        </p:tgtEl>
                                        <p:attrNameLst>
                                          <p:attrName>style.visibility</p:attrName>
                                        </p:attrNameLst>
                                      </p:cBhvr>
                                      <p:to>
                                        <p:strVal val="hidden"/>
                                      </p:to>
                                    </p:set>
                                  </p:childTnLst>
                                </p:cTn>
                              </p:par>
                              <p:par>
                                <p:cTn id="112" presetID="55" presetClass="exit" presetSubtype="0" fill="hold" nodeType="withEffect">
                                  <p:stCondLst>
                                    <p:cond delay="1050"/>
                                  </p:stCondLst>
                                  <p:childTnLst>
                                    <p:anim calcmode="lin" valueType="num">
                                      <p:cBhvr>
                                        <p:cTn id="113" dur="150"/>
                                        <p:tgtEl>
                                          <p:spTgt spid="18"/>
                                        </p:tgtEl>
                                        <p:attrNameLst>
                                          <p:attrName>ppt_w</p:attrName>
                                        </p:attrNameLst>
                                      </p:cBhvr>
                                      <p:tavLst>
                                        <p:tav tm="0">
                                          <p:val>
                                            <p:strVal val="ppt_w"/>
                                          </p:val>
                                        </p:tav>
                                        <p:tav tm="100000">
                                          <p:val>
                                            <p:strVal val="ppt_w*0.70"/>
                                          </p:val>
                                        </p:tav>
                                      </p:tavLst>
                                    </p:anim>
                                    <p:anim calcmode="lin" valueType="num">
                                      <p:cBhvr>
                                        <p:cTn id="114" dur="150"/>
                                        <p:tgtEl>
                                          <p:spTgt spid="18"/>
                                        </p:tgtEl>
                                        <p:attrNameLst>
                                          <p:attrName>ppt_h</p:attrName>
                                        </p:attrNameLst>
                                      </p:cBhvr>
                                      <p:tavLst>
                                        <p:tav tm="0">
                                          <p:val>
                                            <p:strVal val="ppt_h"/>
                                          </p:val>
                                        </p:tav>
                                        <p:tav tm="100000">
                                          <p:val>
                                            <p:strVal val="ppt_h"/>
                                          </p:val>
                                        </p:tav>
                                      </p:tavLst>
                                    </p:anim>
                                    <p:animEffect transition="out" filter="fade">
                                      <p:cBhvr>
                                        <p:cTn id="115" dur="150"/>
                                        <p:tgtEl>
                                          <p:spTgt spid="18"/>
                                        </p:tgtEl>
                                      </p:cBhvr>
                                    </p:animEffect>
                                    <p:set>
                                      <p:cBhvr>
                                        <p:cTn id="116" dur="1" fill="hold">
                                          <p:stCondLst>
                                            <p:cond delay="149"/>
                                          </p:stCondLst>
                                        </p:cTn>
                                        <p:tgtEl>
                                          <p:spTgt spid="18"/>
                                        </p:tgtEl>
                                        <p:attrNameLst>
                                          <p:attrName>style.visibility</p:attrName>
                                        </p:attrNameLst>
                                      </p:cBhvr>
                                      <p:to>
                                        <p:strVal val="hidden"/>
                                      </p:to>
                                    </p:set>
                                  </p:childTnLst>
                                </p:cTn>
                              </p:par>
                              <p:par>
                                <p:cTn id="117" presetID="55" presetClass="exit" presetSubtype="0" fill="hold" nodeType="withEffect">
                                  <p:stCondLst>
                                    <p:cond delay="1200"/>
                                  </p:stCondLst>
                                  <p:childTnLst>
                                    <p:anim calcmode="lin" valueType="num">
                                      <p:cBhvr>
                                        <p:cTn id="118" dur="150"/>
                                        <p:tgtEl>
                                          <p:spTgt spid="15"/>
                                        </p:tgtEl>
                                        <p:attrNameLst>
                                          <p:attrName>ppt_w</p:attrName>
                                        </p:attrNameLst>
                                      </p:cBhvr>
                                      <p:tavLst>
                                        <p:tav tm="0">
                                          <p:val>
                                            <p:strVal val="ppt_w"/>
                                          </p:val>
                                        </p:tav>
                                        <p:tav tm="100000">
                                          <p:val>
                                            <p:strVal val="ppt_w*0.70"/>
                                          </p:val>
                                        </p:tav>
                                      </p:tavLst>
                                    </p:anim>
                                    <p:anim calcmode="lin" valueType="num">
                                      <p:cBhvr>
                                        <p:cTn id="119" dur="150"/>
                                        <p:tgtEl>
                                          <p:spTgt spid="15"/>
                                        </p:tgtEl>
                                        <p:attrNameLst>
                                          <p:attrName>ppt_h</p:attrName>
                                        </p:attrNameLst>
                                      </p:cBhvr>
                                      <p:tavLst>
                                        <p:tav tm="0">
                                          <p:val>
                                            <p:strVal val="ppt_h"/>
                                          </p:val>
                                        </p:tav>
                                        <p:tav tm="100000">
                                          <p:val>
                                            <p:strVal val="ppt_h"/>
                                          </p:val>
                                        </p:tav>
                                      </p:tavLst>
                                    </p:anim>
                                    <p:animEffect transition="out" filter="fade">
                                      <p:cBhvr>
                                        <p:cTn id="120" dur="150"/>
                                        <p:tgtEl>
                                          <p:spTgt spid="15"/>
                                        </p:tgtEl>
                                      </p:cBhvr>
                                    </p:animEffect>
                                    <p:set>
                                      <p:cBhvr>
                                        <p:cTn id="121" dur="1" fill="hold">
                                          <p:stCondLst>
                                            <p:cond delay="149"/>
                                          </p:stCondLst>
                                        </p:cTn>
                                        <p:tgtEl>
                                          <p:spTgt spid="15"/>
                                        </p:tgtEl>
                                        <p:attrNameLst>
                                          <p:attrName>style.visibility</p:attrName>
                                        </p:attrNameLst>
                                      </p:cBhvr>
                                      <p:to>
                                        <p:strVal val="hidden"/>
                                      </p:to>
                                    </p:set>
                                  </p:childTnLst>
                                </p:cTn>
                              </p:par>
                            </p:childTnLst>
                          </p:cTn>
                        </p:par>
                        <p:par>
                          <p:cTn id="122" fill="hold">
                            <p:stCondLst>
                              <p:cond delay="1350"/>
                            </p:stCondLst>
                            <p:childTnLst>
                              <p:par>
                                <p:cTn id="123" presetID="42" presetClass="path" presetSubtype="0" accel="50000" decel="50000" fill="hold" grpId="1" nodeType="afterEffect">
                                  <p:stCondLst>
                                    <p:cond delay="0"/>
                                  </p:stCondLst>
                                  <p:childTnLst>
                                    <p:animMotion origin="layout" path="M -1.72441E-6 5.55556E-7 L -0.06486 0.41435 " pathEditMode="relative" rAng="0" ptsTypes="AA">
                                      <p:cBhvr>
                                        <p:cTn id="124" dur="750" fill="hold"/>
                                        <p:tgtEl>
                                          <p:spTgt spid="3"/>
                                        </p:tgtEl>
                                        <p:attrNameLst>
                                          <p:attrName>ppt_x</p:attrName>
                                          <p:attrName>ppt_y</p:attrName>
                                        </p:attrNameLst>
                                      </p:cBhvr>
                                      <p:rCtr x="-3243" y="20718"/>
                                    </p:animMotion>
                                  </p:childTnLst>
                                </p:cTn>
                              </p:par>
                              <p:par>
                                <p:cTn id="125" presetID="42" presetClass="path" presetSubtype="0" accel="50000" decel="50000" fill="hold" nodeType="withEffect">
                                  <p:stCondLst>
                                    <p:cond delay="0"/>
                                  </p:stCondLst>
                                  <p:childTnLst>
                                    <p:animMotion origin="layout" path="M -1.79995E-6 1.85185E-7 L -0.06356 0.40058 " pathEditMode="relative" rAng="0" ptsTypes="AA">
                                      <p:cBhvr>
                                        <p:cTn id="126" dur="750" fill="hold"/>
                                        <p:tgtEl>
                                          <p:spTgt spid="2"/>
                                        </p:tgtEl>
                                        <p:attrNameLst>
                                          <p:attrName>ppt_x</p:attrName>
                                          <p:attrName>ppt_y</p:attrName>
                                        </p:attrNameLst>
                                      </p:cBhvr>
                                      <p:rCtr x="-3178" y="20023"/>
                                    </p:animMotion>
                                  </p:childTnLst>
                                </p:cTn>
                              </p:par>
                            </p:childTnLst>
                          </p:cTn>
                        </p:par>
                        <p:par>
                          <p:cTn id="127" fill="hold">
                            <p:stCondLst>
                              <p:cond delay="2100"/>
                            </p:stCondLst>
                            <p:childTnLst>
                              <p:par>
                                <p:cTn id="128" presetID="55" presetClass="entr" presetSubtype="0"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150" fill="hold"/>
                                        <p:tgtEl>
                                          <p:spTgt spid="28"/>
                                        </p:tgtEl>
                                        <p:attrNameLst>
                                          <p:attrName>ppt_w</p:attrName>
                                        </p:attrNameLst>
                                      </p:cBhvr>
                                      <p:tavLst>
                                        <p:tav tm="0">
                                          <p:val>
                                            <p:strVal val="#ppt_w*0.70"/>
                                          </p:val>
                                        </p:tav>
                                        <p:tav tm="100000">
                                          <p:val>
                                            <p:strVal val="#ppt_w"/>
                                          </p:val>
                                        </p:tav>
                                      </p:tavLst>
                                    </p:anim>
                                    <p:anim calcmode="lin" valueType="num">
                                      <p:cBhvr>
                                        <p:cTn id="131" dur="150" fill="hold"/>
                                        <p:tgtEl>
                                          <p:spTgt spid="28"/>
                                        </p:tgtEl>
                                        <p:attrNameLst>
                                          <p:attrName>ppt_h</p:attrName>
                                        </p:attrNameLst>
                                      </p:cBhvr>
                                      <p:tavLst>
                                        <p:tav tm="0">
                                          <p:val>
                                            <p:strVal val="#ppt_h"/>
                                          </p:val>
                                        </p:tav>
                                        <p:tav tm="100000">
                                          <p:val>
                                            <p:strVal val="#ppt_h"/>
                                          </p:val>
                                        </p:tav>
                                      </p:tavLst>
                                    </p:anim>
                                    <p:animEffect transition="in" filter="fade">
                                      <p:cBhvr>
                                        <p:cTn id="132" dur="150"/>
                                        <p:tgtEl>
                                          <p:spTgt spid="28"/>
                                        </p:tgtEl>
                                      </p:cBhvr>
                                    </p:animEffect>
                                  </p:childTnLst>
                                </p:cTn>
                              </p:par>
                              <p:par>
                                <p:cTn id="133" presetID="55" presetClass="entr" presetSubtype="0" fill="hold" nodeType="withEffect">
                                  <p:stCondLst>
                                    <p:cond delay="150"/>
                                  </p:stCondLst>
                                  <p:childTnLst>
                                    <p:set>
                                      <p:cBhvr>
                                        <p:cTn id="134" dur="1" fill="hold">
                                          <p:stCondLst>
                                            <p:cond delay="0"/>
                                          </p:stCondLst>
                                        </p:cTn>
                                        <p:tgtEl>
                                          <p:spTgt spid="21"/>
                                        </p:tgtEl>
                                        <p:attrNameLst>
                                          <p:attrName>style.visibility</p:attrName>
                                        </p:attrNameLst>
                                      </p:cBhvr>
                                      <p:to>
                                        <p:strVal val="visible"/>
                                      </p:to>
                                    </p:set>
                                    <p:anim calcmode="lin" valueType="num">
                                      <p:cBhvr>
                                        <p:cTn id="135" dur="100" fill="hold"/>
                                        <p:tgtEl>
                                          <p:spTgt spid="21"/>
                                        </p:tgtEl>
                                        <p:attrNameLst>
                                          <p:attrName>ppt_w</p:attrName>
                                        </p:attrNameLst>
                                      </p:cBhvr>
                                      <p:tavLst>
                                        <p:tav tm="0">
                                          <p:val>
                                            <p:strVal val="#ppt_w*0.70"/>
                                          </p:val>
                                        </p:tav>
                                        <p:tav tm="100000">
                                          <p:val>
                                            <p:strVal val="#ppt_w"/>
                                          </p:val>
                                        </p:tav>
                                      </p:tavLst>
                                    </p:anim>
                                    <p:anim calcmode="lin" valueType="num">
                                      <p:cBhvr>
                                        <p:cTn id="136" dur="100" fill="hold"/>
                                        <p:tgtEl>
                                          <p:spTgt spid="21"/>
                                        </p:tgtEl>
                                        <p:attrNameLst>
                                          <p:attrName>ppt_h</p:attrName>
                                        </p:attrNameLst>
                                      </p:cBhvr>
                                      <p:tavLst>
                                        <p:tav tm="0">
                                          <p:val>
                                            <p:strVal val="#ppt_h"/>
                                          </p:val>
                                        </p:tav>
                                        <p:tav tm="100000">
                                          <p:val>
                                            <p:strVal val="#ppt_h"/>
                                          </p:val>
                                        </p:tav>
                                      </p:tavLst>
                                    </p:anim>
                                    <p:animEffect transition="in" filter="fade">
                                      <p:cBhvr>
                                        <p:cTn id="137" dur="100"/>
                                        <p:tgtEl>
                                          <p:spTgt spid="21"/>
                                        </p:tgtEl>
                                      </p:cBhvr>
                                    </p:animEffect>
                                  </p:childTnLst>
                                </p:cTn>
                              </p:par>
                              <p:par>
                                <p:cTn id="138" presetID="55" presetClass="entr" presetSubtype="0" fill="hold" nodeType="withEffect">
                                  <p:stCondLst>
                                    <p:cond delay="300"/>
                                  </p:stCondLst>
                                  <p:childTnLst>
                                    <p:set>
                                      <p:cBhvr>
                                        <p:cTn id="139" dur="1" fill="hold">
                                          <p:stCondLst>
                                            <p:cond delay="0"/>
                                          </p:stCondLst>
                                        </p:cTn>
                                        <p:tgtEl>
                                          <p:spTgt spid="20"/>
                                        </p:tgtEl>
                                        <p:attrNameLst>
                                          <p:attrName>style.visibility</p:attrName>
                                        </p:attrNameLst>
                                      </p:cBhvr>
                                      <p:to>
                                        <p:strVal val="visible"/>
                                      </p:to>
                                    </p:set>
                                    <p:anim calcmode="lin" valueType="num">
                                      <p:cBhvr>
                                        <p:cTn id="140" dur="150" fill="hold"/>
                                        <p:tgtEl>
                                          <p:spTgt spid="20"/>
                                        </p:tgtEl>
                                        <p:attrNameLst>
                                          <p:attrName>ppt_w</p:attrName>
                                        </p:attrNameLst>
                                      </p:cBhvr>
                                      <p:tavLst>
                                        <p:tav tm="0">
                                          <p:val>
                                            <p:strVal val="#ppt_w*0.70"/>
                                          </p:val>
                                        </p:tav>
                                        <p:tav tm="100000">
                                          <p:val>
                                            <p:strVal val="#ppt_w"/>
                                          </p:val>
                                        </p:tav>
                                      </p:tavLst>
                                    </p:anim>
                                    <p:anim calcmode="lin" valueType="num">
                                      <p:cBhvr>
                                        <p:cTn id="141" dur="150" fill="hold"/>
                                        <p:tgtEl>
                                          <p:spTgt spid="20"/>
                                        </p:tgtEl>
                                        <p:attrNameLst>
                                          <p:attrName>ppt_h</p:attrName>
                                        </p:attrNameLst>
                                      </p:cBhvr>
                                      <p:tavLst>
                                        <p:tav tm="0">
                                          <p:val>
                                            <p:strVal val="#ppt_h"/>
                                          </p:val>
                                        </p:tav>
                                        <p:tav tm="100000">
                                          <p:val>
                                            <p:strVal val="#ppt_h"/>
                                          </p:val>
                                        </p:tav>
                                      </p:tavLst>
                                    </p:anim>
                                    <p:animEffect transition="in" filter="fade">
                                      <p:cBhvr>
                                        <p:cTn id="142" dur="150"/>
                                        <p:tgtEl>
                                          <p:spTgt spid="20"/>
                                        </p:tgtEl>
                                      </p:cBhvr>
                                    </p:animEffect>
                                  </p:childTnLst>
                                </p:cTn>
                              </p:par>
                              <p:par>
                                <p:cTn id="143" presetID="55" presetClass="entr" presetSubtype="0" fill="hold" nodeType="withEffect">
                                  <p:stCondLst>
                                    <p:cond delay="450"/>
                                  </p:stCondLst>
                                  <p:childTnLst>
                                    <p:set>
                                      <p:cBhvr>
                                        <p:cTn id="144" dur="1" fill="hold">
                                          <p:stCondLst>
                                            <p:cond delay="0"/>
                                          </p:stCondLst>
                                        </p:cTn>
                                        <p:tgtEl>
                                          <p:spTgt spid="10"/>
                                        </p:tgtEl>
                                        <p:attrNameLst>
                                          <p:attrName>style.visibility</p:attrName>
                                        </p:attrNameLst>
                                      </p:cBhvr>
                                      <p:to>
                                        <p:strVal val="visible"/>
                                      </p:to>
                                    </p:set>
                                    <p:anim calcmode="lin" valueType="num">
                                      <p:cBhvr>
                                        <p:cTn id="145" dur="150" fill="hold"/>
                                        <p:tgtEl>
                                          <p:spTgt spid="10"/>
                                        </p:tgtEl>
                                        <p:attrNameLst>
                                          <p:attrName>ppt_w</p:attrName>
                                        </p:attrNameLst>
                                      </p:cBhvr>
                                      <p:tavLst>
                                        <p:tav tm="0">
                                          <p:val>
                                            <p:strVal val="#ppt_w*0.70"/>
                                          </p:val>
                                        </p:tav>
                                        <p:tav tm="100000">
                                          <p:val>
                                            <p:strVal val="#ppt_w"/>
                                          </p:val>
                                        </p:tav>
                                      </p:tavLst>
                                    </p:anim>
                                    <p:anim calcmode="lin" valueType="num">
                                      <p:cBhvr>
                                        <p:cTn id="146" dur="150" fill="hold"/>
                                        <p:tgtEl>
                                          <p:spTgt spid="10"/>
                                        </p:tgtEl>
                                        <p:attrNameLst>
                                          <p:attrName>ppt_h</p:attrName>
                                        </p:attrNameLst>
                                      </p:cBhvr>
                                      <p:tavLst>
                                        <p:tav tm="0">
                                          <p:val>
                                            <p:strVal val="#ppt_h"/>
                                          </p:val>
                                        </p:tav>
                                        <p:tav tm="100000">
                                          <p:val>
                                            <p:strVal val="#ppt_h"/>
                                          </p:val>
                                        </p:tav>
                                      </p:tavLst>
                                    </p:anim>
                                    <p:animEffect transition="in" filter="fade">
                                      <p:cBhvr>
                                        <p:cTn id="147" dur="150"/>
                                        <p:tgtEl>
                                          <p:spTgt spid="10"/>
                                        </p:tgtEl>
                                      </p:cBhvr>
                                    </p:animEffect>
                                  </p:childTnLst>
                                </p:cTn>
                              </p:par>
                              <p:par>
                                <p:cTn id="148" presetID="55" presetClass="entr" presetSubtype="0" fill="hold" nodeType="withEffect">
                                  <p:stCondLst>
                                    <p:cond delay="60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150" fill="hold"/>
                                        <p:tgtEl>
                                          <p:spTgt spid="19"/>
                                        </p:tgtEl>
                                        <p:attrNameLst>
                                          <p:attrName>ppt_w</p:attrName>
                                        </p:attrNameLst>
                                      </p:cBhvr>
                                      <p:tavLst>
                                        <p:tav tm="0">
                                          <p:val>
                                            <p:strVal val="#ppt_w*0.70"/>
                                          </p:val>
                                        </p:tav>
                                        <p:tav tm="100000">
                                          <p:val>
                                            <p:strVal val="#ppt_w"/>
                                          </p:val>
                                        </p:tav>
                                      </p:tavLst>
                                    </p:anim>
                                    <p:anim calcmode="lin" valueType="num">
                                      <p:cBhvr>
                                        <p:cTn id="151" dur="150" fill="hold"/>
                                        <p:tgtEl>
                                          <p:spTgt spid="19"/>
                                        </p:tgtEl>
                                        <p:attrNameLst>
                                          <p:attrName>ppt_h</p:attrName>
                                        </p:attrNameLst>
                                      </p:cBhvr>
                                      <p:tavLst>
                                        <p:tav tm="0">
                                          <p:val>
                                            <p:strVal val="#ppt_h"/>
                                          </p:val>
                                        </p:tav>
                                        <p:tav tm="100000">
                                          <p:val>
                                            <p:strVal val="#ppt_h"/>
                                          </p:val>
                                        </p:tav>
                                      </p:tavLst>
                                    </p:anim>
                                    <p:animEffect transition="in" filter="fade">
                                      <p:cBhvr>
                                        <p:cTn id="152" dur="150"/>
                                        <p:tgtEl>
                                          <p:spTgt spid="19"/>
                                        </p:tgtEl>
                                      </p:cBhvr>
                                    </p:animEffect>
                                  </p:childTnLst>
                                </p:cTn>
                              </p:par>
                              <p:par>
                                <p:cTn id="153" presetID="55" presetClass="entr" presetSubtype="0" fill="hold" nodeType="withEffect">
                                  <p:stCondLst>
                                    <p:cond delay="750"/>
                                  </p:stCondLst>
                                  <p:childTnLst>
                                    <p:set>
                                      <p:cBhvr>
                                        <p:cTn id="154" dur="1" fill="hold">
                                          <p:stCondLst>
                                            <p:cond delay="0"/>
                                          </p:stCondLst>
                                        </p:cTn>
                                        <p:tgtEl>
                                          <p:spTgt spid="11"/>
                                        </p:tgtEl>
                                        <p:attrNameLst>
                                          <p:attrName>style.visibility</p:attrName>
                                        </p:attrNameLst>
                                      </p:cBhvr>
                                      <p:to>
                                        <p:strVal val="visible"/>
                                      </p:to>
                                    </p:set>
                                    <p:anim calcmode="lin" valueType="num">
                                      <p:cBhvr>
                                        <p:cTn id="155" dur="150" fill="hold"/>
                                        <p:tgtEl>
                                          <p:spTgt spid="11"/>
                                        </p:tgtEl>
                                        <p:attrNameLst>
                                          <p:attrName>ppt_w</p:attrName>
                                        </p:attrNameLst>
                                      </p:cBhvr>
                                      <p:tavLst>
                                        <p:tav tm="0">
                                          <p:val>
                                            <p:strVal val="#ppt_w*0.70"/>
                                          </p:val>
                                        </p:tav>
                                        <p:tav tm="100000">
                                          <p:val>
                                            <p:strVal val="#ppt_w"/>
                                          </p:val>
                                        </p:tav>
                                      </p:tavLst>
                                    </p:anim>
                                    <p:anim calcmode="lin" valueType="num">
                                      <p:cBhvr>
                                        <p:cTn id="156" dur="150" fill="hold"/>
                                        <p:tgtEl>
                                          <p:spTgt spid="11"/>
                                        </p:tgtEl>
                                        <p:attrNameLst>
                                          <p:attrName>ppt_h</p:attrName>
                                        </p:attrNameLst>
                                      </p:cBhvr>
                                      <p:tavLst>
                                        <p:tav tm="0">
                                          <p:val>
                                            <p:strVal val="#ppt_h"/>
                                          </p:val>
                                        </p:tav>
                                        <p:tav tm="100000">
                                          <p:val>
                                            <p:strVal val="#ppt_h"/>
                                          </p:val>
                                        </p:tav>
                                      </p:tavLst>
                                    </p:anim>
                                    <p:animEffect transition="in" filter="fade">
                                      <p:cBhvr>
                                        <p:cTn id="157" dur="150"/>
                                        <p:tgtEl>
                                          <p:spTgt spid="11"/>
                                        </p:tgtEl>
                                      </p:cBhvr>
                                    </p:animEffect>
                                  </p:childTnLst>
                                </p:cTn>
                              </p:par>
                              <p:par>
                                <p:cTn id="158" presetID="55" presetClass="entr" presetSubtype="0" fill="hold" nodeType="withEffect">
                                  <p:stCondLst>
                                    <p:cond delay="900"/>
                                  </p:stCondLst>
                                  <p:childTnLst>
                                    <p:set>
                                      <p:cBhvr>
                                        <p:cTn id="159" dur="1" fill="hold">
                                          <p:stCondLst>
                                            <p:cond delay="0"/>
                                          </p:stCondLst>
                                        </p:cTn>
                                        <p:tgtEl>
                                          <p:spTgt spid="16"/>
                                        </p:tgtEl>
                                        <p:attrNameLst>
                                          <p:attrName>style.visibility</p:attrName>
                                        </p:attrNameLst>
                                      </p:cBhvr>
                                      <p:to>
                                        <p:strVal val="visible"/>
                                      </p:to>
                                    </p:set>
                                    <p:anim calcmode="lin" valueType="num">
                                      <p:cBhvr>
                                        <p:cTn id="160" dur="150" fill="hold"/>
                                        <p:tgtEl>
                                          <p:spTgt spid="16"/>
                                        </p:tgtEl>
                                        <p:attrNameLst>
                                          <p:attrName>ppt_w</p:attrName>
                                        </p:attrNameLst>
                                      </p:cBhvr>
                                      <p:tavLst>
                                        <p:tav tm="0">
                                          <p:val>
                                            <p:strVal val="#ppt_w*0.70"/>
                                          </p:val>
                                        </p:tav>
                                        <p:tav tm="100000">
                                          <p:val>
                                            <p:strVal val="#ppt_w"/>
                                          </p:val>
                                        </p:tav>
                                      </p:tavLst>
                                    </p:anim>
                                    <p:anim calcmode="lin" valueType="num">
                                      <p:cBhvr>
                                        <p:cTn id="161" dur="150" fill="hold"/>
                                        <p:tgtEl>
                                          <p:spTgt spid="16"/>
                                        </p:tgtEl>
                                        <p:attrNameLst>
                                          <p:attrName>ppt_h</p:attrName>
                                        </p:attrNameLst>
                                      </p:cBhvr>
                                      <p:tavLst>
                                        <p:tav tm="0">
                                          <p:val>
                                            <p:strVal val="#ppt_h"/>
                                          </p:val>
                                        </p:tav>
                                        <p:tav tm="100000">
                                          <p:val>
                                            <p:strVal val="#ppt_h"/>
                                          </p:val>
                                        </p:tav>
                                      </p:tavLst>
                                    </p:anim>
                                    <p:animEffect transition="in" filter="fade">
                                      <p:cBhvr>
                                        <p:cTn id="162" dur="150"/>
                                        <p:tgtEl>
                                          <p:spTgt spid="16"/>
                                        </p:tgtEl>
                                      </p:cBhvr>
                                    </p:animEffect>
                                  </p:childTnLst>
                                </p:cTn>
                              </p:par>
                              <p:par>
                                <p:cTn id="163" presetID="55" presetClass="entr" presetSubtype="0" fill="hold" nodeType="withEffect">
                                  <p:stCondLst>
                                    <p:cond delay="1050"/>
                                  </p:stCondLst>
                                  <p:childTnLst>
                                    <p:set>
                                      <p:cBhvr>
                                        <p:cTn id="164" dur="1" fill="hold">
                                          <p:stCondLst>
                                            <p:cond delay="0"/>
                                          </p:stCondLst>
                                        </p:cTn>
                                        <p:tgtEl>
                                          <p:spTgt spid="17"/>
                                        </p:tgtEl>
                                        <p:attrNameLst>
                                          <p:attrName>style.visibility</p:attrName>
                                        </p:attrNameLst>
                                      </p:cBhvr>
                                      <p:to>
                                        <p:strVal val="visible"/>
                                      </p:to>
                                    </p:set>
                                    <p:anim calcmode="lin" valueType="num">
                                      <p:cBhvr>
                                        <p:cTn id="165" dur="150" fill="hold"/>
                                        <p:tgtEl>
                                          <p:spTgt spid="17"/>
                                        </p:tgtEl>
                                        <p:attrNameLst>
                                          <p:attrName>ppt_w</p:attrName>
                                        </p:attrNameLst>
                                      </p:cBhvr>
                                      <p:tavLst>
                                        <p:tav tm="0">
                                          <p:val>
                                            <p:strVal val="#ppt_w*0.70"/>
                                          </p:val>
                                        </p:tav>
                                        <p:tav tm="100000">
                                          <p:val>
                                            <p:strVal val="#ppt_w"/>
                                          </p:val>
                                        </p:tav>
                                      </p:tavLst>
                                    </p:anim>
                                    <p:anim calcmode="lin" valueType="num">
                                      <p:cBhvr>
                                        <p:cTn id="166" dur="150" fill="hold"/>
                                        <p:tgtEl>
                                          <p:spTgt spid="17"/>
                                        </p:tgtEl>
                                        <p:attrNameLst>
                                          <p:attrName>ppt_h</p:attrName>
                                        </p:attrNameLst>
                                      </p:cBhvr>
                                      <p:tavLst>
                                        <p:tav tm="0">
                                          <p:val>
                                            <p:strVal val="#ppt_h"/>
                                          </p:val>
                                        </p:tav>
                                        <p:tav tm="100000">
                                          <p:val>
                                            <p:strVal val="#ppt_h"/>
                                          </p:val>
                                        </p:tav>
                                      </p:tavLst>
                                    </p:anim>
                                    <p:animEffect transition="in" filter="fade">
                                      <p:cBhvr>
                                        <p:cTn id="167" dur="150"/>
                                        <p:tgtEl>
                                          <p:spTgt spid="17"/>
                                        </p:tgtEl>
                                      </p:cBhvr>
                                    </p:animEffect>
                                  </p:childTnLst>
                                </p:cTn>
                              </p:par>
                              <p:par>
                                <p:cTn id="168" presetID="55" presetClass="entr" presetSubtype="0" fill="hold" nodeType="withEffect">
                                  <p:stCondLst>
                                    <p:cond delay="1200"/>
                                  </p:stCondLst>
                                  <p:childTnLst>
                                    <p:set>
                                      <p:cBhvr>
                                        <p:cTn id="169" dur="1" fill="hold">
                                          <p:stCondLst>
                                            <p:cond delay="0"/>
                                          </p:stCondLst>
                                        </p:cTn>
                                        <p:tgtEl>
                                          <p:spTgt spid="18"/>
                                        </p:tgtEl>
                                        <p:attrNameLst>
                                          <p:attrName>style.visibility</p:attrName>
                                        </p:attrNameLst>
                                      </p:cBhvr>
                                      <p:to>
                                        <p:strVal val="visible"/>
                                      </p:to>
                                    </p:set>
                                    <p:anim calcmode="lin" valueType="num">
                                      <p:cBhvr>
                                        <p:cTn id="170" dur="150" fill="hold"/>
                                        <p:tgtEl>
                                          <p:spTgt spid="18"/>
                                        </p:tgtEl>
                                        <p:attrNameLst>
                                          <p:attrName>ppt_w</p:attrName>
                                        </p:attrNameLst>
                                      </p:cBhvr>
                                      <p:tavLst>
                                        <p:tav tm="0">
                                          <p:val>
                                            <p:strVal val="#ppt_w*0.70"/>
                                          </p:val>
                                        </p:tav>
                                        <p:tav tm="100000">
                                          <p:val>
                                            <p:strVal val="#ppt_w"/>
                                          </p:val>
                                        </p:tav>
                                      </p:tavLst>
                                    </p:anim>
                                    <p:anim calcmode="lin" valueType="num">
                                      <p:cBhvr>
                                        <p:cTn id="171" dur="150" fill="hold"/>
                                        <p:tgtEl>
                                          <p:spTgt spid="18"/>
                                        </p:tgtEl>
                                        <p:attrNameLst>
                                          <p:attrName>ppt_h</p:attrName>
                                        </p:attrNameLst>
                                      </p:cBhvr>
                                      <p:tavLst>
                                        <p:tav tm="0">
                                          <p:val>
                                            <p:strVal val="#ppt_h"/>
                                          </p:val>
                                        </p:tav>
                                        <p:tav tm="100000">
                                          <p:val>
                                            <p:strVal val="#ppt_h"/>
                                          </p:val>
                                        </p:tav>
                                      </p:tavLst>
                                    </p:anim>
                                    <p:animEffect transition="in" filter="fade">
                                      <p:cBhvr>
                                        <p:cTn id="172" dur="150"/>
                                        <p:tgtEl>
                                          <p:spTgt spid="18"/>
                                        </p:tgtEl>
                                      </p:cBhvr>
                                    </p:animEffect>
                                  </p:childTnLst>
                                </p:cTn>
                              </p:par>
                              <p:par>
                                <p:cTn id="173" presetID="55" presetClass="entr" presetSubtype="0" fill="hold" nodeType="withEffect">
                                  <p:stCondLst>
                                    <p:cond delay="1350"/>
                                  </p:stCondLst>
                                  <p:childTnLst>
                                    <p:set>
                                      <p:cBhvr>
                                        <p:cTn id="174" dur="1" fill="hold">
                                          <p:stCondLst>
                                            <p:cond delay="0"/>
                                          </p:stCondLst>
                                        </p:cTn>
                                        <p:tgtEl>
                                          <p:spTgt spid="15"/>
                                        </p:tgtEl>
                                        <p:attrNameLst>
                                          <p:attrName>style.visibility</p:attrName>
                                        </p:attrNameLst>
                                      </p:cBhvr>
                                      <p:to>
                                        <p:strVal val="visible"/>
                                      </p:to>
                                    </p:set>
                                    <p:anim calcmode="lin" valueType="num">
                                      <p:cBhvr>
                                        <p:cTn id="175" dur="150" fill="hold"/>
                                        <p:tgtEl>
                                          <p:spTgt spid="15"/>
                                        </p:tgtEl>
                                        <p:attrNameLst>
                                          <p:attrName>ppt_w</p:attrName>
                                        </p:attrNameLst>
                                      </p:cBhvr>
                                      <p:tavLst>
                                        <p:tav tm="0">
                                          <p:val>
                                            <p:strVal val="#ppt_w*0.70"/>
                                          </p:val>
                                        </p:tav>
                                        <p:tav tm="100000">
                                          <p:val>
                                            <p:strVal val="#ppt_w"/>
                                          </p:val>
                                        </p:tav>
                                      </p:tavLst>
                                    </p:anim>
                                    <p:anim calcmode="lin" valueType="num">
                                      <p:cBhvr>
                                        <p:cTn id="176" dur="150" fill="hold"/>
                                        <p:tgtEl>
                                          <p:spTgt spid="15"/>
                                        </p:tgtEl>
                                        <p:attrNameLst>
                                          <p:attrName>ppt_h</p:attrName>
                                        </p:attrNameLst>
                                      </p:cBhvr>
                                      <p:tavLst>
                                        <p:tav tm="0">
                                          <p:val>
                                            <p:strVal val="#ppt_h"/>
                                          </p:val>
                                        </p:tav>
                                        <p:tav tm="100000">
                                          <p:val>
                                            <p:strVal val="#ppt_h"/>
                                          </p:val>
                                        </p:tav>
                                      </p:tavLst>
                                    </p:anim>
                                    <p:animEffect transition="in" filter="fade">
                                      <p:cBhvr>
                                        <p:cTn id="177" dur="1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30000"/>
              </a:schemeClr>
            </a:gs>
            <a:gs pos="100000">
              <a:schemeClr val="bg1">
                <a:alpha val="0"/>
              </a:schemeClr>
            </a:gs>
          </a:gsLst>
          <a:lin ang="16200000" scaled="1"/>
        </a:gradFill>
        <a:effectLst/>
      </p:bgPr>
    </p:bg>
    <p:spTree>
      <p:nvGrpSpPr>
        <p:cNvPr id="1" name=""/>
        <p:cNvGrpSpPr/>
        <p:nvPr/>
      </p:nvGrpSpPr>
      <p:grpSpPr>
        <a:xfrm>
          <a:off x="0" y="0"/>
          <a:ext cx="0" cy="0"/>
          <a:chOff x="0" y="0"/>
          <a:chExt cx="0" cy="0"/>
        </a:xfrm>
      </p:grpSpPr>
      <p:pic>
        <p:nvPicPr>
          <p:cNvPr id="11" name="Picture Placeholder 2">
            <a:extLst>
              <a:ext uri="{FF2B5EF4-FFF2-40B4-BE49-F238E27FC236}">
                <a16:creationId xmlns:a16="http://schemas.microsoft.com/office/drawing/2014/main" id="{0D232CE0-3206-471F-A39D-8C045A54CBD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73" b="-385"/>
          <a:stretch/>
        </p:blipFill>
        <p:spPr>
          <a:xfrm>
            <a:off x="1" y="398584"/>
            <a:ext cx="24377649" cy="13344407"/>
          </a:xfrm>
        </p:spPr>
      </p:pic>
      <p:sp>
        <p:nvSpPr>
          <p:cNvPr id="12" name="Rectangle 11">
            <a:extLst>
              <a:ext uri="{FF2B5EF4-FFF2-40B4-BE49-F238E27FC236}">
                <a16:creationId xmlns:a16="http://schemas.microsoft.com/office/drawing/2014/main" id="{246FA98B-197B-4B0B-A55D-F5DA8ACC535C}"/>
              </a:ext>
            </a:extLst>
          </p:cNvPr>
          <p:cNvSpPr/>
          <p:nvPr/>
        </p:nvSpPr>
        <p:spPr>
          <a:xfrm>
            <a:off x="-10953" y="-23446"/>
            <a:ext cx="24362538" cy="13742994"/>
          </a:xfrm>
          <a:prstGeom prst="rect">
            <a:avLst/>
          </a:prstGeom>
          <a:gradFill flip="none" rotWithShape="1">
            <a:gsLst>
              <a:gs pos="0">
                <a:schemeClr val="tx1"/>
              </a:gs>
              <a:gs pos="100000">
                <a:schemeClr val="bg1">
                  <a:alpha val="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678644" y="834686"/>
            <a:ext cx="9020418" cy="1077218"/>
          </a:xfrm>
          <a:prstGeom prst="rect">
            <a:avLst/>
          </a:prstGeom>
          <a:noFill/>
        </p:spPr>
        <p:txBody>
          <a:bodyPr wrap="none" rtlCol="0">
            <a:spAutoFit/>
          </a:bodyPr>
          <a:lstStyle/>
          <a:p>
            <a:pPr algn="ctr">
              <a:lnSpc>
                <a:spcPct val="80000"/>
              </a:lnSpc>
            </a:pPr>
            <a:r>
              <a:rPr lang="en-US" sz="8000" dirty="0">
                <a:solidFill>
                  <a:schemeClr val="tx2"/>
                </a:solidFill>
                <a:latin typeface="Lato Black"/>
                <a:cs typeface="Lato Black"/>
              </a:rPr>
              <a:t>The Learning Goals</a:t>
            </a:r>
          </a:p>
        </p:txBody>
      </p:sp>
      <p:sp>
        <p:nvSpPr>
          <p:cNvPr id="22" name="TextBox 21"/>
          <p:cNvSpPr txBox="1"/>
          <p:nvPr/>
        </p:nvSpPr>
        <p:spPr>
          <a:xfrm>
            <a:off x="7161451" y="1879071"/>
            <a:ext cx="10178684" cy="535531"/>
          </a:xfrm>
          <a:prstGeom prst="rect">
            <a:avLst/>
          </a:prstGeom>
          <a:noFill/>
        </p:spPr>
        <p:txBody>
          <a:bodyPr wrap="none" rtlCol="0">
            <a:spAutoFit/>
          </a:bodyPr>
          <a:lstStyle/>
          <a:p>
            <a:pPr algn="ctr">
              <a:lnSpc>
                <a:spcPct val="80000"/>
              </a:lnSpc>
            </a:pPr>
            <a:r>
              <a:rPr lang="en-US" dirty="0">
                <a:latin typeface="Lato Light"/>
                <a:cs typeface="Lato Light"/>
              </a:rPr>
              <a:t>Knowing Your Destination. Informing the Journey</a:t>
            </a:r>
          </a:p>
        </p:txBody>
      </p:sp>
      <p:sp>
        <p:nvSpPr>
          <p:cNvPr id="40" name="Round Same Side Corner Rectangle 39"/>
          <p:cNvSpPr/>
          <p:nvPr/>
        </p:nvSpPr>
        <p:spPr>
          <a:xfrm rot="16200000" flipV="1">
            <a:off x="7342823" y="-5010511"/>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2" name="Title 13"/>
          <p:cNvSpPr txBox="1">
            <a:spLocks/>
          </p:cNvSpPr>
          <p:nvPr/>
        </p:nvSpPr>
        <p:spPr>
          <a:xfrm>
            <a:off x="1406767" y="2320762"/>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choose appropriate quantitative research design </a:t>
            </a:r>
          </a:p>
        </p:txBody>
      </p:sp>
      <p:sp>
        <p:nvSpPr>
          <p:cNvPr id="13" name="Round Same Side Corner Rectangle 39">
            <a:extLst>
              <a:ext uri="{FF2B5EF4-FFF2-40B4-BE49-F238E27FC236}">
                <a16:creationId xmlns:a16="http://schemas.microsoft.com/office/drawing/2014/main" id="{E598301A-D22D-4E81-9A1F-CC8B83413E06}"/>
              </a:ext>
            </a:extLst>
          </p:cNvPr>
          <p:cNvSpPr/>
          <p:nvPr/>
        </p:nvSpPr>
        <p:spPr>
          <a:xfrm rot="16200000" flipV="1">
            <a:off x="7316759" y="-1325024"/>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4" name="Title 13">
            <a:extLst>
              <a:ext uri="{FF2B5EF4-FFF2-40B4-BE49-F238E27FC236}">
                <a16:creationId xmlns:a16="http://schemas.microsoft.com/office/drawing/2014/main" id="{9667489F-905E-4EB5-9BF9-22F07D2ACA62}"/>
              </a:ext>
            </a:extLst>
          </p:cNvPr>
          <p:cNvSpPr txBox="1">
            <a:spLocks/>
          </p:cNvSpPr>
          <p:nvPr/>
        </p:nvSpPr>
        <p:spPr>
          <a:xfrm>
            <a:off x="457201" y="6006249"/>
            <a:ext cx="1574103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construct an instrument and establishes its validity and reliability</a:t>
            </a:r>
          </a:p>
        </p:txBody>
      </p:sp>
      <p:sp>
        <p:nvSpPr>
          <p:cNvPr id="16" name="Round Same Side Corner Rectangle 39">
            <a:extLst>
              <a:ext uri="{FF2B5EF4-FFF2-40B4-BE49-F238E27FC236}">
                <a16:creationId xmlns:a16="http://schemas.microsoft.com/office/drawing/2014/main" id="{3BC432B4-6B58-4B75-9BC1-598966ACAB78}"/>
              </a:ext>
            </a:extLst>
          </p:cNvPr>
          <p:cNvSpPr/>
          <p:nvPr/>
        </p:nvSpPr>
        <p:spPr>
          <a:xfrm rot="5400000" flipH="1" flipV="1">
            <a:off x="15313889" y="-3143234"/>
            <a:ext cx="1684105" cy="17237078"/>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7" name="Title 13">
            <a:extLst>
              <a:ext uri="{FF2B5EF4-FFF2-40B4-BE49-F238E27FC236}">
                <a16:creationId xmlns:a16="http://schemas.microsoft.com/office/drawing/2014/main" id="{26F9FC73-26C0-40CC-8753-F3EE355EA195}"/>
              </a:ext>
            </a:extLst>
          </p:cNvPr>
          <p:cNvSpPr txBox="1">
            <a:spLocks/>
          </p:cNvSpPr>
          <p:nvPr/>
        </p:nvSpPr>
        <p:spPr>
          <a:xfrm>
            <a:off x="7624401" y="4188039"/>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describe sampling procedure and the sample</a:t>
            </a:r>
          </a:p>
        </p:txBody>
      </p:sp>
      <p:sp>
        <p:nvSpPr>
          <p:cNvPr id="18" name="Round Same Side Corner Rectangle 39">
            <a:extLst>
              <a:ext uri="{FF2B5EF4-FFF2-40B4-BE49-F238E27FC236}">
                <a16:creationId xmlns:a16="http://schemas.microsoft.com/office/drawing/2014/main" id="{654FAE14-CB42-4A41-B222-93980E51CA59}"/>
              </a:ext>
            </a:extLst>
          </p:cNvPr>
          <p:cNvSpPr/>
          <p:nvPr/>
        </p:nvSpPr>
        <p:spPr>
          <a:xfrm rot="16200000" flipV="1">
            <a:off x="7342823" y="2386990"/>
            <a:ext cx="1684105" cy="17237078"/>
          </a:xfrm>
          <a:prstGeom prst="round2SameRect">
            <a:avLst>
              <a:gd name="adj1" fmla="val 50000"/>
              <a:gd name="adj2"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9" name="Title 13">
            <a:extLst>
              <a:ext uri="{FF2B5EF4-FFF2-40B4-BE49-F238E27FC236}">
                <a16:creationId xmlns:a16="http://schemas.microsoft.com/office/drawing/2014/main" id="{B8F6EC6A-4967-4CC6-920C-3101E37DCCD6}"/>
              </a:ext>
            </a:extLst>
          </p:cNvPr>
          <p:cNvSpPr txBox="1">
            <a:spLocks/>
          </p:cNvSpPr>
          <p:nvPr/>
        </p:nvSpPr>
        <p:spPr>
          <a:xfrm>
            <a:off x="483265" y="9718263"/>
            <a:ext cx="1574103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pPr algn="r"/>
            <a:r>
              <a:rPr lang="en-PH" sz="5400" dirty="0">
                <a:solidFill>
                  <a:schemeClr val="bg1"/>
                </a:solidFill>
                <a:latin typeface="Lato Light"/>
                <a:cs typeface="Lato Light"/>
              </a:rPr>
              <a:t>plan data analysis using statistics and hypothesis testing (if appropriate); </a:t>
            </a:r>
          </a:p>
        </p:txBody>
      </p:sp>
      <p:sp>
        <p:nvSpPr>
          <p:cNvPr id="20" name="Round Same Side Corner Rectangle 39">
            <a:extLst>
              <a:ext uri="{FF2B5EF4-FFF2-40B4-BE49-F238E27FC236}">
                <a16:creationId xmlns:a16="http://schemas.microsoft.com/office/drawing/2014/main" id="{959B4EE3-9039-4415-8955-8C266B872061}"/>
              </a:ext>
            </a:extLst>
          </p:cNvPr>
          <p:cNvSpPr/>
          <p:nvPr/>
        </p:nvSpPr>
        <p:spPr>
          <a:xfrm rot="5400000" flipH="1" flipV="1">
            <a:off x="15339953" y="568780"/>
            <a:ext cx="1684105" cy="17237078"/>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3" name="Title 13">
            <a:extLst>
              <a:ext uri="{FF2B5EF4-FFF2-40B4-BE49-F238E27FC236}">
                <a16:creationId xmlns:a16="http://schemas.microsoft.com/office/drawing/2014/main" id="{9CD94A52-BA54-4C00-8CAA-F6478093A0E4}"/>
              </a:ext>
            </a:extLst>
          </p:cNvPr>
          <p:cNvSpPr txBox="1">
            <a:spLocks/>
          </p:cNvSpPr>
          <p:nvPr/>
        </p:nvSpPr>
        <p:spPr>
          <a:xfrm>
            <a:off x="7650465" y="7900053"/>
            <a:ext cx="15370584"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plan data collection procedure</a:t>
            </a:r>
          </a:p>
        </p:txBody>
      </p:sp>
    </p:spTree>
    <p:extLst>
      <p:ext uri="{BB962C8B-B14F-4D97-AF65-F5344CB8AC3E}">
        <p14:creationId xmlns:p14="http://schemas.microsoft.com/office/powerpoint/2010/main" val="3933572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9" presetClass="emph" presetSubtype="0" grpId="1" nodeType="withEffect">
                                  <p:stCondLst>
                                    <p:cond delay="0"/>
                                  </p:stCondLst>
                                  <p:childTnLst>
                                    <p:set>
                                      <p:cBhvr>
                                        <p:cTn id="30" dur="indefinite"/>
                                        <p:tgtEl>
                                          <p:spTgt spid="40"/>
                                        </p:tgtEl>
                                        <p:attrNameLst>
                                          <p:attrName>style.opacity</p:attrName>
                                        </p:attrNameLst>
                                      </p:cBhvr>
                                      <p:to>
                                        <p:strVal val="0.5"/>
                                      </p:to>
                                    </p:set>
                                    <p:animEffect filter="image" prLst="opacity: 0.5">
                                      <p:cBhvr rctx="IE">
                                        <p:cTn id="31" dur="indefinite"/>
                                        <p:tgtEl>
                                          <p:spTgt spid="40"/>
                                        </p:tgtEl>
                                      </p:cBhvr>
                                    </p:animEffect>
                                  </p:childTnLst>
                                </p:cTn>
                              </p:par>
                              <p:par>
                                <p:cTn id="32" presetID="9" presetClass="emph" presetSubtype="0" grpId="1" nodeType="withEffect">
                                  <p:stCondLst>
                                    <p:cond delay="0"/>
                                  </p:stCondLst>
                                  <p:childTnLst>
                                    <p:set>
                                      <p:cBhvr>
                                        <p:cTn id="33" dur="indefinite"/>
                                        <p:tgtEl>
                                          <p:spTgt spid="42"/>
                                        </p:tgtEl>
                                        <p:attrNameLst>
                                          <p:attrName>style.opacity</p:attrName>
                                        </p:attrNameLst>
                                      </p:cBhvr>
                                      <p:to>
                                        <p:strVal val="0.5"/>
                                      </p:to>
                                    </p:set>
                                    <p:animEffect filter="image" prLst="opacity: 0.5">
                                      <p:cBhvr rctx="IE">
                                        <p:cTn id="34" dur="indefinite"/>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9" presetClass="emph" presetSubtype="0" grpId="1" nodeType="withEffect">
                                  <p:stCondLst>
                                    <p:cond delay="0"/>
                                  </p:stCondLst>
                                  <p:childTnLst>
                                    <p:set>
                                      <p:cBhvr>
                                        <p:cTn id="44" dur="indefinite"/>
                                        <p:tgtEl>
                                          <p:spTgt spid="16"/>
                                        </p:tgtEl>
                                        <p:attrNameLst>
                                          <p:attrName>style.opacity</p:attrName>
                                        </p:attrNameLst>
                                      </p:cBhvr>
                                      <p:to>
                                        <p:strVal val="0.5"/>
                                      </p:to>
                                    </p:set>
                                    <p:animEffect filter="image" prLst="opacity: 0.5">
                                      <p:cBhvr rctx="IE">
                                        <p:cTn id="45" dur="indefinite"/>
                                        <p:tgtEl>
                                          <p:spTgt spid="16"/>
                                        </p:tgtEl>
                                      </p:cBhvr>
                                    </p:animEffect>
                                  </p:childTnLst>
                                </p:cTn>
                              </p:par>
                              <p:par>
                                <p:cTn id="46" presetID="9" presetClass="emph" presetSubtype="0" grpId="1" nodeType="withEffect">
                                  <p:stCondLst>
                                    <p:cond delay="0"/>
                                  </p:stCondLst>
                                  <p:childTnLst>
                                    <p:set>
                                      <p:cBhvr>
                                        <p:cTn id="47" dur="indefinite"/>
                                        <p:tgtEl>
                                          <p:spTgt spid="17"/>
                                        </p:tgtEl>
                                        <p:attrNameLst>
                                          <p:attrName>style.opacity</p:attrName>
                                        </p:attrNameLst>
                                      </p:cBhvr>
                                      <p:to>
                                        <p:strVal val="0.5"/>
                                      </p:to>
                                    </p:set>
                                    <p:animEffect filter="image" prLst="opacity: 0.5">
                                      <p:cBhvr rctx="IE">
                                        <p:cTn id="48" dur="indefinite"/>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par>
                                <p:cTn id="57" presetID="9" presetClass="emph" presetSubtype="0" grpId="1" nodeType="withEffect">
                                  <p:stCondLst>
                                    <p:cond delay="0"/>
                                  </p:stCondLst>
                                  <p:childTnLst>
                                    <p:set>
                                      <p:cBhvr>
                                        <p:cTn id="58" dur="indefinite"/>
                                        <p:tgtEl>
                                          <p:spTgt spid="13"/>
                                        </p:tgtEl>
                                        <p:attrNameLst>
                                          <p:attrName>style.opacity</p:attrName>
                                        </p:attrNameLst>
                                      </p:cBhvr>
                                      <p:to>
                                        <p:strVal val="0.5"/>
                                      </p:to>
                                    </p:set>
                                    <p:animEffect filter="image" prLst="opacity: 0.5">
                                      <p:cBhvr rctx="IE">
                                        <p:cTn id="59" dur="indefinite"/>
                                        <p:tgtEl>
                                          <p:spTgt spid="13"/>
                                        </p:tgtEl>
                                      </p:cBhvr>
                                    </p:animEffect>
                                  </p:childTnLst>
                                </p:cTn>
                              </p:par>
                              <p:par>
                                <p:cTn id="60" presetID="9" presetClass="emph" presetSubtype="0" grpId="1" nodeType="withEffect">
                                  <p:stCondLst>
                                    <p:cond delay="0"/>
                                  </p:stCondLst>
                                  <p:childTnLst>
                                    <p:set>
                                      <p:cBhvr>
                                        <p:cTn id="61" dur="indefinite"/>
                                        <p:tgtEl>
                                          <p:spTgt spid="14"/>
                                        </p:tgtEl>
                                        <p:attrNameLst>
                                          <p:attrName>style.opacity</p:attrName>
                                        </p:attrNameLst>
                                      </p:cBhvr>
                                      <p:to>
                                        <p:strVal val="0.5"/>
                                      </p:to>
                                    </p:set>
                                    <p:animEffect filter="image" prLst="opacity: 0.5">
                                      <p:cBhvr rctx="IE">
                                        <p:cTn id="62" dur="indefinite"/>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par>
                                <p:cTn id="71" presetID="9" presetClass="emph" presetSubtype="0" grpId="1" nodeType="withEffect">
                                  <p:stCondLst>
                                    <p:cond delay="0"/>
                                  </p:stCondLst>
                                  <p:childTnLst>
                                    <p:set>
                                      <p:cBhvr>
                                        <p:cTn id="72" dur="indefinite"/>
                                        <p:tgtEl>
                                          <p:spTgt spid="20"/>
                                        </p:tgtEl>
                                        <p:attrNameLst>
                                          <p:attrName>style.opacity</p:attrName>
                                        </p:attrNameLst>
                                      </p:cBhvr>
                                      <p:to>
                                        <p:strVal val="0.5"/>
                                      </p:to>
                                    </p:set>
                                    <p:animEffect filter="image" prLst="opacity: 0.5">
                                      <p:cBhvr rctx="IE">
                                        <p:cTn id="73" dur="indefinite"/>
                                        <p:tgtEl>
                                          <p:spTgt spid="20"/>
                                        </p:tgtEl>
                                      </p:cBhvr>
                                    </p:animEffect>
                                  </p:childTnLst>
                                </p:cTn>
                              </p:par>
                              <p:par>
                                <p:cTn id="74" presetID="9" presetClass="emph" presetSubtype="0" grpId="1" nodeType="withEffect">
                                  <p:stCondLst>
                                    <p:cond delay="0"/>
                                  </p:stCondLst>
                                  <p:childTnLst>
                                    <p:set>
                                      <p:cBhvr>
                                        <p:cTn id="75" dur="indefinite"/>
                                        <p:tgtEl>
                                          <p:spTgt spid="23"/>
                                        </p:tgtEl>
                                        <p:attrNameLst>
                                          <p:attrName>style.opacity</p:attrName>
                                        </p:attrNameLst>
                                      </p:cBhvr>
                                      <p:to>
                                        <p:strVal val="0.5"/>
                                      </p:to>
                                    </p:set>
                                    <p:animEffect filter="image" prLst="opacity: 0.5">
                                      <p:cBhvr rctx="IE">
                                        <p:cTn id="76" dur="indefinite"/>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2" nodeType="clickEffect">
                                  <p:stCondLst>
                                    <p:cond delay="0"/>
                                  </p:stCondLst>
                                  <p:childTnLst>
                                    <p:set>
                                      <p:cBhvr>
                                        <p:cTn id="80" dur="indefinite"/>
                                        <p:tgtEl>
                                          <p:spTgt spid="40"/>
                                        </p:tgtEl>
                                        <p:attrNameLst>
                                          <p:attrName>style.opacity</p:attrName>
                                        </p:attrNameLst>
                                      </p:cBhvr>
                                      <p:to>
                                        <p:strVal val="1"/>
                                      </p:to>
                                    </p:set>
                                    <p:animEffect filter="image" prLst="opacity: 1">
                                      <p:cBhvr rctx="IE">
                                        <p:cTn id="81" dur="indefinite"/>
                                        <p:tgtEl>
                                          <p:spTgt spid="40"/>
                                        </p:tgtEl>
                                      </p:cBhvr>
                                    </p:animEffect>
                                  </p:childTnLst>
                                </p:cTn>
                              </p:par>
                              <p:par>
                                <p:cTn id="82" presetID="9" presetClass="emph" presetSubtype="0" grpId="2" nodeType="withEffect">
                                  <p:stCondLst>
                                    <p:cond delay="0"/>
                                  </p:stCondLst>
                                  <p:childTnLst>
                                    <p:set>
                                      <p:cBhvr>
                                        <p:cTn id="83" dur="indefinite"/>
                                        <p:tgtEl>
                                          <p:spTgt spid="42"/>
                                        </p:tgtEl>
                                        <p:attrNameLst>
                                          <p:attrName>style.opacity</p:attrName>
                                        </p:attrNameLst>
                                      </p:cBhvr>
                                      <p:to>
                                        <p:strVal val="1"/>
                                      </p:to>
                                    </p:set>
                                    <p:animEffect filter="image" prLst="opacity: 1">
                                      <p:cBhvr rctx="IE">
                                        <p:cTn id="84" dur="indefinite"/>
                                        <p:tgtEl>
                                          <p:spTgt spid="42"/>
                                        </p:tgtEl>
                                      </p:cBhvr>
                                    </p:animEffect>
                                  </p:childTnLst>
                                </p:cTn>
                              </p:par>
                              <p:par>
                                <p:cTn id="85" presetID="9" presetClass="emph" presetSubtype="0" grpId="2" nodeType="withEffect">
                                  <p:stCondLst>
                                    <p:cond delay="0"/>
                                  </p:stCondLst>
                                  <p:childTnLst>
                                    <p:set>
                                      <p:cBhvr>
                                        <p:cTn id="86" dur="indefinite"/>
                                        <p:tgtEl>
                                          <p:spTgt spid="13"/>
                                        </p:tgtEl>
                                        <p:attrNameLst>
                                          <p:attrName>style.opacity</p:attrName>
                                        </p:attrNameLst>
                                      </p:cBhvr>
                                      <p:to>
                                        <p:strVal val="1"/>
                                      </p:to>
                                    </p:set>
                                    <p:animEffect filter="image" prLst="opacity: 1">
                                      <p:cBhvr rctx="IE">
                                        <p:cTn id="87" dur="indefinite"/>
                                        <p:tgtEl>
                                          <p:spTgt spid="13"/>
                                        </p:tgtEl>
                                      </p:cBhvr>
                                    </p:animEffect>
                                  </p:childTnLst>
                                </p:cTn>
                              </p:par>
                              <p:par>
                                <p:cTn id="88" presetID="9" presetClass="emph" presetSubtype="0" grpId="2" nodeType="withEffect">
                                  <p:stCondLst>
                                    <p:cond delay="0"/>
                                  </p:stCondLst>
                                  <p:childTnLst>
                                    <p:set>
                                      <p:cBhvr>
                                        <p:cTn id="89" dur="indefinite"/>
                                        <p:tgtEl>
                                          <p:spTgt spid="14"/>
                                        </p:tgtEl>
                                        <p:attrNameLst>
                                          <p:attrName>style.opacity</p:attrName>
                                        </p:attrNameLst>
                                      </p:cBhvr>
                                      <p:to>
                                        <p:strVal val="1"/>
                                      </p:to>
                                    </p:set>
                                    <p:animEffect filter="image" prLst="opacity: 1">
                                      <p:cBhvr rctx="IE">
                                        <p:cTn id="90" dur="indefinite"/>
                                        <p:tgtEl>
                                          <p:spTgt spid="14"/>
                                        </p:tgtEl>
                                      </p:cBhvr>
                                    </p:animEffect>
                                  </p:childTnLst>
                                </p:cTn>
                              </p:par>
                              <p:par>
                                <p:cTn id="91" presetID="9" presetClass="emph" presetSubtype="0" grpId="2" nodeType="withEffect">
                                  <p:stCondLst>
                                    <p:cond delay="0"/>
                                  </p:stCondLst>
                                  <p:childTnLst>
                                    <p:set>
                                      <p:cBhvr>
                                        <p:cTn id="92" dur="indefinite"/>
                                        <p:tgtEl>
                                          <p:spTgt spid="16"/>
                                        </p:tgtEl>
                                        <p:attrNameLst>
                                          <p:attrName>style.opacity</p:attrName>
                                        </p:attrNameLst>
                                      </p:cBhvr>
                                      <p:to>
                                        <p:strVal val="1"/>
                                      </p:to>
                                    </p:set>
                                    <p:animEffect filter="image" prLst="opacity: 1">
                                      <p:cBhvr rctx="IE">
                                        <p:cTn id="93" dur="indefinite"/>
                                        <p:tgtEl>
                                          <p:spTgt spid="16"/>
                                        </p:tgtEl>
                                      </p:cBhvr>
                                    </p:animEffect>
                                  </p:childTnLst>
                                </p:cTn>
                              </p:par>
                              <p:par>
                                <p:cTn id="94" presetID="9" presetClass="emph" presetSubtype="0" grpId="2" nodeType="withEffect">
                                  <p:stCondLst>
                                    <p:cond delay="0"/>
                                  </p:stCondLst>
                                  <p:childTnLst>
                                    <p:set>
                                      <p:cBhvr>
                                        <p:cTn id="95" dur="indefinite"/>
                                        <p:tgtEl>
                                          <p:spTgt spid="17"/>
                                        </p:tgtEl>
                                        <p:attrNameLst>
                                          <p:attrName>style.opacity</p:attrName>
                                        </p:attrNameLst>
                                      </p:cBhvr>
                                      <p:to>
                                        <p:strVal val="1"/>
                                      </p:to>
                                    </p:set>
                                    <p:animEffect filter="image" prLst="opacity: 1">
                                      <p:cBhvr rctx="IE">
                                        <p:cTn id="96" dur="indefinite"/>
                                        <p:tgtEl>
                                          <p:spTgt spid="17"/>
                                        </p:tgtEl>
                                      </p:cBhvr>
                                    </p:animEffect>
                                  </p:childTnLst>
                                </p:cTn>
                              </p:par>
                              <p:par>
                                <p:cTn id="97" presetID="9" presetClass="emph" presetSubtype="0" grpId="2" nodeType="withEffect">
                                  <p:stCondLst>
                                    <p:cond delay="0"/>
                                  </p:stCondLst>
                                  <p:childTnLst>
                                    <p:set>
                                      <p:cBhvr>
                                        <p:cTn id="98" dur="indefinite"/>
                                        <p:tgtEl>
                                          <p:spTgt spid="20"/>
                                        </p:tgtEl>
                                        <p:attrNameLst>
                                          <p:attrName>style.opacity</p:attrName>
                                        </p:attrNameLst>
                                      </p:cBhvr>
                                      <p:to>
                                        <p:strVal val="1"/>
                                      </p:to>
                                    </p:set>
                                    <p:animEffect filter="image" prLst="opacity: 1">
                                      <p:cBhvr rctx="IE">
                                        <p:cTn id="99" dur="indefinite"/>
                                        <p:tgtEl>
                                          <p:spTgt spid="20"/>
                                        </p:tgtEl>
                                      </p:cBhvr>
                                    </p:animEffect>
                                  </p:childTnLst>
                                </p:cTn>
                              </p:par>
                              <p:par>
                                <p:cTn id="100" presetID="9" presetClass="emph" presetSubtype="0" grpId="2" nodeType="withEffect">
                                  <p:stCondLst>
                                    <p:cond delay="0"/>
                                  </p:stCondLst>
                                  <p:childTnLst>
                                    <p:set>
                                      <p:cBhvr>
                                        <p:cTn id="101" dur="indefinite"/>
                                        <p:tgtEl>
                                          <p:spTgt spid="23"/>
                                        </p:tgtEl>
                                        <p:attrNameLst>
                                          <p:attrName>style.opacity</p:attrName>
                                        </p:attrNameLst>
                                      </p:cBhvr>
                                      <p:to>
                                        <p:strVal val="1"/>
                                      </p:to>
                                    </p:set>
                                    <p:animEffect filter="image" prLst="opacity: 1">
                                      <p:cBhvr rctx="IE">
                                        <p:cTn id="102" dur="indefinite"/>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xit" presetSubtype="8" fill="hold" grpId="3" nodeType="clickEffect">
                                  <p:stCondLst>
                                    <p:cond delay="0"/>
                                  </p:stCondLst>
                                  <p:childTnLst>
                                    <p:anim calcmode="lin" valueType="num">
                                      <p:cBhvr additive="base">
                                        <p:cTn id="106" dur="500"/>
                                        <p:tgtEl>
                                          <p:spTgt spid="40"/>
                                        </p:tgtEl>
                                        <p:attrNameLst>
                                          <p:attrName>ppt_x</p:attrName>
                                        </p:attrNameLst>
                                      </p:cBhvr>
                                      <p:tavLst>
                                        <p:tav tm="0">
                                          <p:val>
                                            <p:strVal val="#ppt_x"/>
                                          </p:val>
                                        </p:tav>
                                        <p:tav tm="100000">
                                          <p:val>
                                            <p:strVal val="#ppt_x-#ppt_w*1.125000"/>
                                          </p:val>
                                        </p:tav>
                                      </p:tavLst>
                                    </p:anim>
                                    <p:animEffect transition="out" filter="wipe(left)">
                                      <p:cBhvr>
                                        <p:cTn id="107" dur="500"/>
                                        <p:tgtEl>
                                          <p:spTgt spid="40"/>
                                        </p:tgtEl>
                                      </p:cBhvr>
                                    </p:animEffect>
                                    <p:set>
                                      <p:cBhvr>
                                        <p:cTn id="108" dur="1" fill="hold">
                                          <p:stCondLst>
                                            <p:cond delay="499"/>
                                          </p:stCondLst>
                                        </p:cTn>
                                        <p:tgtEl>
                                          <p:spTgt spid="40"/>
                                        </p:tgtEl>
                                        <p:attrNameLst>
                                          <p:attrName>style.visibility</p:attrName>
                                        </p:attrNameLst>
                                      </p:cBhvr>
                                      <p:to>
                                        <p:strVal val="hidden"/>
                                      </p:to>
                                    </p:set>
                                  </p:childTnLst>
                                </p:cTn>
                              </p:par>
                              <p:par>
                                <p:cTn id="109" presetID="12" presetClass="exit" presetSubtype="8" fill="hold" grpId="3" nodeType="withEffect">
                                  <p:stCondLst>
                                    <p:cond delay="0"/>
                                  </p:stCondLst>
                                  <p:childTnLst>
                                    <p:anim calcmode="lin" valueType="num">
                                      <p:cBhvr additive="base">
                                        <p:cTn id="110" dur="500"/>
                                        <p:tgtEl>
                                          <p:spTgt spid="42"/>
                                        </p:tgtEl>
                                        <p:attrNameLst>
                                          <p:attrName>ppt_x</p:attrName>
                                        </p:attrNameLst>
                                      </p:cBhvr>
                                      <p:tavLst>
                                        <p:tav tm="0">
                                          <p:val>
                                            <p:strVal val="#ppt_x"/>
                                          </p:val>
                                        </p:tav>
                                        <p:tav tm="100000">
                                          <p:val>
                                            <p:strVal val="#ppt_x-#ppt_w*1.125000"/>
                                          </p:val>
                                        </p:tav>
                                      </p:tavLst>
                                    </p:anim>
                                    <p:animEffect transition="out" filter="wipe(left)">
                                      <p:cBhvr>
                                        <p:cTn id="111" dur="500"/>
                                        <p:tgtEl>
                                          <p:spTgt spid="42"/>
                                        </p:tgtEl>
                                      </p:cBhvr>
                                    </p:animEffect>
                                    <p:set>
                                      <p:cBhvr>
                                        <p:cTn id="112" dur="1" fill="hold">
                                          <p:stCondLst>
                                            <p:cond delay="499"/>
                                          </p:stCondLst>
                                        </p:cTn>
                                        <p:tgtEl>
                                          <p:spTgt spid="42"/>
                                        </p:tgtEl>
                                        <p:attrNameLst>
                                          <p:attrName>style.visibility</p:attrName>
                                        </p:attrNameLst>
                                      </p:cBhvr>
                                      <p:to>
                                        <p:strVal val="hidden"/>
                                      </p:to>
                                    </p:set>
                                  </p:childTnLst>
                                </p:cTn>
                              </p:par>
                              <p:par>
                                <p:cTn id="113" presetID="12" presetClass="exit" presetSubtype="8" fill="hold" grpId="3" nodeType="withEffect">
                                  <p:stCondLst>
                                    <p:cond delay="0"/>
                                  </p:stCondLst>
                                  <p:childTnLst>
                                    <p:anim calcmode="lin" valueType="num">
                                      <p:cBhvr additive="base">
                                        <p:cTn id="114" dur="500"/>
                                        <p:tgtEl>
                                          <p:spTgt spid="13"/>
                                        </p:tgtEl>
                                        <p:attrNameLst>
                                          <p:attrName>ppt_x</p:attrName>
                                        </p:attrNameLst>
                                      </p:cBhvr>
                                      <p:tavLst>
                                        <p:tav tm="0">
                                          <p:val>
                                            <p:strVal val="#ppt_x"/>
                                          </p:val>
                                        </p:tav>
                                        <p:tav tm="100000">
                                          <p:val>
                                            <p:strVal val="#ppt_x-#ppt_w*1.125000"/>
                                          </p:val>
                                        </p:tav>
                                      </p:tavLst>
                                    </p:anim>
                                    <p:animEffect transition="out" filter="wipe(left)">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12" presetClass="exit" presetSubtype="8" fill="hold" grpId="3" nodeType="withEffect">
                                  <p:stCondLst>
                                    <p:cond delay="0"/>
                                  </p:stCondLst>
                                  <p:childTnLst>
                                    <p:anim calcmode="lin" valueType="num">
                                      <p:cBhvr additive="base">
                                        <p:cTn id="118" dur="500"/>
                                        <p:tgtEl>
                                          <p:spTgt spid="14"/>
                                        </p:tgtEl>
                                        <p:attrNameLst>
                                          <p:attrName>ppt_x</p:attrName>
                                        </p:attrNameLst>
                                      </p:cBhvr>
                                      <p:tavLst>
                                        <p:tav tm="0">
                                          <p:val>
                                            <p:strVal val="#ppt_x"/>
                                          </p:val>
                                        </p:tav>
                                        <p:tav tm="100000">
                                          <p:val>
                                            <p:strVal val="#ppt_x-#ppt_w*1.125000"/>
                                          </p:val>
                                        </p:tav>
                                      </p:tavLst>
                                    </p:anim>
                                    <p:animEffect transition="out" filter="wipe(left)">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2" presetClass="exit" presetSubtype="8" fill="hold" grpId="1" nodeType="withEffect">
                                  <p:stCondLst>
                                    <p:cond delay="0"/>
                                  </p:stCondLst>
                                  <p:childTnLst>
                                    <p:anim calcmode="lin" valueType="num">
                                      <p:cBhvr additive="base">
                                        <p:cTn id="122" dur="500"/>
                                        <p:tgtEl>
                                          <p:spTgt spid="18"/>
                                        </p:tgtEl>
                                        <p:attrNameLst>
                                          <p:attrName>ppt_x</p:attrName>
                                        </p:attrNameLst>
                                      </p:cBhvr>
                                      <p:tavLst>
                                        <p:tav tm="0">
                                          <p:val>
                                            <p:strVal val="#ppt_x"/>
                                          </p:val>
                                        </p:tav>
                                        <p:tav tm="100000">
                                          <p:val>
                                            <p:strVal val="#ppt_x-#ppt_w*1.125000"/>
                                          </p:val>
                                        </p:tav>
                                      </p:tavLst>
                                    </p:anim>
                                    <p:animEffect transition="out" filter="wipe(left)">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12" presetClass="exit" presetSubtype="8" fill="hold" grpId="1" nodeType="withEffect">
                                  <p:stCondLst>
                                    <p:cond delay="0"/>
                                  </p:stCondLst>
                                  <p:childTnLst>
                                    <p:anim calcmode="lin" valueType="num">
                                      <p:cBhvr additive="base">
                                        <p:cTn id="126" dur="500"/>
                                        <p:tgtEl>
                                          <p:spTgt spid="19"/>
                                        </p:tgtEl>
                                        <p:attrNameLst>
                                          <p:attrName>ppt_x</p:attrName>
                                        </p:attrNameLst>
                                      </p:cBhvr>
                                      <p:tavLst>
                                        <p:tav tm="0">
                                          <p:val>
                                            <p:strVal val="#ppt_x"/>
                                          </p:val>
                                        </p:tav>
                                        <p:tav tm="100000">
                                          <p:val>
                                            <p:strVal val="#ppt_x-#ppt_w*1.125000"/>
                                          </p:val>
                                        </p:tav>
                                      </p:tavLst>
                                    </p:anim>
                                    <p:animEffect transition="out" filter="wipe(left)">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2" presetClass="exit" presetSubtype="2" fill="hold" grpId="3" nodeType="withEffect">
                                  <p:stCondLst>
                                    <p:cond delay="0"/>
                                  </p:stCondLst>
                                  <p:childTnLst>
                                    <p:anim calcmode="lin" valueType="num">
                                      <p:cBhvr additive="base">
                                        <p:cTn id="130" dur="500"/>
                                        <p:tgtEl>
                                          <p:spTgt spid="16"/>
                                        </p:tgtEl>
                                        <p:attrNameLst>
                                          <p:attrName>ppt_x</p:attrName>
                                        </p:attrNameLst>
                                      </p:cBhvr>
                                      <p:tavLst>
                                        <p:tav tm="0">
                                          <p:val>
                                            <p:strVal val="#ppt_x"/>
                                          </p:val>
                                        </p:tav>
                                        <p:tav tm="100000">
                                          <p:val>
                                            <p:strVal val="#ppt_x+#ppt_w*1.125000"/>
                                          </p:val>
                                        </p:tav>
                                      </p:tavLst>
                                    </p:anim>
                                    <p:animEffect transition="out" filter="wipe(right)">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2" presetClass="exit" presetSubtype="2" fill="hold" grpId="3" nodeType="withEffect">
                                  <p:stCondLst>
                                    <p:cond delay="0"/>
                                  </p:stCondLst>
                                  <p:childTnLst>
                                    <p:anim calcmode="lin" valueType="num">
                                      <p:cBhvr additive="base">
                                        <p:cTn id="134" dur="500"/>
                                        <p:tgtEl>
                                          <p:spTgt spid="17"/>
                                        </p:tgtEl>
                                        <p:attrNameLst>
                                          <p:attrName>ppt_x</p:attrName>
                                        </p:attrNameLst>
                                      </p:cBhvr>
                                      <p:tavLst>
                                        <p:tav tm="0">
                                          <p:val>
                                            <p:strVal val="#ppt_x"/>
                                          </p:val>
                                        </p:tav>
                                        <p:tav tm="100000">
                                          <p:val>
                                            <p:strVal val="#ppt_x+#ppt_w*1.125000"/>
                                          </p:val>
                                        </p:tav>
                                      </p:tavLst>
                                    </p:anim>
                                    <p:animEffect transition="out" filter="wipe(right)">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12" presetClass="exit" presetSubtype="2" fill="hold" grpId="3" nodeType="withEffect">
                                  <p:stCondLst>
                                    <p:cond delay="0"/>
                                  </p:stCondLst>
                                  <p:childTnLst>
                                    <p:anim calcmode="lin" valueType="num">
                                      <p:cBhvr additive="base">
                                        <p:cTn id="138" dur="500"/>
                                        <p:tgtEl>
                                          <p:spTgt spid="20"/>
                                        </p:tgtEl>
                                        <p:attrNameLst>
                                          <p:attrName>ppt_x</p:attrName>
                                        </p:attrNameLst>
                                      </p:cBhvr>
                                      <p:tavLst>
                                        <p:tav tm="0">
                                          <p:val>
                                            <p:strVal val="#ppt_x"/>
                                          </p:val>
                                        </p:tav>
                                        <p:tav tm="100000">
                                          <p:val>
                                            <p:strVal val="#ppt_x+#ppt_w*1.125000"/>
                                          </p:val>
                                        </p:tav>
                                      </p:tavLst>
                                    </p:anim>
                                    <p:animEffect transition="out" filter="wipe(right)">
                                      <p:cBhvr>
                                        <p:cTn id="139" dur="500"/>
                                        <p:tgtEl>
                                          <p:spTgt spid="20"/>
                                        </p:tgtEl>
                                      </p:cBhvr>
                                    </p:animEffect>
                                    <p:set>
                                      <p:cBhvr>
                                        <p:cTn id="140" dur="1" fill="hold">
                                          <p:stCondLst>
                                            <p:cond delay="499"/>
                                          </p:stCondLst>
                                        </p:cTn>
                                        <p:tgtEl>
                                          <p:spTgt spid="20"/>
                                        </p:tgtEl>
                                        <p:attrNameLst>
                                          <p:attrName>style.visibility</p:attrName>
                                        </p:attrNameLst>
                                      </p:cBhvr>
                                      <p:to>
                                        <p:strVal val="hidden"/>
                                      </p:to>
                                    </p:set>
                                  </p:childTnLst>
                                </p:cTn>
                              </p:par>
                              <p:par>
                                <p:cTn id="141" presetID="12" presetClass="exit" presetSubtype="2" fill="hold" grpId="3" nodeType="withEffect">
                                  <p:stCondLst>
                                    <p:cond delay="0"/>
                                  </p:stCondLst>
                                  <p:childTnLst>
                                    <p:anim calcmode="lin" valueType="num">
                                      <p:cBhvr additive="base">
                                        <p:cTn id="142" dur="500"/>
                                        <p:tgtEl>
                                          <p:spTgt spid="23"/>
                                        </p:tgtEl>
                                        <p:attrNameLst>
                                          <p:attrName>ppt_x</p:attrName>
                                        </p:attrNameLst>
                                      </p:cBhvr>
                                      <p:tavLst>
                                        <p:tav tm="0">
                                          <p:val>
                                            <p:strVal val="#ppt_x"/>
                                          </p:val>
                                        </p:tav>
                                        <p:tav tm="100000">
                                          <p:val>
                                            <p:strVal val="#ppt_x+#ppt_w*1.125000"/>
                                          </p:val>
                                        </p:tav>
                                      </p:tavLst>
                                    </p:anim>
                                    <p:animEffect transition="out" filter="wipe(right)">
                                      <p:cBhvr>
                                        <p:cTn id="143" dur="500"/>
                                        <p:tgtEl>
                                          <p:spTgt spid="23"/>
                                        </p:tgtEl>
                                      </p:cBhvr>
                                    </p:animEffect>
                                    <p:set>
                                      <p:cBhvr>
                                        <p:cTn id="14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0" grpId="0" animBg="1"/>
      <p:bldP spid="40" grpId="1" animBg="1"/>
      <p:bldP spid="40" grpId="2" animBg="1"/>
      <p:bldP spid="40" grpId="3" animBg="1"/>
      <p:bldP spid="42" grpId="0"/>
      <p:bldP spid="42" grpId="1"/>
      <p:bldP spid="42" grpId="2"/>
      <p:bldP spid="42" grpId="3"/>
      <p:bldP spid="13" grpId="0" animBg="1"/>
      <p:bldP spid="13" grpId="1" animBg="1"/>
      <p:bldP spid="13" grpId="2" animBg="1"/>
      <p:bldP spid="13" grpId="3" animBg="1"/>
      <p:bldP spid="14" grpId="0"/>
      <p:bldP spid="14" grpId="1"/>
      <p:bldP spid="14" grpId="2"/>
      <p:bldP spid="14" grpId="3"/>
      <p:bldP spid="16" grpId="0" animBg="1"/>
      <p:bldP spid="16" grpId="1" animBg="1"/>
      <p:bldP spid="16" grpId="2" animBg="1"/>
      <p:bldP spid="16" grpId="3" animBg="1"/>
      <p:bldP spid="17" grpId="0"/>
      <p:bldP spid="17" grpId="1"/>
      <p:bldP spid="17" grpId="2"/>
      <p:bldP spid="17" grpId="3"/>
      <p:bldP spid="18" grpId="0" animBg="1"/>
      <p:bldP spid="18" grpId="1" animBg="1"/>
      <p:bldP spid="19" grpId="0"/>
      <p:bldP spid="19" grpId="1"/>
      <p:bldP spid="20" grpId="0" animBg="1"/>
      <p:bldP spid="20" grpId="1" animBg="1"/>
      <p:bldP spid="20" grpId="2" animBg="1"/>
      <p:bldP spid="20" grpId="3" animBg="1"/>
      <p:bldP spid="23" grpId="0"/>
      <p:bldP spid="23" grpId="1"/>
      <p:bldP spid="23" grpId="2"/>
      <p:bldP spid="23"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9374729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570" b="6570"/>
          <a:stretch>
            <a:fillRect/>
          </a:stretch>
        </p:blipFill>
        <p:spPr/>
      </p:pic>
      <p:sp>
        <p:nvSpPr>
          <p:cNvPr id="7" name="Rectangle 6"/>
          <p:cNvSpPr/>
          <p:nvPr/>
        </p:nvSpPr>
        <p:spPr>
          <a:xfrm>
            <a:off x="-3176" y="0"/>
            <a:ext cx="24380826" cy="13716000"/>
          </a:xfrm>
          <a:prstGeom prst="rect">
            <a:avLst/>
          </a:prstGeom>
          <a:solidFill>
            <a:srgbClr val="2C3744">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 Same Side Corner Rectangle 39">
            <a:extLst>
              <a:ext uri="{FF2B5EF4-FFF2-40B4-BE49-F238E27FC236}">
                <a16:creationId xmlns:a16="http://schemas.microsoft.com/office/drawing/2014/main" id="{5A4C1AB0-45BC-4CC8-A015-47D8878BC87C}"/>
              </a:ext>
            </a:extLst>
          </p:cNvPr>
          <p:cNvSpPr/>
          <p:nvPr/>
        </p:nvSpPr>
        <p:spPr>
          <a:xfrm rot="5400000" flipH="1" flipV="1">
            <a:off x="19173520" y="7481847"/>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9" name="Round Same Side Corner Rectangle 39">
            <a:extLst>
              <a:ext uri="{FF2B5EF4-FFF2-40B4-BE49-F238E27FC236}">
                <a16:creationId xmlns:a16="http://schemas.microsoft.com/office/drawing/2014/main" id="{9B2F8062-AC13-4BCA-9581-3FA681FE4F76}"/>
              </a:ext>
            </a:extLst>
          </p:cNvPr>
          <p:cNvSpPr/>
          <p:nvPr/>
        </p:nvSpPr>
        <p:spPr>
          <a:xfrm rot="5400000" flipH="1" flipV="1">
            <a:off x="19173520" y="5727066"/>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0" name="Round Same Side Corner Rectangle 39">
            <a:hlinkClick r:id="rId4" action="ppaction://hlinksldjump"/>
            <a:extLst>
              <a:ext uri="{FF2B5EF4-FFF2-40B4-BE49-F238E27FC236}">
                <a16:creationId xmlns:a16="http://schemas.microsoft.com/office/drawing/2014/main" id="{856789C5-95F2-436D-9384-8CA7ABDB9D98}"/>
              </a:ext>
            </a:extLst>
          </p:cNvPr>
          <p:cNvSpPr/>
          <p:nvPr/>
        </p:nvSpPr>
        <p:spPr>
          <a:xfrm rot="5400000" flipH="1" flipV="1">
            <a:off x="19173522" y="462723"/>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1" name="Round Same Side Corner Rectangle 39">
            <a:extLst>
              <a:ext uri="{FF2B5EF4-FFF2-40B4-BE49-F238E27FC236}">
                <a16:creationId xmlns:a16="http://schemas.microsoft.com/office/drawing/2014/main" id="{E5BE128A-4519-4811-8E6D-0C2B0B7F68E1}"/>
              </a:ext>
            </a:extLst>
          </p:cNvPr>
          <p:cNvSpPr/>
          <p:nvPr/>
        </p:nvSpPr>
        <p:spPr>
          <a:xfrm rot="5400000" flipH="1" flipV="1">
            <a:off x="19173520" y="3972285"/>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2" name="Round Same Side Corner Rectangle 39">
            <a:hlinkClick r:id="rId5" action="ppaction://hlinksldjump"/>
            <a:extLst>
              <a:ext uri="{FF2B5EF4-FFF2-40B4-BE49-F238E27FC236}">
                <a16:creationId xmlns:a16="http://schemas.microsoft.com/office/drawing/2014/main" id="{873AB725-5ABC-4727-BD3B-EBB456BBE6A9}"/>
              </a:ext>
            </a:extLst>
          </p:cNvPr>
          <p:cNvSpPr/>
          <p:nvPr/>
        </p:nvSpPr>
        <p:spPr>
          <a:xfrm rot="5400000" flipH="1" flipV="1">
            <a:off x="19173520" y="-1292058"/>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3" name="Round Same Side Corner Rectangle 39">
            <a:hlinkClick r:id="rId6" action="ppaction://hlinksldjump"/>
            <a:extLst>
              <a:ext uri="{FF2B5EF4-FFF2-40B4-BE49-F238E27FC236}">
                <a16:creationId xmlns:a16="http://schemas.microsoft.com/office/drawing/2014/main" id="{3BF50C6F-90C9-4ACB-837B-1EE26009ACA3}"/>
              </a:ext>
            </a:extLst>
          </p:cNvPr>
          <p:cNvSpPr/>
          <p:nvPr/>
        </p:nvSpPr>
        <p:spPr>
          <a:xfrm rot="5400000" flipH="1" flipV="1">
            <a:off x="19173520" y="2217504"/>
            <a:ext cx="1404000" cy="9489515"/>
          </a:xfrm>
          <a:prstGeom prst="round2SameRect">
            <a:avLst>
              <a:gd name="adj1" fmla="val 50000"/>
              <a:gd name="adj2" fmla="val 0"/>
            </a:avLst>
          </a:prstGeom>
          <a:solidFill>
            <a:srgbClr val="0080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nvGrpSpPr>
          <p:cNvPr id="2" name="Group 1"/>
          <p:cNvGrpSpPr/>
          <p:nvPr/>
        </p:nvGrpSpPr>
        <p:grpSpPr>
          <a:xfrm>
            <a:off x="15951377" y="689532"/>
            <a:ext cx="7608173" cy="1765149"/>
            <a:chOff x="8406034" y="5549660"/>
            <a:chExt cx="7608173" cy="1765149"/>
          </a:xfrm>
        </p:grpSpPr>
        <p:sp>
          <p:nvSpPr>
            <p:cNvPr id="8" name="TextBox 7"/>
            <p:cNvSpPr txBox="1"/>
            <p:nvPr/>
          </p:nvSpPr>
          <p:spPr>
            <a:xfrm>
              <a:off x="8406034" y="6336080"/>
              <a:ext cx="7608173" cy="978729"/>
            </a:xfrm>
            <a:prstGeom prst="rect">
              <a:avLst/>
            </a:prstGeom>
            <a:noFill/>
          </p:spPr>
          <p:txBody>
            <a:bodyPr wrap="none" rtlCol="0">
              <a:spAutoFit/>
            </a:bodyPr>
            <a:lstStyle/>
            <a:p>
              <a:pPr algn="ctr">
                <a:lnSpc>
                  <a:spcPct val="80000"/>
                </a:lnSpc>
              </a:pPr>
              <a:r>
                <a:rPr lang="en-US" sz="7200" dirty="0">
                  <a:solidFill>
                    <a:schemeClr val="bg1"/>
                  </a:solidFill>
                  <a:latin typeface="Lato Black"/>
                  <a:cs typeface="Lato Black"/>
                </a:rPr>
                <a:t>METHODOLOGY</a:t>
              </a:r>
            </a:p>
          </p:txBody>
        </p:sp>
        <p:sp>
          <p:nvSpPr>
            <p:cNvPr id="12" name="TextBox 11"/>
            <p:cNvSpPr txBox="1"/>
            <p:nvPr/>
          </p:nvSpPr>
          <p:spPr>
            <a:xfrm>
              <a:off x="10464895" y="5549660"/>
              <a:ext cx="3490444" cy="830997"/>
            </a:xfrm>
            <a:prstGeom prst="rect">
              <a:avLst/>
            </a:prstGeom>
            <a:noFill/>
          </p:spPr>
          <p:txBody>
            <a:bodyPr wrap="none" rtlCol="0">
              <a:spAutoFit/>
            </a:bodyPr>
            <a:lstStyle/>
            <a:p>
              <a:pPr algn="ctr">
                <a:lnSpc>
                  <a:spcPct val="80000"/>
                </a:lnSpc>
              </a:pPr>
              <a:r>
                <a:rPr lang="en-US" sz="6000" dirty="0">
                  <a:solidFill>
                    <a:schemeClr val="bg1"/>
                  </a:solidFill>
                  <a:latin typeface="Lato Light"/>
                  <a:cs typeface="Lato Light"/>
                </a:rPr>
                <a:t>Chapter 3</a:t>
              </a:r>
            </a:p>
          </p:txBody>
        </p:sp>
      </p:grpSp>
      <p:sp>
        <p:nvSpPr>
          <p:cNvPr id="11" name="Title 13">
            <a:extLst>
              <a:ext uri="{FF2B5EF4-FFF2-40B4-BE49-F238E27FC236}">
                <a16:creationId xmlns:a16="http://schemas.microsoft.com/office/drawing/2014/main" id="{F2342630-E118-4377-9CC2-B91120C60B24}"/>
              </a:ext>
            </a:extLst>
          </p:cNvPr>
          <p:cNvSpPr txBox="1">
            <a:spLocks/>
          </p:cNvSpPr>
          <p:nvPr/>
        </p:nvSpPr>
        <p:spPr>
          <a:xfrm>
            <a:off x="15744964" y="3950179"/>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The Sample</a:t>
            </a:r>
          </a:p>
        </p:txBody>
      </p:sp>
      <p:sp>
        <p:nvSpPr>
          <p:cNvPr id="19" name="Title 13">
            <a:extLst>
              <a:ext uri="{FF2B5EF4-FFF2-40B4-BE49-F238E27FC236}">
                <a16:creationId xmlns:a16="http://schemas.microsoft.com/office/drawing/2014/main" id="{5D74FFA6-78FC-402D-B403-7D1960F8899A}"/>
              </a:ext>
            </a:extLst>
          </p:cNvPr>
          <p:cNvSpPr txBox="1">
            <a:spLocks/>
          </p:cNvSpPr>
          <p:nvPr/>
        </p:nvSpPr>
        <p:spPr>
          <a:xfrm>
            <a:off x="15829730" y="5704960"/>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The Instrument</a:t>
            </a:r>
          </a:p>
        </p:txBody>
      </p:sp>
      <p:sp>
        <p:nvSpPr>
          <p:cNvPr id="21" name="Title 13">
            <a:extLst>
              <a:ext uri="{FF2B5EF4-FFF2-40B4-BE49-F238E27FC236}">
                <a16:creationId xmlns:a16="http://schemas.microsoft.com/office/drawing/2014/main" id="{9985DCBC-8210-44D6-854B-2D50D33E30A3}"/>
              </a:ext>
            </a:extLst>
          </p:cNvPr>
          <p:cNvSpPr txBox="1">
            <a:spLocks/>
          </p:cNvSpPr>
          <p:nvPr/>
        </p:nvSpPr>
        <p:spPr>
          <a:xfrm>
            <a:off x="15829730" y="7459741"/>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Intervention</a:t>
            </a:r>
          </a:p>
        </p:txBody>
      </p:sp>
      <p:sp>
        <p:nvSpPr>
          <p:cNvPr id="23" name="Title 13">
            <a:extLst>
              <a:ext uri="{FF2B5EF4-FFF2-40B4-BE49-F238E27FC236}">
                <a16:creationId xmlns:a16="http://schemas.microsoft.com/office/drawing/2014/main" id="{3AF6D381-7678-43C8-98BF-8A764E0E64A9}"/>
              </a:ext>
            </a:extLst>
          </p:cNvPr>
          <p:cNvSpPr txBox="1">
            <a:spLocks/>
          </p:cNvSpPr>
          <p:nvPr/>
        </p:nvSpPr>
        <p:spPr>
          <a:xfrm>
            <a:off x="15829730" y="9214522"/>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Data Collection Procedure</a:t>
            </a:r>
          </a:p>
        </p:txBody>
      </p:sp>
      <p:sp>
        <p:nvSpPr>
          <p:cNvPr id="25" name="Title 13">
            <a:extLst>
              <a:ext uri="{FF2B5EF4-FFF2-40B4-BE49-F238E27FC236}">
                <a16:creationId xmlns:a16="http://schemas.microsoft.com/office/drawing/2014/main" id="{3ADEB1C3-E0D5-428A-95C9-031A0340FBD8}"/>
              </a:ext>
            </a:extLst>
          </p:cNvPr>
          <p:cNvSpPr txBox="1">
            <a:spLocks/>
          </p:cNvSpPr>
          <p:nvPr/>
        </p:nvSpPr>
        <p:spPr>
          <a:xfrm>
            <a:off x="15829730" y="10969303"/>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Plan for Data Analysis</a:t>
            </a:r>
          </a:p>
        </p:txBody>
      </p:sp>
      <p:sp>
        <p:nvSpPr>
          <p:cNvPr id="27" name="Title 13">
            <a:extLst>
              <a:ext uri="{FF2B5EF4-FFF2-40B4-BE49-F238E27FC236}">
                <a16:creationId xmlns:a16="http://schemas.microsoft.com/office/drawing/2014/main" id="{084BF0C3-C2F8-4BBC-A8B6-83F31F8FBF53}"/>
              </a:ext>
            </a:extLst>
          </p:cNvPr>
          <p:cNvSpPr txBox="1">
            <a:spLocks/>
          </p:cNvSpPr>
          <p:nvPr/>
        </p:nvSpPr>
        <p:spPr>
          <a:xfrm>
            <a:off x="15744964" y="2195398"/>
            <a:ext cx="9174480" cy="2514601"/>
          </a:xfrm>
          <a:prstGeom prst="rect">
            <a:avLst/>
          </a:prstGeom>
        </p:spPr>
        <p:txBody>
          <a:bodyPr vert="horz" lIns="182843" tIns="91422" rIns="182843" bIns="91422"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PH" sz="5400" dirty="0">
                <a:solidFill>
                  <a:schemeClr val="bg1"/>
                </a:solidFill>
                <a:latin typeface="Lato Light"/>
                <a:cs typeface="Lato Light"/>
              </a:rPr>
              <a:t>Research Design</a:t>
            </a:r>
          </a:p>
        </p:txBody>
      </p:sp>
    </p:spTree>
    <p:extLst>
      <p:ext uri="{BB962C8B-B14F-4D97-AF65-F5344CB8AC3E}">
        <p14:creationId xmlns:p14="http://schemas.microsoft.com/office/powerpoint/2010/main" val="4058527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2"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p:tgtEl>
                                          <p:spTgt spid="42"/>
                                        </p:tgtEl>
                                        <p:attrNameLst>
                                          <p:attrName>ppt_x</p:attrName>
                                        </p:attrNameLst>
                                      </p:cBhvr>
                                      <p:tavLst>
                                        <p:tav tm="0">
                                          <p:val>
                                            <p:strVal val="#ppt_x+#ppt_w*1.125000"/>
                                          </p:val>
                                        </p:tav>
                                        <p:tav tm="100000">
                                          <p:val>
                                            <p:strVal val="#ppt_x"/>
                                          </p:val>
                                        </p:tav>
                                      </p:tavLst>
                                    </p:anim>
                                    <p:animEffect transition="in" filter="wipe(left)">
                                      <p:cBhvr>
                                        <p:cTn id="13" dur="500"/>
                                        <p:tgtEl>
                                          <p:spTgt spid="42"/>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p:tgtEl>
                                          <p:spTgt spid="27"/>
                                        </p:tgtEl>
                                        <p:attrNameLst>
                                          <p:attrName>ppt_x</p:attrName>
                                        </p:attrNameLst>
                                      </p:cBhvr>
                                      <p:tavLst>
                                        <p:tav tm="0">
                                          <p:val>
                                            <p:strVal val="#ppt_x+#ppt_w*1.125000"/>
                                          </p:val>
                                        </p:tav>
                                        <p:tav tm="100000">
                                          <p:val>
                                            <p:strVal val="#ppt_x"/>
                                          </p:val>
                                        </p:tav>
                                      </p:tavLst>
                                    </p:anim>
                                    <p:animEffect transition="in" filter="wipe(left)">
                                      <p:cBhvr>
                                        <p:cTn id="17" dur="500"/>
                                        <p:tgtEl>
                                          <p:spTgt spid="27"/>
                                        </p:tgtEl>
                                      </p:cBhvr>
                                    </p:animEffect>
                                  </p:childTnLst>
                                </p:cTn>
                              </p:par>
                              <p:par>
                                <p:cTn id="18" presetID="12" presetClass="entr" presetSubtype="2" fill="hold" grpId="0" nodeType="withEffect">
                                  <p:stCondLst>
                                    <p:cond delay="15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ppt_x</p:attrName>
                                        </p:attrNameLst>
                                      </p:cBhvr>
                                      <p:tavLst>
                                        <p:tav tm="0">
                                          <p:val>
                                            <p:strVal val="#ppt_x+#ppt_w*1.125000"/>
                                          </p:val>
                                        </p:tav>
                                        <p:tav tm="100000">
                                          <p:val>
                                            <p:strVal val="#ppt_x"/>
                                          </p:val>
                                        </p:tav>
                                      </p:tavLst>
                                    </p:anim>
                                    <p:animEffect transition="in" filter="wipe(left)">
                                      <p:cBhvr>
                                        <p:cTn id="21" dur="500"/>
                                        <p:tgtEl>
                                          <p:spTgt spid="40"/>
                                        </p:tgtEl>
                                      </p:cBhvr>
                                    </p:animEffect>
                                  </p:childTnLst>
                                </p:cTn>
                              </p:par>
                              <p:par>
                                <p:cTn id="22" presetID="12" presetClass="entr" presetSubtype="2" fill="hold" grpId="0" nodeType="withEffect">
                                  <p:stCondLst>
                                    <p:cond delay="1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left)">
                                      <p:cBhvr>
                                        <p:cTn id="25" dur="500"/>
                                        <p:tgtEl>
                                          <p:spTgt spid="11"/>
                                        </p:tgtEl>
                                      </p:cBhvr>
                                    </p:animEffect>
                                  </p:childTnLst>
                                </p:cTn>
                              </p:par>
                              <p:par>
                                <p:cTn id="26" presetID="12" presetClass="entr" presetSubtype="2" fill="hold" grpId="0" nodeType="withEffect">
                                  <p:stCondLst>
                                    <p:cond delay="30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p:tgtEl>
                                          <p:spTgt spid="43"/>
                                        </p:tgtEl>
                                        <p:attrNameLst>
                                          <p:attrName>ppt_x</p:attrName>
                                        </p:attrNameLst>
                                      </p:cBhvr>
                                      <p:tavLst>
                                        <p:tav tm="0">
                                          <p:val>
                                            <p:strVal val="#ppt_x+#ppt_w*1.125000"/>
                                          </p:val>
                                        </p:tav>
                                        <p:tav tm="100000">
                                          <p:val>
                                            <p:strVal val="#ppt_x"/>
                                          </p:val>
                                        </p:tav>
                                      </p:tavLst>
                                    </p:anim>
                                    <p:animEffect transition="in" filter="wipe(left)">
                                      <p:cBhvr>
                                        <p:cTn id="29" dur="500"/>
                                        <p:tgtEl>
                                          <p:spTgt spid="43"/>
                                        </p:tgtEl>
                                      </p:cBhvr>
                                    </p:animEffect>
                                  </p:childTnLst>
                                </p:cTn>
                              </p:par>
                              <p:par>
                                <p:cTn id="30" presetID="12" presetClass="entr" presetSubtype="2" fill="hold" grpId="0" nodeType="withEffect">
                                  <p:stCondLst>
                                    <p:cond delay="3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left)">
                                      <p:cBhvr>
                                        <p:cTn id="33" dur="500"/>
                                        <p:tgtEl>
                                          <p:spTgt spid="19"/>
                                        </p:tgtEl>
                                      </p:cBhvr>
                                    </p:animEffect>
                                  </p:childTnLst>
                                </p:cTn>
                              </p:par>
                              <p:par>
                                <p:cTn id="34" presetID="12" presetClass="entr" presetSubtype="2" fill="hold" grpId="0" nodeType="withEffect">
                                  <p:stCondLst>
                                    <p:cond delay="45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ppt_x</p:attrName>
                                        </p:attrNameLst>
                                      </p:cBhvr>
                                      <p:tavLst>
                                        <p:tav tm="0">
                                          <p:val>
                                            <p:strVal val="#ppt_x+#ppt_w*1.125000"/>
                                          </p:val>
                                        </p:tav>
                                        <p:tav tm="100000">
                                          <p:val>
                                            <p:strVal val="#ppt_x"/>
                                          </p:val>
                                        </p:tav>
                                      </p:tavLst>
                                    </p:anim>
                                    <p:animEffect transition="in" filter="wipe(left)">
                                      <p:cBhvr>
                                        <p:cTn id="37" dur="500"/>
                                        <p:tgtEl>
                                          <p:spTgt spid="41"/>
                                        </p:tgtEl>
                                      </p:cBhvr>
                                    </p:animEffect>
                                  </p:childTnLst>
                                </p:cTn>
                              </p:par>
                              <p:par>
                                <p:cTn id="38" presetID="12" presetClass="entr" presetSubtype="2" fill="hold" grpId="0" nodeType="withEffect">
                                  <p:stCondLst>
                                    <p:cond delay="45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ppt_x</p:attrName>
                                        </p:attrNameLst>
                                      </p:cBhvr>
                                      <p:tavLst>
                                        <p:tav tm="0">
                                          <p:val>
                                            <p:strVal val="#ppt_x+#ppt_w*1.125000"/>
                                          </p:val>
                                        </p:tav>
                                        <p:tav tm="100000">
                                          <p:val>
                                            <p:strVal val="#ppt_x"/>
                                          </p:val>
                                        </p:tav>
                                      </p:tavLst>
                                    </p:anim>
                                    <p:animEffect transition="in" filter="wipe(left)">
                                      <p:cBhvr>
                                        <p:cTn id="41" dur="500"/>
                                        <p:tgtEl>
                                          <p:spTgt spid="21"/>
                                        </p:tgtEl>
                                      </p:cBhvr>
                                    </p:animEffect>
                                  </p:childTnLst>
                                </p:cTn>
                              </p:par>
                              <p:par>
                                <p:cTn id="42" presetID="12" presetClass="entr" presetSubtype="2" fill="hold" grpId="0" nodeType="withEffect">
                                  <p:stCondLst>
                                    <p:cond delay="6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p:tgtEl>
                                          <p:spTgt spid="39"/>
                                        </p:tgtEl>
                                        <p:attrNameLst>
                                          <p:attrName>ppt_x</p:attrName>
                                        </p:attrNameLst>
                                      </p:cBhvr>
                                      <p:tavLst>
                                        <p:tav tm="0">
                                          <p:val>
                                            <p:strVal val="#ppt_x+#ppt_w*1.125000"/>
                                          </p:val>
                                        </p:tav>
                                        <p:tav tm="100000">
                                          <p:val>
                                            <p:strVal val="#ppt_x"/>
                                          </p:val>
                                        </p:tav>
                                      </p:tavLst>
                                    </p:anim>
                                    <p:animEffect transition="in" filter="wipe(left)">
                                      <p:cBhvr>
                                        <p:cTn id="45" dur="500"/>
                                        <p:tgtEl>
                                          <p:spTgt spid="39"/>
                                        </p:tgtEl>
                                      </p:cBhvr>
                                    </p:animEffect>
                                  </p:childTnLst>
                                </p:cTn>
                              </p:par>
                              <p:par>
                                <p:cTn id="46" presetID="12" presetClass="entr" presetSubtype="2"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ppt_x</p:attrName>
                                        </p:attrNameLst>
                                      </p:cBhvr>
                                      <p:tavLst>
                                        <p:tav tm="0">
                                          <p:val>
                                            <p:strVal val="#ppt_x+#ppt_w*1.125000"/>
                                          </p:val>
                                        </p:tav>
                                        <p:tav tm="100000">
                                          <p:val>
                                            <p:strVal val="#ppt_x"/>
                                          </p:val>
                                        </p:tav>
                                      </p:tavLst>
                                    </p:anim>
                                    <p:animEffect transition="in" filter="wipe(left)">
                                      <p:cBhvr>
                                        <p:cTn id="49" dur="500"/>
                                        <p:tgtEl>
                                          <p:spTgt spid="23"/>
                                        </p:tgtEl>
                                      </p:cBhvr>
                                    </p:animEffect>
                                  </p:childTnLst>
                                </p:cTn>
                              </p:par>
                              <p:par>
                                <p:cTn id="50" presetID="12" presetClass="entr" presetSubtype="2" fill="hold" grpId="0" nodeType="withEffect">
                                  <p:stCondLst>
                                    <p:cond delay="75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ppt_x</p:attrName>
                                        </p:attrNameLst>
                                      </p:cBhvr>
                                      <p:tavLst>
                                        <p:tav tm="0">
                                          <p:val>
                                            <p:strVal val="#ppt_x+#ppt_w*1.125000"/>
                                          </p:val>
                                        </p:tav>
                                        <p:tav tm="100000">
                                          <p:val>
                                            <p:strVal val="#ppt_x"/>
                                          </p:val>
                                        </p:tav>
                                      </p:tavLst>
                                    </p:anim>
                                    <p:animEffect transition="in" filter="wipe(left)">
                                      <p:cBhvr>
                                        <p:cTn id="53" dur="500"/>
                                        <p:tgtEl>
                                          <p:spTgt spid="38"/>
                                        </p:tgtEl>
                                      </p:cBhvr>
                                    </p:animEffect>
                                  </p:childTnLst>
                                </p:cTn>
                              </p:par>
                              <p:par>
                                <p:cTn id="54" presetID="12" presetClass="entr" presetSubtype="2" fill="hold" grpId="0" nodeType="withEffect">
                                  <p:stCondLst>
                                    <p:cond delay="75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lef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11" grpId="0"/>
      <p:bldP spid="19" grpId="0"/>
      <p:bldP spid="21" grpId="0"/>
      <p:bldP spid="23"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77023" y="6606057"/>
            <a:ext cx="4796790" cy="6406558"/>
          </a:xfrm>
          <a:prstGeom prst="rect">
            <a:avLst/>
          </a:prstGeom>
          <a:solidFill>
            <a:schemeClr val="accent2">
              <a:lumMod val="20000"/>
              <a:lumOff val="80000"/>
            </a:schemeClr>
          </a:solidFill>
        </p:spPr>
        <p:txBody>
          <a:bodyPr wrap="square" lIns="182880" tIns="182880" rIns="365687" bIns="365687" anchor="ctr" anchorCtr="0">
            <a:noAutofit/>
          </a:bodyPr>
          <a:lstStyle/>
          <a:p>
            <a:pPr algn="ctr">
              <a:lnSpc>
                <a:spcPct val="120000"/>
              </a:lnSpc>
            </a:pPr>
            <a:r>
              <a:rPr lang="en-US" dirty="0">
                <a:solidFill>
                  <a:srgbClr val="000000"/>
                </a:solidFill>
                <a:latin typeface="Lato Light" charset="0"/>
                <a:ea typeface="Lato Light" charset="0"/>
                <a:cs typeface="Lato Light" charset="0"/>
              </a:rPr>
              <a:t>Cross-sectional survey design is done when data is collected at a single point in time.</a:t>
            </a:r>
          </a:p>
        </p:txBody>
      </p:sp>
      <p:sp>
        <p:nvSpPr>
          <p:cNvPr id="17" name="Rectangle 16"/>
          <p:cNvSpPr/>
          <p:nvPr/>
        </p:nvSpPr>
        <p:spPr>
          <a:xfrm>
            <a:off x="7152631" y="6606057"/>
            <a:ext cx="4796790" cy="6406558"/>
          </a:xfrm>
          <a:prstGeom prst="rect">
            <a:avLst/>
          </a:prstGeom>
          <a:solidFill>
            <a:schemeClr val="accent3">
              <a:lumMod val="20000"/>
              <a:lumOff val="80000"/>
            </a:schemeClr>
          </a:solidFill>
        </p:spPr>
        <p:txBody>
          <a:bodyPr wrap="square" lIns="182880" tIns="182880" rIns="365687" bIns="365687" anchor="ctr" anchorCtr="0">
            <a:noAutofit/>
          </a:bodyPr>
          <a:lstStyle/>
          <a:p>
            <a:pPr algn="ctr">
              <a:lnSpc>
                <a:spcPct val="120000"/>
              </a:lnSpc>
            </a:pPr>
            <a:r>
              <a:rPr lang="en-US" dirty="0">
                <a:solidFill>
                  <a:srgbClr val="000000"/>
                </a:solidFill>
                <a:latin typeface="Lato Light" charset="0"/>
                <a:ea typeface="Lato Light" charset="0"/>
                <a:cs typeface="Lato Light" charset="0"/>
              </a:rPr>
              <a:t>Used to investigate the direction and magnitude of relationships among variables in a particular population.</a:t>
            </a:r>
          </a:p>
        </p:txBody>
      </p:sp>
      <p:sp>
        <p:nvSpPr>
          <p:cNvPr id="18" name="Rectangle 17"/>
          <p:cNvSpPr/>
          <p:nvPr/>
        </p:nvSpPr>
        <p:spPr>
          <a:xfrm>
            <a:off x="12428233" y="6606057"/>
            <a:ext cx="4796790" cy="6406558"/>
          </a:xfrm>
          <a:prstGeom prst="rect">
            <a:avLst/>
          </a:prstGeom>
          <a:solidFill>
            <a:schemeClr val="accent4">
              <a:lumMod val="20000"/>
              <a:lumOff val="80000"/>
            </a:schemeClr>
          </a:solidFill>
        </p:spPr>
        <p:txBody>
          <a:bodyPr wrap="square" lIns="182880" tIns="182880" rIns="365687" bIns="365687" anchor="ctr" anchorCtr="0">
            <a:noAutofit/>
          </a:bodyPr>
          <a:lstStyle/>
          <a:p>
            <a:pPr algn="ctr">
              <a:lnSpc>
                <a:spcPct val="120000"/>
              </a:lnSpc>
            </a:pPr>
            <a:r>
              <a:rPr lang="en-US" dirty="0">
                <a:solidFill>
                  <a:srgbClr val="000000"/>
                </a:solidFill>
                <a:latin typeface="Lato Light" charset="0"/>
                <a:ea typeface="Lato Light" charset="0"/>
                <a:cs typeface="Lato Light" charset="0"/>
              </a:rPr>
              <a:t>Research primarily concerned with cause and effect relationships in studies that involve manipulation and measurement. It utilizes the method of difference.</a:t>
            </a:r>
          </a:p>
        </p:txBody>
      </p:sp>
      <p:sp>
        <p:nvSpPr>
          <p:cNvPr id="20" name="Rectangle 19"/>
          <p:cNvSpPr/>
          <p:nvPr/>
        </p:nvSpPr>
        <p:spPr>
          <a:xfrm>
            <a:off x="19061723" y="1665770"/>
            <a:ext cx="4796790" cy="3256096"/>
          </a:xfrm>
          <a:prstGeom prst="rect">
            <a:avLst/>
          </a:prstGeom>
          <a:solidFill>
            <a:schemeClr val="accent5">
              <a:lumMod val="20000"/>
              <a:lumOff val="80000"/>
            </a:schemeClr>
          </a:solidFill>
        </p:spPr>
        <p:txBody>
          <a:bodyPr wrap="square" lIns="182880" tIns="182880" rIns="365687" bIns="365687" anchor="ctr" anchorCtr="0">
            <a:noAutofit/>
          </a:bodyPr>
          <a:lstStyle/>
          <a:p>
            <a:pPr algn="ctr">
              <a:lnSpc>
                <a:spcPct val="120000"/>
              </a:lnSpc>
            </a:pPr>
            <a:r>
              <a:rPr lang="en-US" sz="2800" dirty="0">
                <a:solidFill>
                  <a:srgbClr val="000000"/>
                </a:solidFill>
                <a:latin typeface="Lato Light" charset="0"/>
                <a:ea typeface="Lato Light" charset="0"/>
                <a:cs typeface="Lato Light" charset="0"/>
              </a:rPr>
              <a:t>Participants are randomly selected. There is an experimental and a controlled group where the experimental group is exposed to treatment.</a:t>
            </a:r>
          </a:p>
        </p:txBody>
      </p:sp>
      <p:sp>
        <p:nvSpPr>
          <p:cNvPr id="35" name="Rectangle 34">
            <a:extLst>
              <a:ext uri="{FF2B5EF4-FFF2-40B4-BE49-F238E27FC236}">
                <a16:creationId xmlns:a16="http://schemas.microsoft.com/office/drawing/2014/main" id="{6C1ABC44-70D6-48FF-BE12-48132FBD56B8}"/>
              </a:ext>
            </a:extLst>
          </p:cNvPr>
          <p:cNvSpPr/>
          <p:nvPr/>
        </p:nvSpPr>
        <p:spPr>
          <a:xfrm>
            <a:off x="19061723" y="7306281"/>
            <a:ext cx="4796790" cy="1285271"/>
          </a:xfrm>
          <a:prstGeom prst="rect">
            <a:avLst/>
          </a:prstGeom>
          <a:solidFill>
            <a:schemeClr val="accent5">
              <a:lumMod val="20000"/>
              <a:lumOff val="80000"/>
            </a:schemeClr>
          </a:solidFill>
        </p:spPr>
        <p:txBody>
          <a:bodyPr wrap="square" lIns="182880" tIns="182880" rIns="365687" bIns="365687" anchor="ctr" anchorCtr="0">
            <a:noAutofit/>
          </a:bodyPr>
          <a:lstStyle/>
          <a:p>
            <a:pPr algn="ctr">
              <a:lnSpc>
                <a:spcPct val="120000"/>
              </a:lnSpc>
            </a:pPr>
            <a:r>
              <a:rPr lang="en-US" sz="2800" dirty="0">
                <a:solidFill>
                  <a:srgbClr val="000000"/>
                </a:solidFill>
                <a:latin typeface="Lato Light" charset="0"/>
                <a:ea typeface="Lato Light" charset="0"/>
                <a:cs typeface="Lato Light" charset="0"/>
              </a:rPr>
              <a:t>Participants are not randomly selected.</a:t>
            </a:r>
          </a:p>
        </p:txBody>
      </p:sp>
      <p:sp>
        <p:nvSpPr>
          <p:cNvPr id="40" name="Rectangle 39">
            <a:extLst>
              <a:ext uri="{FF2B5EF4-FFF2-40B4-BE49-F238E27FC236}">
                <a16:creationId xmlns:a16="http://schemas.microsoft.com/office/drawing/2014/main" id="{23D174EE-2CE4-44CF-AAA6-B84FB0226E07}"/>
              </a:ext>
            </a:extLst>
          </p:cNvPr>
          <p:cNvSpPr/>
          <p:nvPr/>
        </p:nvSpPr>
        <p:spPr>
          <a:xfrm>
            <a:off x="19061723" y="9877520"/>
            <a:ext cx="4796790" cy="3256096"/>
          </a:xfrm>
          <a:prstGeom prst="rect">
            <a:avLst/>
          </a:prstGeom>
          <a:solidFill>
            <a:schemeClr val="accent5">
              <a:lumMod val="20000"/>
              <a:lumOff val="80000"/>
            </a:schemeClr>
          </a:solidFill>
        </p:spPr>
        <p:txBody>
          <a:bodyPr wrap="square" lIns="182880" tIns="182880" rIns="365687" bIns="365687" anchor="ctr" anchorCtr="0">
            <a:noAutofit/>
          </a:bodyPr>
          <a:lstStyle/>
          <a:p>
            <a:pPr algn="ctr">
              <a:lnSpc>
                <a:spcPct val="120000"/>
              </a:lnSpc>
            </a:pPr>
            <a:r>
              <a:rPr lang="en-US" sz="2800" dirty="0">
                <a:solidFill>
                  <a:srgbClr val="000000"/>
                </a:solidFill>
                <a:latin typeface="Lato Light" charset="0"/>
                <a:ea typeface="Lato Light" charset="0"/>
                <a:cs typeface="Lato Light" charset="0"/>
              </a:rPr>
              <a:t>One-group pretest-posttest design provides a comparative description of a group of participants before and after the experimental treatment.</a:t>
            </a:r>
          </a:p>
        </p:txBody>
      </p:sp>
      <p:cxnSp>
        <p:nvCxnSpPr>
          <p:cNvPr id="25" name="Straight Connector 24"/>
          <p:cNvCxnSpPr>
            <a:cxnSpLocks/>
          </p:cNvCxnSpPr>
          <p:nvPr/>
        </p:nvCxnSpPr>
        <p:spPr>
          <a:xfrm flipV="1">
            <a:off x="9534396" y="4816726"/>
            <a:ext cx="0" cy="10753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072481" y="3128627"/>
            <a:ext cx="8923830" cy="113472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sz="4400" b="1" dirty="0">
                <a:solidFill>
                  <a:srgbClr val="FFFFFF"/>
                </a:solidFill>
                <a:latin typeface="Lato Light" charset="0"/>
                <a:ea typeface="Lato Light" charset="0"/>
                <a:cs typeface="Lato Light" charset="0"/>
              </a:rPr>
              <a:t>Quantitative Research Designs</a:t>
            </a:r>
          </a:p>
        </p:txBody>
      </p:sp>
      <p:sp>
        <p:nvSpPr>
          <p:cNvPr id="5" name="Rectangle 4"/>
          <p:cNvSpPr/>
          <p:nvPr/>
        </p:nvSpPr>
        <p:spPr>
          <a:xfrm>
            <a:off x="1877021" y="5471979"/>
            <a:ext cx="4796790" cy="113472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sz="4000" b="1" dirty="0">
                <a:solidFill>
                  <a:srgbClr val="FFFFFF"/>
                </a:solidFill>
                <a:latin typeface="Lato Light" charset="0"/>
                <a:ea typeface="Lato Light" charset="0"/>
                <a:cs typeface="Lato Light" charset="0"/>
              </a:rPr>
              <a:t>Descriptive</a:t>
            </a:r>
          </a:p>
        </p:txBody>
      </p:sp>
      <p:sp>
        <p:nvSpPr>
          <p:cNvPr id="6" name="Rectangle 5"/>
          <p:cNvSpPr/>
          <p:nvPr/>
        </p:nvSpPr>
        <p:spPr>
          <a:xfrm>
            <a:off x="7152629" y="5471979"/>
            <a:ext cx="4796790" cy="1134725"/>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b="1" dirty="0">
                <a:solidFill>
                  <a:srgbClr val="FFFFFF"/>
                </a:solidFill>
                <a:latin typeface="Lato Light" charset="0"/>
                <a:ea typeface="Lato Light" charset="0"/>
                <a:cs typeface="Lato Light" charset="0"/>
              </a:rPr>
              <a:t>Correlational</a:t>
            </a:r>
          </a:p>
        </p:txBody>
      </p:sp>
      <p:sp>
        <p:nvSpPr>
          <p:cNvPr id="7" name="Rectangle 6"/>
          <p:cNvSpPr/>
          <p:nvPr/>
        </p:nvSpPr>
        <p:spPr>
          <a:xfrm>
            <a:off x="12428233" y="5471979"/>
            <a:ext cx="4796790" cy="1134725"/>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b="1" dirty="0">
                <a:solidFill>
                  <a:srgbClr val="FFFFFF"/>
                </a:solidFill>
                <a:latin typeface="Lato Light" charset="0"/>
                <a:ea typeface="Lato Light" charset="0"/>
                <a:cs typeface="Lato Light" charset="0"/>
              </a:rPr>
              <a:t>Experimental</a:t>
            </a:r>
          </a:p>
        </p:txBody>
      </p:sp>
      <p:sp>
        <p:nvSpPr>
          <p:cNvPr id="9" name="Rectangle 8"/>
          <p:cNvSpPr/>
          <p:nvPr/>
        </p:nvSpPr>
        <p:spPr>
          <a:xfrm>
            <a:off x="19061722" y="4946912"/>
            <a:ext cx="4796790" cy="113472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dirty="0">
                <a:solidFill>
                  <a:srgbClr val="FFFFFF"/>
                </a:solidFill>
                <a:latin typeface="Lato Light" charset="0"/>
                <a:ea typeface="Lato Light" charset="0"/>
                <a:cs typeface="Lato Light" charset="0"/>
              </a:rPr>
              <a:t>True Experimental Design</a:t>
            </a:r>
          </a:p>
        </p:txBody>
      </p:sp>
      <p:cxnSp>
        <p:nvCxnSpPr>
          <p:cNvPr id="15" name="Elbow Connector 14"/>
          <p:cNvCxnSpPr>
            <a:cxnSpLocks/>
            <a:stCxn id="4" idx="2"/>
            <a:endCxn id="5" idx="0"/>
          </p:cNvCxnSpPr>
          <p:nvPr/>
        </p:nvCxnSpPr>
        <p:spPr>
          <a:xfrm rot="5400000">
            <a:off x="6300593" y="2238175"/>
            <a:ext cx="1208627" cy="5258980"/>
          </a:xfrm>
          <a:prstGeom prst="bentConnector3">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cxnSpLocks/>
            <a:stCxn id="7" idx="3"/>
          </p:cNvCxnSpPr>
          <p:nvPr/>
        </p:nvCxnSpPr>
        <p:spPr>
          <a:xfrm flipV="1">
            <a:off x="17225023" y="5354379"/>
            <a:ext cx="1836700" cy="684963"/>
          </a:xfrm>
          <a:prstGeom prst="bentConnector3">
            <a:avLst>
              <a:gd name="adj1"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4" idx="2"/>
            <a:endCxn id="7" idx="0"/>
          </p:cNvCxnSpPr>
          <p:nvPr/>
        </p:nvCxnSpPr>
        <p:spPr>
          <a:xfrm rot="16200000" flipH="1">
            <a:off x="11576199" y="2221549"/>
            <a:ext cx="1208627" cy="5292232"/>
          </a:xfrm>
          <a:prstGeom prst="bentConnector3">
            <a:avLst>
              <a:gd name="adj1"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215138" y="956606"/>
            <a:ext cx="5947462" cy="1457996"/>
            <a:chOff x="9215138" y="956606"/>
            <a:chExt cx="5947462" cy="1457996"/>
          </a:xfrm>
        </p:grpSpPr>
        <p:sp>
          <p:nvSpPr>
            <p:cNvPr id="24" name="TextBox 23"/>
            <p:cNvSpPr txBox="1"/>
            <p:nvPr/>
          </p:nvSpPr>
          <p:spPr>
            <a:xfrm>
              <a:off x="9215138" y="956606"/>
              <a:ext cx="5947462"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Research Design</a:t>
              </a:r>
            </a:p>
          </p:txBody>
        </p:sp>
        <p:sp>
          <p:nvSpPr>
            <p:cNvPr id="26" name="TextBox 25"/>
            <p:cNvSpPr txBox="1"/>
            <p:nvPr/>
          </p:nvSpPr>
          <p:spPr>
            <a:xfrm>
              <a:off x="10478049" y="1879071"/>
              <a:ext cx="3545459" cy="535531"/>
            </a:xfrm>
            <a:prstGeom prst="rect">
              <a:avLst/>
            </a:prstGeom>
            <a:noFill/>
          </p:spPr>
          <p:txBody>
            <a:bodyPr wrap="none" rtlCol="0">
              <a:spAutoFit/>
            </a:bodyPr>
            <a:lstStyle/>
            <a:p>
              <a:pPr algn="ctr">
                <a:lnSpc>
                  <a:spcPct val="80000"/>
                </a:lnSpc>
              </a:pPr>
              <a:r>
                <a:rPr lang="en-US" dirty="0">
                  <a:latin typeface="Lato Light"/>
                  <a:cs typeface="Lato Light"/>
                </a:rPr>
                <a:t>What’s the plan?</a:t>
              </a:r>
            </a:p>
          </p:txBody>
        </p:sp>
      </p:grpSp>
      <p:sp>
        <p:nvSpPr>
          <p:cNvPr id="33" name="Rectangle 32">
            <a:extLst>
              <a:ext uri="{FF2B5EF4-FFF2-40B4-BE49-F238E27FC236}">
                <a16:creationId xmlns:a16="http://schemas.microsoft.com/office/drawing/2014/main" id="{74834228-55E8-4B8B-8518-C3AF42C3B689}"/>
              </a:ext>
            </a:extLst>
          </p:cNvPr>
          <p:cNvSpPr/>
          <p:nvPr/>
        </p:nvSpPr>
        <p:spPr>
          <a:xfrm>
            <a:off x="19061723" y="6219095"/>
            <a:ext cx="4796790" cy="113472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dirty="0">
                <a:solidFill>
                  <a:srgbClr val="FFFFFF"/>
                </a:solidFill>
                <a:latin typeface="Lato Light" charset="0"/>
                <a:ea typeface="Lato Light" charset="0"/>
                <a:cs typeface="Lato Light" charset="0"/>
              </a:rPr>
              <a:t>Quasi-Experimental Design</a:t>
            </a:r>
          </a:p>
        </p:txBody>
      </p:sp>
      <p:cxnSp>
        <p:nvCxnSpPr>
          <p:cNvPr id="34" name="Elbow Connector 15">
            <a:extLst>
              <a:ext uri="{FF2B5EF4-FFF2-40B4-BE49-F238E27FC236}">
                <a16:creationId xmlns:a16="http://schemas.microsoft.com/office/drawing/2014/main" id="{B191610E-9404-4BDC-9B35-35601EE9229E}"/>
              </a:ext>
            </a:extLst>
          </p:cNvPr>
          <p:cNvCxnSpPr>
            <a:cxnSpLocks/>
          </p:cNvCxnSpPr>
          <p:nvPr/>
        </p:nvCxnSpPr>
        <p:spPr>
          <a:xfrm>
            <a:off x="17225023" y="6020551"/>
            <a:ext cx="1860144" cy="572527"/>
          </a:xfrm>
          <a:prstGeom prst="bentConnector3">
            <a:avLst>
              <a:gd name="adj1"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CAAA4F2-3CB6-43A0-89FE-EF417249A71A}"/>
              </a:ext>
            </a:extLst>
          </p:cNvPr>
          <p:cNvSpPr/>
          <p:nvPr/>
        </p:nvSpPr>
        <p:spPr>
          <a:xfrm>
            <a:off x="19085167" y="8760044"/>
            <a:ext cx="4796790" cy="113472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6107">
              <a:lnSpc>
                <a:spcPct val="90000"/>
              </a:lnSpc>
              <a:spcBef>
                <a:spcPct val="0"/>
              </a:spcBef>
              <a:spcAft>
                <a:spcPct val="35000"/>
              </a:spcAft>
            </a:pPr>
            <a:r>
              <a:rPr lang="en-US" dirty="0">
                <a:solidFill>
                  <a:srgbClr val="FFFFFF"/>
                </a:solidFill>
                <a:latin typeface="Lato Light" charset="0"/>
                <a:ea typeface="Lato Light" charset="0"/>
                <a:cs typeface="Lato Light" charset="0"/>
              </a:rPr>
              <a:t>Pre-Experimental Design</a:t>
            </a:r>
          </a:p>
        </p:txBody>
      </p:sp>
      <p:cxnSp>
        <p:nvCxnSpPr>
          <p:cNvPr id="39" name="Elbow Connector 15">
            <a:extLst>
              <a:ext uri="{FF2B5EF4-FFF2-40B4-BE49-F238E27FC236}">
                <a16:creationId xmlns:a16="http://schemas.microsoft.com/office/drawing/2014/main" id="{14A5FCFC-6D25-46D2-9077-7F4AB04E36B0}"/>
              </a:ext>
            </a:extLst>
          </p:cNvPr>
          <p:cNvCxnSpPr>
            <a:cxnSpLocks/>
          </p:cNvCxnSpPr>
          <p:nvPr/>
        </p:nvCxnSpPr>
        <p:spPr>
          <a:xfrm rot="16200000" flipH="1">
            <a:off x="17121187" y="7042742"/>
            <a:ext cx="2962728" cy="918351"/>
          </a:xfrm>
          <a:prstGeom prst="bentConnector3">
            <a:avLst>
              <a:gd name="adj1" fmla="val 110935"/>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07EBBFB0-EE2E-4199-9828-71E1D1273ACF}"/>
              </a:ext>
            </a:extLst>
          </p:cNvPr>
          <p:cNvPicPr>
            <a:picLocks noChangeAspect="1"/>
          </p:cNvPicPr>
          <p:nvPr/>
        </p:nvPicPr>
        <p:blipFill>
          <a:blip r:embed="rId2"/>
          <a:stretch>
            <a:fillRect/>
          </a:stretch>
        </p:blipFill>
        <p:spPr>
          <a:xfrm>
            <a:off x="958671" y="11853558"/>
            <a:ext cx="4906884" cy="1524778"/>
          </a:xfrm>
          <a:prstGeom prst="rect">
            <a:avLst/>
          </a:prstGeom>
        </p:spPr>
      </p:pic>
    </p:spTree>
    <p:extLst>
      <p:ext uri="{BB962C8B-B14F-4D97-AF65-F5344CB8AC3E}">
        <p14:creationId xmlns:p14="http://schemas.microsoft.com/office/powerpoint/2010/main" val="671488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p:tgtEl>
                                          <p:spTgt spid="5"/>
                                        </p:tgtEl>
                                        <p:attrNameLst>
                                          <p:attrName>ppt_y</p:attrName>
                                        </p:attrNameLst>
                                      </p:cBhvr>
                                      <p:tavLst>
                                        <p:tav tm="0">
                                          <p:val>
                                            <p:strVal val="#ppt_y-#ppt_h*1.125000"/>
                                          </p:val>
                                        </p:tav>
                                        <p:tav tm="100000">
                                          <p:val>
                                            <p:strVal val="#ppt_y"/>
                                          </p:val>
                                        </p:tav>
                                      </p:tavLst>
                                    </p:anim>
                                    <p:animEffect transition="in" filter="wipe(down)">
                                      <p:cBhvr>
                                        <p:cTn id="17" dur="250"/>
                                        <p:tgtEl>
                                          <p:spTgt spid="5"/>
                                        </p:tgtEl>
                                      </p:cBhvr>
                                    </p:animEffect>
                                  </p:childTnLst>
                                </p:cTn>
                              </p:par>
                            </p:childTnLst>
                          </p:cTn>
                        </p:par>
                        <p:par>
                          <p:cTn id="18" fill="hold">
                            <p:stCondLst>
                              <p:cond delay="750"/>
                            </p:stCondLst>
                            <p:childTnLst>
                              <p:par>
                                <p:cTn id="19" presetID="1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50"/>
                                        <p:tgtEl>
                                          <p:spTgt spid="8"/>
                                        </p:tgtEl>
                                        <p:attrNameLst>
                                          <p:attrName>ppt_y</p:attrName>
                                        </p:attrNameLst>
                                      </p:cBhvr>
                                      <p:tavLst>
                                        <p:tav tm="0">
                                          <p:val>
                                            <p:strVal val="#ppt_y-#ppt_h*1.125000"/>
                                          </p:val>
                                        </p:tav>
                                        <p:tav tm="100000">
                                          <p:val>
                                            <p:strVal val="#ppt_y"/>
                                          </p:val>
                                        </p:tav>
                                      </p:tavLst>
                                    </p:anim>
                                    <p:animEffect transition="in" filter="wipe(down)">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500"/>
                            </p:stCondLst>
                            <p:childTnLst>
                              <p:par>
                                <p:cTn id="29" presetID="1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ppt_y</p:attrName>
                                        </p:attrNameLst>
                                      </p:cBhvr>
                                      <p:tavLst>
                                        <p:tav tm="0">
                                          <p:val>
                                            <p:strVal val="#ppt_y-#ppt_h*1.125000"/>
                                          </p:val>
                                        </p:tav>
                                        <p:tav tm="100000">
                                          <p:val>
                                            <p:strVal val="#ppt_y"/>
                                          </p:val>
                                        </p:tav>
                                      </p:tavLst>
                                    </p:anim>
                                    <p:animEffect transition="in" filter="wipe(down)">
                                      <p:cBhvr>
                                        <p:cTn id="32" dur="250"/>
                                        <p:tgtEl>
                                          <p:spTgt spid="6"/>
                                        </p:tgtEl>
                                      </p:cBhvr>
                                    </p:animEffect>
                                  </p:childTnLst>
                                </p:cTn>
                              </p:par>
                            </p:childTnLst>
                          </p:cTn>
                        </p:par>
                        <p:par>
                          <p:cTn id="33" fill="hold">
                            <p:stCondLst>
                              <p:cond delay="750"/>
                            </p:stCondLst>
                            <p:childTnLst>
                              <p:par>
                                <p:cTn id="34" presetID="1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p:tgtEl>
                                          <p:spTgt spid="17"/>
                                        </p:tgtEl>
                                        <p:attrNameLst>
                                          <p:attrName>ppt_y</p:attrName>
                                        </p:attrNameLst>
                                      </p:cBhvr>
                                      <p:tavLst>
                                        <p:tav tm="0">
                                          <p:val>
                                            <p:strVal val="#ppt_y-#ppt_h*1.125000"/>
                                          </p:val>
                                        </p:tav>
                                        <p:tav tm="100000">
                                          <p:val>
                                            <p:strVal val="#ppt_y"/>
                                          </p:val>
                                        </p:tav>
                                      </p:tavLst>
                                    </p:anim>
                                    <p:animEffect transition="in" filter="wipe(down)">
                                      <p:cBhvr>
                                        <p:cTn id="37" dur="2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500"/>
                            </p:stCondLst>
                            <p:childTnLst>
                              <p:par>
                                <p:cTn id="44" presetID="12" presetClass="entr" presetSubtype="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50"/>
                                        <p:tgtEl>
                                          <p:spTgt spid="7"/>
                                        </p:tgtEl>
                                        <p:attrNameLst>
                                          <p:attrName>ppt_y</p:attrName>
                                        </p:attrNameLst>
                                      </p:cBhvr>
                                      <p:tavLst>
                                        <p:tav tm="0">
                                          <p:val>
                                            <p:strVal val="#ppt_y-#ppt_h*1.125000"/>
                                          </p:val>
                                        </p:tav>
                                        <p:tav tm="100000">
                                          <p:val>
                                            <p:strVal val="#ppt_y"/>
                                          </p:val>
                                        </p:tav>
                                      </p:tavLst>
                                    </p:anim>
                                    <p:animEffect transition="in" filter="wipe(down)">
                                      <p:cBhvr>
                                        <p:cTn id="47" dur="250"/>
                                        <p:tgtEl>
                                          <p:spTgt spid="7"/>
                                        </p:tgtEl>
                                      </p:cBhvr>
                                    </p:animEffect>
                                  </p:childTnLst>
                                </p:cTn>
                              </p:par>
                            </p:childTnLst>
                          </p:cTn>
                        </p:par>
                        <p:par>
                          <p:cTn id="48" fill="hold">
                            <p:stCondLst>
                              <p:cond delay="750"/>
                            </p:stCondLst>
                            <p:childTnLst>
                              <p:par>
                                <p:cTn id="49" presetID="1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p:tgtEl>
                                          <p:spTgt spid="18"/>
                                        </p:tgtEl>
                                        <p:attrNameLst>
                                          <p:attrName>ppt_y</p:attrName>
                                        </p:attrNameLst>
                                      </p:cBhvr>
                                      <p:tavLst>
                                        <p:tav tm="0">
                                          <p:val>
                                            <p:strVal val="#ppt_y-#ppt_h*1.125000"/>
                                          </p:val>
                                        </p:tav>
                                        <p:tav tm="100000">
                                          <p:val>
                                            <p:strVal val="#ppt_y"/>
                                          </p:val>
                                        </p:tav>
                                      </p:tavLst>
                                    </p:anim>
                                    <p:animEffect transition="in" filter="wipe(down)">
                                      <p:cBhvr>
                                        <p:cTn id="52" dur="25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500"/>
                            </p:stCondLst>
                            <p:childTnLst>
                              <p:par>
                                <p:cTn id="59" presetID="1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250"/>
                                        <p:tgtEl>
                                          <p:spTgt spid="9"/>
                                        </p:tgtEl>
                                        <p:attrNameLst>
                                          <p:attrName>ppt_x</p:attrName>
                                        </p:attrNameLst>
                                      </p:cBhvr>
                                      <p:tavLst>
                                        <p:tav tm="0">
                                          <p:val>
                                            <p:strVal val="#ppt_x-#ppt_w*1.125000"/>
                                          </p:val>
                                        </p:tav>
                                        <p:tav tm="100000">
                                          <p:val>
                                            <p:strVal val="#ppt_x"/>
                                          </p:val>
                                        </p:tav>
                                      </p:tavLst>
                                    </p:anim>
                                    <p:animEffect transition="in" filter="wipe(right)">
                                      <p:cBhvr>
                                        <p:cTn id="62" dur="250"/>
                                        <p:tgtEl>
                                          <p:spTgt spid="9"/>
                                        </p:tgtEl>
                                      </p:cBhvr>
                                    </p:animEffect>
                                  </p:childTnLst>
                                </p:cTn>
                              </p:par>
                            </p:childTnLst>
                          </p:cTn>
                        </p:par>
                        <p:par>
                          <p:cTn id="63" fill="hold">
                            <p:stCondLst>
                              <p:cond delay="750"/>
                            </p:stCondLst>
                            <p:childTnLst>
                              <p:par>
                                <p:cTn id="64" presetID="12" presetClass="entr" presetSubtype="4"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250"/>
                                        <p:tgtEl>
                                          <p:spTgt spid="20"/>
                                        </p:tgtEl>
                                        <p:attrNameLst>
                                          <p:attrName>ppt_y</p:attrName>
                                        </p:attrNameLst>
                                      </p:cBhvr>
                                      <p:tavLst>
                                        <p:tav tm="0">
                                          <p:val>
                                            <p:strVal val="#ppt_y+#ppt_h*1.125000"/>
                                          </p:val>
                                        </p:tav>
                                        <p:tav tm="100000">
                                          <p:val>
                                            <p:strVal val="#ppt_y"/>
                                          </p:val>
                                        </p:tav>
                                      </p:tavLst>
                                    </p:anim>
                                    <p:animEffect transition="in" filter="wipe(up)">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par>
                          <p:cTn id="73" fill="hold">
                            <p:stCondLst>
                              <p:cond delay="500"/>
                            </p:stCondLst>
                            <p:childTnLst>
                              <p:par>
                                <p:cTn id="74" presetID="1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250"/>
                                        <p:tgtEl>
                                          <p:spTgt spid="33"/>
                                        </p:tgtEl>
                                        <p:attrNameLst>
                                          <p:attrName>ppt_x</p:attrName>
                                        </p:attrNameLst>
                                      </p:cBhvr>
                                      <p:tavLst>
                                        <p:tav tm="0">
                                          <p:val>
                                            <p:strVal val="#ppt_x-#ppt_w*1.125000"/>
                                          </p:val>
                                        </p:tav>
                                        <p:tav tm="100000">
                                          <p:val>
                                            <p:strVal val="#ppt_x"/>
                                          </p:val>
                                        </p:tav>
                                      </p:tavLst>
                                    </p:anim>
                                    <p:animEffect transition="in" filter="wipe(right)">
                                      <p:cBhvr>
                                        <p:cTn id="77" dur="250"/>
                                        <p:tgtEl>
                                          <p:spTgt spid="33"/>
                                        </p:tgtEl>
                                      </p:cBhvr>
                                    </p:animEffect>
                                  </p:childTnLst>
                                </p:cTn>
                              </p:par>
                            </p:childTnLst>
                          </p:cTn>
                        </p:par>
                        <p:par>
                          <p:cTn id="78" fill="hold">
                            <p:stCondLst>
                              <p:cond delay="750"/>
                            </p:stCondLst>
                            <p:childTnLst>
                              <p:par>
                                <p:cTn id="79" presetID="12" presetClass="entr" presetSubtype="1"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250"/>
                                        <p:tgtEl>
                                          <p:spTgt spid="35"/>
                                        </p:tgtEl>
                                        <p:attrNameLst>
                                          <p:attrName>ppt_y</p:attrName>
                                        </p:attrNameLst>
                                      </p:cBhvr>
                                      <p:tavLst>
                                        <p:tav tm="0">
                                          <p:val>
                                            <p:strVal val="#ppt_y-#ppt_h*1.125000"/>
                                          </p:val>
                                        </p:tav>
                                        <p:tav tm="100000">
                                          <p:val>
                                            <p:strVal val="#ppt_y"/>
                                          </p:val>
                                        </p:tav>
                                      </p:tavLst>
                                    </p:anim>
                                    <p:animEffect transition="in" filter="wipe(down)">
                                      <p:cBhvr>
                                        <p:cTn id="82" dur="25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500"/>
                            </p:stCondLst>
                            <p:childTnLst>
                              <p:par>
                                <p:cTn id="89" presetID="1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250"/>
                                        <p:tgtEl>
                                          <p:spTgt spid="38"/>
                                        </p:tgtEl>
                                        <p:attrNameLst>
                                          <p:attrName>ppt_x</p:attrName>
                                        </p:attrNameLst>
                                      </p:cBhvr>
                                      <p:tavLst>
                                        <p:tav tm="0">
                                          <p:val>
                                            <p:strVal val="#ppt_x-#ppt_w*1.125000"/>
                                          </p:val>
                                        </p:tav>
                                        <p:tav tm="100000">
                                          <p:val>
                                            <p:strVal val="#ppt_x"/>
                                          </p:val>
                                        </p:tav>
                                      </p:tavLst>
                                    </p:anim>
                                    <p:animEffect transition="in" filter="wipe(right)">
                                      <p:cBhvr>
                                        <p:cTn id="92" dur="250"/>
                                        <p:tgtEl>
                                          <p:spTgt spid="38"/>
                                        </p:tgtEl>
                                      </p:cBhvr>
                                    </p:animEffect>
                                  </p:childTnLst>
                                </p:cTn>
                              </p:par>
                            </p:childTnLst>
                          </p:cTn>
                        </p:par>
                        <p:par>
                          <p:cTn id="93" fill="hold">
                            <p:stCondLst>
                              <p:cond delay="750"/>
                            </p:stCondLst>
                            <p:childTnLst>
                              <p:par>
                                <p:cTn id="94" presetID="12" presetClass="entr" presetSubtype="1"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250"/>
                                        <p:tgtEl>
                                          <p:spTgt spid="40"/>
                                        </p:tgtEl>
                                        <p:attrNameLst>
                                          <p:attrName>ppt_y</p:attrName>
                                        </p:attrNameLst>
                                      </p:cBhvr>
                                      <p:tavLst>
                                        <p:tav tm="0">
                                          <p:val>
                                            <p:strVal val="#ppt_y-#ppt_h*1.125000"/>
                                          </p:val>
                                        </p:tav>
                                        <p:tav tm="100000">
                                          <p:val>
                                            <p:strVal val="#ppt_y"/>
                                          </p:val>
                                        </p:tav>
                                      </p:tavLst>
                                    </p:anim>
                                    <p:animEffect transition="in" filter="wipe(down)">
                                      <p:cBhvr>
                                        <p:cTn id="97" dur="25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8"/>
                                        </p:tgtEl>
                                      </p:cBhvr>
                                    </p:animEffect>
                                    <p:set>
                                      <p:cBhvr>
                                        <p:cTn id="111" dur="1" fill="hold">
                                          <p:stCondLst>
                                            <p:cond delay="499"/>
                                          </p:stCondLst>
                                        </p:cTn>
                                        <p:tgtEl>
                                          <p:spTgt spid="8"/>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6"/>
                                        </p:tgtEl>
                                      </p:cBhvr>
                                    </p:animEffect>
                                    <p:set>
                                      <p:cBhvr>
                                        <p:cTn id="117" dur="1" fill="hold">
                                          <p:stCondLst>
                                            <p:cond delay="499"/>
                                          </p:stCondLst>
                                        </p:cTn>
                                        <p:tgtEl>
                                          <p:spTgt spid="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7"/>
                                        </p:tgtEl>
                                      </p:cBhvr>
                                    </p:animEffect>
                                    <p:set>
                                      <p:cBhvr>
                                        <p:cTn id="126" dur="1" fill="hold">
                                          <p:stCondLst>
                                            <p:cond delay="499"/>
                                          </p:stCondLst>
                                        </p:cTn>
                                        <p:tgtEl>
                                          <p:spTgt spid="7"/>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8"/>
                                        </p:tgtEl>
                                      </p:cBhvr>
                                    </p:animEffect>
                                    <p:set>
                                      <p:cBhvr>
                                        <p:cTn id="129" dur="1" fill="hold">
                                          <p:stCondLst>
                                            <p:cond delay="499"/>
                                          </p:stCondLst>
                                        </p:cTn>
                                        <p:tgtEl>
                                          <p:spTgt spid="18"/>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9"/>
                                        </p:tgtEl>
                                      </p:cBhvr>
                                    </p:animEffect>
                                    <p:set>
                                      <p:cBhvr>
                                        <p:cTn id="135" dur="1" fill="hold">
                                          <p:stCondLst>
                                            <p:cond delay="499"/>
                                          </p:stCondLst>
                                        </p:cTn>
                                        <p:tgtEl>
                                          <p:spTgt spid="9"/>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4"/>
                                        </p:tgtEl>
                                      </p:cBhvr>
                                    </p:animEffect>
                                    <p:set>
                                      <p:cBhvr>
                                        <p:cTn id="141" dur="1" fill="hold">
                                          <p:stCondLst>
                                            <p:cond delay="499"/>
                                          </p:stCondLst>
                                        </p:cTn>
                                        <p:tgtEl>
                                          <p:spTgt spid="3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3"/>
                                        </p:tgtEl>
                                      </p:cBhvr>
                                    </p:animEffect>
                                    <p:set>
                                      <p:cBhvr>
                                        <p:cTn id="144" dur="1" fill="hold">
                                          <p:stCondLst>
                                            <p:cond delay="499"/>
                                          </p:stCondLst>
                                        </p:cTn>
                                        <p:tgtEl>
                                          <p:spTgt spid="33"/>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5"/>
                                        </p:tgtEl>
                                      </p:cBhvr>
                                    </p:animEffect>
                                    <p:set>
                                      <p:cBhvr>
                                        <p:cTn id="147" dur="1" fill="hold">
                                          <p:stCondLst>
                                            <p:cond delay="499"/>
                                          </p:stCondLst>
                                        </p:cTn>
                                        <p:tgtEl>
                                          <p:spTgt spid="3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39"/>
                                        </p:tgtEl>
                                      </p:cBhvr>
                                    </p:animEffect>
                                    <p:set>
                                      <p:cBhvr>
                                        <p:cTn id="150" dur="1" fill="hold">
                                          <p:stCondLst>
                                            <p:cond delay="499"/>
                                          </p:stCondLst>
                                        </p:cTn>
                                        <p:tgtEl>
                                          <p:spTgt spid="3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0"/>
                                        </p:tgtEl>
                                      </p:cBhvr>
                                    </p:animEffect>
                                    <p:set>
                                      <p:cBhvr>
                                        <p:cTn id="15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0" animBg="1"/>
      <p:bldP spid="17" grpId="1" animBg="1"/>
      <p:bldP spid="18" grpId="0" animBg="1"/>
      <p:bldP spid="18" grpId="1" animBg="1"/>
      <p:bldP spid="20" grpId="0" animBg="1"/>
      <p:bldP spid="20" grpId="1" animBg="1"/>
      <p:bldP spid="35" grpId="0" animBg="1"/>
      <p:bldP spid="35" grpId="1" animBg="1"/>
      <p:bldP spid="40" grpId="0" animBg="1"/>
      <p:bldP spid="40"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33" grpId="0" animBg="1"/>
      <p:bldP spid="33" grpId="1"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674" y="2622852"/>
            <a:ext cx="9585041" cy="10300668"/>
          </a:xfrm>
          <a:prstGeom prst="rect">
            <a:avLst/>
          </a:prstGeom>
          <a:noFill/>
        </p:spPr>
        <p:txBody>
          <a:bodyPr wrap="square" lIns="243852" tIns="121926" rIns="243852" bIns="121926" rtlCol="0">
            <a:noAutofit/>
          </a:bodyPr>
          <a:lstStyle/>
          <a:p>
            <a:pPr>
              <a:lnSpc>
                <a:spcPct val="120000"/>
              </a:lnSpc>
              <a:spcAft>
                <a:spcPts val="600"/>
              </a:spcAft>
            </a:pPr>
            <a:r>
              <a:rPr lang="en-US" dirty="0">
                <a:solidFill>
                  <a:srgbClr val="000000"/>
                </a:solidFill>
                <a:latin typeface="+mj-lt"/>
                <a:cs typeface="Lato Black"/>
              </a:rPr>
              <a:t>This study is quantitative in nature since the research question we seek to answer lead to numerical data. </a:t>
            </a:r>
          </a:p>
          <a:p>
            <a:pPr>
              <a:lnSpc>
                <a:spcPct val="120000"/>
              </a:lnSpc>
            </a:pPr>
            <a:r>
              <a:rPr lang="en-US" dirty="0">
                <a:solidFill>
                  <a:srgbClr val="000000"/>
                </a:solidFill>
                <a:latin typeface="+mj-lt"/>
                <a:cs typeface="Lato Black"/>
              </a:rPr>
              <a:t>Specifically, the study is correlational as it aims to determine if there is an association between senior high school students’ use of social media and their attention span in class and assess whether the degree of association between these variables is significant.</a:t>
            </a:r>
          </a:p>
          <a:p>
            <a:pPr>
              <a:lnSpc>
                <a:spcPct val="120000"/>
              </a:lnSpc>
            </a:pPr>
            <a:r>
              <a:rPr lang="en-US" dirty="0">
                <a:solidFill>
                  <a:srgbClr val="000000"/>
                </a:solidFill>
                <a:latin typeface="+mj-lt"/>
                <a:cs typeface="Lato Black"/>
              </a:rPr>
              <a:t>Cristobal &amp; Cristobal (2016) defines correlation research as </a:t>
            </a:r>
            <a:r>
              <a:rPr lang="en-PH" dirty="0">
                <a:solidFill>
                  <a:srgbClr val="000000"/>
                </a:solidFill>
                <a:latin typeface="+mj-lt"/>
                <a:cs typeface="Lato Black"/>
              </a:rPr>
              <a:t>the research design employed to investigate the direction and magnitude of relationships among variables in a particular population.</a:t>
            </a:r>
          </a:p>
          <a:p>
            <a:pPr>
              <a:lnSpc>
                <a:spcPct val="120000"/>
              </a:lnSpc>
            </a:pPr>
            <a:endParaRPr lang="en-US" dirty="0">
              <a:solidFill>
                <a:srgbClr val="000000"/>
              </a:solidFill>
              <a:latin typeface="+mj-lt"/>
              <a:cs typeface="Lato Black"/>
            </a:endParaRPr>
          </a:p>
        </p:txBody>
      </p:sp>
      <p:sp>
        <p:nvSpPr>
          <p:cNvPr id="13" name="TextBox 12"/>
          <p:cNvSpPr txBox="1"/>
          <p:nvPr/>
        </p:nvSpPr>
        <p:spPr>
          <a:xfrm>
            <a:off x="15038849" y="3105028"/>
            <a:ext cx="7894176" cy="2086725"/>
          </a:xfrm>
          <a:prstGeom prst="rect">
            <a:avLst/>
          </a:prstGeom>
          <a:noFill/>
        </p:spPr>
        <p:txBody>
          <a:bodyPr wrap="square" rtlCol="0">
            <a:spAutoFit/>
          </a:bodyPr>
          <a:lstStyle/>
          <a:p>
            <a:pPr>
              <a:lnSpc>
                <a:spcPct val="120000"/>
              </a:lnSpc>
            </a:pPr>
            <a:r>
              <a:rPr lang="en-US" dirty="0">
                <a:solidFill>
                  <a:srgbClr val="000000"/>
                </a:solidFill>
                <a:latin typeface="Lato Light"/>
                <a:cs typeface="Lato Light"/>
              </a:rPr>
              <a:t>What is the general methodology or research design do you intend to utilize in your proposed study?</a:t>
            </a:r>
          </a:p>
        </p:txBody>
      </p:sp>
      <p:sp>
        <p:nvSpPr>
          <p:cNvPr id="17" name="TextBox 16"/>
          <p:cNvSpPr txBox="1"/>
          <p:nvPr/>
        </p:nvSpPr>
        <p:spPr>
          <a:xfrm>
            <a:off x="15038849" y="5735142"/>
            <a:ext cx="7894176" cy="1360244"/>
          </a:xfrm>
          <a:prstGeom prst="rect">
            <a:avLst/>
          </a:prstGeom>
          <a:noFill/>
        </p:spPr>
        <p:txBody>
          <a:bodyPr wrap="square" rtlCol="0">
            <a:spAutoFit/>
          </a:bodyPr>
          <a:lstStyle/>
          <a:p>
            <a:pPr>
              <a:lnSpc>
                <a:spcPct val="120000"/>
              </a:lnSpc>
            </a:pPr>
            <a:r>
              <a:rPr lang="en-US" dirty="0">
                <a:solidFill>
                  <a:srgbClr val="000000"/>
                </a:solidFill>
                <a:latin typeface="Lato Light"/>
                <a:cs typeface="Lato Light"/>
              </a:rPr>
              <a:t>Why did you choose this research design?</a:t>
            </a:r>
          </a:p>
        </p:txBody>
      </p:sp>
      <p:sp>
        <p:nvSpPr>
          <p:cNvPr id="18" name="TextBox 17"/>
          <p:cNvSpPr txBox="1"/>
          <p:nvPr/>
        </p:nvSpPr>
        <p:spPr>
          <a:xfrm>
            <a:off x="15038849" y="7917124"/>
            <a:ext cx="7894176" cy="1421928"/>
          </a:xfrm>
          <a:prstGeom prst="rect">
            <a:avLst/>
          </a:prstGeom>
          <a:noFill/>
        </p:spPr>
        <p:txBody>
          <a:bodyPr wrap="square" rtlCol="0">
            <a:spAutoFit/>
          </a:bodyPr>
          <a:lstStyle/>
          <a:p>
            <a:pPr>
              <a:lnSpc>
                <a:spcPct val="120000"/>
              </a:lnSpc>
            </a:pPr>
            <a:r>
              <a:rPr lang="en-US" dirty="0">
                <a:solidFill>
                  <a:srgbClr val="000000"/>
                </a:solidFill>
                <a:latin typeface="Lato Light"/>
                <a:cs typeface="Lato Light"/>
              </a:rPr>
              <a:t>What specific type of the research design will you use?</a:t>
            </a:r>
          </a:p>
        </p:txBody>
      </p:sp>
      <p:sp>
        <p:nvSpPr>
          <p:cNvPr id="19" name="TextBox 18"/>
          <p:cNvSpPr txBox="1"/>
          <p:nvPr/>
        </p:nvSpPr>
        <p:spPr>
          <a:xfrm>
            <a:off x="15038849" y="9919978"/>
            <a:ext cx="7894176" cy="1421928"/>
          </a:xfrm>
          <a:prstGeom prst="rect">
            <a:avLst/>
          </a:prstGeom>
          <a:noFill/>
        </p:spPr>
        <p:txBody>
          <a:bodyPr wrap="square" rtlCol="0">
            <a:spAutoFit/>
          </a:bodyPr>
          <a:lstStyle/>
          <a:p>
            <a:pPr>
              <a:lnSpc>
                <a:spcPct val="120000"/>
              </a:lnSpc>
            </a:pPr>
            <a:r>
              <a:rPr lang="en-US" dirty="0">
                <a:solidFill>
                  <a:srgbClr val="000000"/>
                </a:solidFill>
                <a:latin typeface="Lato Light"/>
                <a:cs typeface="Lato Light"/>
              </a:rPr>
              <a:t>Why did you choose this specific methodology?</a:t>
            </a:r>
          </a:p>
        </p:txBody>
      </p:sp>
      <p:grpSp>
        <p:nvGrpSpPr>
          <p:cNvPr id="20" name="Group 19"/>
          <p:cNvGrpSpPr/>
          <p:nvPr/>
        </p:nvGrpSpPr>
        <p:grpSpPr>
          <a:xfrm>
            <a:off x="9215171" y="956606"/>
            <a:ext cx="5947462" cy="1457996"/>
            <a:chOff x="9215171" y="956606"/>
            <a:chExt cx="5947462" cy="1457996"/>
          </a:xfrm>
        </p:grpSpPr>
        <p:sp>
          <p:nvSpPr>
            <p:cNvPr id="21" name="TextBox 20"/>
            <p:cNvSpPr txBox="1"/>
            <p:nvPr/>
          </p:nvSpPr>
          <p:spPr>
            <a:xfrm>
              <a:off x="9215171" y="956606"/>
              <a:ext cx="5947462"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Research Design</a:t>
              </a:r>
            </a:p>
          </p:txBody>
        </p:sp>
        <p:sp>
          <p:nvSpPr>
            <p:cNvPr id="22" name="TextBox 21"/>
            <p:cNvSpPr txBox="1"/>
            <p:nvPr/>
          </p:nvSpPr>
          <p:spPr>
            <a:xfrm>
              <a:off x="10189156" y="1879071"/>
              <a:ext cx="4123245" cy="535531"/>
            </a:xfrm>
            <a:prstGeom prst="rect">
              <a:avLst/>
            </a:prstGeom>
            <a:noFill/>
          </p:spPr>
          <p:txBody>
            <a:bodyPr wrap="none" rtlCol="0">
              <a:spAutoFit/>
            </a:bodyPr>
            <a:lstStyle/>
            <a:p>
              <a:pPr algn="ctr">
                <a:lnSpc>
                  <a:spcPct val="80000"/>
                </a:lnSpc>
              </a:pPr>
              <a:r>
                <a:rPr lang="en-US" dirty="0">
                  <a:latin typeface="Lato Light"/>
                  <a:cs typeface="Lato Light"/>
                </a:rPr>
                <a:t>Writing this section</a:t>
              </a:r>
            </a:p>
          </p:txBody>
        </p:sp>
      </p:grpSp>
      <p:cxnSp>
        <p:nvCxnSpPr>
          <p:cNvPr id="10" name="Straight Connector 9"/>
          <p:cNvCxnSpPr/>
          <p:nvPr/>
        </p:nvCxnSpPr>
        <p:spPr>
          <a:xfrm>
            <a:off x="11756890" y="3165988"/>
            <a:ext cx="0" cy="88045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836728" y="3301252"/>
            <a:ext cx="1799731" cy="18002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solidFill>
                  <a:srgbClr val="FFFFFF"/>
                </a:solidFill>
              </a:rPr>
              <a:t>01</a:t>
            </a:r>
          </a:p>
        </p:txBody>
      </p:sp>
      <p:sp>
        <p:nvSpPr>
          <p:cNvPr id="14" name="Oval 13"/>
          <p:cNvSpPr/>
          <p:nvPr/>
        </p:nvSpPr>
        <p:spPr>
          <a:xfrm>
            <a:off x="12836728" y="5491302"/>
            <a:ext cx="1799731" cy="18002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solidFill>
                  <a:srgbClr val="FFFFFF"/>
                </a:solidFill>
              </a:rPr>
              <a:t>02</a:t>
            </a:r>
          </a:p>
        </p:txBody>
      </p:sp>
      <p:sp>
        <p:nvSpPr>
          <p:cNvPr id="15" name="Oval 14"/>
          <p:cNvSpPr/>
          <p:nvPr/>
        </p:nvSpPr>
        <p:spPr>
          <a:xfrm>
            <a:off x="12836728" y="7681352"/>
            <a:ext cx="1799731" cy="1800200"/>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solidFill>
                  <a:srgbClr val="FFFFFF"/>
                </a:solidFill>
              </a:rPr>
              <a:t>03</a:t>
            </a:r>
          </a:p>
        </p:txBody>
      </p:sp>
      <p:sp>
        <p:nvSpPr>
          <p:cNvPr id="16" name="Oval 15"/>
          <p:cNvSpPr/>
          <p:nvPr/>
        </p:nvSpPr>
        <p:spPr>
          <a:xfrm>
            <a:off x="12836728" y="9871400"/>
            <a:ext cx="1799731" cy="180020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solidFill>
                  <a:srgbClr val="FFFFFF"/>
                </a:solidFill>
              </a:rPr>
              <a:t>04</a:t>
            </a:r>
          </a:p>
        </p:txBody>
      </p:sp>
      <p:pic>
        <p:nvPicPr>
          <p:cNvPr id="23" name="Picture 22">
            <a:hlinkClick r:id="rId2" action="ppaction://hlinksldjump"/>
            <a:extLst>
              <a:ext uri="{FF2B5EF4-FFF2-40B4-BE49-F238E27FC236}">
                <a16:creationId xmlns:a16="http://schemas.microsoft.com/office/drawing/2014/main" id="{BC39591A-1D7C-409A-B128-4C9065D838DD}"/>
              </a:ext>
            </a:extLst>
          </p:cNvPr>
          <p:cNvPicPr>
            <a:picLocks noChangeAspect="1"/>
          </p:cNvPicPr>
          <p:nvPr/>
        </p:nvPicPr>
        <p:blipFill>
          <a:blip r:embed="rId3"/>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1642381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500"/>
                            </p:stCondLst>
                            <p:childTnLst>
                              <p:par>
                                <p:cTn id="40" presetID="1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ppt_x</p:attrName>
                                        </p:attrNameLst>
                                      </p:cBhvr>
                                      <p:tavLst>
                                        <p:tav tm="0">
                                          <p:val>
                                            <p:strVal val="#ppt_x-#ppt_w*1.125000"/>
                                          </p:val>
                                        </p:tav>
                                        <p:tav tm="100000">
                                          <p:val>
                                            <p:strVal val="#ppt_x"/>
                                          </p:val>
                                        </p:tav>
                                      </p:tavLst>
                                    </p:anim>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500"/>
                            </p:stCondLst>
                            <p:childTnLst>
                              <p:par>
                                <p:cTn id="52" presetID="1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ppt_x</p:attrName>
                                        </p:attrNameLst>
                                      </p:cBhvr>
                                      <p:tavLst>
                                        <p:tav tm="0">
                                          <p:val>
                                            <p:strVal val="#ppt_x-#ppt_w*1.125000"/>
                                          </p:val>
                                        </p:tav>
                                        <p:tav tm="100000">
                                          <p:val>
                                            <p:strVal val="#ppt_x"/>
                                          </p:val>
                                        </p:tav>
                                      </p:tavLst>
                                    </p:anim>
                                    <p:animEffect transition="in" filter="wipe(righ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8" grpId="0"/>
      <p:bldP spid="19" grpId="0"/>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eople">
            <a:extLst>
              <a:ext uri="{FF2B5EF4-FFF2-40B4-BE49-F238E27FC236}">
                <a16:creationId xmlns:a16="http://schemas.microsoft.com/office/drawing/2014/main" id="{2847D1E3-0B2A-467A-B8D9-B24540B8677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524" b="97024" l="1000" r="99333">
                        <a14:foregroundMark x1="6396" y1="48214" x2="5667" y2="52381"/>
                        <a14:foregroundMark x1="10667" y1="23810" x2="6396" y2="48214"/>
                        <a14:foregroundMark x1="1333" y1="55952" x2="1333" y2="57143"/>
                        <a14:foregroundMark x1="1333" y1="48214" x2="1333" y2="55952"/>
                        <a14:foregroundMark x1="1333" y1="44643" x2="1333" y2="48214"/>
                        <a14:foregroundMark x1="1333" y1="57143" x2="1333" y2="55952"/>
                        <a14:foregroundMark x1="6667" y1="77976" x2="6429" y2="83929"/>
                        <a14:foregroundMark x1="5000" y1="77381" x2="5000" y2="83333"/>
                        <a14:foregroundMark x1="6333" y1="74405" x2="3833" y2="83929"/>
                        <a14:foregroundMark x1="18333" y1="82738" x2="62667" y2="96429"/>
                        <a14:foregroundMark x1="62667" y1="96429" x2="97333" y2="80357"/>
                        <a14:foregroundMark x1="97333" y1="80357" x2="95000" y2="86310"/>
                        <a14:foregroundMark x1="95000" y1="86310" x2="94667" y2="33333"/>
                        <a14:foregroundMark x1="94667" y1="33333" x2="97000" y2="24405"/>
                        <a14:foregroundMark x1="97000" y1="24405" x2="97000" y2="24405"/>
                        <a14:foregroundMark x1="64333" y1="23810" x2="79000" y2="29167"/>
                        <a14:foregroundMark x1="61000" y1="20238" x2="61667" y2="31548"/>
                        <a14:foregroundMark x1="59000" y1="22619" x2="60000" y2="35119"/>
                        <a14:foregroundMark x1="46333" y1="29167" x2="65000" y2="42857"/>
                        <a14:foregroundMark x1="65000" y1="42857" x2="65000" y2="44048"/>
                        <a14:foregroundMark x1="48000" y1="27381" x2="52667" y2="28571"/>
                        <a14:foregroundMark x1="52667" y1="28571" x2="50667" y2="29762"/>
                        <a14:foregroundMark x1="50667" y1="29762" x2="49333" y2="29167"/>
                        <a14:foregroundMark x1="63333" y1="98214" x2="73000" y2="98214"/>
                        <a14:foregroundMark x1="73000" y1="98214" x2="80000" y2="97619"/>
                        <a14:foregroundMark x1="80000" y1="97619" x2="81667" y2="97619"/>
                        <a14:foregroundMark x1="78000" y1="27976" x2="84333" y2="25595"/>
                        <a14:foregroundMark x1="84333" y1="25595" x2="84333" y2="25595"/>
                        <a14:foregroundMark x1="84333" y1="25595" x2="86667" y2="26190"/>
                        <a14:foregroundMark x1="86667" y1="26190" x2="89000" y2="26190"/>
                        <a14:foregroundMark x1="89000" y1="26190" x2="90333" y2="26190"/>
                        <a14:foregroundMark x1="99333" y1="22024" x2="95000" y2="24405"/>
                        <a14:foregroundMark x1="95000" y1="24405" x2="94667" y2="25000"/>
                        <a14:foregroundMark x1="95000" y1="22024" x2="96667" y2="20238"/>
                        <a14:foregroundMark x1="95000" y1="19643" x2="94667" y2="22619"/>
                        <a14:foregroundMark x1="83667" y1="23214" x2="85333" y2="24405"/>
                        <a14:foregroundMark x1="3333" y1="86310" x2="3333" y2="94048"/>
                        <a14:backgroundMark x1="333" y1="57143" x2="333" y2="61310"/>
                        <a14:backgroundMark x1="2333" y1="94048" x2="2333" y2="99405"/>
                        <a14:backgroundMark x1="2333" y1="83929" x2="2333" y2="86310"/>
                        <a14:backgroundMark x1="2333" y1="99405" x2="667" y2="99405"/>
                        <a14:backgroundMark x1="333" y1="48214" x2="333" y2="48214"/>
                        <a14:backgroundMark x1="667" y1="55952" x2="667" y2="55952"/>
                        <a14:backgroundMark x1="1333" y1="58333" x2="1333" y2="58333"/>
                      </a14:backgroundRemoval>
                    </a14:imgEffect>
                    <a14:imgEffect>
                      <a14:saturation sat="0"/>
                    </a14:imgEffect>
                  </a14:imgLayer>
                </a14:imgProps>
              </a:ext>
              <a:ext uri="{28A0092B-C50C-407E-A947-70E740481C1C}">
                <a14:useLocalDpi xmlns:a14="http://schemas.microsoft.com/office/drawing/2010/main" val="0"/>
              </a:ext>
            </a:extLst>
          </a:blip>
          <a:srcRect/>
          <a:stretch/>
        </p:blipFill>
        <p:spPr bwMode="auto">
          <a:xfrm>
            <a:off x="9082696" y="5760720"/>
            <a:ext cx="15410160" cy="7955280"/>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1">
            <a:extLst>
              <a:ext uri="{FF2B5EF4-FFF2-40B4-BE49-F238E27FC236}">
                <a16:creationId xmlns:a16="http://schemas.microsoft.com/office/drawing/2014/main" id="{3414C666-B773-435A-B23D-66B3DCA64286}"/>
              </a:ext>
            </a:extLst>
          </p:cNvPr>
          <p:cNvSpPr>
            <a:spLocks noGrp="1"/>
          </p:cNvSpPr>
          <p:nvPr>
            <p:ph type="pic" sz="quarter" idx="13"/>
          </p:nvPr>
        </p:nvSpPr>
        <p:spPr>
          <a:xfrm>
            <a:off x="36512" y="32721"/>
            <a:ext cx="24426546" cy="13716000"/>
          </a:xfrm>
          <a:gradFill>
            <a:gsLst>
              <a:gs pos="0">
                <a:srgbClr val="384558"/>
              </a:gs>
              <a:gs pos="100000">
                <a:schemeClr val="bg1">
                  <a:lumMod val="65000"/>
                  <a:alpha val="0"/>
                </a:schemeClr>
              </a:gs>
            </a:gsLst>
            <a:lin ang="16200000" scaled="1"/>
          </a:gradFill>
        </p:spPr>
      </p:sp>
      <p:sp>
        <p:nvSpPr>
          <p:cNvPr id="23" name="Oval 22">
            <a:extLst>
              <a:ext uri="{FF2B5EF4-FFF2-40B4-BE49-F238E27FC236}">
                <a16:creationId xmlns:a16="http://schemas.microsoft.com/office/drawing/2014/main" id="{EFBCF3DB-1320-4EE6-9C14-6D4E565799E1}"/>
              </a:ext>
            </a:extLst>
          </p:cNvPr>
          <p:cNvSpPr/>
          <p:nvPr/>
        </p:nvSpPr>
        <p:spPr>
          <a:xfrm>
            <a:off x="772751" y="5068914"/>
            <a:ext cx="7695733" cy="7578947"/>
          </a:xfrm>
          <a:prstGeom prst="ellipse">
            <a:avLst/>
          </a:prstGeom>
          <a:solidFill>
            <a:srgbClr val="92D050">
              <a:alpha val="60000"/>
            </a:srgbClr>
          </a:solidFill>
          <a:ln>
            <a:noFill/>
          </a:ln>
          <a:effectLst/>
          <a:scene3d>
            <a:camera prst="orthographicFront">
              <a:rot lat="0" lon="0" rev="0"/>
            </a:camera>
            <a:lightRig rig="contrasting" dir="t">
              <a:rot lat="0" lon="0" rev="7800000"/>
            </a:lightRig>
          </a:scene3d>
          <a:sp3d>
            <a:bevelT w="139700" h="139700"/>
          </a:sp3d>
        </p:spPr>
        <p:style>
          <a:lnRef idx="3">
            <a:schemeClr val="lt1">
              <a:hueOff val="0"/>
              <a:satOff val="0"/>
              <a:lumOff val="0"/>
              <a:alphaOff val="0"/>
            </a:schemeClr>
          </a:lnRef>
          <a:fillRef idx="1">
            <a:scrgbClr r="0" g="0" b="0"/>
          </a:fillRef>
          <a:effectRef idx="1">
            <a:schemeClr val="accent4">
              <a:hueOff val="3508185"/>
              <a:satOff val="8525"/>
              <a:lumOff val="13922"/>
              <a:alphaOff val="0"/>
            </a:schemeClr>
          </a:effectRef>
          <a:fontRef idx="minor">
            <a:schemeClr val="lt1"/>
          </a:fontRef>
        </p:style>
      </p:sp>
      <p:sp>
        <p:nvSpPr>
          <p:cNvPr id="42" name="Straight Connector 41">
            <a:extLst>
              <a:ext uri="{FF2B5EF4-FFF2-40B4-BE49-F238E27FC236}">
                <a16:creationId xmlns:a16="http://schemas.microsoft.com/office/drawing/2014/main" id="{1C3924B1-FB8F-4F45-84AE-A884651DD637}"/>
              </a:ext>
            </a:extLst>
          </p:cNvPr>
          <p:cNvSpPr/>
          <p:nvPr/>
        </p:nvSpPr>
        <p:spPr>
          <a:xfrm rot="5400000">
            <a:off x="5844121" y="6604261"/>
            <a:ext cx="1008482" cy="3664601"/>
          </a:xfrm>
          <a:prstGeom prst="line">
            <a:avLst/>
          </a:prstGeom>
          <a:ln w="38100">
            <a:solidFill>
              <a:srgbClr val="7030A0"/>
            </a:solidFill>
            <a:headEnd type="oval" w="med" len="med"/>
            <a:tailEnd type="oval" w="med" len="med"/>
          </a:ln>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grpSp>
        <p:nvGrpSpPr>
          <p:cNvPr id="3" name="Group 2">
            <a:extLst>
              <a:ext uri="{FF2B5EF4-FFF2-40B4-BE49-F238E27FC236}">
                <a16:creationId xmlns:a16="http://schemas.microsoft.com/office/drawing/2014/main" id="{DB3C467D-CF65-4BDB-B88F-A947FCBADC3A}"/>
              </a:ext>
            </a:extLst>
          </p:cNvPr>
          <p:cNvGrpSpPr/>
          <p:nvPr/>
        </p:nvGrpSpPr>
        <p:grpSpPr>
          <a:xfrm>
            <a:off x="7809736" y="956606"/>
            <a:ext cx="8882111" cy="1457996"/>
            <a:chOff x="7809736" y="956606"/>
            <a:chExt cx="8882111" cy="1457996"/>
          </a:xfrm>
        </p:grpSpPr>
        <p:sp>
          <p:nvSpPr>
            <p:cNvPr id="4" name="TextBox 3">
              <a:extLst>
                <a:ext uri="{FF2B5EF4-FFF2-40B4-BE49-F238E27FC236}">
                  <a16:creationId xmlns:a16="http://schemas.microsoft.com/office/drawing/2014/main" id="{610E5451-C922-4943-8831-B319FA1951D1}"/>
                </a:ext>
              </a:extLst>
            </p:cNvPr>
            <p:cNvSpPr txBox="1"/>
            <p:nvPr/>
          </p:nvSpPr>
          <p:spPr>
            <a:xfrm>
              <a:off x="8109903" y="956606"/>
              <a:ext cx="8158003"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Population and Sample</a:t>
              </a:r>
            </a:p>
          </p:txBody>
        </p:sp>
        <p:sp>
          <p:nvSpPr>
            <p:cNvPr id="5" name="TextBox 4">
              <a:extLst>
                <a:ext uri="{FF2B5EF4-FFF2-40B4-BE49-F238E27FC236}">
                  <a16:creationId xmlns:a16="http://schemas.microsoft.com/office/drawing/2014/main" id="{440C61D4-657F-4492-8E12-B6AAD9C17CCA}"/>
                </a:ext>
              </a:extLst>
            </p:cNvPr>
            <p:cNvSpPr txBox="1"/>
            <p:nvPr/>
          </p:nvSpPr>
          <p:spPr>
            <a:xfrm>
              <a:off x="7809736" y="1879071"/>
              <a:ext cx="8882111" cy="535531"/>
            </a:xfrm>
            <a:prstGeom prst="rect">
              <a:avLst/>
            </a:prstGeom>
            <a:noFill/>
          </p:spPr>
          <p:txBody>
            <a:bodyPr wrap="none" rtlCol="0">
              <a:spAutoFit/>
            </a:bodyPr>
            <a:lstStyle/>
            <a:p>
              <a:pPr algn="ctr">
                <a:lnSpc>
                  <a:spcPct val="80000"/>
                </a:lnSpc>
              </a:pPr>
              <a:r>
                <a:rPr lang="en-US" dirty="0">
                  <a:latin typeface="Lato Light"/>
                  <a:cs typeface="Lato Light"/>
                </a:rPr>
                <a:t>Getting a fraction to understand the whole</a:t>
              </a:r>
            </a:p>
          </p:txBody>
        </p:sp>
      </p:grpSp>
      <p:sp>
        <p:nvSpPr>
          <p:cNvPr id="6" name="AutoShape 2" descr="Image result for people">
            <a:extLst>
              <a:ext uri="{FF2B5EF4-FFF2-40B4-BE49-F238E27FC236}">
                <a16:creationId xmlns:a16="http://schemas.microsoft.com/office/drawing/2014/main" id="{35792F16-D1AE-4289-8906-1D04347B51F7}"/>
              </a:ext>
            </a:extLst>
          </p:cNvPr>
          <p:cNvSpPr>
            <a:spLocks noChangeAspect="1" noChangeArrowheads="1"/>
          </p:cNvSpPr>
          <p:nvPr/>
        </p:nvSpPr>
        <p:spPr bwMode="auto">
          <a:xfrm>
            <a:off x="12036425"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solidFill>
                <a:srgbClr val="000000"/>
              </a:solidFill>
            </a:endParaRPr>
          </a:p>
        </p:txBody>
      </p:sp>
      <p:sp>
        <p:nvSpPr>
          <p:cNvPr id="26" name="Freeform 20">
            <a:extLst>
              <a:ext uri="{FF2B5EF4-FFF2-40B4-BE49-F238E27FC236}">
                <a16:creationId xmlns:a16="http://schemas.microsoft.com/office/drawing/2014/main" id="{F3381B23-C6DC-4374-AF61-0C2F30347D78}"/>
              </a:ext>
            </a:extLst>
          </p:cNvPr>
          <p:cNvSpPr/>
          <p:nvPr/>
        </p:nvSpPr>
        <p:spPr>
          <a:xfrm>
            <a:off x="1116916" y="2073654"/>
            <a:ext cx="5992612" cy="2849397"/>
          </a:xfrm>
          <a:prstGeom prst="roundRect">
            <a:avLst/>
          </a:prstGeom>
          <a:solidFill>
            <a:srgbClr val="008080">
              <a:alpha val="60000"/>
            </a:srgb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Sample</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A subgroup of the target population that the researcher plans to study for generalizing about the target population.</a:t>
            </a:r>
          </a:p>
        </p:txBody>
      </p:sp>
      <p:sp>
        <p:nvSpPr>
          <p:cNvPr id="29" name="Freeform 23">
            <a:extLst>
              <a:ext uri="{FF2B5EF4-FFF2-40B4-BE49-F238E27FC236}">
                <a16:creationId xmlns:a16="http://schemas.microsoft.com/office/drawing/2014/main" id="{2033351F-5323-4A54-89D1-D7A7AB18AA3E}"/>
              </a:ext>
            </a:extLst>
          </p:cNvPr>
          <p:cNvSpPr/>
          <p:nvPr/>
        </p:nvSpPr>
        <p:spPr>
          <a:xfrm>
            <a:off x="7908735" y="3016549"/>
            <a:ext cx="6429336" cy="2753057"/>
          </a:xfrm>
          <a:prstGeom prst="roundRect">
            <a:avLst/>
          </a:prstGeom>
          <a:solidFill>
            <a:srgbClr val="0070C0">
              <a:alpha val="60000"/>
            </a:srgb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Target Population</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A group of individuals with some common defining characteristic that the researcher can identify and study</a:t>
            </a:r>
          </a:p>
        </p:txBody>
      </p:sp>
      <p:sp>
        <p:nvSpPr>
          <p:cNvPr id="41" name="Freeform 26">
            <a:extLst>
              <a:ext uri="{FF2B5EF4-FFF2-40B4-BE49-F238E27FC236}">
                <a16:creationId xmlns:a16="http://schemas.microsoft.com/office/drawing/2014/main" id="{42A117B8-94E3-4BDC-843F-4F355081136C}"/>
              </a:ext>
            </a:extLst>
          </p:cNvPr>
          <p:cNvSpPr/>
          <p:nvPr/>
        </p:nvSpPr>
        <p:spPr>
          <a:xfrm>
            <a:off x="8152832" y="6255521"/>
            <a:ext cx="5484716" cy="1676799"/>
          </a:xfrm>
          <a:prstGeom prst="roundRect">
            <a:avLst/>
          </a:prstGeom>
          <a:solidFill>
            <a:srgbClr val="00B050">
              <a:alpha val="60000"/>
            </a:srgb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Population</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3200" i="0" u="none" strike="noStrike" kern="1200" normalizeH="0" baseline="0" noProof="0" dirty="0">
                <a:solidFill>
                  <a:schemeClr val="bg1"/>
                </a:solidFill>
                <a:uLnTx/>
                <a:uFillTx/>
                <a:latin typeface="+mj-lt"/>
                <a:ea typeface="+mn-ea"/>
                <a:cs typeface="+mn-cs"/>
                <a:sym typeface="Arial"/>
                <a:rtl val="0"/>
              </a:rPr>
              <a:t>a group of individuals who have the same characteristic</a:t>
            </a:r>
          </a:p>
        </p:txBody>
      </p:sp>
      <p:sp>
        <p:nvSpPr>
          <p:cNvPr id="43" name="TextBox 42">
            <a:extLst>
              <a:ext uri="{FF2B5EF4-FFF2-40B4-BE49-F238E27FC236}">
                <a16:creationId xmlns:a16="http://schemas.microsoft.com/office/drawing/2014/main" id="{8E569165-2332-4F1D-ACFA-69B7B8C27D74}"/>
              </a:ext>
            </a:extLst>
          </p:cNvPr>
          <p:cNvSpPr txBox="1"/>
          <p:nvPr/>
        </p:nvSpPr>
        <p:spPr>
          <a:xfrm>
            <a:off x="14981751" y="3633953"/>
            <a:ext cx="8536436" cy="2800767"/>
          </a:xfrm>
          <a:prstGeom prst="rect">
            <a:avLst/>
          </a:prstGeom>
          <a:solidFill>
            <a:srgbClr val="FFC0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4400" b="0" i="0" u="none" strike="noStrike" kern="0" cap="none" spc="0" normalizeH="0" baseline="0" noProof="0" dirty="0">
                <a:ln>
                  <a:noFill/>
                </a:ln>
                <a:solidFill>
                  <a:srgbClr val="000000"/>
                </a:solidFill>
                <a:effectLst/>
                <a:uLnTx/>
                <a:uFillTx/>
                <a:latin typeface="+mj-lt"/>
                <a:cs typeface="Arial"/>
                <a:sym typeface="Arial"/>
                <a:rtl val="0"/>
              </a:rPr>
              <a:t>A more advanced research process is to select individuals or schools who are representative of the population. </a:t>
            </a:r>
          </a:p>
        </p:txBody>
      </p:sp>
      <p:sp>
        <p:nvSpPr>
          <p:cNvPr id="24" name="Oval 23">
            <a:extLst>
              <a:ext uri="{FF2B5EF4-FFF2-40B4-BE49-F238E27FC236}">
                <a16:creationId xmlns:a16="http://schemas.microsoft.com/office/drawing/2014/main" id="{1EED08DE-EEC8-4D01-A684-D3FA539C264A}"/>
              </a:ext>
            </a:extLst>
          </p:cNvPr>
          <p:cNvSpPr/>
          <p:nvPr/>
        </p:nvSpPr>
        <p:spPr>
          <a:xfrm>
            <a:off x="2311899" y="6584704"/>
            <a:ext cx="4617440" cy="4547368"/>
          </a:xfrm>
          <a:prstGeom prst="ellipse">
            <a:avLst/>
          </a:prstGeom>
          <a:solidFill>
            <a:srgbClr val="0070C0">
              <a:alpha val="60000"/>
            </a:srgbClr>
          </a:solidFill>
          <a:ln>
            <a:noFill/>
          </a:ln>
          <a:effectLst/>
          <a:scene3d>
            <a:camera prst="orthographicFront">
              <a:rot lat="0" lon="0" rev="0"/>
            </a:camera>
            <a:lightRig rig="contrasting" dir="t">
              <a:rot lat="0" lon="0" rev="7800000"/>
            </a:lightRig>
          </a:scene3d>
          <a:sp3d>
            <a:bevelT w="139700" h="139700"/>
          </a:sp3d>
        </p:spPr>
        <p:style>
          <a:lnRef idx="3">
            <a:schemeClr val="lt1">
              <a:hueOff val="0"/>
              <a:satOff val="0"/>
              <a:lumOff val="0"/>
              <a:alphaOff val="0"/>
            </a:schemeClr>
          </a:lnRef>
          <a:fillRef idx="1">
            <a:scrgbClr r="0" g="0" b="0"/>
          </a:fillRef>
          <a:effectRef idx="1">
            <a:schemeClr val="accent4">
              <a:hueOff val="1754093"/>
              <a:satOff val="4262"/>
              <a:lumOff val="6961"/>
              <a:alphaOff val="0"/>
            </a:schemeClr>
          </a:effectRef>
          <a:fontRef idx="minor">
            <a:schemeClr val="lt1"/>
          </a:fontRef>
        </p:style>
      </p:sp>
      <p:sp>
        <p:nvSpPr>
          <p:cNvPr id="39" name="Straight Connector 38">
            <a:extLst>
              <a:ext uri="{FF2B5EF4-FFF2-40B4-BE49-F238E27FC236}">
                <a16:creationId xmlns:a16="http://schemas.microsoft.com/office/drawing/2014/main" id="{730B17CE-0A3A-41E0-830A-B9416227613C}"/>
              </a:ext>
            </a:extLst>
          </p:cNvPr>
          <p:cNvSpPr/>
          <p:nvPr/>
        </p:nvSpPr>
        <p:spPr>
          <a:xfrm rot="5400000">
            <a:off x="4605080" y="5435982"/>
            <a:ext cx="3415803" cy="3593840"/>
          </a:xfrm>
          <a:prstGeom prst="line">
            <a:avLst/>
          </a:prstGeom>
          <a:ln w="38100">
            <a:solidFill>
              <a:srgbClr val="7030A0"/>
            </a:solidFill>
            <a:headEnd type="oval" w="med" len="med"/>
            <a:tailEnd type="oval" w="med" len="med"/>
          </a:ln>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sp>
        <p:nvSpPr>
          <p:cNvPr id="25" name="Oval 24">
            <a:extLst>
              <a:ext uri="{FF2B5EF4-FFF2-40B4-BE49-F238E27FC236}">
                <a16:creationId xmlns:a16="http://schemas.microsoft.com/office/drawing/2014/main" id="{90881868-732C-439A-AC87-BBEBBA70D570}"/>
              </a:ext>
            </a:extLst>
          </p:cNvPr>
          <p:cNvSpPr/>
          <p:nvPr/>
        </p:nvSpPr>
        <p:spPr>
          <a:xfrm>
            <a:off x="3851046" y="8100493"/>
            <a:ext cx="1539147" cy="1515789"/>
          </a:xfrm>
          <a:prstGeom prst="ellipse">
            <a:avLst/>
          </a:prstGeom>
          <a:solidFill>
            <a:schemeClr val="accent2">
              <a:lumMod val="60000"/>
              <a:lumOff val="40000"/>
              <a:alpha val="60000"/>
            </a:schemeClr>
          </a:solidFill>
          <a:ln>
            <a:noFill/>
          </a:ln>
          <a:effectLst/>
          <a:scene3d>
            <a:camera prst="orthographicFront">
              <a:rot lat="0" lon="0" rev="0"/>
            </a:camera>
            <a:lightRig rig="contrasting" dir="t">
              <a:rot lat="0" lon="0" rev="7800000"/>
            </a:lightRig>
          </a:scene3d>
          <a:sp3d>
            <a:bevelT w="139700" h="139700"/>
          </a:sp3d>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lstStyle/>
          <a:p>
            <a:endParaRPr lang="en-PH" dirty="0"/>
          </a:p>
        </p:txBody>
      </p:sp>
      <p:sp>
        <p:nvSpPr>
          <p:cNvPr id="38" name="Straight Connector 37">
            <a:extLst>
              <a:ext uri="{FF2B5EF4-FFF2-40B4-BE49-F238E27FC236}">
                <a16:creationId xmlns:a16="http://schemas.microsoft.com/office/drawing/2014/main" id="{5C58D959-B27B-4A13-80E9-B21A237B0C75}"/>
              </a:ext>
            </a:extLst>
          </p:cNvPr>
          <p:cNvSpPr/>
          <p:nvPr/>
        </p:nvSpPr>
        <p:spPr>
          <a:xfrm rot="5400000">
            <a:off x="3620429" y="5610428"/>
            <a:ext cx="4226008" cy="2434742"/>
          </a:xfrm>
          <a:prstGeom prst="line">
            <a:avLst/>
          </a:prstGeom>
          <a:ln w="38100">
            <a:solidFill>
              <a:srgbClr val="7030A0"/>
            </a:solidFill>
            <a:headEnd type="oval" w="med" len="med"/>
            <a:tailEnd type="oval" w="med" len="med"/>
          </a:ln>
        </p:spPr>
        <p:style>
          <a:lnRef idx="2">
            <a:schemeClr val="accent4">
              <a:tint val="5000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tx1">
              <a:hueOff val="0"/>
              <a:satOff val="0"/>
              <a:lumOff val="0"/>
              <a:alphaOff val="0"/>
            </a:schemeClr>
          </a:fontRef>
        </p:style>
      </p:sp>
      <p:pic>
        <p:nvPicPr>
          <p:cNvPr id="64" name="Picture 63">
            <a:hlinkClick r:id="rId5" action="ppaction://hlinksldjump"/>
            <a:extLst>
              <a:ext uri="{FF2B5EF4-FFF2-40B4-BE49-F238E27FC236}">
                <a16:creationId xmlns:a16="http://schemas.microsoft.com/office/drawing/2014/main" id="{ABC1A2C7-607A-476E-8272-AC50FFF0767A}"/>
              </a:ext>
            </a:extLst>
          </p:cNvPr>
          <p:cNvPicPr>
            <a:picLocks noChangeAspect="1"/>
          </p:cNvPicPr>
          <p:nvPr/>
        </p:nvPicPr>
        <p:blipFill>
          <a:blip r:embed="rId6"/>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13448242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4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3C467D-CF65-4BDB-B88F-A947FCBADC3A}"/>
              </a:ext>
            </a:extLst>
          </p:cNvPr>
          <p:cNvGrpSpPr/>
          <p:nvPr/>
        </p:nvGrpSpPr>
        <p:grpSpPr>
          <a:xfrm>
            <a:off x="8428103" y="956606"/>
            <a:ext cx="7521611" cy="1457996"/>
            <a:chOff x="8428103" y="956606"/>
            <a:chExt cx="7521611" cy="1457996"/>
          </a:xfrm>
        </p:grpSpPr>
        <p:sp>
          <p:nvSpPr>
            <p:cNvPr id="4" name="TextBox 3">
              <a:extLst>
                <a:ext uri="{FF2B5EF4-FFF2-40B4-BE49-F238E27FC236}">
                  <a16:creationId xmlns:a16="http://schemas.microsoft.com/office/drawing/2014/main" id="{610E5451-C922-4943-8831-B319FA1951D1}"/>
                </a:ext>
              </a:extLst>
            </p:cNvPr>
            <p:cNvSpPr txBox="1"/>
            <p:nvPr/>
          </p:nvSpPr>
          <p:spPr>
            <a:xfrm>
              <a:off x="8428103" y="956606"/>
              <a:ext cx="7521611"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Sampling Techniques</a:t>
              </a:r>
            </a:p>
          </p:txBody>
        </p:sp>
        <p:sp>
          <p:nvSpPr>
            <p:cNvPr id="5" name="TextBox 4">
              <a:extLst>
                <a:ext uri="{FF2B5EF4-FFF2-40B4-BE49-F238E27FC236}">
                  <a16:creationId xmlns:a16="http://schemas.microsoft.com/office/drawing/2014/main" id="{440C61D4-657F-4492-8E12-B6AAD9C17CCA}"/>
                </a:ext>
              </a:extLst>
            </p:cNvPr>
            <p:cNvSpPr txBox="1"/>
            <p:nvPr/>
          </p:nvSpPr>
          <p:spPr>
            <a:xfrm>
              <a:off x="10055804" y="1879071"/>
              <a:ext cx="4389984" cy="535531"/>
            </a:xfrm>
            <a:prstGeom prst="rect">
              <a:avLst/>
            </a:prstGeom>
            <a:noFill/>
          </p:spPr>
          <p:txBody>
            <a:bodyPr wrap="none" rtlCol="0">
              <a:spAutoFit/>
            </a:bodyPr>
            <a:lstStyle/>
            <a:p>
              <a:pPr algn="ctr">
                <a:lnSpc>
                  <a:spcPct val="80000"/>
                </a:lnSpc>
              </a:pPr>
              <a:r>
                <a:rPr lang="en-US" dirty="0">
                  <a:latin typeface="Lato Light"/>
                  <a:cs typeface="Lato Light"/>
                </a:rPr>
                <a:t>Probability Sampling</a:t>
              </a:r>
            </a:p>
          </p:txBody>
        </p:sp>
      </p:grpSp>
      <p:pic>
        <p:nvPicPr>
          <p:cNvPr id="18" name="Picture 4">
            <a:extLst>
              <a:ext uri="{FF2B5EF4-FFF2-40B4-BE49-F238E27FC236}">
                <a16:creationId xmlns:a16="http://schemas.microsoft.com/office/drawing/2014/main" id="{BF20BF98-EA16-429E-9DEF-3F9EF2CFE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863" y="2916278"/>
            <a:ext cx="7441433" cy="58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ADD26C47-BB3E-499B-BD39-7F6A006A2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5548" y="2918771"/>
            <a:ext cx="11362460" cy="55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Top Corners Rounded 19">
            <a:extLst>
              <a:ext uri="{FF2B5EF4-FFF2-40B4-BE49-F238E27FC236}">
                <a16:creationId xmlns:a16="http://schemas.microsoft.com/office/drawing/2014/main" id="{092945C0-71B2-4E44-AAE1-4955DCF1CCDA}"/>
              </a:ext>
            </a:extLst>
          </p:cNvPr>
          <p:cNvSpPr/>
          <p:nvPr/>
        </p:nvSpPr>
        <p:spPr>
          <a:xfrm rot="10800000">
            <a:off x="2517766" y="9920143"/>
            <a:ext cx="8179630" cy="2637616"/>
          </a:xfrm>
          <a:prstGeom prst="round2SameRect">
            <a:avLst/>
          </a:prstGeom>
          <a:solidFill>
            <a:srgbClr val="FFFFFF">
              <a:alpha val="67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mj-lt"/>
              <a:ea typeface="+mn-ea"/>
              <a:cs typeface="+mn-cs"/>
              <a:sym typeface="Arial"/>
            </a:endParaRPr>
          </a:p>
        </p:txBody>
      </p:sp>
      <p:sp>
        <p:nvSpPr>
          <p:cNvPr id="21" name="Rectangle: Top Corners Rounded 20">
            <a:extLst>
              <a:ext uri="{FF2B5EF4-FFF2-40B4-BE49-F238E27FC236}">
                <a16:creationId xmlns:a16="http://schemas.microsoft.com/office/drawing/2014/main" id="{AAE0BC1A-CD23-41F1-A822-D164D908CC0D}"/>
              </a:ext>
            </a:extLst>
          </p:cNvPr>
          <p:cNvSpPr/>
          <p:nvPr/>
        </p:nvSpPr>
        <p:spPr>
          <a:xfrm rot="10800000">
            <a:off x="13776960" y="9700304"/>
            <a:ext cx="7377972" cy="3223216"/>
          </a:xfrm>
          <a:prstGeom prst="round2SameRect">
            <a:avLst/>
          </a:prstGeom>
          <a:solidFill>
            <a:srgbClr val="FFFFFF">
              <a:alpha val="67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mj-lt"/>
              <a:ea typeface="+mn-ea"/>
              <a:cs typeface="+mn-cs"/>
              <a:sym typeface="Arial"/>
            </a:endParaRPr>
          </a:p>
        </p:txBody>
      </p:sp>
      <p:sp>
        <p:nvSpPr>
          <p:cNvPr id="22" name="TextBox 21">
            <a:extLst>
              <a:ext uri="{FF2B5EF4-FFF2-40B4-BE49-F238E27FC236}">
                <a16:creationId xmlns:a16="http://schemas.microsoft.com/office/drawing/2014/main" id="{D4B1009A-29D4-4D03-8075-88A8F0312C9E}"/>
              </a:ext>
            </a:extLst>
          </p:cNvPr>
          <p:cNvSpPr txBox="1"/>
          <p:nvPr/>
        </p:nvSpPr>
        <p:spPr>
          <a:xfrm>
            <a:off x="2517764" y="10116698"/>
            <a:ext cx="8272155" cy="1754326"/>
          </a:xfrm>
          <a:prstGeom prst="rect">
            <a:avLst/>
          </a:prstGeom>
          <a:noFill/>
        </p:spPr>
        <p:txBody>
          <a:bodyPr wrap="square" rtlCol="0">
            <a:spAutoFit/>
          </a:bodyPr>
          <a:lstStyle/>
          <a:p>
            <a:pPr algn="ctr" defTabSz="914400"/>
            <a:r>
              <a:rPr lang="en-US" kern="0" dirty="0">
                <a:solidFill>
                  <a:srgbClr val="000000"/>
                </a:solidFill>
                <a:latin typeface="+mj-lt"/>
                <a:cs typeface="Arial"/>
                <a:sym typeface="Arial"/>
              </a:rPr>
              <a:t>Drawing randomly from a list of the population (e.g.: names from a hat, using a matrix of random numbers).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513859D-093F-42BD-91AD-42EA8B2AED19}"/>
                  </a:ext>
                </a:extLst>
              </p:cNvPr>
              <p:cNvSpPr txBox="1"/>
              <p:nvPr/>
            </p:nvSpPr>
            <p:spPr>
              <a:xfrm>
                <a:off x="13807440" y="10160987"/>
                <a:ext cx="7365999" cy="2475871"/>
              </a:xfrm>
              <a:prstGeom prst="rect">
                <a:avLst/>
              </a:prstGeom>
              <a:noFill/>
            </p:spPr>
            <p:txBody>
              <a:bodyPr wrap="square" rtlCol="0">
                <a:spAutoFit/>
              </a:bodyPr>
              <a:lstStyle/>
              <a:p>
                <a:pPr algn="ctr" defTabSz="914400"/>
                <a:r>
                  <a:rPr lang="en-PH" sz="4000" kern="0" dirty="0">
                    <a:solidFill>
                      <a:srgbClr val="000000"/>
                    </a:solidFill>
                    <a:latin typeface="+mj-lt"/>
                    <a:cs typeface="Arial"/>
                    <a:sym typeface="Arial"/>
                  </a:rPr>
                  <a:t>Taking every </a:t>
                </a:r>
                <a:r>
                  <a:rPr lang="en-PH" sz="4000" i="1" kern="0" dirty="0">
                    <a:solidFill>
                      <a:srgbClr val="000000"/>
                    </a:solidFill>
                    <a:latin typeface="+mj-lt"/>
                    <a:cs typeface="Arial"/>
                    <a:sym typeface="Arial"/>
                  </a:rPr>
                  <a:t>k</a:t>
                </a:r>
                <a:r>
                  <a:rPr lang="en-PH" sz="4000" kern="0" dirty="0">
                    <a:solidFill>
                      <a:srgbClr val="000000"/>
                    </a:solidFill>
                    <a:latin typeface="+mj-lt"/>
                    <a:cs typeface="Arial"/>
                    <a:sym typeface="Arial"/>
                  </a:rPr>
                  <a:t>th element in the population as a sample, where</a:t>
                </a:r>
              </a:p>
              <a:p>
                <a:pPr algn="ctr" defTabSz="914400"/>
                <a14:m>
                  <m:oMathPara xmlns:m="http://schemas.openxmlformats.org/officeDocument/2006/math">
                    <m:oMathParaPr>
                      <m:jc m:val="centerGroup"/>
                    </m:oMathParaPr>
                    <m:oMath xmlns:m="http://schemas.openxmlformats.org/officeDocument/2006/math">
                      <m:r>
                        <a:rPr lang="en-US" sz="4000" i="1" kern="0">
                          <a:solidFill>
                            <a:srgbClr val="000000"/>
                          </a:solidFill>
                          <a:latin typeface="Cambria Math" panose="02040503050406030204" pitchFamily="18" charset="0"/>
                          <a:sym typeface="Arial"/>
                        </a:rPr>
                        <m:t>𝑘</m:t>
                      </m:r>
                      <m:r>
                        <a:rPr lang="en-US" sz="4000" i="1" kern="0">
                          <a:solidFill>
                            <a:srgbClr val="000000"/>
                          </a:solidFill>
                          <a:latin typeface="Cambria Math" panose="02040503050406030204" pitchFamily="18" charset="0"/>
                          <a:sym typeface="Arial"/>
                        </a:rPr>
                        <m:t>=</m:t>
                      </m:r>
                      <m:f>
                        <m:fPr>
                          <m:ctrlPr>
                            <a:rPr lang="en-US" sz="4000" i="1" kern="0">
                              <a:solidFill>
                                <a:srgbClr val="000000"/>
                              </a:solidFill>
                              <a:latin typeface="Cambria Math" panose="02040503050406030204" pitchFamily="18" charset="0"/>
                              <a:sym typeface="Arial"/>
                            </a:rPr>
                          </m:ctrlPr>
                        </m:fPr>
                        <m:num>
                          <m:r>
                            <a:rPr lang="en-US" sz="4000" i="1" kern="0">
                              <a:solidFill>
                                <a:srgbClr val="000000"/>
                              </a:solidFill>
                              <a:latin typeface="Cambria Math" panose="02040503050406030204" pitchFamily="18" charset="0"/>
                              <a:sym typeface="Arial"/>
                            </a:rPr>
                            <m:t>𝑁</m:t>
                          </m:r>
                        </m:num>
                        <m:den>
                          <m:r>
                            <a:rPr lang="en-US" sz="4000" i="1" kern="0">
                              <a:solidFill>
                                <a:srgbClr val="000000"/>
                              </a:solidFill>
                              <a:latin typeface="Cambria Math" panose="02040503050406030204" pitchFamily="18" charset="0"/>
                              <a:sym typeface="Arial"/>
                            </a:rPr>
                            <m:t>𝑛</m:t>
                          </m:r>
                        </m:den>
                      </m:f>
                    </m:oMath>
                  </m:oMathPara>
                </a14:m>
                <a:endParaRPr lang="en-PH" sz="4000" kern="0" dirty="0">
                  <a:solidFill>
                    <a:srgbClr val="000000"/>
                  </a:solidFill>
                  <a:latin typeface="+mj-lt"/>
                  <a:cs typeface="Arial"/>
                  <a:sym typeface="Arial"/>
                </a:endParaRPr>
              </a:p>
            </p:txBody>
          </p:sp>
        </mc:Choice>
        <mc:Fallback xmlns="">
          <p:sp>
            <p:nvSpPr>
              <p:cNvPr id="27" name="TextBox 26">
                <a:extLst>
                  <a:ext uri="{FF2B5EF4-FFF2-40B4-BE49-F238E27FC236}">
                    <a16:creationId xmlns:a16="http://schemas.microsoft.com/office/drawing/2014/main" id="{0513859D-093F-42BD-91AD-42EA8B2AED19}"/>
                  </a:ext>
                </a:extLst>
              </p:cNvPr>
              <p:cNvSpPr txBox="1">
                <a:spLocks noRot="1" noChangeAspect="1" noMove="1" noResize="1" noEditPoints="1" noAdjustHandles="1" noChangeArrowheads="1" noChangeShapeType="1" noTextEdit="1"/>
              </p:cNvSpPr>
              <p:nvPr/>
            </p:nvSpPr>
            <p:spPr>
              <a:xfrm>
                <a:off x="13807440" y="10160987"/>
                <a:ext cx="7365999" cy="2475871"/>
              </a:xfrm>
              <a:prstGeom prst="rect">
                <a:avLst/>
              </a:prstGeom>
              <a:blipFill>
                <a:blip r:embed="rId5"/>
                <a:stretch>
                  <a:fillRect l="-2070" t="-4187" r="-4139"/>
                </a:stretch>
              </a:blipFill>
            </p:spPr>
            <p:txBody>
              <a:bodyPr/>
              <a:lstStyle/>
              <a:p>
                <a:r>
                  <a:rPr lang="en-PH">
                    <a:noFill/>
                  </a:rPr>
                  <a:t> </a:t>
                </a:r>
              </a:p>
            </p:txBody>
          </p:sp>
        </mc:Fallback>
      </mc:AlternateContent>
      <p:sp>
        <p:nvSpPr>
          <p:cNvPr id="28" name="Rectangle 27">
            <a:extLst>
              <a:ext uri="{FF2B5EF4-FFF2-40B4-BE49-F238E27FC236}">
                <a16:creationId xmlns:a16="http://schemas.microsoft.com/office/drawing/2014/main" id="{91E51C02-C60E-4499-94CC-E8226EFFB1F9}"/>
              </a:ext>
            </a:extLst>
          </p:cNvPr>
          <p:cNvSpPr/>
          <p:nvPr/>
        </p:nvSpPr>
        <p:spPr>
          <a:xfrm>
            <a:off x="2517766" y="8913655"/>
            <a:ext cx="8179630" cy="1006491"/>
          </a:xfrm>
          <a:prstGeom prst="rect">
            <a:avLst/>
          </a:prstGeom>
          <a:solidFill>
            <a:srgbClr val="3A81BA">
              <a:lumMod val="60000"/>
              <a:lumOff val="40000"/>
              <a:alpha val="67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mj-lt"/>
                <a:ea typeface="+mn-ea"/>
                <a:cs typeface="+mn-cs"/>
                <a:sym typeface="Arial"/>
              </a:rPr>
              <a:t>SIMPLE RANDOM SAMPLING</a:t>
            </a:r>
          </a:p>
        </p:txBody>
      </p:sp>
      <p:sp>
        <p:nvSpPr>
          <p:cNvPr id="30" name="Rectangle 29">
            <a:extLst>
              <a:ext uri="{FF2B5EF4-FFF2-40B4-BE49-F238E27FC236}">
                <a16:creationId xmlns:a16="http://schemas.microsoft.com/office/drawing/2014/main" id="{53AF12FF-3C86-4014-BB73-14220AA50FF2}"/>
              </a:ext>
            </a:extLst>
          </p:cNvPr>
          <p:cNvSpPr/>
          <p:nvPr/>
        </p:nvSpPr>
        <p:spPr>
          <a:xfrm>
            <a:off x="13776960" y="8761255"/>
            <a:ext cx="7377974" cy="939049"/>
          </a:xfrm>
          <a:prstGeom prst="rect">
            <a:avLst/>
          </a:prstGeom>
          <a:solidFill>
            <a:srgbClr val="3A81BA">
              <a:lumMod val="60000"/>
              <a:lumOff val="40000"/>
              <a:alpha val="67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mj-lt"/>
                <a:ea typeface="+mn-ea"/>
                <a:cs typeface="+mn-cs"/>
                <a:sym typeface="Arial"/>
              </a:rPr>
              <a:t>SYSTEMATIC SAMPLING</a:t>
            </a:r>
          </a:p>
        </p:txBody>
      </p:sp>
      <p:pic>
        <p:nvPicPr>
          <p:cNvPr id="31" name="Picture 30">
            <a:hlinkClick r:id="rId6" action="ppaction://hlinksldjump"/>
            <a:extLst>
              <a:ext uri="{FF2B5EF4-FFF2-40B4-BE49-F238E27FC236}">
                <a16:creationId xmlns:a16="http://schemas.microsoft.com/office/drawing/2014/main" id="{2E2B8758-791D-4362-AF4C-51EAE861E223}"/>
              </a:ext>
            </a:extLst>
          </p:cNvPr>
          <p:cNvPicPr>
            <a:picLocks noChangeAspect="1"/>
          </p:cNvPicPr>
          <p:nvPr/>
        </p:nvPicPr>
        <p:blipFill>
          <a:blip r:embed="rId7"/>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688602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down)">
                                      <p:cBhvr>
                                        <p:cTn id="20" dur="500"/>
                                        <p:tgtEl>
                                          <p:spTgt spid="2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ppt_y</p:attrName>
                                        </p:attrNameLst>
                                      </p:cBhvr>
                                      <p:tavLst>
                                        <p:tav tm="0">
                                          <p:val>
                                            <p:strVal val="#ppt_y-#ppt_h*1.125000"/>
                                          </p:val>
                                        </p:tav>
                                        <p:tav tm="100000">
                                          <p:val>
                                            <p:strVal val="#ppt_y"/>
                                          </p:val>
                                        </p:tav>
                                      </p:tavLst>
                                    </p:anim>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ppt_y</p:attrName>
                                        </p:attrNameLst>
                                      </p:cBhvr>
                                      <p:tavLst>
                                        <p:tav tm="0">
                                          <p:val>
                                            <p:strVal val="#ppt_y-#ppt_h*1.125000"/>
                                          </p:val>
                                        </p:tav>
                                        <p:tav tm="100000">
                                          <p:val>
                                            <p:strVal val="#ppt_y"/>
                                          </p:val>
                                        </p:tav>
                                      </p:tavLst>
                                    </p:anim>
                                    <p:animEffect transition="in" filter="wipe(down)">
                                      <p:cBhvr>
                                        <p:cTn id="42" dur="500"/>
                                        <p:tgtEl>
                                          <p:spTgt spid="21"/>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ppt_y</p:attrName>
                                        </p:attrNameLst>
                                      </p:cBhvr>
                                      <p:tavLst>
                                        <p:tav tm="0">
                                          <p:val>
                                            <p:strVal val="#ppt_y-#ppt_h*1.125000"/>
                                          </p:val>
                                        </p:tav>
                                        <p:tav tm="100000">
                                          <p:val>
                                            <p:strVal val="#ppt_y"/>
                                          </p:val>
                                        </p:tav>
                                      </p:tavLst>
                                    </p:anim>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xit" presetSubtype="1" fill="hold" grpId="1" nodeType="clickEffect">
                                  <p:stCondLst>
                                    <p:cond delay="0"/>
                                  </p:stCondLst>
                                  <p:childTnLst>
                                    <p:anim calcmode="lin" valueType="num">
                                      <p:cBhvr additive="base">
                                        <p:cTn id="50" dur="500"/>
                                        <p:tgtEl>
                                          <p:spTgt spid="20"/>
                                        </p:tgtEl>
                                        <p:attrNameLst>
                                          <p:attrName>ppt_y</p:attrName>
                                        </p:attrNameLst>
                                      </p:cBhvr>
                                      <p:tavLst>
                                        <p:tav tm="0">
                                          <p:val>
                                            <p:strVal val="#ppt_y"/>
                                          </p:val>
                                        </p:tav>
                                        <p:tav tm="100000">
                                          <p:val>
                                            <p:strVal val="#ppt_y-#ppt_h*1.125000"/>
                                          </p:val>
                                        </p:tav>
                                      </p:tavLst>
                                    </p:anim>
                                    <p:animEffect transition="out" filter="wipe(up)">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2" presetClass="exit" presetSubtype="1" fill="hold" grpId="1" nodeType="withEffect">
                                  <p:stCondLst>
                                    <p:cond delay="0"/>
                                  </p:stCondLst>
                                  <p:childTnLst>
                                    <p:anim calcmode="lin" valueType="num">
                                      <p:cBhvr additive="base">
                                        <p:cTn id="54" dur="500"/>
                                        <p:tgtEl>
                                          <p:spTgt spid="22"/>
                                        </p:tgtEl>
                                        <p:attrNameLst>
                                          <p:attrName>ppt_y</p:attrName>
                                        </p:attrNameLst>
                                      </p:cBhvr>
                                      <p:tavLst>
                                        <p:tav tm="0">
                                          <p:val>
                                            <p:strVal val="#ppt_y"/>
                                          </p:val>
                                        </p:tav>
                                        <p:tav tm="100000">
                                          <p:val>
                                            <p:strVal val="#ppt_y-#ppt_h*1.125000"/>
                                          </p:val>
                                        </p:tav>
                                      </p:tavLst>
                                    </p:anim>
                                    <p:animEffect transition="out" filter="wipe(up)">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12" presetClass="exit" presetSubtype="1" fill="hold" grpId="1" nodeType="withEffect">
                                  <p:stCondLst>
                                    <p:cond delay="0"/>
                                  </p:stCondLst>
                                  <p:childTnLst>
                                    <p:anim calcmode="lin" valueType="num">
                                      <p:cBhvr additive="base">
                                        <p:cTn id="58" dur="500"/>
                                        <p:tgtEl>
                                          <p:spTgt spid="21"/>
                                        </p:tgtEl>
                                        <p:attrNameLst>
                                          <p:attrName>ppt_y</p:attrName>
                                        </p:attrNameLst>
                                      </p:cBhvr>
                                      <p:tavLst>
                                        <p:tav tm="0">
                                          <p:val>
                                            <p:strVal val="#ppt_y"/>
                                          </p:val>
                                        </p:tav>
                                        <p:tav tm="100000">
                                          <p:val>
                                            <p:strVal val="#ppt_y-#ppt_h*1.125000"/>
                                          </p:val>
                                        </p:tav>
                                      </p:tavLst>
                                    </p:anim>
                                    <p:animEffect transition="out" filter="wipe(up)">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2" presetClass="exit" presetSubtype="1" fill="hold" grpId="1" nodeType="withEffect">
                                  <p:stCondLst>
                                    <p:cond delay="0"/>
                                  </p:stCondLst>
                                  <p:childTnLst>
                                    <p:anim calcmode="lin" valueType="num">
                                      <p:cBhvr additive="base">
                                        <p:cTn id="62" dur="500"/>
                                        <p:tgtEl>
                                          <p:spTgt spid="27"/>
                                        </p:tgtEl>
                                        <p:attrNameLst>
                                          <p:attrName>ppt_y</p:attrName>
                                        </p:attrNameLst>
                                      </p:cBhvr>
                                      <p:tavLst>
                                        <p:tav tm="0">
                                          <p:val>
                                            <p:strVal val="#ppt_y"/>
                                          </p:val>
                                        </p:tav>
                                        <p:tav tm="100000">
                                          <p:val>
                                            <p:strVal val="#ppt_y-#ppt_h*1.125000"/>
                                          </p:val>
                                        </p:tav>
                                      </p:tavLst>
                                    </p:anim>
                                    <p:animEffect transition="out" filter="wipe(up)">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childTnLst>
                          </p:cTn>
                        </p:par>
                        <p:par>
                          <p:cTn id="65" fill="hold">
                            <p:stCondLst>
                              <p:cond delay="500"/>
                            </p:stCondLst>
                            <p:childTnLst>
                              <p:par>
                                <p:cTn id="66" presetID="53" presetClass="exit" presetSubtype="32" fill="hold" nodeType="after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53" presetClass="exit" presetSubtype="32" fill="hold" grpId="1" nodeType="withEffect">
                                  <p:stCondLst>
                                    <p:cond delay="0"/>
                                  </p:stCondLst>
                                  <p:childTnLst>
                                    <p:anim calcmode="lin" valueType="num">
                                      <p:cBhvr>
                                        <p:cTn id="72" dur="500"/>
                                        <p:tgtEl>
                                          <p:spTgt spid="28"/>
                                        </p:tgtEl>
                                        <p:attrNameLst>
                                          <p:attrName>ppt_w</p:attrName>
                                        </p:attrNameLst>
                                      </p:cBhvr>
                                      <p:tavLst>
                                        <p:tav tm="0">
                                          <p:val>
                                            <p:strVal val="ppt_w"/>
                                          </p:val>
                                        </p:tav>
                                        <p:tav tm="100000">
                                          <p:val>
                                            <p:fltVal val="0"/>
                                          </p:val>
                                        </p:tav>
                                      </p:tavLst>
                                    </p:anim>
                                    <p:anim calcmode="lin" valueType="num">
                                      <p:cBhvr>
                                        <p:cTn id="73" dur="500"/>
                                        <p:tgtEl>
                                          <p:spTgt spid="28"/>
                                        </p:tgtEl>
                                        <p:attrNameLst>
                                          <p:attrName>ppt_h</p:attrName>
                                        </p:attrNameLst>
                                      </p:cBhvr>
                                      <p:tavLst>
                                        <p:tav tm="0">
                                          <p:val>
                                            <p:strVal val="ppt_h"/>
                                          </p:val>
                                        </p:tav>
                                        <p:tav tm="100000">
                                          <p:val>
                                            <p:fltVal val="0"/>
                                          </p:val>
                                        </p:tav>
                                      </p:tavLst>
                                    </p:anim>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53" presetClass="exit" presetSubtype="32" fill="hold" nodeType="withEffect">
                                  <p:stCondLst>
                                    <p:cond delay="0"/>
                                  </p:stCondLst>
                                  <p:childTnLst>
                                    <p:anim calcmode="lin" valueType="num">
                                      <p:cBhvr>
                                        <p:cTn id="77" dur="500"/>
                                        <p:tgtEl>
                                          <p:spTgt spid="19"/>
                                        </p:tgtEl>
                                        <p:attrNameLst>
                                          <p:attrName>ppt_w</p:attrName>
                                        </p:attrNameLst>
                                      </p:cBhvr>
                                      <p:tavLst>
                                        <p:tav tm="0">
                                          <p:val>
                                            <p:strVal val="ppt_w"/>
                                          </p:val>
                                        </p:tav>
                                        <p:tav tm="100000">
                                          <p:val>
                                            <p:fltVal val="0"/>
                                          </p:val>
                                        </p:tav>
                                      </p:tavLst>
                                    </p:anim>
                                    <p:anim calcmode="lin" valueType="num">
                                      <p:cBhvr>
                                        <p:cTn id="78" dur="500"/>
                                        <p:tgtEl>
                                          <p:spTgt spid="19"/>
                                        </p:tgtEl>
                                        <p:attrNameLst>
                                          <p:attrName>ppt_h</p:attrName>
                                        </p:attrNameLst>
                                      </p:cBhvr>
                                      <p:tavLst>
                                        <p:tav tm="0">
                                          <p:val>
                                            <p:strVal val="ppt_h"/>
                                          </p:val>
                                        </p:tav>
                                        <p:tav tm="100000">
                                          <p:val>
                                            <p:fltVal val="0"/>
                                          </p:val>
                                        </p:tav>
                                      </p:tavLst>
                                    </p:anim>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53" presetClass="exit" presetSubtype="32" fill="hold" grpId="1" nodeType="withEffect">
                                  <p:stCondLst>
                                    <p:cond delay="0"/>
                                  </p:stCondLst>
                                  <p:childTnLst>
                                    <p:anim calcmode="lin" valueType="num">
                                      <p:cBhvr>
                                        <p:cTn id="82" dur="500"/>
                                        <p:tgtEl>
                                          <p:spTgt spid="30"/>
                                        </p:tgtEl>
                                        <p:attrNameLst>
                                          <p:attrName>ppt_w</p:attrName>
                                        </p:attrNameLst>
                                      </p:cBhvr>
                                      <p:tavLst>
                                        <p:tav tm="0">
                                          <p:val>
                                            <p:strVal val="ppt_w"/>
                                          </p:val>
                                        </p:tav>
                                        <p:tav tm="100000">
                                          <p:val>
                                            <p:fltVal val="0"/>
                                          </p:val>
                                        </p:tav>
                                      </p:tavLst>
                                    </p:anim>
                                    <p:anim calcmode="lin" valueType="num">
                                      <p:cBhvr>
                                        <p:cTn id="83" dur="500"/>
                                        <p:tgtEl>
                                          <p:spTgt spid="30"/>
                                        </p:tgtEl>
                                        <p:attrNameLst>
                                          <p:attrName>ppt_h</p:attrName>
                                        </p:attrNameLst>
                                      </p:cBhvr>
                                      <p:tavLst>
                                        <p:tav tm="0">
                                          <p:val>
                                            <p:strVal val="ppt_h"/>
                                          </p:val>
                                        </p:tav>
                                        <p:tav tm="100000">
                                          <p:val>
                                            <p:fltVal val="0"/>
                                          </p:val>
                                        </p:tav>
                                      </p:tavLst>
                                    </p:anim>
                                    <p:animEffect transition="out" filter="fade">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p:bldP spid="22" grpId="1"/>
      <p:bldP spid="27" grpId="0"/>
      <p:bldP spid="27" grpId="1"/>
      <p:bldP spid="28" grpId="0" animBg="1"/>
      <p:bldP spid="28"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B3C467D-CF65-4BDB-B88F-A947FCBADC3A}"/>
              </a:ext>
            </a:extLst>
          </p:cNvPr>
          <p:cNvGrpSpPr/>
          <p:nvPr/>
        </p:nvGrpSpPr>
        <p:grpSpPr>
          <a:xfrm>
            <a:off x="8428103" y="956606"/>
            <a:ext cx="7521611" cy="1457996"/>
            <a:chOff x="8428103" y="956606"/>
            <a:chExt cx="7521611" cy="1457996"/>
          </a:xfrm>
        </p:grpSpPr>
        <p:sp>
          <p:nvSpPr>
            <p:cNvPr id="4" name="TextBox 3">
              <a:extLst>
                <a:ext uri="{FF2B5EF4-FFF2-40B4-BE49-F238E27FC236}">
                  <a16:creationId xmlns:a16="http://schemas.microsoft.com/office/drawing/2014/main" id="{610E5451-C922-4943-8831-B319FA1951D1}"/>
                </a:ext>
              </a:extLst>
            </p:cNvPr>
            <p:cNvSpPr txBox="1"/>
            <p:nvPr/>
          </p:nvSpPr>
          <p:spPr>
            <a:xfrm>
              <a:off x="8428103" y="956606"/>
              <a:ext cx="7521611" cy="830997"/>
            </a:xfrm>
            <a:prstGeom prst="rect">
              <a:avLst/>
            </a:prstGeom>
            <a:noFill/>
          </p:spPr>
          <p:txBody>
            <a:bodyPr wrap="none" rtlCol="0">
              <a:spAutoFit/>
            </a:bodyPr>
            <a:lstStyle/>
            <a:p>
              <a:pPr algn="ctr">
                <a:lnSpc>
                  <a:spcPct val="80000"/>
                </a:lnSpc>
              </a:pPr>
              <a:r>
                <a:rPr lang="en-US" sz="6000" dirty="0">
                  <a:solidFill>
                    <a:schemeClr val="tx2"/>
                  </a:solidFill>
                  <a:latin typeface="Lato Black"/>
                  <a:cs typeface="Lato Black"/>
                </a:rPr>
                <a:t>Sampling Techniques</a:t>
              </a:r>
            </a:p>
          </p:txBody>
        </p:sp>
        <p:sp>
          <p:nvSpPr>
            <p:cNvPr id="5" name="TextBox 4">
              <a:extLst>
                <a:ext uri="{FF2B5EF4-FFF2-40B4-BE49-F238E27FC236}">
                  <a16:creationId xmlns:a16="http://schemas.microsoft.com/office/drawing/2014/main" id="{440C61D4-657F-4492-8E12-B6AAD9C17CCA}"/>
                </a:ext>
              </a:extLst>
            </p:cNvPr>
            <p:cNvSpPr txBox="1"/>
            <p:nvPr/>
          </p:nvSpPr>
          <p:spPr>
            <a:xfrm>
              <a:off x="10055804" y="1879071"/>
              <a:ext cx="4389984" cy="535531"/>
            </a:xfrm>
            <a:prstGeom prst="rect">
              <a:avLst/>
            </a:prstGeom>
            <a:noFill/>
          </p:spPr>
          <p:txBody>
            <a:bodyPr wrap="none" rtlCol="0">
              <a:spAutoFit/>
            </a:bodyPr>
            <a:lstStyle/>
            <a:p>
              <a:pPr algn="ctr">
                <a:lnSpc>
                  <a:spcPct val="80000"/>
                </a:lnSpc>
              </a:pPr>
              <a:r>
                <a:rPr lang="en-US" dirty="0">
                  <a:latin typeface="Lato Light"/>
                  <a:cs typeface="Lato Light"/>
                </a:rPr>
                <a:t>Probability Sampling</a:t>
              </a:r>
            </a:p>
          </p:txBody>
        </p:sp>
      </p:grpSp>
      <p:pic>
        <p:nvPicPr>
          <p:cNvPr id="13" name="Picture 2">
            <a:extLst>
              <a:ext uri="{FF2B5EF4-FFF2-40B4-BE49-F238E27FC236}">
                <a16:creationId xmlns:a16="http://schemas.microsoft.com/office/drawing/2014/main" id="{A19FA74E-930B-4333-BFAB-FD6BA5F5D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766" y="2414602"/>
            <a:ext cx="8454397" cy="689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BFB977DE-A6D8-49EA-83FB-FBD94DC5D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3387" y="2506070"/>
            <a:ext cx="8738453" cy="712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D89C0D4B-E817-48BE-BBDF-65C8D6A22AF1}"/>
              </a:ext>
            </a:extLst>
          </p:cNvPr>
          <p:cNvGrpSpPr/>
          <p:nvPr/>
        </p:nvGrpSpPr>
        <p:grpSpPr>
          <a:xfrm>
            <a:off x="2807764" y="10254144"/>
            <a:ext cx="8292777" cy="2559132"/>
            <a:chOff x="3147686" y="4813695"/>
            <a:chExt cx="3196179" cy="2559131"/>
          </a:xfrm>
        </p:grpSpPr>
        <p:sp>
          <p:nvSpPr>
            <p:cNvPr id="16" name="Rectangle: Top Corners Rounded 15">
              <a:extLst>
                <a:ext uri="{FF2B5EF4-FFF2-40B4-BE49-F238E27FC236}">
                  <a16:creationId xmlns:a16="http://schemas.microsoft.com/office/drawing/2014/main" id="{2EF60849-179E-424B-B689-80AD859FED0B}"/>
                </a:ext>
              </a:extLst>
            </p:cNvPr>
            <p:cNvSpPr/>
            <p:nvPr/>
          </p:nvSpPr>
          <p:spPr>
            <a:xfrm rot="10800000">
              <a:off x="3147687" y="4813695"/>
              <a:ext cx="3196178" cy="2559131"/>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17" name="TextBox 16">
              <a:extLst>
                <a:ext uri="{FF2B5EF4-FFF2-40B4-BE49-F238E27FC236}">
                  <a16:creationId xmlns:a16="http://schemas.microsoft.com/office/drawing/2014/main" id="{23D4DE29-FADC-474C-A183-76FF2020E97B}"/>
                </a:ext>
              </a:extLst>
            </p:cNvPr>
            <p:cNvSpPr txBox="1"/>
            <p:nvPr/>
          </p:nvSpPr>
          <p:spPr>
            <a:xfrm>
              <a:off x="3147686" y="4900166"/>
              <a:ext cx="3074480" cy="2308323"/>
            </a:xfrm>
            <a:prstGeom prst="rect">
              <a:avLst/>
            </a:prstGeom>
            <a:noFill/>
          </p:spPr>
          <p:txBody>
            <a:bodyPr wrap="square" rtlCol="0">
              <a:spAutoFit/>
            </a:bodyPr>
            <a:lstStyle/>
            <a:p>
              <a:pPr algn="ctr"/>
              <a:r>
                <a:rPr lang="en-PH" dirty="0">
                  <a:solidFill>
                    <a:srgbClr val="000000"/>
                  </a:solidFill>
                  <a:latin typeface="+mj-lt"/>
                </a:rPr>
                <a:t>a process in which certain</a:t>
              </a:r>
            </a:p>
            <a:p>
              <a:pPr algn="ctr"/>
              <a:r>
                <a:rPr lang="en-PH" dirty="0">
                  <a:solidFill>
                    <a:srgbClr val="000000"/>
                  </a:solidFill>
                  <a:latin typeface="+mj-lt"/>
                </a:rPr>
                <a:t>subgroups, or strata, are selected for the sample in the same proportion as they exist in the population</a:t>
              </a:r>
              <a:endParaRPr lang="en-US" dirty="0">
                <a:solidFill>
                  <a:srgbClr val="000000"/>
                </a:solidFill>
                <a:latin typeface="+mj-lt"/>
              </a:endParaRPr>
            </a:p>
          </p:txBody>
        </p:sp>
      </p:grpSp>
      <p:sp>
        <p:nvSpPr>
          <p:cNvPr id="23" name="Rectangle 22">
            <a:extLst>
              <a:ext uri="{FF2B5EF4-FFF2-40B4-BE49-F238E27FC236}">
                <a16:creationId xmlns:a16="http://schemas.microsoft.com/office/drawing/2014/main" id="{5B4CCAC2-8B44-4A1F-AE64-C70E5ED526A2}"/>
              </a:ext>
            </a:extLst>
          </p:cNvPr>
          <p:cNvSpPr/>
          <p:nvPr/>
        </p:nvSpPr>
        <p:spPr>
          <a:xfrm>
            <a:off x="2807766" y="9432767"/>
            <a:ext cx="8292775" cy="821379"/>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STRATIFIED RANDOM SAMPLING</a:t>
            </a:r>
          </a:p>
        </p:txBody>
      </p:sp>
      <p:grpSp>
        <p:nvGrpSpPr>
          <p:cNvPr id="24" name="Group 23">
            <a:extLst>
              <a:ext uri="{FF2B5EF4-FFF2-40B4-BE49-F238E27FC236}">
                <a16:creationId xmlns:a16="http://schemas.microsoft.com/office/drawing/2014/main" id="{88A38A03-8E07-45BB-87EA-77AFED5A6D5D}"/>
              </a:ext>
            </a:extLst>
          </p:cNvPr>
          <p:cNvGrpSpPr/>
          <p:nvPr/>
        </p:nvGrpSpPr>
        <p:grpSpPr>
          <a:xfrm>
            <a:off x="14012946" y="10347573"/>
            <a:ext cx="7301424" cy="2055015"/>
            <a:chOff x="3147686" y="4813694"/>
            <a:chExt cx="3196179" cy="2017903"/>
          </a:xfrm>
        </p:grpSpPr>
        <p:sp>
          <p:nvSpPr>
            <p:cNvPr id="25" name="Rectangle: Top Corners Rounded 24">
              <a:extLst>
                <a:ext uri="{FF2B5EF4-FFF2-40B4-BE49-F238E27FC236}">
                  <a16:creationId xmlns:a16="http://schemas.microsoft.com/office/drawing/2014/main" id="{7A2B216F-0631-464B-B308-6FC967F29EB6}"/>
                </a:ext>
              </a:extLst>
            </p:cNvPr>
            <p:cNvSpPr/>
            <p:nvPr/>
          </p:nvSpPr>
          <p:spPr>
            <a:xfrm rot="10800000">
              <a:off x="3147687" y="4813694"/>
              <a:ext cx="3196178" cy="2017903"/>
            </a:xfrm>
            <a:prstGeom prst="round2SameRect">
              <a:avLst/>
            </a:prstGeom>
            <a:solidFill>
              <a:schemeClr val="lt1">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26" name="TextBox 25">
              <a:extLst>
                <a:ext uri="{FF2B5EF4-FFF2-40B4-BE49-F238E27FC236}">
                  <a16:creationId xmlns:a16="http://schemas.microsoft.com/office/drawing/2014/main" id="{D8099FFA-FEEE-4785-AC44-479C16570FE7}"/>
                </a:ext>
              </a:extLst>
            </p:cNvPr>
            <p:cNvSpPr txBox="1"/>
            <p:nvPr/>
          </p:nvSpPr>
          <p:spPr>
            <a:xfrm>
              <a:off x="3147686" y="5010248"/>
              <a:ext cx="3196179" cy="1722644"/>
            </a:xfrm>
            <a:prstGeom prst="rect">
              <a:avLst/>
            </a:prstGeom>
            <a:noFill/>
          </p:spPr>
          <p:txBody>
            <a:bodyPr wrap="square" rtlCol="0">
              <a:spAutoFit/>
            </a:bodyPr>
            <a:lstStyle/>
            <a:p>
              <a:pPr algn="ctr"/>
              <a:r>
                <a:rPr lang="en-PH" dirty="0">
                  <a:solidFill>
                    <a:srgbClr val="000000"/>
                  </a:solidFill>
                  <a:latin typeface="+mj-lt"/>
                </a:rPr>
                <a:t>The selection of groups, or</a:t>
              </a:r>
            </a:p>
            <a:p>
              <a:pPr algn="ctr"/>
              <a:r>
                <a:rPr lang="en-PH" dirty="0">
                  <a:solidFill>
                    <a:srgbClr val="000000"/>
                  </a:solidFill>
                  <a:latin typeface="+mj-lt"/>
                </a:rPr>
                <a:t>clusters, of subjects rather than individuals</a:t>
              </a:r>
              <a:endParaRPr lang="en-US" dirty="0">
                <a:solidFill>
                  <a:srgbClr val="000000"/>
                </a:solidFill>
                <a:latin typeface="+mj-lt"/>
              </a:endParaRPr>
            </a:p>
          </p:txBody>
        </p:sp>
      </p:grpSp>
      <p:sp>
        <p:nvSpPr>
          <p:cNvPr id="29" name="Rectangle 28">
            <a:extLst>
              <a:ext uri="{FF2B5EF4-FFF2-40B4-BE49-F238E27FC236}">
                <a16:creationId xmlns:a16="http://schemas.microsoft.com/office/drawing/2014/main" id="{808DE1A2-4D49-432F-BBFA-F969A9A0B08F}"/>
              </a:ext>
            </a:extLst>
          </p:cNvPr>
          <p:cNvSpPr/>
          <p:nvPr/>
        </p:nvSpPr>
        <p:spPr>
          <a:xfrm>
            <a:off x="14012948" y="9629110"/>
            <a:ext cx="7301422" cy="718466"/>
          </a:xfrm>
          <a:prstGeom prst="rect">
            <a:avLst/>
          </a:prstGeom>
          <a:solidFill>
            <a:schemeClr val="accent1">
              <a:lumMod val="60000"/>
              <a:lumOff val="40000"/>
              <a:alpha val="67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000000"/>
                </a:solidFill>
                <a:effectLst>
                  <a:outerShdw blurRad="38100" dist="19050" dir="2700000" algn="tl" rotWithShape="0">
                    <a:schemeClr val="dk1">
                      <a:alpha val="40000"/>
                    </a:schemeClr>
                  </a:outerShdw>
                </a:effectLst>
                <a:latin typeface="+mj-lt"/>
              </a:rPr>
              <a:t>CLUSTER SAMPLING</a:t>
            </a:r>
          </a:p>
        </p:txBody>
      </p:sp>
      <p:pic>
        <p:nvPicPr>
          <p:cNvPr id="31" name="Picture 30">
            <a:hlinkClick r:id="rId5" action="ppaction://hlinksldjump"/>
            <a:extLst>
              <a:ext uri="{FF2B5EF4-FFF2-40B4-BE49-F238E27FC236}">
                <a16:creationId xmlns:a16="http://schemas.microsoft.com/office/drawing/2014/main" id="{CD6BE0F7-2BCE-48FF-B93D-540C804C72D7}"/>
              </a:ext>
            </a:extLst>
          </p:cNvPr>
          <p:cNvPicPr>
            <a:picLocks noChangeAspect="1"/>
          </p:cNvPicPr>
          <p:nvPr/>
        </p:nvPicPr>
        <p:blipFill>
          <a:blip r:embed="rId6"/>
          <a:stretch>
            <a:fillRect/>
          </a:stretch>
        </p:blipFill>
        <p:spPr>
          <a:xfrm>
            <a:off x="18606591" y="11920448"/>
            <a:ext cx="4906884" cy="1524778"/>
          </a:xfrm>
          <a:prstGeom prst="rect">
            <a:avLst/>
          </a:prstGeom>
        </p:spPr>
      </p:pic>
    </p:spTree>
    <p:extLst>
      <p:ext uri="{BB962C8B-B14F-4D97-AF65-F5344CB8AC3E}">
        <p14:creationId xmlns:p14="http://schemas.microsoft.com/office/powerpoint/2010/main" val="80834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ppt_y</p:attrName>
                                        </p:attrNameLst>
                                      </p:cBhvr>
                                      <p:tavLst>
                                        <p:tav tm="0">
                                          <p:val>
                                            <p:strVal val="#ppt_y-#ppt_h*1.125000"/>
                                          </p:val>
                                        </p:tav>
                                        <p:tav tm="100000">
                                          <p:val>
                                            <p:strVal val="#ppt_y"/>
                                          </p:val>
                                        </p:tav>
                                      </p:tavLst>
                                    </p:anim>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500"/>
                            </p:stCondLst>
                            <p:childTnLst>
                              <p:par>
                                <p:cTn id="33" presetID="1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ppt_y</p:attrName>
                                        </p:attrNameLst>
                                      </p:cBhvr>
                                      <p:tavLst>
                                        <p:tav tm="0">
                                          <p:val>
                                            <p:strVal val="#ppt_y-#ppt_h*1.125000"/>
                                          </p:val>
                                        </p:tav>
                                        <p:tav tm="100000">
                                          <p:val>
                                            <p:strVal val="#ppt_y"/>
                                          </p:val>
                                        </p:tav>
                                      </p:tavLst>
                                    </p:anim>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xit" presetSubtype="1" fill="hold" nodeType="clickEffect">
                                  <p:stCondLst>
                                    <p:cond delay="0"/>
                                  </p:stCondLst>
                                  <p:childTnLst>
                                    <p:anim calcmode="lin" valueType="num">
                                      <p:cBhvr additive="base">
                                        <p:cTn id="40" dur="500"/>
                                        <p:tgtEl>
                                          <p:spTgt spid="15"/>
                                        </p:tgtEl>
                                        <p:attrNameLst>
                                          <p:attrName>ppt_y</p:attrName>
                                        </p:attrNameLst>
                                      </p:cBhvr>
                                      <p:tavLst>
                                        <p:tav tm="0">
                                          <p:val>
                                            <p:strVal val="#ppt_y"/>
                                          </p:val>
                                        </p:tav>
                                        <p:tav tm="100000">
                                          <p:val>
                                            <p:strVal val="#ppt_y-#ppt_h*1.125000"/>
                                          </p:val>
                                        </p:tav>
                                      </p:tavLst>
                                    </p:anim>
                                    <p:animEffect transition="out" filter="wipe(up)">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2" presetClass="exit" presetSubtype="1" fill="hold" nodeType="withEffect">
                                  <p:stCondLst>
                                    <p:cond delay="0"/>
                                  </p:stCondLst>
                                  <p:childTnLst>
                                    <p:anim calcmode="lin" valueType="num">
                                      <p:cBhvr additive="base">
                                        <p:cTn id="44" dur="500"/>
                                        <p:tgtEl>
                                          <p:spTgt spid="24"/>
                                        </p:tgtEl>
                                        <p:attrNameLst>
                                          <p:attrName>ppt_y</p:attrName>
                                        </p:attrNameLst>
                                      </p:cBhvr>
                                      <p:tavLst>
                                        <p:tav tm="0">
                                          <p:val>
                                            <p:strVal val="#ppt_y"/>
                                          </p:val>
                                        </p:tav>
                                        <p:tav tm="100000">
                                          <p:val>
                                            <p:strVal val="#ppt_y-#ppt_h*1.125000"/>
                                          </p:val>
                                        </p:tav>
                                      </p:tavLst>
                                    </p:anim>
                                    <p:animEffect transition="out" filter="wipe(up)">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par>
                          <p:cTn id="47" fill="hold">
                            <p:stCondLst>
                              <p:cond delay="500"/>
                            </p:stCondLst>
                            <p:childTnLst>
                              <p:par>
                                <p:cTn id="48" presetID="53" presetClass="exit" presetSubtype="32" fill="hold" nodeType="afterEffect">
                                  <p:stCondLst>
                                    <p:cond delay="0"/>
                                  </p:stCondLst>
                                  <p:childTnLst>
                                    <p:anim calcmode="lin" valueType="num">
                                      <p:cBhvr>
                                        <p:cTn id="49" dur="500"/>
                                        <p:tgtEl>
                                          <p:spTgt spid="13"/>
                                        </p:tgtEl>
                                        <p:attrNameLst>
                                          <p:attrName>ppt_w</p:attrName>
                                        </p:attrNameLst>
                                      </p:cBhvr>
                                      <p:tavLst>
                                        <p:tav tm="0">
                                          <p:val>
                                            <p:strVal val="ppt_w"/>
                                          </p:val>
                                        </p:tav>
                                        <p:tav tm="100000">
                                          <p:val>
                                            <p:fltVal val="0"/>
                                          </p:val>
                                        </p:tav>
                                      </p:tavLst>
                                    </p:anim>
                                    <p:anim calcmode="lin" valueType="num">
                                      <p:cBhvr>
                                        <p:cTn id="50" dur="500"/>
                                        <p:tgtEl>
                                          <p:spTgt spid="13"/>
                                        </p:tgtEl>
                                        <p:attrNameLst>
                                          <p:attrName>ppt_h</p:attrName>
                                        </p:attrNameLst>
                                      </p:cBhvr>
                                      <p:tavLst>
                                        <p:tav tm="0">
                                          <p:val>
                                            <p:strVal val="ppt_h"/>
                                          </p:val>
                                        </p:tav>
                                        <p:tav tm="100000">
                                          <p:val>
                                            <p:fltVal val="0"/>
                                          </p:val>
                                        </p:tav>
                                      </p:tavLst>
                                    </p:anim>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23"/>
                                        </p:tgtEl>
                                        <p:attrNameLst>
                                          <p:attrName>ppt_w</p:attrName>
                                        </p:attrNameLst>
                                      </p:cBhvr>
                                      <p:tavLst>
                                        <p:tav tm="0">
                                          <p:val>
                                            <p:strVal val="ppt_w"/>
                                          </p:val>
                                        </p:tav>
                                        <p:tav tm="100000">
                                          <p:val>
                                            <p:fltVal val="0"/>
                                          </p:val>
                                        </p:tav>
                                      </p:tavLst>
                                    </p:anim>
                                    <p:anim calcmode="lin" valueType="num">
                                      <p:cBhvr>
                                        <p:cTn id="55" dur="500"/>
                                        <p:tgtEl>
                                          <p:spTgt spid="23"/>
                                        </p:tgtEl>
                                        <p:attrNameLst>
                                          <p:attrName>ppt_h</p:attrName>
                                        </p:attrNameLst>
                                      </p:cBhvr>
                                      <p:tavLst>
                                        <p:tav tm="0">
                                          <p:val>
                                            <p:strVal val="ppt_h"/>
                                          </p:val>
                                        </p:tav>
                                        <p:tav tm="100000">
                                          <p:val>
                                            <p:fltVal val="0"/>
                                          </p:val>
                                        </p:tav>
                                      </p:tavLst>
                                    </p:anim>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29"/>
                                        </p:tgtEl>
                                        <p:attrNameLst>
                                          <p:attrName>ppt_w</p:attrName>
                                        </p:attrNameLst>
                                      </p:cBhvr>
                                      <p:tavLst>
                                        <p:tav tm="0">
                                          <p:val>
                                            <p:strVal val="ppt_w"/>
                                          </p:val>
                                        </p:tav>
                                        <p:tav tm="100000">
                                          <p:val>
                                            <p:fltVal val="0"/>
                                          </p:val>
                                        </p:tav>
                                      </p:tavLst>
                                    </p:anim>
                                    <p:anim calcmode="lin" valueType="num">
                                      <p:cBhvr>
                                        <p:cTn id="65" dur="500"/>
                                        <p:tgtEl>
                                          <p:spTgt spid="29"/>
                                        </p:tgtEl>
                                        <p:attrNameLst>
                                          <p:attrName>ppt_h</p:attrName>
                                        </p:attrNameLst>
                                      </p:cBhvr>
                                      <p:tavLst>
                                        <p:tav tm="0">
                                          <p:val>
                                            <p:strVal val="ppt_h"/>
                                          </p:val>
                                        </p:tav>
                                        <p:tav tm="100000">
                                          <p:val>
                                            <p:fltVal val="0"/>
                                          </p:val>
                                        </p:tav>
                                      </p:tavLst>
                                    </p:anim>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9" grpId="0" animBg="1"/>
      <p:bldP spid="29" grpId="1" animBg="1"/>
    </p:bldLst>
  </p:timing>
</p:sld>
</file>

<file path=ppt/theme/theme1.xml><?xml version="1.0" encoding="utf-8"?>
<a:theme xmlns:a="http://schemas.openxmlformats.org/drawingml/2006/main" name="Default Theme">
  <a:themeElements>
    <a:clrScheme name="Perspective Light">
      <a:dk1>
        <a:srgbClr val="737572"/>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25077</TotalTime>
  <Words>998</Words>
  <Application>Microsoft Office PowerPoint</Application>
  <PresentationFormat>Custom</PresentationFormat>
  <Paragraphs>137</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Bebas Neue Bold</vt:lpstr>
      <vt:lpstr>Calibri Light</vt:lpstr>
      <vt:lpstr>Cambria Math</vt:lpstr>
      <vt:lpstr>Lato</vt:lpstr>
      <vt:lpstr>Lato Black</vt:lpstr>
      <vt:lpstr>Lato Light</vt:lpstr>
      <vt:lpstr>Montserrat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Von Christopher  G. Chua</cp:lastModifiedBy>
  <cp:revision>3943</cp:revision>
  <dcterms:created xsi:type="dcterms:W3CDTF">2014-11-12T21:47:38Z</dcterms:created>
  <dcterms:modified xsi:type="dcterms:W3CDTF">2017-10-08T23:27:51Z</dcterms:modified>
  <cp:category/>
</cp:coreProperties>
</file>