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8" r:id="rId1"/>
  </p:sldMasterIdLst>
  <p:notesMasterIdLst>
    <p:notesMasterId r:id="rId16"/>
  </p:notesMasterIdLst>
  <p:sldIdLst>
    <p:sldId id="256" r:id="rId2"/>
    <p:sldId id="257" r:id="rId3"/>
    <p:sldId id="259" r:id="rId4"/>
    <p:sldId id="261" r:id="rId5"/>
    <p:sldId id="314" r:id="rId6"/>
    <p:sldId id="313" r:id="rId7"/>
    <p:sldId id="286" r:id="rId8"/>
    <p:sldId id="339" r:id="rId9"/>
    <p:sldId id="320" r:id="rId10"/>
    <p:sldId id="315" r:id="rId11"/>
    <p:sldId id="316" r:id="rId12"/>
    <p:sldId id="318" r:id="rId13"/>
    <p:sldId id="317" r:id="rId14"/>
    <p:sldId id="319" r:id="rId15"/>
  </p:sldIdLst>
  <p:sldSz cx="12192000" cy="6858000"/>
  <p:notesSz cx="6858000" cy="9144000"/>
  <p:embeddedFontLst>
    <p:embeddedFont>
      <p:font typeface="Raleway" panose="020B0403030101060003" pitchFamily="34" charset="0"/>
      <p:regular r:id="rId17"/>
      <p:bold r:id="rId18"/>
      <p:italic r:id="rId19"/>
      <p:boldItalic r:id="rId20"/>
    </p:embeddedFont>
    <p:embeddedFont>
      <p:font typeface="Cambria Math" panose="02040503050406030204" pitchFamily="18" charset="0"/>
      <p:regular r:id="rId21"/>
    </p:embeddedFont>
    <p:embeddedFont>
      <p:font typeface="Lato" panose="020B0604020202020204" charset="0"/>
      <p:regular r:id="rId22"/>
      <p:bold r:id="rId23"/>
      <p:italic r:id="rId24"/>
      <p:boldItalic r:id="rId25"/>
    </p:embeddedFont>
    <p:embeddedFont>
      <p:font typeface="Kyboshed" panose="02000000000000000000" pitchFamily="2" charset="0"/>
      <p:regular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7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63BC96F-8F19-466C-939E-990869C6507B}">
  <a:tblStyle styleId="{D63BC96F-8F19-466C-939E-990869C6507B}"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04" autoAdjust="0"/>
    <p:restoredTop sz="94280" autoAdjust="0"/>
  </p:normalViewPr>
  <p:slideViewPr>
    <p:cSldViewPr snapToGrid="0">
      <p:cViewPr varScale="1">
        <p:scale>
          <a:sx n="65" d="100"/>
          <a:sy n="65" d="100"/>
        </p:scale>
        <p:origin x="84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dirty="0"/>
              <a:t>Good morning.</a:t>
            </a:r>
          </a:p>
          <a:p>
            <a:pPr lvl="0">
              <a:spcBef>
                <a:spcPts val="0"/>
              </a:spcBef>
              <a:buNone/>
            </a:pPr>
            <a:endParaRPr lang="en-US" dirty="0"/>
          </a:p>
          <a:p>
            <a:pPr lvl="0">
              <a:spcBef>
                <a:spcPts val="0"/>
              </a:spcBef>
              <a:buNone/>
            </a:pPr>
            <a:r>
              <a:rPr lang="en-US" dirty="0"/>
              <a:t>T</a:t>
            </a: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056824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873718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665980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03762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79418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67023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dirty="0"/>
              <a:t>A question is important for framing a specific and attainable</a:t>
            </a:r>
            <a:r>
              <a:rPr lang="en-US" baseline="0" dirty="0"/>
              <a:t> aim of the lesson, an aim that should be clearly stated in the lesson plan. Starting lesson study without a question would most likely result in beginning a lesson study without a lesson plan.</a:t>
            </a:r>
          </a:p>
          <a:p>
            <a:pPr lvl="0">
              <a:spcBef>
                <a:spcPts val="0"/>
              </a:spcBef>
              <a:buNone/>
            </a:pPr>
            <a:endParaRPr lang="en-US" baseline="0" dirty="0"/>
          </a:p>
          <a:p>
            <a:pPr lvl="0">
              <a:spcBef>
                <a:spcPts val="0"/>
              </a:spcBef>
              <a:buNone/>
            </a:pPr>
            <a:r>
              <a:rPr lang="en-US" baseline="0" dirty="0"/>
              <a:t>The beginning question of a lesson study should be connected to the mission of the school and the students’ current state. It must then be broken down into an achievable lesson, one with coherent aims and methods.</a:t>
            </a:r>
          </a:p>
          <a:p>
            <a:pPr lvl="0">
              <a:spcBef>
                <a:spcPts val="0"/>
              </a:spcBef>
              <a:buNone/>
            </a:pPr>
            <a:endParaRPr lang="en-US" baseline="0" dirty="0"/>
          </a:p>
          <a:p>
            <a:pPr lvl="0">
              <a:spcBef>
                <a:spcPts val="0"/>
              </a:spcBef>
              <a:buNone/>
            </a:pPr>
            <a:r>
              <a:rPr lang="en-US" baseline="0" dirty="0"/>
              <a:t>Continuity and the desire to improve teaching are critical factors of lesson study that distinguish it from workshops.</a:t>
            </a:r>
          </a:p>
        </p:txBody>
      </p:sp>
    </p:spTree>
    <p:extLst>
      <p:ext uri="{BB962C8B-B14F-4D97-AF65-F5344CB8AC3E}">
        <p14:creationId xmlns:p14="http://schemas.microsoft.com/office/powerpoint/2010/main" val="27237593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23354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577195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961901" y="3785246"/>
            <a:ext cx="6955599" cy="1546500"/>
          </a:xfrm>
          <a:prstGeom prst="rect">
            <a:avLst/>
          </a:prstGeom>
        </p:spPr>
        <p:txBody>
          <a:bodyPr lIns="91425" tIns="91425" rIns="91425" bIns="91425" anchor="t" anchorCtr="0"/>
          <a:lstStyle>
            <a:lvl1pPr lvl="0">
              <a:spcBef>
                <a:spcPts val="0"/>
              </a:spcBef>
              <a:buClr>
                <a:srgbClr val="2185C5"/>
              </a:buClr>
              <a:buSzPct val="100000"/>
              <a:defRPr sz="4800">
                <a:solidFill>
                  <a:srgbClr val="2185C5"/>
                </a:solidFill>
              </a:defRPr>
            </a:lvl1pPr>
            <a:lvl2pPr lvl="1">
              <a:spcBef>
                <a:spcPts val="0"/>
              </a:spcBef>
              <a:buClr>
                <a:srgbClr val="2185C5"/>
              </a:buClr>
              <a:buSzPct val="100000"/>
              <a:defRPr sz="4800">
                <a:solidFill>
                  <a:srgbClr val="2185C5"/>
                </a:solidFill>
              </a:defRPr>
            </a:lvl2pPr>
            <a:lvl3pPr lvl="2">
              <a:spcBef>
                <a:spcPts val="0"/>
              </a:spcBef>
              <a:buClr>
                <a:srgbClr val="2185C5"/>
              </a:buClr>
              <a:buSzPct val="100000"/>
              <a:defRPr sz="4800">
                <a:solidFill>
                  <a:srgbClr val="2185C5"/>
                </a:solidFill>
              </a:defRPr>
            </a:lvl3pPr>
            <a:lvl4pPr lvl="3">
              <a:spcBef>
                <a:spcPts val="0"/>
              </a:spcBef>
              <a:buClr>
                <a:srgbClr val="2185C5"/>
              </a:buClr>
              <a:buSzPct val="100000"/>
              <a:defRPr sz="4800">
                <a:solidFill>
                  <a:srgbClr val="2185C5"/>
                </a:solidFill>
              </a:defRPr>
            </a:lvl4pPr>
            <a:lvl5pPr lvl="4">
              <a:spcBef>
                <a:spcPts val="0"/>
              </a:spcBef>
              <a:buClr>
                <a:srgbClr val="2185C5"/>
              </a:buClr>
              <a:buSzPct val="100000"/>
              <a:defRPr sz="4800">
                <a:solidFill>
                  <a:srgbClr val="2185C5"/>
                </a:solidFill>
              </a:defRPr>
            </a:lvl5pPr>
            <a:lvl6pPr lvl="5">
              <a:spcBef>
                <a:spcPts val="0"/>
              </a:spcBef>
              <a:buClr>
                <a:srgbClr val="2185C5"/>
              </a:buClr>
              <a:buSzPct val="100000"/>
              <a:defRPr sz="4800">
                <a:solidFill>
                  <a:srgbClr val="2185C5"/>
                </a:solidFill>
              </a:defRPr>
            </a:lvl6pPr>
            <a:lvl7pPr lvl="6">
              <a:spcBef>
                <a:spcPts val="0"/>
              </a:spcBef>
              <a:buClr>
                <a:srgbClr val="2185C5"/>
              </a:buClr>
              <a:buSzPct val="100000"/>
              <a:defRPr sz="4800">
                <a:solidFill>
                  <a:srgbClr val="2185C5"/>
                </a:solidFill>
              </a:defRPr>
            </a:lvl7pPr>
            <a:lvl8pPr lvl="7">
              <a:spcBef>
                <a:spcPts val="0"/>
              </a:spcBef>
              <a:buClr>
                <a:srgbClr val="2185C5"/>
              </a:buClr>
              <a:buSzPct val="100000"/>
              <a:defRPr sz="4800">
                <a:solidFill>
                  <a:srgbClr val="2185C5"/>
                </a:solidFill>
              </a:defRPr>
            </a:lvl8pPr>
            <a:lvl9pPr lvl="8">
              <a:spcBef>
                <a:spcPts val="0"/>
              </a:spcBef>
              <a:buClr>
                <a:srgbClr val="2185C5"/>
              </a:buClr>
              <a:buSzPct val="100000"/>
              <a:defRPr sz="4800">
                <a:solidFill>
                  <a:srgbClr val="2185C5"/>
                </a:solidFill>
              </a:defRPr>
            </a:lvl9pPr>
          </a:lstStyle>
          <a:p>
            <a:endParaRPr/>
          </a:p>
        </p:txBody>
      </p:sp>
      <p:sp>
        <p:nvSpPr>
          <p:cNvPr id="10" name="Shape 10"/>
          <p:cNvSpPr/>
          <p:nvPr/>
        </p:nvSpPr>
        <p:spPr>
          <a:xfrm>
            <a:off x="7917661" y="3377551"/>
            <a:ext cx="962400"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sz="1400"/>
          </a:p>
        </p:txBody>
      </p:sp>
      <p:sp>
        <p:nvSpPr>
          <p:cNvPr id="11" name="Shape 11"/>
          <p:cNvSpPr/>
          <p:nvPr/>
        </p:nvSpPr>
        <p:spPr>
          <a:xfrm>
            <a:off x="8879813" y="3377551"/>
            <a:ext cx="962400" cy="102899"/>
          </a:xfrm>
          <a:prstGeom prst="rect">
            <a:avLst/>
          </a:prstGeom>
          <a:solidFill>
            <a:srgbClr val="F20253"/>
          </a:solidFill>
          <a:ln>
            <a:noFill/>
          </a:ln>
        </p:spPr>
        <p:txBody>
          <a:bodyPr lIns="91425" tIns="91425" rIns="91425" bIns="91425" anchor="ctr" anchorCtr="0">
            <a:noAutofit/>
          </a:bodyPr>
          <a:lstStyle/>
          <a:p>
            <a:pPr lvl="0">
              <a:spcBef>
                <a:spcPts val="0"/>
              </a:spcBef>
              <a:buNone/>
            </a:pPr>
            <a:endParaRPr sz="1400"/>
          </a:p>
        </p:txBody>
      </p:sp>
      <p:sp>
        <p:nvSpPr>
          <p:cNvPr id="12" name="Shape 12"/>
          <p:cNvSpPr/>
          <p:nvPr/>
        </p:nvSpPr>
        <p:spPr>
          <a:xfrm>
            <a:off x="-1" y="3377551"/>
            <a:ext cx="962400" cy="102899"/>
          </a:xfrm>
          <a:prstGeom prst="rect">
            <a:avLst/>
          </a:prstGeom>
          <a:solidFill>
            <a:srgbClr val="7ECEFD"/>
          </a:solidFill>
          <a:ln>
            <a:noFill/>
          </a:ln>
        </p:spPr>
        <p:txBody>
          <a:bodyPr lIns="91425" tIns="91425" rIns="91425" bIns="91425" anchor="ctr" anchorCtr="0">
            <a:noAutofit/>
          </a:bodyPr>
          <a:lstStyle/>
          <a:p>
            <a:pPr lvl="0">
              <a:spcBef>
                <a:spcPts val="0"/>
              </a:spcBef>
              <a:buNone/>
            </a:pPr>
            <a:endParaRPr sz="1400"/>
          </a:p>
        </p:txBody>
      </p:sp>
      <p:sp>
        <p:nvSpPr>
          <p:cNvPr id="13" name="Shape 13"/>
          <p:cNvSpPr/>
          <p:nvPr/>
        </p:nvSpPr>
        <p:spPr>
          <a:xfrm>
            <a:off x="961899" y="3377551"/>
            <a:ext cx="6955599" cy="102899"/>
          </a:xfrm>
          <a:prstGeom prst="rect">
            <a:avLst/>
          </a:prstGeom>
          <a:solidFill>
            <a:srgbClr val="2185C5"/>
          </a:solidFill>
          <a:ln>
            <a:noFill/>
          </a:ln>
        </p:spPr>
        <p:txBody>
          <a:bodyPr lIns="91425" tIns="91425" rIns="91425" bIns="91425" anchor="ctr" anchorCtr="0">
            <a:noAutofit/>
          </a:bodyPr>
          <a:lstStyle/>
          <a:p>
            <a:pPr lvl="0">
              <a:spcBef>
                <a:spcPts val="0"/>
              </a:spcBef>
              <a:buNone/>
            </a:pPr>
            <a:endParaRPr sz="1400"/>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ubtitle">
    <p:spTree>
      <p:nvGrpSpPr>
        <p:cNvPr id="1" name="Shape 14"/>
        <p:cNvGrpSpPr/>
        <p:nvPr/>
      </p:nvGrpSpPr>
      <p:grpSpPr>
        <a:xfrm>
          <a:off x="0" y="0"/>
          <a:ext cx="0" cy="0"/>
          <a:chOff x="0" y="0"/>
          <a:chExt cx="0" cy="0"/>
        </a:xfrm>
      </p:grpSpPr>
      <p:sp>
        <p:nvSpPr>
          <p:cNvPr id="15" name="Shape 15"/>
          <p:cNvSpPr/>
          <p:nvPr/>
        </p:nvSpPr>
        <p:spPr>
          <a:xfrm>
            <a:off x="0" y="0"/>
            <a:ext cx="12192000" cy="5323800"/>
          </a:xfrm>
          <a:prstGeom prst="rect">
            <a:avLst/>
          </a:prstGeom>
          <a:solidFill>
            <a:srgbClr val="2185C5"/>
          </a:solidFill>
          <a:ln>
            <a:noFill/>
          </a:ln>
        </p:spPr>
        <p:txBody>
          <a:bodyPr lIns="91425" tIns="91425" rIns="91425" bIns="91425" anchor="ctr" anchorCtr="0">
            <a:noAutofit/>
          </a:bodyPr>
          <a:lstStyle/>
          <a:p>
            <a:pPr lvl="0">
              <a:spcBef>
                <a:spcPts val="0"/>
              </a:spcBef>
              <a:buNone/>
            </a:pPr>
            <a:endParaRPr sz="1400"/>
          </a:p>
        </p:txBody>
      </p:sp>
      <p:sp>
        <p:nvSpPr>
          <p:cNvPr id="16" name="Shape 16"/>
          <p:cNvSpPr txBox="1">
            <a:spLocks noGrp="1"/>
          </p:cNvSpPr>
          <p:nvPr>
            <p:ph type="ctrTitle"/>
          </p:nvPr>
        </p:nvSpPr>
        <p:spPr>
          <a:xfrm>
            <a:off x="914400" y="2111123"/>
            <a:ext cx="10363200" cy="1546500"/>
          </a:xfrm>
          <a:prstGeom prst="rect">
            <a:avLst/>
          </a:prstGeom>
        </p:spPr>
        <p:txBody>
          <a:bodyPr lIns="91425" tIns="91425" rIns="91425" bIns="91425" anchor="b" anchorCtr="0"/>
          <a:lstStyle>
            <a:lvl1pPr lvl="0" algn="ctr" rtl="0">
              <a:spcBef>
                <a:spcPts val="0"/>
              </a:spcBef>
              <a:buClr>
                <a:srgbClr val="FFFFFF"/>
              </a:buClr>
              <a:buSzPct val="100000"/>
              <a:defRPr sz="4800">
                <a:solidFill>
                  <a:srgbClr val="FFFFFF"/>
                </a:solidFill>
              </a:defRPr>
            </a:lvl1pPr>
            <a:lvl2pPr lvl="1" algn="ctr" rtl="0">
              <a:spcBef>
                <a:spcPts val="0"/>
              </a:spcBef>
              <a:buClr>
                <a:srgbClr val="FFFFFF"/>
              </a:buClr>
              <a:buSzPct val="100000"/>
              <a:defRPr sz="4800">
                <a:solidFill>
                  <a:srgbClr val="FFFFFF"/>
                </a:solidFill>
              </a:defRPr>
            </a:lvl2pPr>
            <a:lvl3pPr lvl="2" algn="ctr" rtl="0">
              <a:spcBef>
                <a:spcPts val="0"/>
              </a:spcBef>
              <a:buClr>
                <a:srgbClr val="FFFFFF"/>
              </a:buClr>
              <a:buSzPct val="100000"/>
              <a:defRPr sz="4800">
                <a:solidFill>
                  <a:srgbClr val="FFFFFF"/>
                </a:solidFill>
              </a:defRPr>
            </a:lvl3pPr>
            <a:lvl4pPr lvl="3" algn="ctr" rtl="0">
              <a:spcBef>
                <a:spcPts val="0"/>
              </a:spcBef>
              <a:buClr>
                <a:srgbClr val="FFFFFF"/>
              </a:buClr>
              <a:buSzPct val="100000"/>
              <a:defRPr sz="4800">
                <a:solidFill>
                  <a:srgbClr val="FFFFFF"/>
                </a:solidFill>
              </a:defRPr>
            </a:lvl4pPr>
            <a:lvl5pPr lvl="4" algn="ctr" rtl="0">
              <a:spcBef>
                <a:spcPts val="0"/>
              </a:spcBef>
              <a:buClr>
                <a:srgbClr val="FFFFFF"/>
              </a:buClr>
              <a:buSzPct val="100000"/>
              <a:defRPr sz="4800">
                <a:solidFill>
                  <a:srgbClr val="FFFFFF"/>
                </a:solidFill>
              </a:defRPr>
            </a:lvl5pPr>
            <a:lvl6pPr lvl="5" algn="ctr" rtl="0">
              <a:spcBef>
                <a:spcPts val="0"/>
              </a:spcBef>
              <a:buClr>
                <a:srgbClr val="FFFFFF"/>
              </a:buClr>
              <a:buSzPct val="100000"/>
              <a:defRPr sz="4800">
                <a:solidFill>
                  <a:srgbClr val="FFFFFF"/>
                </a:solidFill>
              </a:defRPr>
            </a:lvl6pPr>
            <a:lvl7pPr lvl="6" algn="ctr" rtl="0">
              <a:spcBef>
                <a:spcPts val="0"/>
              </a:spcBef>
              <a:buClr>
                <a:srgbClr val="FFFFFF"/>
              </a:buClr>
              <a:buSzPct val="100000"/>
              <a:defRPr sz="4800">
                <a:solidFill>
                  <a:srgbClr val="FFFFFF"/>
                </a:solidFill>
              </a:defRPr>
            </a:lvl7pPr>
            <a:lvl8pPr lvl="7" algn="ctr" rtl="0">
              <a:spcBef>
                <a:spcPts val="0"/>
              </a:spcBef>
              <a:buClr>
                <a:srgbClr val="FFFFFF"/>
              </a:buClr>
              <a:buSzPct val="100000"/>
              <a:defRPr sz="4800">
                <a:solidFill>
                  <a:srgbClr val="FFFFFF"/>
                </a:solidFill>
              </a:defRPr>
            </a:lvl8pPr>
            <a:lvl9pPr lvl="8" algn="ctr" rtl="0">
              <a:spcBef>
                <a:spcPts val="0"/>
              </a:spcBef>
              <a:buClr>
                <a:srgbClr val="FFFFFF"/>
              </a:buClr>
              <a:buSzPct val="100000"/>
              <a:defRPr sz="4800">
                <a:solidFill>
                  <a:srgbClr val="FFFFFF"/>
                </a:solidFill>
              </a:defRPr>
            </a:lvl9pPr>
          </a:lstStyle>
          <a:p>
            <a:endParaRPr/>
          </a:p>
        </p:txBody>
      </p:sp>
      <p:sp>
        <p:nvSpPr>
          <p:cNvPr id="17" name="Shape 17"/>
          <p:cNvSpPr txBox="1">
            <a:spLocks noGrp="1"/>
          </p:cNvSpPr>
          <p:nvPr>
            <p:ph type="subTitle" idx="1"/>
          </p:nvPr>
        </p:nvSpPr>
        <p:spPr>
          <a:xfrm>
            <a:off x="914400" y="3786737"/>
            <a:ext cx="10363200" cy="1046400"/>
          </a:xfrm>
          <a:prstGeom prst="rect">
            <a:avLst/>
          </a:prstGeom>
        </p:spPr>
        <p:txBody>
          <a:bodyPr lIns="91425" tIns="91425" rIns="91425" bIns="91425" anchor="t" anchorCtr="0"/>
          <a:lstStyle>
            <a:lvl1pPr lvl="0" algn="ctr" rtl="0">
              <a:spcBef>
                <a:spcPts val="0"/>
              </a:spcBef>
              <a:buClr>
                <a:srgbClr val="FFFFFF"/>
              </a:buClr>
              <a:buSzPct val="100000"/>
              <a:buNone/>
              <a:defRPr sz="2400" b="1">
                <a:solidFill>
                  <a:srgbClr val="FFFFFF"/>
                </a:solidFill>
              </a:defRPr>
            </a:lvl1pPr>
            <a:lvl2pPr lvl="1" algn="ctr" rtl="0">
              <a:spcBef>
                <a:spcPts val="0"/>
              </a:spcBef>
              <a:buClr>
                <a:srgbClr val="FFFFFF"/>
              </a:buClr>
              <a:buNone/>
              <a:defRPr b="1">
                <a:solidFill>
                  <a:srgbClr val="FFFFFF"/>
                </a:solidFill>
              </a:defRPr>
            </a:lvl2pPr>
            <a:lvl3pPr lvl="2" algn="ctr" rtl="0">
              <a:spcBef>
                <a:spcPts val="0"/>
              </a:spcBef>
              <a:buClr>
                <a:srgbClr val="FFFFFF"/>
              </a:buClr>
              <a:buNone/>
              <a:defRPr b="1">
                <a:solidFill>
                  <a:srgbClr val="FFFFFF"/>
                </a:solidFill>
              </a:defRPr>
            </a:lvl3pPr>
            <a:lvl4pPr lvl="3" algn="ctr" rtl="0">
              <a:spcBef>
                <a:spcPts val="0"/>
              </a:spcBef>
              <a:buClr>
                <a:srgbClr val="FFFFFF"/>
              </a:buClr>
              <a:buSzPct val="100000"/>
              <a:buNone/>
              <a:defRPr sz="2400" b="1">
                <a:solidFill>
                  <a:srgbClr val="FFFFFF"/>
                </a:solidFill>
              </a:defRPr>
            </a:lvl4pPr>
            <a:lvl5pPr lvl="4" algn="ctr" rtl="0">
              <a:spcBef>
                <a:spcPts val="0"/>
              </a:spcBef>
              <a:buClr>
                <a:srgbClr val="FFFFFF"/>
              </a:buClr>
              <a:buSzPct val="100000"/>
              <a:buNone/>
              <a:defRPr sz="2400" b="1">
                <a:solidFill>
                  <a:srgbClr val="FFFFFF"/>
                </a:solidFill>
              </a:defRPr>
            </a:lvl5pPr>
            <a:lvl6pPr lvl="5" algn="ctr" rtl="0">
              <a:spcBef>
                <a:spcPts val="0"/>
              </a:spcBef>
              <a:buClr>
                <a:srgbClr val="FFFFFF"/>
              </a:buClr>
              <a:buSzPct val="100000"/>
              <a:buNone/>
              <a:defRPr sz="2400" b="1">
                <a:solidFill>
                  <a:srgbClr val="FFFFFF"/>
                </a:solidFill>
              </a:defRPr>
            </a:lvl6pPr>
            <a:lvl7pPr lvl="6" algn="ctr" rtl="0">
              <a:spcBef>
                <a:spcPts val="0"/>
              </a:spcBef>
              <a:buClr>
                <a:srgbClr val="FFFFFF"/>
              </a:buClr>
              <a:buSzPct val="100000"/>
              <a:buNone/>
              <a:defRPr sz="2400" b="1">
                <a:solidFill>
                  <a:srgbClr val="FFFFFF"/>
                </a:solidFill>
              </a:defRPr>
            </a:lvl7pPr>
            <a:lvl8pPr lvl="7" algn="ctr" rtl="0">
              <a:spcBef>
                <a:spcPts val="0"/>
              </a:spcBef>
              <a:buClr>
                <a:srgbClr val="FFFFFF"/>
              </a:buClr>
              <a:buSzPct val="100000"/>
              <a:buNone/>
              <a:defRPr sz="2400" b="1">
                <a:solidFill>
                  <a:srgbClr val="FFFFFF"/>
                </a:solidFill>
              </a:defRPr>
            </a:lvl8pPr>
            <a:lvl9pPr lvl="8" algn="ctr" rtl="0">
              <a:spcBef>
                <a:spcPts val="0"/>
              </a:spcBef>
              <a:buClr>
                <a:srgbClr val="FFFFFF"/>
              </a:buClr>
              <a:buSzPct val="100000"/>
              <a:buNone/>
              <a:defRPr sz="2400" b="1">
                <a:solidFill>
                  <a:srgbClr val="FFFFFF"/>
                </a:solidFill>
              </a:defRPr>
            </a:lvl9pPr>
          </a:lstStyle>
          <a:p>
            <a:endParaRPr/>
          </a:p>
        </p:txBody>
      </p:sp>
      <p:sp>
        <p:nvSpPr>
          <p:cNvPr id="18" name="Shape 18"/>
          <p:cNvSpPr/>
          <p:nvPr/>
        </p:nvSpPr>
        <p:spPr>
          <a:xfrm>
            <a:off x="4063604" y="5323801"/>
            <a:ext cx="4063600"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sz="1400"/>
          </a:p>
        </p:txBody>
      </p:sp>
      <p:sp>
        <p:nvSpPr>
          <p:cNvPr id="19" name="Shape 19"/>
          <p:cNvSpPr/>
          <p:nvPr/>
        </p:nvSpPr>
        <p:spPr>
          <a:xfrm>
            <a:off x="8128360" y="5323801"/>
            <a:ext cx="4063600" cy="102899"/>
          </a:xfrm>
          <a:prstGeom prst="rect">
            <a:avLst/>
          </a:prstGeom>
          <a:solidFill>
            <a:srgbClr val="F20253"/>
          </a:solidFill>
          <a:ln>
            <a:noFill/>
          </a:ln>
        </p:spPr>
        <p:txBody>
          <a:bodyPr lIns="91425" tIns="91425" rIns="91425" bIns="91425" anchor="ctr" anchorCtr="0">
            <a:noAutofit/>
          </a:bodyPr>
          <a:lstStyle/>
          <a:p>
            <a:pPr lvl="0">
              <a:spcBef>
                <a:spcPts val="0"/>
              </a:spcBef>
              <a:buNone/>
            </a:pPr>
            <a:endParaRPr sz="1400"/>
          </a:p>
        </p:txBody>
      </p:sp>
      <p:sp>
        <p:nvSpPr>
          <p:cNvPr id="20" name="Shape 20"/>
          <p:cNvSpPr/>
          <p:nvPr/>
        </p:nvSpPr>
        <p:spPr>
          <a:xfrm>
            <a:off x="1" y="5323801"/>
            <a:ext cx="4063600" cy="102899"/>
          </a:xfrm>
          <a:prstGeom prst="rect">
            <a:avLst/>
          </a:prstGeom>
          <a:solidFill>
            <a:srgbClr val="7ECEFD"/>
          </a:solidFill>
          <a:ln>
            <a:noFill/>
          </a:ln>
        </p:spPr>
        <p:txBody>
          <a:bodyPr lIns="91425" tIns="91425" rIns="91425" bIns="91425" anchor="ctr" anchorCtr="0">
            <a:noAutofit/>
          </a:bodyPr>
          <a:lstStyle/>
          <a:p>
            <a:pPr lvl="0">
              <a:spcBef>
                <a:spcPts val="0"/>
              </a:spcBef>
              <a:buNone/>
            </a:pPr>
            <a:endParaRPr sz="1400"/>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91600" y="274650"/>
            <a:ext cx="8616800" cy="11430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body" idx="1"/>
          </p:nvPr>
        </p:nvSpPr>
        <p:spPr>
          <a:xfrm>
            <a:off x="1191600" y="1831451"/>
            <a:ext cx="8616800" cy="47363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p:nvPr/>
        </p:nvSpPr>
        <p:spPr>
          <a:xfrm>
            <a:off x="9808489" y="6755101"/>
            <a:ext cx="1191599"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sz="1400"/>
          </a:p>
        </p:txBody>
      </p:sp>
      <p:sp>
        <p:nvSpPr>
          <p:cNvPr id="32" name="Shape 32"/>
          <p:cNvSpPr/>
          <p:nvPr/>
        </p:nvSpPr>
        <p:spPr>
          <a:xfrm>
            <a:off x="11000415" y="6755101"/>
            <a:ext cx="1191599" cy="102899"/>
          </a:xfrm>
          <a:prstGeom prst="rect">
            <a:avLst/>
          </a:prstGeom>
          <a:solidFill>
            <a:srgbClr val="F20253"/>
          </a:solidFill>
          <a:ln>
            <a:noFill/>
          </a:ln>
        </p:spPr>
        <p:txBody>
          <a:bodyPr lIns="91425" tIns="91425" rIns="91425" bIns="91425" anchor="ctr" anchorCtr="0">
            <a:noAutofit/>
          </a:bodyPr>
          <a:lstStyle/>
          <a:p>
            <a:pPr lvl="0">
              <a:spcBef>
                <a:spcPts val="0"/>
              </a:spcBef>
              <a:buNone/>
            </a:pPr>
            <a:endParaRPr sz="1400"/>
          </a:p>
        </p:txBody>
      </p:sp>
      <p:sp>
        <p:nvSpPr>
          <p:cNvPr id="33" name="Shape 33"/>
          <p:cNvSpPr/>
          <p:nvPr/>
        </p:nvSpPr>
        <p:spPr>
          <a:xfrm>
            <a:off x="1" y="6755101"/>
            <a:ext cx="1191599" cy="102899"/>
          </a:xfrm>
          <a:prstGeom prst="rect">
            <a:avLst/>
          </a:prstGeom>
          <a:solidFill>
            <a:srgbClr val="7ECEFD"/>
          </a:solidFill>
          <a:ln>
            <a:noFill/>
          </a:ln>
        </p:spPr>
        <p:txBody>
          <a:bodyPr lIns="91425" tIns="91425" rIns="91425" bIns="91425" anchor="ctr" anchorCtr="0">
            <a:noAutofit/>
          </a:bodyPr>
          <a:lstStyle/>
          <a:p>
            <a:pPr lvl="0">
              <a:spcBef>
                <a:spcPts val="0"/>
              </a:spcBef>
              <a:buNone/>
            </a:pPr>
            <a:endParaRPr sz="1400"/>
          </a:p>
        </p:txBody>
      </p:sp>
      <p:sp>
        <p:nvSpPr>
          <p:cNvPr id="34" name="Shape 34"/>
          <p:cNvSpPr/>
          <p:nvPr/>
        </p:nvSpPr>
        <p:spPr>
          <a:xfrm>
            <a:off x="1191612" y="6755101"/>
            <a:ext cx="8616800" cy="102899"/>
          </a:xfrm>
          <a:prstGeom prst="rect">
            <a:avLst/>
          </a:prstGeom>
          <a:solidFill>
            <a:srgbClr val="2185C5"/>
          </a:solidFill>
          <a:ln>
            <a:noFill/>
          </a:ln>
        </p:spPr>
        <p:txBody>
          <a:bodyPr lIns="91425" tIns="91425" rIns="91425" bIns="91425" anchor="ctr" anchorCtr="0">
            <a:noAutofit/>
          </a:bodyPr>
          <a:lstStyle/>
          <a:p>
            <a:pPr lvl="0">
              <a:spcBef>
                <a:spcPts val="0"/>
              </a:spcBef>
              <a:buNone/>
            </a:pPr>
            <a:endParaRPr sz="1400"/>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1191600" y="274650"/>
            <a:ext cx="8616800" cy="11430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body" idx="1"/>
          </p:nvPr>
        </p:nvSpPr>
        <p:spPr>
          <a:xfrm>
            <a:off x="1191500" y="1600200"/>
            <a:ext cx="4182400" cy="4967700"/>
          </a:xfrm>
          <a:prstGeom prst="rect">
            <a:avLst/>
          </a:prstGeom>
        </p:spPr>
        <p:txBody>
          <a:bodyPr lIns="91425" tIns="91425" rIns="91425" bIns="91425" anchor="t"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8" name="Shape 38"/>
          <p:cNvSpPr txBox="1">
            <a:spLocks noGrp="1"/>
          </p:cNvSpPr>
          <p:nvPr>
            <p:ph type="body" idx="2"/>
          </p:nvPr>
        </p:nvSpPr>
        <p:spPr>
          <a:xfrm>
            <a:off x="5625940" y="1600200"/>
            <a:ext cx="4182400" cy="4967700"/>
          </a:xfrm>
          <a:prstGeom prst="rect">
            <a:avLst/>
          </a:prstGeom>
        </p:spPr>
        <p:txBody>
          <a:bodyPr lIns="91425" tIns="91425" rIns="91425" bIns="91425" anchor="t"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9" name="Shape 39"/>
          <p:cNvSpPr/>
          <p:nvPr/>
        </p:nvSpPr>
        <p:spPr>
          <a:xfrm>
            <a:off x="9808489" y="6755101"/>
            <a:ext cx="1191599"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sz="1400"/>
          </a:p>
        </p:txBody>
      </p:sp>
      <p:sp>
        <p:nvSpPr>
          <p:cNvPr id="40" name="Shape 40"/>
          <p:cNvSpPr/>
          <p:nvPr/>
        </p:nvSpPr>
        <p:spPr>
          <a:xfrm>
            <a:off x="11000415" y="6755101"/>
            <a:ext cx="1191599" cy="102899"/>
          </a:xfrm>
          <a:prstGeom prst="rect">
            <a:avLst/>
          </a:prstGeom>
          <a:solidFill>
            <a:srgbClr val="F20253"/>
          </a:solidFill>
          <a:ln>
            <a:noFill/>
          </a:ln>
        </p:spPr>
        <p:txBody>
          <a:bodyPr lIns="91425" tIns="91425" rIns="91425" bIns="91425" anchor="ctr" anchorCtr="0">
            <a:noAutofit/>
          </a:bodyPr>
          <a:lstStyle/>
          <a:p>
            <a:pPr lvl="0">
              <a:spcBef>
                <a:spcPts val="0"/>
              </a:spcBef>
              <a:buNone/>
            </a:pPr>
            <a:endParaRPr sz="1400"/>
          </a:p>
        </p:txBody>
      </p:sp>
      <p:sp>
        <p:nvSpPr>
          <p:cNvPr id="41" name="Shape 41"/>
          <p:cNvSpPr/>
          <p:nvPr/>
        </p:nvSpPr>
        <p:spPr>
          <a:xfrm>
            <a:off x="1" y="6755101"/>
            <a:ext cx="1191599" cy="102899"/>
          </a:xfrm>
          <a:prstGeom prst="rect">
            <a:avLst/>
          </a:prstGeom>
          <a:solidFill>
            <a:srgbClr val="7ECEFD"/>
          </a:solidFill>
          <a:ln>
            <a:noFill/>
          </a:ln>
        </p:spPr>
        <p:txBody>
          <a:bodyPr lIns="91425" tIns="91425" rIns="91425" bIns="91425" anchor="ctr" anchorCtr="0">
            <a:noAutofit/>
          </a:bodyPr>
          <a:lstStyle/>
          <a:p>
            <a:pPr lvl="0">
              <a:spcBef>
                <a:spcPts val="0"/>
              </a:spcBef>
              <a:buNone/>
            </a:pPr>
            <a:endParaRPr sz="1400"/>
          </a:p>
        </p:txBody>
      </p:sp>
      <p:sp>
        <p:nvSpPr>
          <p:cNvPr id="42" name="Shape 42"/>
          <p:cNvSpPr/>
          <p:nvPr/>
        </p:nvSpPr>
        <p:spPr>
          <a:xfrm>
            <a:off x="1191612" y="6755101"/>
            <a:ext cx="8616800" cy="102899"/>
          </a:xfrm>
          <a:prstGeom prst="rect">
            <a:avLst/>
          </a:prstGeom>
          <a:solidFill>
            <a:srgbClr val="2185C5"/>
          </a:solidFill>
          <a:ln>
            <a:noFill/>
          </a:ln>
        </p:spPr>
        <p:txBody>
          <a:bodyPr lIns="91425" tIns="91425" rIns="91425" bIns="91425" anchor="ctr" anchorCtr="0">
            <a:noAutofit/>
          </a:bodyPr>
          <a:lstStyle/>
          <a:p>
            <a:pPr lvl="0">
              <a:spcBef>
                <a:spcPts val="0"/>
              </a:spcBef>
              <a:buNone/>
            </a:pPr>
            <a:endParaRPr sz="1400"/>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91600" y="274650"/>
            <a:ext cx="8616800" cy="1143000"/>
          </a:xfrm>
          <a:prstGeom prst="rect">
            <a:avLst/>
          </a:prstGeom>
          <a:noFill/>
          <a:ln>
            <a:noFill/>
          </a:ln>
        </p:spPr>
        <p:txBody>
          <a:bodyPr lIns="91425" tIns="91425" rIns="91425" bIns="91425" anchor="b" anchorCtr="0"/>
          <a:lstStyle>
            <a:lvl1pPr lvl="0">
              <a:spcBef>
                <a:spcPts val="0"/>
              </a:spcBef>
              <a:buClr>
                <a:srgbClr val="97ABBC"/>
              </a:buClr>
              <a:buSzPct val="100000"/>
              <a:buFont typeface="Raleway"/>
              <a:buNone/>
              <a:defRPr sz="3600">
                <a:solidFill>
                  <a:srgbClr val="97ABBC"/>
                </a:solidFill>
                <a:latin typeface="Raleway"/>
                <a:ea typeface="Raleway"/>
                <a:cs typeface="Raleway"/>
                <a:sym typeface="Raleway"/>
              </a:defRPr>
            </a:lvl1pPr>
            <a:lvl2pPr lvl="1">
              <a:spcBef>
                <a:spcPts val="0"/>
              </a:spcBef>
              <a:buClr>
                <a:srgbClr val="97ABBC"/>
              </a:buClr>
              <a:buSzPct val="100000"/>
              <a:buFont typeface="Raleway"/>
              <a:buNone/>
              <a:defRPr sz="3600">
                <a:solidFill>
                  <a:srgbClr val="97ABBC"/>
                </a:solidFill>
                <a:latin typeface="Raleway"/>
                <a:ea typeface="Raleway"/>
                <a:cs typeface="Raleway"/>
                <a:sym typeface="Raleway"/>
              </a:defRPr>
            </a:lvl2pPr>
            <a:lvl3pPr lvl="2">
              <a:spcBef>
                <a:spcPts val="0"/>
              </a:spcBef>
              <a:buClr>
                <a:srgbClr val="97ABBC"/>
              </a:buClr>
              <a:buSzPct val="100000"/>
              <a:buFont typeface="Raleway"/>
              <a:buNone/>
              <a:defRPr sz="3600">
                <a:solidFill>
                  <a:srgbClr val="97ABBC"/>
                </a:solidFill>
                <a:latin typeface="Raleway"/>
                <a:ea typeface="Raleway"/>
                <a:cs typeface="Raleway"/>
                <a:sym typeface="Raleway"/>
              </a:defRPr>
            </a:lvl3pPr>
            <a:lvl4pPr lvl="3">
              <a:spcBef>
                <a:spcPts val="0"/>
              </a:spcBef>
              <a:buClr>
                <a:srgbClr val="97ABBC"/>
              </a:buClr>
              <a:buSzPct val="100000"/>
              <a:buFont typeface="Raleway"/>
              <a:buNone/>
              <a:defRPr sz="3600">
                <a:solidFill>
                  <a:srgbClr val="97ABBC"/>
                </a:solidFill>
                <a:latin typeface="Raleway"/>
                <a:ea typeface="Raleway"/>
                <a:cs typeface="Raleway"/>
                <a:sym typeface="Raleway"/>
              </a:defRPr>
            </a:lvl4pPr>
            <a:lvl5pPr lvl="4">
              <a:spcBef>
                <a:spcPts val="0"/>
              </a:spcBef>
              <a:buClr>
                <a:srgbClr val="97ABBC"/>
              </a:buClr>
              <a:buSzPct val="100000"/>
              <a:buFont typeface="Raleway"/>
              <a:buNone/>
              <a:defRPr sz="3600">
                <a:solidFill>
                  <a:srgbClr val="97ABBC"/>
                </a:solidFill>
                <a:latin typeface="Raleway"/>
                <a:ea typeface="Raleway"/>
                <a:cs typeface="Raleway"/>
                <a:sym typeface="Raleway"/>
              </a:defRPr>
            </a:lvl5pPr>
            <a:lvl6pPr lvl="5">
              <a:spcBef>
                <a:spcPts val="0"/>
              </a:spcBef>
              <a:buClr>
                <a:srgbClr val="97ABBC"/>
              </a:buClr>
              <a:buSzPct val="100000"/>
              <a:buFont typeface="Raleway"/>
              <a:buNone/>
              <a:defRPr sz="3600">
                <a:solidFill>
                  <a:srgbClr val="97ABBC"/>
                </a:solidFill>
                <a:latin typeface="Raleway"/>
                <a:ea typeface="Raleway"/>
                <a:cs typeface="Raleway"/>
                <a:sym typeface="Raleway"/>
              </a:defRPr>
            </a:lvl6pPr>
            <a:lvl7pPr lvl="6">
              <a:spcBef>
                <a:spcPts val="0"/>
              </a:spcBef>
              <a:buClr>
                <a:srgbClr val="97ABBC"/>
              </a:buClr>
              <a:buSzPct val="100000"/>
              <a:buFont typeface="Raleway"/>
              <a:buNone/>
              <a:defRPr sz="3600">
                <a:solidFill>
                  <a:srgbClr val="97ABBC"/>
                </a:solidFill>
                <a:latin typeface="Raleway"/>
                <a:ea typeface="Raleway"/>
                <a:cs typeface="Raleway"/>
                <a:sym typeface="Raleway"/>
              </a:defRPr>
            </a:lvl7pPr>
            <a:lvl8pPr lvl="7">
              <a:spcBef>
                <a:spcPts val="0"/>
              </a:spcBef>
              <a:buClr>
                <a:srgbClr val="97ABBC"/>
              </a:buClr>
              <a:buSzPct val="100000"/>
              <a:buFont typeface="Raleway"/>
              <a:buNone/>
              <a:defRPr sz="3600">
                <a:solidFill>
                  <a:srgbClr val="97ABBC"/>
                </a:solidFill>
                <a:latin typeface="Raleway"/>
                <a:ea typeface="Raleway"/>
                <a:cs typeface="Raleway"/>
                <a:sym typeface="Raleway"/>
              </a:defRPr>
            </a:lvl8pPr>
            <a:lvl9pPr lvl="8">
              <a:spcBef>
                <a:spcPts val="0"/>
              </a:spcBef>
              <a:buClr>
                <a:srgbClr val="97ABBC"/>
              </a:buClr>
              <a:buSzPct val="100000"/>
              <a:buFont typeface="Raleway"/>
              <a:buNone/>
              <a:defRPr sz="3600">
                <a:solidFill>
                  <a:srgbClr val="97ABBC"/>
                </a:solidFill>
                <a:latin typeface="Raleway"/>
                <a:ea typeface="Raleway"/>
                <a:cs typeface="Raleway"/>
                <a:sym typeface="Raleway"/>
              </a:defRPr>
            </a:lvl9pPr>
          </a:lstStyle>
          <a:p>
            <a:endParaRPr/>
          </a:p>
        </p:txBody>
      </p:sp>
      <p:sp>
        <p:nvSpPr>
          <p:cNvPr id="7" name="Shape 7"/>
          <p:cNvSpPr txBox="1">
            <a:spLocks noGrp="1"/>
          </p:cNvSpPr>
          <p:nvPr>
            <p:ph type="body" idx="1"/>
          </p:nvPr>
        </p:nvSpPr>
        <p:spPr>
          <a:xfrm>
            <a:off x="1191600" y="1831451"/>
            <a:ext cx="8616800" cy="4736399"/>
          </a:xfrm>
          <a:prstGeom prst="rect">
            <a:avLst/>
          </a:prstGeom>
          <a:noFill/>
          <a:ln>
            <a:noFill/>
          </a:ln>
        </p:spPr>
        <p:txBody>
          <a:bodyPr lIns="91425" tIns="91425" rIns="91425" bIns="91425" anchor="t" anchorCtr="0"/>
          <a:lstStyle>
            <a:lvl1pPr lvl="0">
              <a:spcBef>
                <a:spcPts val="600"/>
              </a:spcBef>
              <a:buClr>
                <a:srgbClr val="677480"/>
              </a:buClr>
              <a:buSzPct val="100000"/>
              <a:buFont typeface="Lato"/>
              <a:buChar char="▷"/>
              <a:defRPr sz="3000">
                <a:solidFill>
                  <a:srgbClr val="677480"/>
                </a:solidFill>
                <a:latin typeface="Lato"/>
                <a:ea typeface="Lato"/>
                <a:cs typeface="Lato"/>
                <a:sym typeface="Lato"/>
              </a:defRPr>
            </a:lvl1pPr>
            <a:lvl2pPr lvl="1">
              <a:spcBef>
                <a:spcPts val="480"/>
              </a:spcBef>
              <a:buClr>
                <a:srgbClr val="677480"/>
              </a:buClr>
              <a:buSzPct val="100000"/>
              <a:buFont typeface="Lato"/>
              <a:defRPr sz="2400">
                <a:solidFill>
                  <a:srgbClr val="677480"/>
                </a:solidFill>
                <a:latin typeface="Lato"/>
                <a:ea typeface="Lato"/>
                <a:cs typeface="Lato"/>
                <a:sym typeface="Lato"/>
              </a:defRPr>
            </a:lvl2pPr>
            <a:lvl3pPr lvl="2">
              <a:spcBef>
                <a:spcPts val="480"/>
              </a:spcBef>
              <a:buClr>
                <a:srgbClr val="677480"/>
              </a:buClr>
              <a:buSzPct val="100000"/>
              <a:buFont typeface="Lato"/>
              <a:defRPr sz="2400">
                <a:solidFill>
                  <a:srgbClr val="677480"/>
                </a:solidFill>
                <a:latin typeface="Lato"/>
                <a:ea typeface="Lato"/>
                <a:cs typeface="Lato"/>
                <a:sym typeface="Lato"/>
              </a:defRPr>
            </a:lvl3pPr>
            <a:lvl4pPr lvl="3">
              <a:spcBef>
                <a:spcPts val="360"/>
              </a:spcBef>
              <a:buClr>
                <a:srgbClr val="677480"/>
              </a:buClr>
              <a:buSzPct val="100000"/>
              <a:buFont typeface="Lato"/>
              <a:defRPr sz="1800">
                <a:solidFill>
                  <a:srgbClr val="677480"/>
                </a:solidFill>
                <a:latin typeface="Lato"/>
                <a:ea typeface="Lato"/>
                <a:cs typeface="Lato"/>
                <a:sym typeface="Lato"/>
              </a:defRPr>
            </a:lvl4pPr>
            <a:lvl5pPr lvl="4">
              <a:spcBef>
                <a:spcPts val="360"/>
              </a:spcBef>
              <a:buClr>
                <a:srgbClr val="677480"/>
              </a:buClr>
              <a:buSzPct val="100000"/>
              <a:buFont typeface="Lato"/>
              <a:defRPr sz="1800">
                <a:solidFill>
                  <a:srgbClr val="677480"/>
                </a:solidFill>
                <a:latin typeface="Lato"/>
                <a:ea typeface="Lato"/>
                <a:cs typeface="Lato"/>
                <a:sym typeface="Lato"/>
              </a:defRPr>
            </a:lvl5pPr>
            <a:lvl6pPr lvl="5">
              <a:spcBef>
                <a:spcPts val="360"/>
              </a:spcBef>
              <a:buClr>
                <a:srgbClr val="677480"/>
              </a:buClr>
              <a:buSzPct val="100000"/>
              <a:buFont typeface="Lato"/>
              <a:defRPr sz="1800">
                <a:solidFill>
                  <a:srgbClr val="677480"/>
                </a:solidFill>
                <a:latin typeface="Lato"/>
                <a:ea typeface="Lato"/>
                <a:cs typeface="Lato"/>
                <a:sym typeface="Lato"/>
              </a:defRPr>
            </a:lvl6pPr>
            <a:lvl7pPr lvl="6">
              <a:spcBef>
                <a:spcPts val="360"/>
              </a:spcBef>
              <a:buClr>
                <a:srgbClr val="677480"/>
              </a:buClr>
              <a:buSzPct val="100000"/>
              <a:buFont typeface="Lato"/>
              <a:defRPr sz="1800">
                <a:solidFill>
                  <a:srgbClr val="677480"/>
                </a:solidFill>
                <a:latin typeface="Lato"/>
                <a:ea typeface="Lato"/>
                <a:cs typeface="Lato"/>
                <a:sym typeface="Lato"/>
              </a:defRPr>
            </a:lvl7pPr>
            <a:lvl8pPr lvl="7">
              <a:spcBef>
                <a:spcPts val="360"/>
              </a:spcBef>
              <a:buClr>
                <a:srgbClr val="677480"/>
              </a:buClr>
              <a:buSzPct val="100000"/>
              <a:buFont typeface="Lato"/>
              <a:defRPr sz="1800">
                <a:solidFill>
                  <a:srgbClr val="677480"/>
                </a:solidFill>
                <a:latin typeface="Lato"/>
                <a:ea typeface="Lato"/>
                <a:cs typeface="Lato"/>
                <a:sym typeface="Lato"/>
              </a:defRPr>
            </a:lvl8pPr>
            <a:lvl9pPr lvl="8">
              <a:spcBef>
                <a:spcPts val="360"/>
              </a:spcBef>
              <a:buClr>
                <a:srgbClr val="677480"/>
              </a:buClr>
              <a:buSzPct val="100000"/>
              <a:buFont typeface="Lato"/>
              <a:defRPr sz="1800">
                <a:solidFill>
                  <a:srgbClr val="677480"/>
                </a:solidFill>
                <a:latin typeface="Lato"/>
                <a:ea typeface="Lato"/>
                <a:cs typeface="Lato"/>
                <a:sym typeface="La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Lst>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ctrTitle"/>
          </p:nvPr>
        </p:nvSpPr>
        <p:spPr>
          <a:xfrm>
            <a:off x="870155" y="2502700"/>
            <a:ext cx="10903975" cy="1546500"/>
          </a:xfrm>
          <a:prstGeom prst="rect">
            <a:avLst/>
          </a:prstGeom>
        </p:spPr>
        <p:txBody>
          <a:bodyPr lIns="91425" tIns="91425" rIns="91425" bIns="91425" anchor="t" anchorCtr="0">
            <a:noAutofit/>
          </a:bodyPr>
          <a:lstStyle/>
          <a:p>
            <a:r>
              <a:rPr lang="en" sz="5400" b="1" spc="300" dirty="0">
                <a:ln w="0"/>
                <a:solidFill>
                  <a:srgbClr val="002060"/>
                </a:solidFill>
                <a:effectLst>
                  <a:outerShdw blurRad="38100" dist="19050" dir="2700000" algn="tl" rotWithShape="0">
                    <a:schemeClr val="dk1">
                      <a:alpha val="40000"/>
                    </a:schemeClr>
                  </a:outerShdw>
                </a:effectLst>
              </a:rPr>
              <a:t>NORMAL DISTRIBUTIONS</a:t>
            </a:r>
            <a:endParaRPr lang="en" sz="5400" b="1" dirty="0">
              <a:ln w="0"/>
              <a:solidFill>
                <a:srgbClr val="002060"/>
              </a:solidFill>
              <a:effectLst>
                <a:outerShdw blurRad="38100" dist="19050" dir="2700000" algn="tl" rotWithShape="0">
                  <a:schemeClr val="dk1">
                    <a:alpha val="40000"/>
                  </a:schemeClr>
                </a:outerShdw>
              </a:effectLst>
            </a:endParaRPr>
          </a:p>
        </p:txBody>
      </p:sp>
      <p:sp>
        <p:nvSpPr>
          <p:cNvPr id="3" name="Shape 78"/>
          <p:cNvSpPr txBox="1">
            <a:spLocks/>
          </p:cNvSpPr>
          <p:nvPr/>
        </p:nvSpPr>
        <p:spPr>
          <a:xfrm>
            <a:off x="973391" y="3482702"/>
            <a:ext cx="10576925" cy="875361"/>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2185C5"/>
              </a:buClr>
              <a:buSzPct val="100000"/>
              <a:buFont typeface="Raleway"/>
              <a:buNone/>
              <a:defRPr sz="4800" b="0" i="0" u="none" strike="noStrike" cap="none">
                <a:solidFill>
                  <a:srgbClr val="2185C5"/>
                </a:solidFill>
                <a:latin typeface="Raleway"/>
                <a:ea typeface="Raleway"/>
                <a:cs typeface="Raleway"/>
                <a:sym typeface="Raleway"/>
              </a:defRPr>
            </a:lvl1pPr>
            <a:lvl2pPr lvl="1">
              <a:spcBef>
                <a:spcPts val="0"/>
              </a:spcBef>
              <a:buClr>
                <a:srgbClr val="2185C5"/>
              </a:buClr>
              <a:buSzPct val="100000"/>
              <a:buFont typeface="Raleway"/>
              <a:buNone/>
              <a:defRPr sz="4800">
                <a:solidFill>
                  <a:srgbClr val="2185C5"/>
                </a:solidFill>
                <a:latin typeface="Raleway"/>
                <a:ea typeface="Raleway"/>
                <a:cs typeface="Raleway"/>
                <a:sym typeface="Raleway"/>
              </a:defRPr>
            </a:lvl2pPr>
            <a:lvl3pPr lvl="2">
              <a:spcBef>
                <a:spcPts val="0"/>
              </a:spcBef>
              <a:buClr>
                <a:srgbClr val="2185C5"/>
              </a:buClr>
              <a:buSzPct val="100000"/>
              <a:buFont typeface="Raleway"/>
              <a:buNone/>
              <a:defRPr sz="4800">
                <a:solidFill>
                  <a:srgbClr val="2185C5"/>
                </a:solidFill>
                <a:latin typeface="Raleway"/>
                <a:ea typeface="Raleway"/>
                <a:cs typeface="Raleway"/>
                <a:sym typeface="Raleway"/>
              </a:defRPr>
            </a:lvl3pPr>
            <a:lvl4pPr lvl="3">
              <a:spcBef>
                <a:spcPts val="0"/>
              </a:spcBef>
              <a:buClr>
                <a:srgbClr val="2185C5"/>
              </a:buClr>
              <a:buSzPct val="100000"/>
              <a:buFont typeface="Raleway"/>
              <a:buNone/>
              <a:defRPr sz="4800">
                <a:solidFill>
                  <a:srgbClr val="2185C5"/>
                </a:solidFill>
                <a:latin typeface="Raleway"/>
                <a:ea typeface="Raleway"/>
                <a:cs typeface="Raleway"/>
                <a:sym typeface="Raleway"/>
              </a:defRPr>
            </a:lvl4pPr>
            <a:lvl5pPr lvl="4">
              <a:spcBef>
                <a:spcPts val="0"/>
              </a:spcBef>
              <a:buClr>
                <a:srgbClr val="2185C5"/>
              </a:buClr>
              <a:buSzPct val="100000"/>
              <a:buFont typeface="Raleway"/>
              <a:buNone/>
              <a:defRPr sz="4800">
                <a:solidFill>
                  <a:srgbClr val="2185C5"/>
                </a:solidFill>
                <a:latin typeface="Raleway"/>
                <a:ea typeface="Raleway"/>
                <a:cs typeface="Raleway"/>
                <a:sym typeface="Raleway"/>
              </a:defRPr>
            </a:lvl5pPr>
            <a:lvl6pPr lvl="5">
              <a:spcBef>
                <a:spcPts val="0"/>
              </a:spcBef>
              <a:buClr>
                <a:srgbClr val="2185C5"/>
              </a:buClr>
              <a:buSzPct val="100000"/>
              <a:buFont typeface="Raleway"/>
              <a:buNone/>
              <a:defRPr sz="4800">
                <a:solidFill>
                  <a:srgbClr val="2185C5"/>
                </a:solidFill>
                <a:latin typeface="Raleway"/>
                <a:ea typeface="Raleway"/>
                <a:cs typeface="Raleway"/>
                <a:sym typeface="Raleway"/>
              </a:defRPr>
            </a:lvl6pPr>
            <a:lvl7pPr lvl="6">
              <a:spcBef>
                <a:spcPts val="0"/>
              </a:spcBef>
              <a:buClr>
                <a:srgbClr val="2185C5"/>
              </a:buClr>
              <a:buSzPct val="100000"/>
              <a:buFont typeface="Raleway"/>
              <a:buNone/>
              <a:defRPr sz="4800">
                <a:solidFill>
                  <a:srgbClr val="2185C5"/>
                </a:solidFill>
                <a:latin typeface="Raleway"/>
                <a:ea typeface="Raleway"/>
                <a:cs typeface="Raleway"/>
                <a:sym typeface="Raleway"/>
              </a:defRPr>
            </a:lvl7pPr>
            <a:lvl8pPr lvl="7">
              <a:spcBef>
                <a:spcPts val="0"/>
              </a:spcBef>
              <a:buClr>
                <a:srgbClr val="2185C5"/>
              </a:buClr>
              <a:buSzPct val="100000"/>
              <a:buFont typeface="Raleway"/>
              <a:buNone/>
              <a:defRPr sz="4800">
                <a:solidFill>
                  <a:srgbClr val="2185C5"/>
                </a:solidFill>
                <a:latin typeface="Raleway"/>
                <a:ea typeface="Raleway"/>
                <a:cs typeface="Raleway"/>
                <a:sym typeface="Raleway"/>
              </a:defRPr>
            </a:lvl8pPr>
            <a:lvl9pPr lvl="8">
              <a:spcBef>
                <a:spcPts val="0"/>
              </a:spcBef>
              <a:buClr>
                <a:srgbClr val="2185C5"/>
              </a:buClr>
              <a:buSzPct val="100000"/>
              <a:buFont typeface="Raleway"/>
              <a:buNone/>
              <a:defRPr sz="4800">
                <a:solidFill>
                  <a:srgbClr val="2185C5"/>
                </a:solidFill>
                <a:latin typeface="Raleway"/>
                <a:ea typeface="Raleway"/>
                <a:cs typeface="Raleway"/>
                <a:sym typeface="Raleway"/>
              </a:defRPr>
            </a:lvl9pPr>
          </a:lstStyle>
          <a:p>
            <a:r>
              <a:rPr lang="en-US" sz="3200" dirty="0">
                <a:ln w="0"/>
                <a:solidFill>
                  <a:srgbClr val="0070C0"/>
                </a:solidFill>
                <a:effectLst>
                  <a:outerShdw blurRad="38100" dist="19050" dir="2700000" algn="tl" rotWithShape="0">
                    <a:schemeClr val="dk1">
                      <a:alpha val="40000"/>
                    </a:schemeClr>
                  </a:outerShdw>
                </a:effectLst>
              </a:rPr>
              <a:t>The Normal Curve, Skewness, Kurtosis, and Probability</a:t>
            </a:r>
            <a:endParaRPr lang="en" sz="3200" dirty="0">
              <a:ln w="0"/>
              <a:solidFill>
                <a:srgbClr val="0070C0"/>
              </a:solidFill>
              <a:effectLst>
                <a:outerShdw blurRad="38100" dist="19050" dir="2700000" algn="tl" rotWithShape="0">
                  <a:schemeClr val="dk1">
                    <a:alpha val="40000"/>
                  </a:schemeClr>
                </a:outerShdw>
              </a:effectLst>
            </a:endParaRPr>
          </a:p>
        </p:txBody>
      </p:sp>
      <p:sp>
        <p:nvSpPr>
          <p:cNvPr id="4" name="Shape 78"/>
          <p:cNvSpPr txBox="1">
            <a:spLocks/>
          </p:cNvSpPr>
          <p:nvPr/>
        </p:nvSpPr>
        <p:spPr>
          <a:xfrm>
            <a:off x="5608057" y="5631632"/>
            <a:ext cx="6166073" cy="545863"/>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2185C5"/>
              </a:buClr>
              <a:buSzPct val="100000"/>
              <a:buFont typeface="Raleway"/>
              <a:buNone/>
              <a:defRPr sz="4800" b="0" i="0" u="none" strike="noStrike" cap="none">
                <a:solidFill>
                  <a:srgbClr val="2185C5"/>
                </a:solidFill>
                <a:latin typeface="Raleway"/>
                <a:ea typeface="Raleway"/>
                <a:cs typeface="Raleway"/>
                <a:sym typeface="Raleway"/>
              </a:defRPr>
            </a:lvl1pPr>
            <a:lvl2pPr lvl="1">
              <a:spcBef>
                <a:spcPts val="0"/>
              </a:spcBef>
              <a:buClr>
                <a:srgbClr val="2185C5"/>
              </a:buClr>
              <a:buSzPct val="100000"/>
              <a:buFont typeface="Raleway"/>
              <a:buNone/>
              <a:defRPr sz="4800">
                <a:solidFill>
                  <a:srgbClr val="2185C5"/>
                </a:solidFill>
                <a:latin typeface="Raleway"/>
                <a:ea typeface="Raleway"/>
                <a:cs typeface="Raleway"/>
                <a:sym typeface="Raleway"/>
              </a:defRPr>
            </a:lvl2pPr>
            <a:lvl3pPr lvl="2">
              <a:spcBef>
                <a:spcPts val="0"/>
              </a:spcBef>
              <a:buClr>
                <a:srgbClr val="2185C5"/>
              </a:buClr>
              <a:buSzPct val="100000"/>
              <a:buFont typeface="Raleway"/>
              <a:buNone/>
              <a:defRPr sz="4800">
                <a:solidFill>
                  <a:srgbClr val="2185C5"/>
                </a:solidFill>
                <a:latin typeface="Raleway"/>
                <a:ea typeface="Raleway"/>
                <a:cs typeface="Raleway"/>
                <a:sym typeface="Raleway"/>
              </a:defRPr>
            </a:lvl3pPr>
            <a:lvl4pPr lvl="3">
              <a:spcBef>
                <a:spcPts val="0"/>
              </a:spcBef>
              <a:buClr>
                <a:srgbClr val="2185C5"/>
              </a:buClr>
              <a:buSzPct val="100000"/>
              <a:buFont typeface="Raleway"/>
              <a:buNone/>
              <a:defRPr sz="4800">
                <a:solidFill>
                  <a:srgbClr val="2185C5"/>
                </a:solidFill>
                <a:latin typeface="Raleway"/>
                <a:ea typeface="Raleway"/>
                <a:cs typeface="Raleway"/>
                <a:sym typeface="Raleway"/>
              </a:defRPr>
            </a:lvl4pPr>
            <a:lvl5pPr lvl="4">
              <a:spcBef>
                <a:spcPts val="0"/>
              </a:spcBef>
              <a:buClr>
                <a:srgbClr val="2185C5"/>
              </a:buClr>
              <a:buSzPct val="100000"/>
              <a:buFont typeface="Raleway"/>
              <a:buNone/>
              <a:defRPr sz="4800">
                <a:solidFill>
                  <a:srgbClr val="2185C5"/>
                </a:solidFill>
                <a:latin typeface="Raleway"/>
                <a:ea typeface="Raleway"/>
                <a:cs typeface="Raleway"/>
                <a:sym typeface="Raleway"/>
              </a:defRPr>
            </a:lvl5pPr>
            <a:lvl6pPr lvl="5">
              <a:spcBef>
                <a:spcPts val="0"/>
              </a:spcBef>
              <a:buClr>
                <a:srgbClr val="2185C5"/>
              </a:buClr>
              <a:buSzPct val="100000"/>
              <a:buFont typeface="Raleway"/>
              <a:buNone/>
              <a:defRPr sz="4800">
                <a:solidFill>
                  <a:srgbClr val="2185C5"/>
                </a:solidFill>
                <a:latin typeface="Raleway"/>
                <a:ea typeface="Raleway"/>
                <a:cs typeface="Raleway"/>
                <a:sym typeface="Raleway"/>
              </a:defRPr>
            </a:lvl6pPr>
            <a:lvl7pPr lvl="6">
              <a:spcBef>
                <a:spcPts val="0"/>
              </a:spcBef>
              <a:buClr>
                <a:srgbClr val="2185C5"/>
              </a:buClr>
              <a:buSzPct val="100000"/>
              <a:buFont typeface="Raleway"/>
              <a:buNone/>
              <a:defRPr sz="4800">
                <a:solidFill>
                  <a:srgbClr val="2185C5"/>
                </a:solidFill>
                <a:latin typeface="Raleway"/>
                <a:ea typeface="Raleway"/>
                <a:cs typeface="Raleway"/>
                <a:sym typeface="Raleway"/>
              </a:defRPr>
            </a:lvl7pPr>
            <a:lvl8pPr lvl="7">
              <a:spcBef>
                <a:spcPts val="0"/>
              </a:spcBef>
              <a:buClr>
                <a:srgbClr val="2185C5"/>
              </a:buClr>
              <a:buSzPct val="100000"/>
              <a:buFont typeface="Raleway"/>
              <a:buNone/>
              <a:defRPr sz="4800">
                <a:solidFill>
                  <a:srgbClr val="2185C5"/>
                </a:solidFill>
                <a:latin typeface="Raleway"/>
                <a:ea typeface="Raleway"/>
                <a:cs typeface="Raleway"/>
                <a:sym typeface="Raleway"/>
              </a:defRPr>
            </a:lvl8pPr>
            <a:lvl9pPr lvl="8">
              <a:spcBef>
                <a:spcPts val="0"/>
              </a:spcBef>
              <a:buClr>
                <a:srgbClr val="2185C5"/>
              </a:buClr>
              <a:buSzPct val="100000"/>
              <a:buFont typeface="Raleway"/>
              <a:buNone/>
              <a:defRPr sz="4800">
                <a:solidFill>
                  <a:srgbClr val="2185C5"/>
                </a:solidFill>
                <a:latin typeface="Raleway"/>
                <a:ea typeface="Raleway"/>
                <a:cs typeface="Raleway"/>
                <a:sym typeface="Raleway"/>
              </a:defRPr>
            </a:lvl9pPr>
          </a:lstStyle>
          <a:p>
            <a:pPr algn="r"/>
            <a:r>
              <a:rPr lang="en-US" sz="1800" b="1" dirty="0">
                <a:ln w="0"/>
                <a:solidFill>
                  <a:schemeClr val="tx1">
                    <a:lumMod val="65000"/>
                    <a:lumOff val="35000"/>
                  </a:schemeClr>
                </a:solidFill>
                <a:effectLst>
                  <a:outerShdw blurRad="38100" dist="19050" dir="2700000" algn="tl" rotWithShape="0">
                    <a:schemeClr val="dk1">
                      <a:alpha val="40000"/>
                    </a:schemeClr>
                  </a:outerShdw>
                </a:effectLst>
              </a:rPr>
              <a:t>VON CHRISTOPHER G. CHUA, LPT, MST</a:t>
            </a:r>
          </a:p>
          <a:p>
            <a:pPr algn="r"/>
            <a:r>
              <a:rPr lang="en-US" sz="1800" dirty="0">
                <a:ln w="0"/>
                <a:solidFill>
                  <a:schemeClr val="tx1">
                    <a:lumMod val="50000"/>
                    <a:lumOff val="50000"/>
                  </a:schemeClr>
                </a:solidFill>
                <a:effectLst>
                  <a:outerShdw blurRad="38100" dist="19050" dir="2700000" algn="tl" rotWithShape="0">
                    <a:schemeClr val="dk1">
                      <a:alpha val="40000"/>
                    </a:schemeClr>
                  </a:outerShdw>
                </a:effectLst>
              </a:rPr>
              <a:t>Affiliate, ESSU-Graduate School</a:t>
            </a:r>
            <a:endParaRPr lang="en" sz="1800" dirty="0">
              <a:ln w="0"/>
              <a:solidFill>
                <a:schemeClr val="tx1">
                  <a:lumMod val="50000"/>
                  <a:lumOff val="50000"/>
                </a:schemeClr>
              </a:solidFill>
              <a:effectLst>
                <a:outerShdw blurRad="38100" dist="19050" dir="2700000" algn="tl" rotWithShape="0">
                  <a:schemeClr val="dk1">
                    <a:alpha val="40000"/>
                  </a:schemeClr>
                </a:outerShdw>
              </a:effectLst>
            </a:endParaRPr>
          </a:p>
        </p:txBody>
      </p:sp>
      <p:sp>
        <p:nvSpPr>
          <p:cNvPr id="5" name="Shape 78"/>
          <p:cNvSpPr txBox="1">
            <a:spLocks/>
          </p:cNvSpPr>
          <p:nvPr/>
        </p:nvSpPr>
        <p:spPr>
          <a:xfrm>
            <a:off x="921773" y="2229768"/>
            <a:ext cx="6591969" cy="545863"/>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2185C5"/>
              </a:buClr>
              <a:buSzPct val="100000"/>
              <a:buFont typeface="Raleway"/>
              <a:buNone/>
              <a:defRPr sz="4800" b="0" i="0" u="none" strike="noStrike" cap="none">
                <a:solidFill>
                  <a:srgbClr val="2185C5"/>
                </a:solidFill>
                <a:latin typeface="Raleway"/>
                <a:ea typeface="Raleway"/>
                <a:cs typeface="Raleway"/>
                <a:sym typeface="Raleway"/>
              </a:defRPr>
            </a:lvl1pPr>
            <a:lvl2pPr lvl="1">
              <a:spcBef>
                <a:spcPts val="0"/>
              </a:spcBef>
              <a:buClr>
                <a:srgbClr val="2185C5"/>
              </a:buClr>
              <a:buSzPct val="100000"/>
              <a:buFont typeface="Raleway"/>
              <a:buNone/>
              <a:defRPr sz="4800">
                <a:solidFill>
                  <a:srgbClr val="2185C5"/>
                </a:solidFill>
                <a:latin typeface="Raleway"/>
                <a:ea typeface="Raleway"/>
                <a:cs typeface="Raleway"/>
                <a:sym typeface="Raleway"/>
              </a:defRPr>
            </a:lvl2pPr>
            <a:lvl3pPr lvl="2">
              <a:spcBef>
                <a:spcPts val="0"/>
              </a:spcBef>
              <a:buClr>
                <a:srgbClr val="2185C5"/>
              </a:buClr>
              <a:buSzPct val="100000"/>
              <a:buFont typeface="Raleway"/>
              <a:buNone/>
              <a:defRPr sz="4800">
                <a:solidFill>
                  <a:srgbClr val="2185C5"/>
                </a:solidFill>
                <a:latin typeface="Raleway"/>
                <a:ea typeface="Raleway"/>
                <a:cs typeface="Raleway"/>
                <a:sym typeface="Raleway"/>
              </a:defRPr>
            </a:lvl3pPr>
            <a:lvl4pPr lvl="3">
              <a:spcBef>
                <a:spcPts val="0"/>
              </a:spcBef>
              <a:buClr>
                <a:srgbClr val="2185C5"/>
              </a:buClr>
              <a:buSzPct val="100000"/>
              <a:buFont typeface="Raleway"/>
              <a:buNone/>
              <a:defRPr sz="4800">
                <a:solidFill>
                  <a:srgbClr val="2185C5"/>
                </a:solidFill>
                <a:latin typeface="Raleway"/>
                <a:ea typeface="Raleway"/>
                <a:cs typeface="Raleway"/>
                <a:sym typeface="Raleway"/>
              </a:defRPr>
            </a:lvl4pPr>
            <a:lvl5pPr lvl="4">
              <a:spcBef>
                <a:spcPts val="0"/>
              </a:spcBef>
              <a:buClr>
                <a:srgbClr val="2185C5"/>
              </a:buClr>
              <a:buSzPct val="100000"/>
              <a:buFont typeface="Raleway"/>
              <a:buNone/>
              <a:defRPr sz="4800">
                <a:solidFill>
                  <a:srgbClr val="2185C5"/>
                </a:solidFill>
                <a:latin typeface="Raleway"/>
                <a:ea typeface="Raleway"/>
                <a:cs typeface="Raleway"/>
                <a:sym typeface="Raleway"/>
              </a:defRPr>
            </a:lvl5pPr>
            <a:lvl6pPr lvl="5">
              <a:spcBef>
                <a:spcPts val="0"/>
              </a:spcBef>
              <a:buClr>
                <a:srgbClr val="2185C5"/>
              </a:buClr>
              <a:buSzPct val="100000"/>
              <a:buFont typeface="Raleway"/>
              <a:buNone/>
              <a:defRPr sz="4800">
                <a:solidFill>
                  <a:srgbClr val="2185C5"/>
                </a:solidFill>
                <a:latin typeface="Raleway"/>
                <a:ea typeface="Raleway"/>
                <a:cs typeface="Raleway"/>
                <a:sym typeface="Raleway"/>
              </a:defRPr>
            </a:lvl6pPr>
            <a:lvl7pPr lvl="6">
              <a:spcBef>
                <a:spcPts val="0"/>
              </a:spcBef>
              <a:buClr>
                <a:srgbClr val="2185C5"/>
              </a:buClr>
              <a:buSzPct val="100000"/>
              <a:buFont typeface="Raleway"/>
              <a:buNone/>
              <a:defRPr sz="4800">
                <a:solidFill>
                  <a:srgbClr val="2185C5"/>
                </a:solidFill>
                <a:latin typeface="Raleway"/>
                <a:ea typeface="Raleway"/>
                <a:cs typeface="Raleway"/>
                <a:sym typeface="Raleway"/>
              </a:defRPr>
            </a:lvl7pPr>
            <a:lvl8pPr lvl="7">
              <a:spcBef>
                <a:spcPts val="0"/>
              </a:spcBef>
              <a:buClr>
                <a:srgbClr val="2185C5"/>
              </a:buClr>
              <a:buSzPct val="100000"/>
              <a:buFont typeface="Raleway"/>
              <a:buNone/>
              <a:defRPr sz="4800">
                <a:solidFill>
                  <a:srgbClr val="2185C5"/>
                </a:solidFill>
                <a:latin typeface="Raleway"/>
                <a:ea typeface="Raleway"/>
                <a:cs typeface="Raleway"/>
                <a:sym typeface="Raleway"/>
              </a:defRPr>
            </a:lvl8pPr>
            <a:lvl9pPr lvl="8">
              <a:spcBef>
                <a:spcPts val="0"/>
              </a:spcBef>
              <a:buClr>
                <a:srgbClr val="2185C5"/>
              </a:buClr>
              <a:buSzPct val="100000"/>
              <a:buFont typeface="Raleway"/>
              <a:buNone/>
              <a:defRPr sz="4800">
                <a:solidFill>
                  <a:srgbClr val="2185C5"/>
                </a:solidFill>
                <a:latin typeface="Raleway"/>
                <a:ea typeface="Raleway"/>
                <a:cs typeface="Raleway"/>
                <a:sym typeface="Raleway"/>
              </a:defRPr>
            </a:lvl9pPr>
          </a:lstStyle>
          <a:p>
            <a:r>
              <a:rPr lang="en-US" sz="2400" spc="300" dirty="0">
                <a:ln w="0"/>
                <a:solidFill>
                  <a:schemeClr val="bg1">
                    <a:lumMod val="65000"/>
                  </a:schemeClr>
                </a:solidFill>
                <a:effectLst>
                  <a:outerShdw blurRad="38100" dist="19050" dir="2700000" algn="tl" rotWithShape="0">
                    <a:schemeClr val="dk1">
                      <a:alpha val="40000"/>
                    </a:schemeClr>
                  </a:outerShdw>
                </a:effectLst>
                <a:latin typeface="Lato" panose="020B0604020202020204" charset="0"/>
              </a:rPr>
              <a:t>MAED 602: STATISTICAL METHODS</a:t>
            </a:r>
            <a:endParaRPr lang="en" sz="2400" spc="300" dirty="0">
              <a:ln w="0"/>
              <a:solidFill>
                <a:schemeClr val="bg1">
                  <a:lumMod val="65000"/>
                </a:schemeClr>
              </a:solidFill>
              <a:effectLst>
                <a:outerShdw blurRad="38100" dist="19050" dir="2700000" algn="tl" rotWithShape="0">
                  <a:schemeClr val="dk1">
                    <a:alpha val="40000"/>
                  </a:schemeClr>
                </a:outerShdw>
              </a:effectLst>
              <a:latin typeface="Lato" panose="020B0604020202020204" charset="0"/>
            </a:endParaRPr>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78"/>
                                        </p:tgtEl>
                                        <p:attrNameLst>
                                          <p:attrName>style.visibility</p:attrName>
                                        </p:attrNameLst>
                                      </p:cBhvr>
                                      <p:to>
                                        <p:strVal val="visible"/>
                                      </p:to>
                                    </p:set>
                                    <p:animEffect transition="in" filter="fade">
                                      <p:cBhvr>
                                        <p:cTn id="11" dur="1000"/>
                                        <p:tgtEl>
                                          <p:spTgt spid="78"/>
                                        </p:tgtEl>
                                      </p:cBhvr>
                                    </p:animEffect>
                                    <p:anim calcmode="lin" valueType="num">
                                      <p:cBhvr>
                                        <p:cTn id="12" dur="1000" fill="hold"/>
                                        <p:tgtEl>
                                          <p:spTgt spid="78"/>
                                        </p:tgtEl>
                                        <p:attrNameLst>
                                          <p:attrName>ppt_x</p:attrName>
                                        </p:attrNameLst>
                                      </p:cBhvr>
                                      <p:tavLst>
                                        <p:tav tm="0">
                                          <p:val>
                                            <p:strVal val="#ppt_x"/>
                                          </p:val>
                                        </p:tav>
                                        <p:tav tm="100000">
                                          <p:val>
                                            <p:strVal val="#ppt_x"/>
                                          </p:val>
                                        </p:tav>
                                      </p:tavLst>
                                    </p:anim>
                                    <p:anim calcmode="lin" valueType="num">
                                      <p:cBhvr>
                                        <p:cTn id="13" dur="1000" fill="hold"/>
                                        <p:tgtEl>
                                          <p:spTgt spid="78"/>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p:bldP spid="3" grpId="0"/>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Shape 112"/>
          <p:cNvSpPr txBox="1">
            <a:spLocks noGrp="1"/>
          </p:cNvSpPr>
          <p:nvPr>
            <p:ph type="body" idx="1"/>
          </p:nvPr>
        </p:nvSpPr>
        <p:spPr>
          <a:xfrm>
            <a:off x="553452" y="929330"/>
            <a:ext cx="11093115" cy="5159284"/>
          </a:xfrm>
          <a:prstGeom prst="rect">
            <a:avLst/>
          </a:prstGeom>
        </p:spPr>
        <p:txBody>
          <a:bodyPr lIns="91425" tIns="91425" rIns="91425" bIns="91425" anchor="t" anchorCtr="0">
            <a:noAutofit/>
          </a:bodyPr>
          <a:lstStyle/>
          <a:p>
            <a:pPr algn="ctr">
              <a:buNone/>
            </a:pPr>
            <a:r>
              <a:rPr lang="en-US" sz="2400" dirty="0">
                <a:solidFill>
                  <a:schemeClr val="tx1">
                    <a:lumMod val="65000"/>
                    <a:lumOff val="35000"/>
                  </a:schemeClr>
                </a:solidFill>
                <a:latin typeface="Lato" panose="020B0604020202020204" charset="0"/>
              </a:rPr>
              <a:t>The mean score of 250 job applicants of a private company in an English Proficiency Test is 67 with a standard deviation of 6. If this data is normally distributed, what interval would represent scores within one standard deviation away from the mean? 2 standard deviations? 3?</a:t>
            </a:r>
          </a:p>
        </p:txBody>
      </p:sp>
      <p:cxnSp>
        <p:nvCxnSpPr>
          <p:cNvPr id="8" name="Straight Connector 7"/>
          <p:cNvCxnSpPr/>
          <p:nvPr/>
        </p:nvCxnSpPr>
        <p:spPr>
          <a:xfrm>
            <a:off x="1593272" y="5778559"/>
            <a:ext cx="9233690" cy="0"/>
          </a:xfrm>
          <a:prstGeom prst="line">
            <a:avLst/>
          </a:prstGeom>
        </p:spPr>
        <p:style>
          <a:lnRef idx="1">
            <a:schemeClr val="dk1"/>
          </a:lnRef>
          <a:fillRef idx="0">
            <a:schemeClr val="dk1"/>
          </a:fillRef>
          <a:effectRef idx="0">
            <a:schemeClr val="dk1"/>
          </a:effectRef>
          <a:fontRef idx="minor">
            <a:schemeClr val="tx1"/>
          </a:fontRef>
        </p:style>
      </p:cxnSp>
      <p:sp>
        <p:nvSpPr>
          <p:cNvPr id="9" name="Freeform 8"/>
          <p:cNvSpPr/>
          <p:nvPr/>
        </p:nvSpPr>
        <p:spPr>
          <a:xfrm>
            <a:off x="2119746" y="2923309"/>
            <a:ext cx="8298872" cy="2837623"/>
          </a:xfrm>
          <a:custGeom>
            <a:avLst/>
            <a:gdLst>
              <a:gd name="connsiteX0" fmla="*/ 0 w 6256421"/>
              <a:gd name="connsiteY0" fmla="*/ 2334157 h 2334444"/>
              <a:gd name="connsiteX1" fmla="*/ 1491916 w 6256421"/>
              <a:gd name="connsiteY1" fmla="*/ 1901020 h 2334444"/>
              <a:gd name="connsiteX2" fmla="*/ 3080084 w 6256421"/>
              <a:gd name="connsiteY2" fmla="*/ 31 h 2334444"/>
              <a:gd name="connsiteX3" fmla="*/ 4716379 w 6256421"/>
              <a:gd name="connsiteY3" fmla="*/ 1949147 h 2334444"/>
              <a:gd name="connsiteX4" fmla="*/ 6256421 w 6256421"/>
              <a:gd name="connsiteY4" fmla="*/ 2334157 h 2334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6421" h="2334444">
                <a:moveTo>
                  <a:pt x="0" y="2334157"/>
                </a:moveTo>
                <a:cubicBezTo>
                  <a:pt x="489284" y="2312099"/>
                  <a:pt x="978569" y="2290041"/>
                  <a:pt x="1491916" y="1901020"/>
                </a:cubicBezTo>
                <a:cubicBezTo>
                  <a:pt x="2005263" y="1511999"/>
                  <a:pt x="2542674" y="-7990"/>
                  <a:pt x="3080084" y="31"/>
                </a:cubicBezTo>
                <a:cubicBezTo>
                  <a:pt x="3617494" y="8052"/>
                  <a:pt x="4186990" y="1560126"/>
                  <a:pt x="4716379" y="1949147"/>
                </a:cubicBezTo>
                <a:cubicBezTo>
                  <a:pt x="5245769" y="2338168"/>
                  <a:pt x="5751095" y="2336162"/>
                  <a:pt x="6256421" y="2334157"/>
                </a:cubicBezTo>
              </a:path>
            </a:pathLst>
          </a:cu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14" name="Straight Connector 13"/>
          <p:cNvCxnSpPr>
            <a:endCxn id="9" idx="2"/>
          </p:cNvCxnSpPr>
          <p:nvPr/>
        </p:nvCxnSpPr>
        <p:spPr>
          <a:xfrm flipH="1" flipV="1">
            <a:off x="6205344" y="2923347"/>
            <a:ext cx="15347" cy="2855212"/>
          </a:xfrm>
          <a:prstGeom prst="line">
            <a:avLst/>
          </a:prstGeom>
        </p:spPr>
        <p:style>
          <a:lnRef idx="2">
            <a:schemeClr val="accent6"/>
          </a:lnRef>
          <a:fillRef idx="0">
            <a:schemeClr val="accent6"/>
          </a:fillRef>
          <a:effectRef idx="1">
            <a:schemeClr val="accent6"/>
          </a:effectRef>
          <a:fontRef idx="minor">
            <a:schemeClr val="tx1"/>
          </a:fontRef>
        </p:style>
      </p:cxnSp>
      <p:cxnSp>
        <p:nvCxnSpPr>
          <p:cNvPr id="16" name="Straight Connector 15"/>
          <p:cNvCxnSpPr/>
          <p:nvPr/>
        </p:nvCxnSpPr>
        <p:spPr>
          <a:xfrm flipH="1" flipV="1">
            <a:off x="7245164" y="2923347"/>
            <a:ext cx="15347" cy="2855212"/>
          </a:xfrm>
          <a:prstGeom prst="line">
            <a:avLst/>
          </a:prstGeom>
        </p:spPr>
        <p:style>
          <a:lnRef idx="2">
            <a:schemeClr val="accent6"/>
          </a:lnRef>
          <a:fillRef idx="0">
            <a:schemeClr val="accent6"/>
          </a:fillRef>
          <a:effectRef idx="1">
            <a:schemeClr val="accent6"/>
          </a:effectRef>
          <a:fontRef idx="minor">
            <a:schemeClr val="tx1"/>
          </a:fontRef>
        </p:style>
      </p:cxnSp>
      <p:cxnSp>
        <p:nvCxnSpPr>
          <p:cNvPr id="17" name="Straight Connector 16"/>
          <p:cNvCxnSpPr/>
          <p:nvPr/>
        </p:nvCxnSpPr>
        <p:spPr>
          <a:xfrm flipH="1" flipV="1">
            <a:off x="8284984" y="2896226"/>
            <a:ext cx="15347" cy="2855212"/>
          </a:xfrm>
          <a:prstGeom prst="line">
            <a:avLst/>
          </a:prstGeom>
        </p:spPr>
        <p:style>
          <a:lnRef idx="2">
            <a:schemeClr val="accent6"/>
          </a:lnRef>
          <a:fillRef idx="0">
            <a:schemeClr val="accent6"/>
          </a:fillRef>
          <a:effectRef idx="1">
            <a:schemeClr val="accent6"/>
          </a:effectRef>
          <a:fontRef idx="minor">
            <a:schemeClr val="tx1"/>
          </a:fontRef>
        </p:style>
      </p:cxnSp>
      <p:cxnSp>
        <p:nvCxnSpPr>
          <p:cNvPr id="18" name="Straight Connector 17"/>
          <p:cNvCxnSpPr/>
          <p:nvPr/>
        </p:nvCxnSpPr>
        <p:spPr>
          <a:xfrm flipH="1" flipV="1">
            <a:off x="9324804" y="2923347"/>
            <a:ext cx="15347" cy="2855212"/>
          </a:xfrm>
          <a:prstGeom prst="line">
            <a:avLst/>
          </a:prstGeom>
        </p:spPr>
        <p:style>
          <a:lnRef idx="2">
            <a:schemeClr val="accent6"/>
          </a:lnRef>
          <a:fillRef idx="0">
            <a:schemeClr val="accent6"/>
          </a:fillRef>
          <a:effectRef idx="1">
            <a:schemeClr val="accent6"/>
          </a:effectRef>
          <a:fontRef idx="minor">
            <a:schemeClr val="tx1"/>
          </a:fontRef>
        </p:style>
      </p:cxnSp>
      <p:cxnSp>
        <p:nvCxnSpPr>
          <p:cNvPr id="23" name="Straight Connector 22"/>
          <p:cNvCxnSpPr/>
          <p:nvPr/>
        </p:nvCxnSpPr>
        <p:spPr>
          <a:xfrm flipH="1" flipV="1">
            <a:off x="3115052" y="2932841"/>
            <a:ext cx="15347" cy="2855212"/>
          </a:xfrm>
          <a:prstGeom prst="line">
            <a:avLst/>
          </a:prstGeom>
        </p:spPr>
        <p:style>
          <a:lnRef idx="2">
            <a:schemeClr val="accent6"/>
          </a:lnRef>
          <a:fillRef idx="0">
            <a:schemeClr val="accent6"/>
          </a:fillRef>
          <a:effectRef idx="1">
            <a:schemeClr val="accent6"/>
          </a:effectRef>
          <a:fontRef idx="minor">
            <a:schemeClr val="tx1"/>
          </a:fontRef>
        </p:style>
      </p:cxnSp>
      <p:cxnSp>
        <p:nvCxnSpPr>
          <p:cNvPr id="24" name="Straight Connector 23"/>
          <p:cNvCxnSpPr/>
          <p:nvPr/>
        </p:nvCxnSpPr>
        <p:spPr>
          <a:xfrm flipH="1" flipV="1">
            <a:off x="4181870" y="2905720"/>
            <a:ext cx="15347" cy="2855212"/>
          </a:xfrm>
          <a:prstGeom prst="line">
            <a:avLst/>
          </a:prstGeom>
        </p:spPr>
        <p:style>
          <a:lnRef idx="2">
            <a:schemeClr val="accent6"/>
          </a:lnRef>
          <a:fillRef idx="0">
            <a:schemeClr val="accent6"/>
          </a:fillRef>
          <a:effectRef idx="1">
            <a:schemeClr val="accent6"/>
          </a:effectRef>
          <a:fontRef idx="minor">
            <a:schemeClr val="tx1"/>
          </a:fontRef>
        </p:style>
      </p:cxnSp>
      <p:cxnSp>
        <p:nvCxnSpPr>
          <p:cNvPr id="25" name="Straight Connector 24"/>
          <p:cNvCxnSpPr/>
          <p:nvPr/>
        </p:nvCxnSpPr>
        <p:spPr>
          <a:xfrm flipH="1" flipV="1">
            <a:off x="5194692" y="2932841"/>
            <a:ext cx="15347" cy="2855212"/>
          </a:xfrm>
          <a:prstGeom prst="line">
            <a:avLst/>
          </a:prstGeom>
        </p:spPr>
        <p:style>
          <a:lnRef idx="2">
            <a:schemeClr val="accent6"/>
          </a:lnRef>
          <a:fillRef idx="0">
            <a:schemeClr val="accent6"/>
          </a:fillRef>
          <a:effectRef idx="1">
            <a:schemeClr val="accent6"/>
          </a:effectRef>
          <a:fontRef idx="minor">
            <a:schemeClr val="tx1"/>
          </a:fontRef>
        </p:style>
      </p:cxnSp>
      <mc:AlternateContent xmlns:mc="http://schemas.openxmlformats.org/markup-compatibility/2006" xmlns:a14="http://schemas.microsoft.com/office/drawing/2010/main">
        <mc:Choice Requires="a14">
          <p:sp>
            <p:nvSpPr>
              <p:cNvPr id="22" name="TextBox 21"/>
              <p:cNvSpPr txBox="1"/>
              <p:nvPr/>
            </p:nvSpPr>
            <p:spPr>
              <a:xfrm>
                <a:off x="5777345" y="5788015"/>
                <a:ext cx="88669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n-US" sz="1800" b="1" i="1" smtClean="0">
                              <a:latin typeface="Cambria Math" panose="02040503050406030204" pitchFamily="18" charset="0"/>
                            </a:rPr>
                          </m:ctrlPr>
                        </m:accPr>
                        <m:e>
                          <m:r>
                            <a:rPr lang="en-US" sz="1800" b="1" i="1" smtClean="0">
                              <a:latin typeface="Cambria Math" panose="02040503050406030204" pitchFamily="18" charset="0"/>
                            </a:rPr>
                            <m:t>𝒙</m:t>
                          </m:r>
                        </m:e>
                      </m:acc>
                      <m:r>
                        <a:rPr lang="en-US" sz="1800" b="1" i="1" smtClean="0">
                          <a:latin typeface="Cambria Math" panose="02040503050406030204" pitchFamily="18" charset="0"/>
                        </a:rPr>
                        <m:t>=</m:t>
                      </m:r>
                      <m:r>
                        <a:rPr lang="en-US" sz="1800" b="1" i="1" smtClean="0">
                          <a:latin typeface="Cambria Math" panose="02040503050406030204" pitchFamily="18" charset="0"/>
                        </a:rPr>
                        <m:t>𝟔𝟕</m:t>
                      </m:r>
                    </m:oMath>
                  </m:oMathPara>
                </a14:m>
                <a:endParaRPr lang="en-US" sz="1800" b="1" dirty="0"/>
              </a:p>
            </p:txBody>
          </p:sp>
        </mc:Choice>
        <mc:Fallback xmlns="">
          <p:sp>
            <p:nvSpPr>
              <p:cNvPr id="22" name="TextBox 21"/>
              <p:cNvSpPr txBox="1">
                <a:spLocks noRot="1" noChangeAspect="1" noMove="1" noResize="1" noEditPoints="1" noAdjustHandles="1" noChangeArrowheads="1" noChangeShapeType="1" noTextEdit="1"/>
              </p:cNvSpPr>
              <p:nvPr/>
            </p:nvSpPr>
            <p:spPr>
              <a:xfrm>
                <a:off x="5777345" y="5788015"/>
                <a:ext cx="886691" cy="36933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6294653" y="5470744"/>
                <a:ext cx="886691"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𝟏</m:t>
                      </m:r>
                      <m:r>
                        <a:rPr lang="en-US" b="1" i="1" smtClean="0">
                          <a:latin typeface="Cambria Math" panose="02040503050406030204" pitchFamily="18" charset="0"/>
                        </a:rPr>
                        <m:t>𝒔𝒅</m:t>
                      </m:r>
                      <m:r>
                        <a:rPr lang="en-US" b="1" i="1" smtClean="0">
                          <a:latin typeface="Cambria Math" panose="02040503050406030204" pitchFamily="18" charset="0"/>
                        </a:rPr>
                        <m:t>=</m:t>
                      </m:r>
                      <m:r>
                        <a:rPr lang="en-US" b="1" i="1" smtClean="0">
                          <a:latin typeface="Cambria Math" panose="02040503050406030204" pitchFamily="18" charset="0"/>
                        </a:rPr>
                        <m:t>𝟔</m:t>
                      </m:r>
                    </m:oMath>
                  </m:oMathPara>
                </a14:m>
                <a:endParaRPr lang="en-US" b="1" dirty="0"/>
              </a:p>
            </p:txBody>
          </p:sp>
        </mc:Choice>
        <mc:Fallback xmlns="">
          <p:sp>
            <p:nvSpPr>
              <p:cNvPr id="27" name="TextBox 26"/>
              <p:cNvSpPr txBox="1">
                <a:spLocks noRot="1" noChangeAspect="1" noMove="1" noResize="1" noEditPoints="1" noAdjustHandles="1" noChangeArrowheads="1" noChangeShapeType="1" noTextEdit="1"/>
              </p:cNvSpPr>
              <p:nvPr/>
            </p:nvSpPr>
            <p:spPr>
              <a:xfrm>
                <a:off x="6294653" y="5470744"/>
                <a:ext cx="886691" cy="307777"/>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6817165" y="5799908"/>
                <a:ext cx="886691"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rPr>
                        <m:t>𝟏</m:t>
                      </m:r>
                      <m:r>
                        <a:rPr lang="en-US" b="1" i="1" smtClean="0">
                          <a:latin typeface="Cambria Math" panose="02040503050406030204" pitchFamily="18" charset="0"/>
                        </a:rPr>
                        <m:t>𝒔𝒅</m:t>
                      </m:r>
                    </m:oMath>
                  </m:oMathPara>
                </a14:m>
                <a:endParaRPr lang="en-US" b="1" dirty="0"/>
              </a:p>
            </p:txBody>
          </p:sp>
        </mc:Choice>
        <mc:Fallback xmlns="">
          <p:sp>
            <p:nvSpPr>
              <p:cNvPr id="28" name="TextBox 27"/>
              <p:cNvSpPr txBox="1">
                <a:spLocks noRot="1" noChangeAspect="1" noMove="1" noResize="1" noEditPoints="1" noAdjustHandles="1" noChangeArrowheads="1" noChangeShapeType="1" noTextEdit="1"/>
              </p:cNvSpPr>
              <p:nvPr/>
            </p:nvSpPr>
            <p:spPr>
              <a:xfrm>
                <a:off x="6817165" y="5799908"/>
                <a:ext cx="886691" cy="307777"/>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7856985" y="5815203"/>
                <a:ext cx="886691"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rPr>
                        <m:t>𝟐</m:t>
                      </m:r>
                      <m:r>
                        <a:rPr lang="en-US" b="1" i="1" smtClean="0">
                          <a:latin typeface="Cambria Math" panose="02040503050406030204" pitchFamily="18" charset="0"/>
                        </a:rPr>
                        <m:t>𝒔𝒅</m:t>
                      </m:r>
                    </m:oMath>
                  </m:oMathPara>
                </a14:m>
                <a:endParaRPr lang="en-US" b="1" dirty="0"/>
              </a:p>
            </p:txBody>
          </p:sp>
        </mc:Choice>
        <mc:Fallback xmlns="">
          <p:sp>
            <p:nvSpPr>
              <p:cNvPr id="29" name="TextBox 28"/>
              <p:cNvSpPr txBox="1">
                <a:spLocks noRot="1" noChangeAspect="1" noMove="1" noResize="1" noEditPoints="1" noAdjustHandles="1" noChangeArrowheads="1" noChangeShapeType="1" noTextEdit="1"/>
              </p:cNvSpPr>
              <p:nvPr/>
            </p:nvSpPr>
            <p:spPr>
              <a:xfrm>
                <a:off x="7856985" y="5815203"/>
                <a:ext cx="886691" cy="307777"/>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8896805" y="5815202"/>
                <a:ext cx="886691"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rPr>
                        <m:t>𝟑</m:t>
                      </m:r>
                      <m:r>
                        <a:rPr lang="en-US" b="1" i="1" smtClean="0">
                          <a:latin typeface="Cambria Math" panose="02040503050406030204" pitchFamily="18" charset="0"/>
                        </a:rPr>
                        <m:t>𝒔𝒅</m:t>
                      </m:r>
                    </m:oMath>
                  </m:oMathPara>
                </a14:m>
                <a:endParaRPr lang="en-US" b="1" dirty="0"/>
              </a:p>
            </p:txBody>
          </p:sp>
        </mc:Choice>
        <mc:Fallback xmlns="">
          <p:sp>
            <p:nvSpPr>
              <p:cNvPr id="30" name="TextBox 29"/>
              <p:cNvSpPr txBox="1">
                <a:spLocks noRot="1" noChangeAspect="1" noMove="1" noResize="1" noEditPoints="1" noAdjustHandles="1" noChangeArrowheads="1" noChangeShapeType="1" noTextEdit="1"/>
              </p:cNvSpPr>
              <p:nvPr/>
            </p:nvSpPr>
            <p:spPr>
              <a:xfrm>
                <a:off x="8896805" y="5815202"/>
                <a:ext cx="886691" cy="307777"/>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4751346" y="5815202"/>
                <a:ext cx="886691"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rPr>
                        <m:t>𝟏</m:t>
                      </m:r>
                      <m:r>
                        <a:rPr lang="en-US" b="1" i="1" smtClean="0">
                          <a:latin typeface="Cambria Math" panose="02040503050406030204" pitchFamily="18" charset="0"/>
                        </a:rPr>
                        <m:t>𝒔𝒅</m:t>
                      </m:r>
                    </m:oMath>
                  </m:oMathPara>
                </a14:m>
                <a:endParaRPr lang="en-US" b="1" dirty="0"/>
              </a:p>
            </p:txBody>
          </p:sp>
        </mc:Choice>
        <mc:Fallback xmlns="">
          <p:sp>
            <p:nvSpPr>
              <p:cNvPr id="31" name="TextBox 30"/>
              <p:cNvSpPr txBox="1">
                <a:spLocks noRot="1" noChangeAspect="1" noMove="1" noResize="1" noEditPoints="1" noAdjustHandles="1" noChangeArrowheads="1" noChangeShapeType="1" noTextEdit="1"/>
              </p:cNvSpPr>
              <p:nvPr/>
            </p:nvSpPr>
            <p:spPr>
              <a:xfrm>
                <a:off x="4751346" y="5815202"/>
                <a:ext cx="886691" cy="307777"/>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TextBox 31"/>
              <p:cNvSpPr txBox="1"/>
              <p:nvPr/>
            </p:nvSpPr>
            <p:spPr>
              <a:xfrm>
                <a:off x="3725347" y="5815202"/>
                <a:ext cx="886691"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rPr>
                        <m:t>𝟐</m:t>
                      </m:r>
                      <m:r>
                        <a:rPr lang="en-US" b="1" i="1" smtClean="0">
                          <a:latin typeface="Cambria Math" panose="02040503050406030204" pitchFamily="18" charset="0"/>
                        </a:rPr>
                        <m:t>𝒔𝒅</m:t>
                      </m:r>
                    </m:oMath>
                  </m:oMathPara>
                </a14:m>
                <a:endParaRPr lang="en-US" b="1" dirty="0"/>
              </a:p>
            </p:txBody>
          </p:sp>
        </mc:Choice>
        <mc:Fallback xmlns="">
          <p:sp>
            <p:nvSpPr>
              <p:cNvPr id="32" name="TextBox 31"/>
              <p:cNvSpPr txBox="1">
                <a:spLocks noRot="1" noChangeAspect="1" noMove="1" noResize="1" noEditPoints="1" noAdjustHandles="1" noChangeArrowheads="1" noChangeShapeType="1" noTextEdit="1"/>
              </p:cNvSpPr>
              <p:nvPr/>
            </p:nvSpPr>
            <p:spPr>
              <a:xfrm>
                <a:off x="3725347" y="5815202"/>
                <a:ext cx="886691" cy="307777"/>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2657885" y="5815202"/>
                <a:ext cx="886691"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rPr>
                        <m:t>𝟑</m:t>
                      </m:r>
                      <m:r>
                        <a:rPr lang="en-US" b="1" i="1" smtClean="0">
                          <a:latin typeface="Cambria Math" panose="02040503050406030204" pitchFamily="18" charset="0"/>
                        </a:rPr>
                        <m:t>𝒔𝒅</m:t>
                      </m:r>
                    </m:oMath>
                  </m:oMathPara>
                </a14:m>
                <a:endParaRPr lang="en-US" b="1" dirty="0"/>
              </a:p>
            </p:txBody>
          </p:sp>
        </mc:Choice>
        <mc:Fallback xmlns="">
          <p:sp>
            <p:nvSpPr>
              <p:cNvPr id="33" name="TextBox 32"/>
              <p:cNvSpPr txBox="1">
                <a:spLocks noRot="1" noChangeAspect="1" noMove="1" noResize="1" noEditPoints="1" noAdjustHandles="1" noChangeArrowheads="1" noChangeShapeType="1" noTextEdit="1"/>
              </p:cNvSpPr>
              <p:nvPr/>
            </p:nvSpPr>
            <p:spPr>
              <a:xfrm>
                <a:off x="2657885" y="5815202"/>
                <a:ext cx="886691" cy="307777"/>
              </a:xfrm>
              <a:prstGeom prst="rect">
                <a:avLst/>
              </a:prstGeom>
              <a:blipFill>
                <a:blip r:embed="rId10"/>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481721384"/>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2">
                                            <p:txEl>
                                              <p:pRg st="0" end="0"/>
                                            </p:txEl>
                                          </p:spTgt>
                                        </p:tgtEl>
                                        <p:attrNameLst>
                                          <p:attrName>style.visibility</p:attrName>
                                        </p:attrNameLst>
                                      </p:cBhvr>
                                      <p:to>
                                        <p:strVal val="visible"/>
                                      </p:to>
                                    </p:set>
                                    <p:anim calcmode="lin" valueType="num">
                                      <p:cBhvr additive="base">
                                        <p:cTn id="7" dur="500"/>
                                        <p:tgtEl>
                                          <p:spTgt spid="112">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112">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6" presetClass="entr" presetSubtype="37"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arn(outVertical)">
                                      <p:cBhvr>
                                        <p:cTn id="13" dur="500"/>
                                        <p:tgtEl>
                                          <p:spTgt spid="8"/>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down)">
                                      <p:cBhvr>
                                        <p:cTn id="22" dur="500"/>
                                        <p:tgtEl>
                                          <p:spTgt spid="1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500"/>
                                        <p:tgtEl>
                                          <p:spTgt spid="22"/>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down)">
                                      <p:cBhvr>
                                        <p:cTn id="30" dur="500"/>
                                        <p:tgtEl>
                                          <p:spTgt spid="16"/>
                                        </p:tgtEl>
                                      </p:cBhvr>
                                    </p:animEffect>
                                  </p:childTnLst>
                                </p:cTn>
                              </p:par>
                              <p:par>
                                <p:cTn id="31" presetID="22" presetClass="entr" presetSubtype="4"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wipe(down)">
                                      <p:cBhvr>
                                        <p:cTn id="33" dur="500"/>
                                        <p:tgtEl>
                                          <p:spTgt spid="17"/>
                                        </p:tgtEl>
                                      </p:cBhvr>
                                    </p:animEffect>
                                  </p:childTnLst>
                                </p:cTn>
                              </p:par>
                              <p:par>
                                <p:cTn id="34" presetID="22" presetClass="entr" presetSubtype="4" fill="hold" nodeType="with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wipe(down)">
                                      <p:cBhvr>
                                        <p:cTn id="36" dur="500"/>
                                        <p:tgtEl>
                                          <p:spTgt spid="18"/>
                                        </p:tgtEl>
                                      </p:cBhvr>
                                    </p:animEffect>
                                  </p:childTnLst>
                                </p:cTn>
                              </p:par>
                              <p:par>
                                <p:cTn id="37" presetID="22" presetClass="entr" presetSubtype="4" fill="hold"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down)">
                                      <p:cBhvr>
                                        <p:cTn id="39" dur="500"/>
                                        <p:tgtEl>
                                          <p:spTgt spid="25"/>
                                        </p:tgtEl>
                                      </p:cBhvr>
                                    </p:animEffect>
                                  </p:childTnLst>
                                </p:cTn>
                              </p:par>
                              <p:par>
                                <p:cTn id="40" presetID="22" presetClass="entr" presetSubtype="4" fill="hold" nodeType="with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wipe(down)">
                                      <p:cBhvr>
                                        <p:cTn id="42" dur="500"/>
                                        <p:tgtEl>
                                          <p:spTgt spid="24"/>
                                        </p:tgtEl>
                                      </p:cBhvr>
                                    </p:animEffect>
                                  </p:childTnLst>
                                </p:cTn>
                              </p:par>
                              <p:par>
                                <p:cTn id="43" presetID="22" presetClass="entr" presetSubtype="4" fill="hold" nodeType="with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wipe(down)">
                                      <p:cBhvr>
                                        <p:cTn id="45" dur="500"/>
                                        <p:tgtEl>
                                          <p:spTgt spid="23"/>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fade">
                                      <p:cBhvr>
                                        <p:cTn id="48" dur="500"/>
                                        <p:tgtEl>
                                          <p:spTgt spid="29"/>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fade">
                                      <p:cBhvr>
                                        <p:cTn id="51" dur="500"/>
                                        <p:tgtEl>
                                          <p:spTgt spid="30"/>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fade">
                                      <p:cBhvr>
                                        <p:cTn id="54" dur="500"/>
                                        <p:tgtEl>
                                          <p:spTgt spid="28"/>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fade">
                                      <p:cBhvr>
                                        <p:cTn id="57" dur="500"/>
                                        <p:tgtEl>
                                          <p:spTgt spid="31"/>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2"/>
                                        </p:tgtEl>
                                        <p:attrNameLst>
                                          <p:attrName>style.visibility</p:attrName>
                                        </p:attrNameLst>
                                      </p:cBhvr>
                                      <p:to>
                                        <p:strVal val="visible"/>
                                      </p:to>
                                    </p:set>
                                    <p:animEffect transition="in" filter="fade">
                                      <p:cBhvr>
                                        <p:cTn id="60" dur="500"/>
                                        <p:tgtEl>
                                          <p:spTgt spid="32"/>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3"/>
                                        </p:tgtEl>
                                        <p:attrNameLst>
                                          <p:attrName>style.visibility</p:attrName>
                                        </p:attrNameLst>
                                      </p:cBhvr>
                                      <p:to>
                                        <p:strVal val="visible"/>
                                      </p:to>
                                    </p:set>
                                    <p:animEffect transition="in" filter="fade">
                                      <p:cBhvr>
                                        <p:cTn id="63" dur="500"/>
                                        <p:tgtEl>
                                          <p:spTgt spid="33"/>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fade">
                                      <p:cBhvr>
                                        <p:cTn id="6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uiExpand="1" build="p"/>
      <p:bldP spid="9" grpId="0" animBg="1"/>
      <p:bldP spid="22" grpId="0"/>
      <p:bldP spid="27" grpId="0"/>
      <p:bldP spid="28" grpId="0"/>
      <p:bldP spid="29" grpId="0"/>
      <p:bldP spid="30" grpId="0"/>
      <p:bldP spid="31" grpId="0"/>
      <p:bldP spid="32" grpId="0"/>
      <p:bldP spid="3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Shape 112"/>
          <p:cNvSpPr txBox="1">
            <a:spLocks noGrp="1"/>
          </p:cNvSpPr>
          <p:nvPr>
            <p:ph type="body" idx="1"/>
          </p:nvPr>
        </p:nvSpPr>
        <p:spPr>
          <a:xfrm>
            <a:off x="553452" y="3823854"/>
            <a:ext cx="11093115" cy="2264759"/>
          </a:xfrm>
          <a:prstGeom prst="rect">
            <a:avLst/>
          </a:prstGeom>
        </p:spPr>
        <p:txBody>
          <a:bodyPr lIns="91425" tIns="91425" rIns="91425" bIns="91425" anchor="t" anchorCtr="0">
            <a:noAutofit/>
          </a:bodyPr>
          <a:lstStyle/>
          <a:p>
            <a:pPr algn="ctr">
              <a:buNone/>
            </a:pPr>
            <a:r>
              <a:rPr lang="en-US" sz="2400" dirty="0">
                <a:solidFill>
                  <a:schemeClr val="tx1">
                    <a:lumMod val="65000"/>
                    <a:lumOff val="35000"/>
                  </a:schemeClr>
                </a:solidFill>
                <a:latin typeface="Lato" panose="020B0604020202020204" charset="0"/>
              </a:rPr>
              <a:t>Jason was one of the applicants. He was told that he got a score of 79 in the test. What percent of the applicants did Jason outrank in the test with his score?</a:t>
            </a:r>
          </a:p>
          <a:p>
            <a:pPr algn="ctr">
              <a:buNone/>
            </a:pPr>
            <a:endParaRPr lang="en-US" sz="2400" dirty="0">
              <a:solidFill>
                <a:schemeClr val="tx1">
                  <a:lumMod val="65000"/>
                  <a:lumOff val="35000"/>
                </a:schemeClr>
              </a:solidFill>
              <a:latin typeface="Lato" panose="020B0604020202020204" charset="0"/>
            </a:endParaRPr>
          </a:p>
          <a:p>
            <a:pPr algn="ctr">
              <a:buNone/>
            </a:pPr>
            <a:r>
              <a:rPr lang="en-US" sz="2400" dirty="0">
                <a:solidFill>
                  <a:schemeClr val="tx1">
                    <a:lumMod val="65000"/>
                    <a:lumOff val="35000"/>
                  </a:schemeClr>
                </a:solidFill>
                <a:latin typeface="Lato" panose="020B0604020202020204" charset="0"/>
              </a:rPr>
              <a:t>Kaye also took the test and obtained a score of 75. What percent of the applicants did she outrank in the test?</a:t>
            </a:r>
          </a:p>
        </p:txBody>
      </p:sp>
      <p:grpSp>
        <p:nvGrpSpPr>
          <p:cNvPr id="2" name="Group 1"/>
          <p:cNvGrpSpPr/>
          <p:nvPr/>
        </p:nvGrpSpPr>
        <p:grpSpPr>
          <a:xfrm>
            <a:off x="1593272" y="2896226"/>
            <a:ext cx="9233690" cy="3261121"/>
            <a:chOff x="1593272" y="2896226"/>
            <a:chExt cx="9233690" cy="3261121"/>
          </a:xfrm>
        </p:grpSpPr>
        <p:cxnSp>
          <p:nvCxnSpPr>
            <p:cNvPr id="8" name="Straight Connector 7"/>
            <p:cNvCxnSpPr/>
            <p:nvPr/>
          </p:nvCxnSpPr>
          <p:spPr>
            <a:xfrm>
              <a:off x="1593272" y="5778559"/>
              <a:ext cx="9233690" cy="0"/>
            </a:xfrm>
            <a:prstGeom prst="line">
              <a:avLst/>
            </a:prstGeom>
          </p:spPr>
          <p:style>
            <a:lnRef idx="1">
              <a:schemeClr val="dk1"/>
            </a:lnRef>
            <a:fillRef idx="0">
              <a:schemeClr val="dk1"/>
            </a:fillRef>
            <a:effectRef idx="0">
              <a:schemeClr val="dk1"/>
            </a:effectRef>
            <a:fontRef idx="minor">
              <a:schemeClr val="tx1"/>
            </a:fontRef>
          </p:style>
        </p:cxnSp>
        <p:sp>
          <p:nvSpPr>
            <p:cNvPr id="9" name="Freeform 8"/>
            <p:cNvSpPr/>
            <p:nvPr/>
          </p:nvSpPr>
          <p:spPr>
            <a:xfrm>
              <a:off x="2119746" y="2923309"/>
              <a:ext cx="8298872" cy="2837623"/>
            </a:xfrm>
            <a:custGeom>
              <a:avLst/>
              <a:gdLst>
                <a:gd name="connsiteX0" fmla="*/ 0 w 6256421"/>
                <a:gd name="connsiteY0" fmla="*/ 2334157 h 2334444"/>
                <a:gd name="connsiteX1" fmla="*/ 1491916 w 6256421"/>
                <a:gd name="connsiteY1" fmla="*/ 1901020 h 2334444"/>
                <a:gd name="connsiteX2" fmla="*/ 3080084 w 6256421"/>
                <a:gd name="connsiteY2" fmla="*/ 31 h 2334444"/>
                <a:gd name="connsiteX3" fmla="*/ 4716379 w 6256421"/>
                <a:gd name="connsiteY3" fmla="*/ 1949147 h 2334444"/>
                <a:gd name="connsiteX4" fmla="*/ 6256421 w 6256421"/>
                <a:gd name="connsiteY4" fmla="*/ 2334157 h 2334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6421" h="2334444">
                  <a:moveTo>
                    <a:pt x="0" y="2334157"/>
                  </a:moveTo>
                  <a:cubicBezTo>
                    <a:pt x="489284" y="2312099"/>
                    <a:pt x="978569" y="2290041"/>
                    <a:pt x="1491916" y="1901020"/>
                  </a:cubicBezTo>
                  <a:cubicBezTo>
                    <a:pt x="2005263" y="1511999"/>
                    <a:pt x="2542674" y="-7990"/>
                    <a:pt x="3080084" y="31"/>
                  </a:cubicBezTo>
                  <a:cubicBezTo>
                    <a:pt x="3617494" y="8052"/>
                    <a:pt x="4186990" y="1560126"/>
                    <a:pt x="4716379" y="1949147"/>
                  </a:cubicBezTo>
                  <a:cubicBezTo>
                    <a:pt x="5245769" y="2338168"/>
                    <a:pt x="5751095" y="2336162"/>
                    <a:pt x="6256421" y="2334157"/>
                  </a:cubicBezTo>
                </a:path>
              </a:pathLst>
            </a:cu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14" name="Straight Connector 13"/>
            <p:cNvCxnSpPr>
              <a:endCxn id="9" idx="2"/>
            </p:cNvCxnSpPr>
            <p:nvPr/>
          </p:nvCxnSpPr>
          <p:spPr>
            <a:xfrm flipH="1" flipV="1">
              <a:off x="6205344" y="2923347"/>
              <a:ext cx="15347" cy="2855212"/>
            </a:xfrm>
            <a:prstGeom prst="line">
              <a:avLst/>
            </a:prstGeom>
          </p:spPr>
          <p:style>
            <a:lnRef idx="2">
              <a:schemeClr val="accent6"/>
            </a:lnRef>
            <a:fillRef idx="0">
              <a:schemeClr val="accent6"/>
            </a:fillRef>
            <a:effectRef idx="1">
              <a:schemeClr val="accent6"/>
            </a:effectRef>
            <a:fontRef idx="minor">
              <a:schemeClr val="tx1"/>
            </a:fontRef>
          </p:style>
        </p:cxnSp>
        <p:cxnSp>
          <p:nvCxnSpPr>
            <p:cNvPr id="16" name="Straight Connector 15"/>
            <p:cNvCxnSpPr/>
            <p:nvPr/>
          </p:nvCxnSpPr>
          <p:spPr>
            <a:xfrm flipH="1" flipV="1">
              <a:off x="7245164" y="2923347"/>
              <a:ext cx="15347" cy="2855212"/>
            </a:xfrm>
            <a:prstGeom prst="line">
              <a:avLst/>
            </a:prstGeom>
          </p:spPr>
          <p:style>
            <a:lnRef idx="2">
              <a:schemeClr val="accent6"/>
            </a:lnRef>
            <a:fillRef idx="0">
              <a:schemeClr val="accent6"/>
            </a:fillRef>
            <a:effectRef idx="1">
              <a:schemeClr val="accent6"/>
            </a:effectRef>
            <a:fontRef idx="minor">
              <a:schemeClr val="tx1"/>
            </a:fontRef>
          </p:style>
        </p:cxnSp>
        <p:cxnSp>
          <p:nvCxnSpPr>
            <p:cNvPr id="17" name="Straight Connector 16"/>
            <p:cNvCxnSpPr/>
            <p:nvPr/>
          </p:nvCxnSpPr>
          <p:spPr>
            <a:xfrm flipH="1" flipV="1">
              <a:off x="8284984" y="2896226"/>
              <a:ext cx="15347" cy="2855212"/>
            </a:xfrm>
            <a:prstGeom prst="line">
              <a:avLst/>
            </a:prstGeom>
          </p:spPr>
          <p:style>
            <a:lnRef idx="2">
              <a:schemeClr val="accent6"/>
            </a:lnRef>
            <a:fillRef idx="0">
              <a:schemeClr val="accent6"/>
            </a:fillRef>
            <a:effectRef idx="1">
              <a:schemeClr val="accent6"/>
            </a:effectRef>
            <a:fontRef idx="minor">
              <a:schemeClr val="tx1"/>
            </a:fontRef>
          </p:style>
        </p:cxnSp>
        <p:cxnSp>
          <p:nvCxnSpPr>
            <p:cNvPr id="18" name="Straight Connector 17"/>
            <p:cNvCxnSpPr/>
            <p:nvPr/>
          </p:nvCxnSpPr>
          <p:spPr>
            <a:xfrm flipH="1" flipV="1">
              <a:off x="9324804" y="2923347"/>
              <a:ext cx="15347" cy="2855212"/>
            </a:xfrm>
            <a:prstGeom prst="line">
              <a:avLst/>
            </a:prstGeom>
          </p:spPr>
          <p:style>
            <a:lnRef idx="2">
              <a:schemeClr val="accent6"/>
            </a:lnRef>
            <a:fillRef idx="0">
              <a:schemeClr val="accent6"/>
            </a:fillRef>
            <a:effectRef idx="1">
              <a:schemeClr val="accent6"/>
            </a:effectRef>
            <a:fontRef idx="minor">
              <a:schemeClr val="tx1"/>
            </a:fontRef>
          </p:style>
        </p:cxnSp>
        <p:cxnSp>
          <p:nvCxnSpPr>
            <p:cNvPr id="23" name="Straight Connector 22"/>
            <p:cNvCxnSpPr/>
            <p:nvPr/>
          </p:nvCxnSpPr>
          <p:spPr>
            <a:xfrm flipH="1" flipV="1">
              <a:off x="3115052" y="2932841"/>
              <a:ext cx="15347" cy="2855212"/>
            </a:xfrm>
            <a:prstGeom prst="line">
              <a:avLst/>
            </a:prstGeom>
          </p:spPr>
          <p:style>
            <a:lnRef idx="2">
              <a:schemeClr val="accent6"/>
            </a:lnRef>
            <a:fillRef idx="0">
              <a:schemeClr val="accent6"/>
            </a:fillRef>
            <a:effectRef idx="1">
              <a:schemeClr val="accent6"/>
            </a:effectRef>
            <a:fontRef idx="minor">
              <a:schemeClr val="tx1"/>
            </a:fontRef>
          </p:style>
        </p:cxnSp>
        <p:cxnSp>
          <p:nvCxnSpPr>
            <p:cNvPr id="24" name="Straight Connector 23"/>
            <p:cNvCxnSpPr/>
            <p:nvPr/>
          </p:nvCxnSpPr>
          <p:spPr>
            <a:xfrm flipH="1" flipV="1">
              <a:off x="4181870" y="2905720"/>
              <a:ext cx="15347" cy="2855212"/>
            </a:xfrm>
            <a:prstGeom prst="line">
              <a:avLst/>
            </a:prstGeom>
          </p:spPr>
          <p:style>
            <a:lnRef idx="2">
              <a:schemeClr val="accent6"/>
            </a:lnRef>
            <a:fillRef idx="0">
              <a:schemeClr val="accent6"/>
            </a:fillRef>
            <a:effectRef idx="1">
              <a:schemeClr val="accent6"/>
            </a:effectRef>
            <a:fontRef idx="minor">
              <a:schemeClr val="tx1"/>
            </a:fontRef>
          </p:style>
        </p:cxnSp>
        <p:cxnSp>
          <p:nvCxnSpPr>
            <p:cNvPr id="25" name="Straight Connector 24"/>
            <p:cNvCxnSpPr/>
            <p:nvPr/>
          </p:nvCxnSpPr>
          <p:spPr>
            <a:xfrm flipH="1" flipV="1">
              <a:off x="5194692" y="2932841"/>
              <a:ext cx="15347" cy="2855212"/>
            </a:xfrm>
            <a:prstGeom prst="line">
              <a:avLst/>
            </a:prstGeom>
          </p:spPr>
          <p:style>
            <a:lnRef idx="2">
              <a:schemeClr val="accent6"/>
            </a:lnRef>
            <a:fillRef idx="0">
              <a:schemeClr val="accent6"/>
            </a:fillRef>
            <a:effectRef idx="1">
              <a:schemeClr val="accent6"/>
            </a:effectRef>
            <a:fontRef idx="minor">
              <a:schemeClr val="tx1"/>
            </a:fontRef>
          </p:style>
        </p:cxnSp>
        <mc:AlternateContent xmlns:mc="http://schemas.openxmlformats.org/markup-compatibility/2006" xmlns:a14="http://schemas.microsoft.com/office/drawing/2010/main">
          <mc:Choice Requires="a14">
            <p:sp>
              <p:nvSpPr>
                <p:cNvPr id="22" name="TextBox 21"/>
                <p:cNvSpPr txBox="1"/>
                <p:nvPr/>
              </p:nvSpPr>
              <p:spPr>
                <a:xfrm>
                  <a:off x="5777345" y="5788015"/>
                  <a:ext cx="88669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n-US" sz="1800" b="1" i="1" smtClean="0">
                                <a:latin typeface="Cambria Math" panose="02040503050406030204" pitchFamily="18" charset="0"/>
                              </a:rPr>
                            </m:ctrlPr>
                          </m:accPr>
                          <m:e>
                            <m:r>
                              <a:rPr lang="en-US" sz="1800" b="1" i="1" smtClean="0">
                                <a:latin typeface="Cambria Math" panose="02040503050406030204" pitchFamily="18" charset="0"/>
                              </a:rPr>
                              <m:t>𝒙</m:t>
                            </m:r>
                          </m:e>
                        </m:acc>
                        <m:r>
                          <a:rPr lang="en-US" sz="1800" b="1" i="1" smtClean="0">
                            <a:latin typeface="Cambria Math" panose="02040503050406030204" pitchFamily="18" charset="0"/>
                          </a:rPr>
                          <m:t>=</m:t>
                        </m:r>
                        <m:r>
                          <a:rPr lang="en-US" sz="1800" b="1" i="1" smtClean="0">
                            <a:latin typeface="Cambria Math" panose="02040503050406030204" pitchFamily="18" charset="0"/>
                          </a:rPr>
                          <m:t>𝟔𝟕</m:t>
                        </m:r>
                      </m:oMath>
                    </m:oMathPara>
                  </a14:m>
                  <a:endParaRPr lang="en-US" sz="1800" b="1" dirty="0"/>
                </a:p>
              </p:txBody>
            </p:sp>
          </mc:Choice>
          <mc:Fallback xmlns="">
            <p:sp>
              <p:nvSpPr>
                <p:cNvPr id="22" name="TextBox 21"/>
                <p:cNvSpPr txBox="1">
                  <a:spLocks noRot="1" noChangeAspect="1" noMove="1" noResize="1" noEditPoints="1" noAdjustHandles="1" noChangeArrowheads="1" noChangeShapeType="1" noTextEdit="1"/>
                </p:cNvSpPr>
                <p:nvPr/>
              </p:nvSpPr>
              <p:spPr>
                <a:xfrm>
                  <a:off x="5777345" y="5788015"/>
                  <a:ext cx="886691" cy="36933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6294653" y="5470744"/>
                  <a:ext cx="886691"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𝟏</m:t>
                        </m:r>
                        <m:r>
                          <a:rPr lang="en-US" b="1" i="1" smtClean="0">
                            <a:latin typeface="Cambria Math" panose="02040503050406030204" pitchFamily="18" charset="0"/>
                          </a:rPr>
                          <m:t>𝒔𝒅</m:t>
                        </m:r>
                        <m:r>
                          <a:rPr lang="en-US" b="1" i="1" smtClean="0">
                            <a:latin typeface="Cambria Math" panose="02040503050406030204" pitchFamily="18" charset="0"/>
                          </a:rPr>
                          <m:t>=</m:t>
                        </m:r>
                        <m:r>
                          <a:rPr lang="en-US" b="1" i="1" smtClean="0">
                            <a:latin typeface="Cambria Math" panose="02040503050406030204" pitchFamily="18" charset="0"/>
                          </a:rPr>
                          <m:t>𝟔</m:t>
                        </m:r>
                      </m:oMath>
                    </m:oMathPara>
                  </a14:m>
                  <a:endParaRPr lang="en-US" b="1" dirty="0"/>
                </a:p>
              </p:txBody>
            </p:sp>
          </mc:Choice>
          <mc:Fallback xmlns="">
            <p:sp>
              <p:nvSpPr>
                <p:cNvPr id="27" name="TextBox 26"/>
                <p:cNvSpPr txBox="1">
                  <a:spLocks noRot="1" noChangeAspect="1" noMove="1" noResize="1" noEditPoints="1" noAdjustHandles="1" noChangeArrowheads="1" noChangeShapeType="1" noTextEdit="1"/>
                </p:cNvSpPr>
                <p:nvPr/>
              </p:nvSpPr>
              <p:spPr>
                <a:xfrm>
                  <a:off x="6294653" y="5470744"/>
                  <a:ext cx="886691" cy="307777"/>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6817165" y="5799908"/>
                  <a:ext cx="886691"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rPr>
                          <m:t>𝟏</m:t>
                        </m:r>
                        <m:r>
                          <a:rPr lang="en-US" b="1" i="1" smtClean="0">
                            <a:latin typeface="Cambria Math" panose="02040503050406030204" pitchFamily="18" charset="0"/>
                          </a:rPr>
                          <m:t>𝒔𝒅</m:t>
                        </m:r>
                      </m:oMath>
                    </m:oMathPara>
                  </a14:m>
                  <a:endParaRPr lang="en-US" b="1" dirty="0"/>
                </a:p>
              </p:txBody>
            </p:sp>
          </mc:Choice>
          <mc:Fallback xmlns="">
            <p:sp>
              <p:nvSpPr>
                <p:cNvPr id="28" name="TextBox 27"/>
                <p:cNvSpPr txBox="1">
                  <a:spLocks noRot="1" noChangeAspect="1" noMove="1" noResize="1" noEditPoints="1" noAdjustHandles="1" noChangeArrowheads="1" noChangeShapeType="1" noTextEdit="1"/>
                </p:cNvSpPr>
                <p:nvPr/>
              </p:nvSpPr>
              <p:spPr>
                <a:xfrm>
                  <a:off x="6817165" y="5799908"/>
                  <a:ext cx="886691" cy="307777"/>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7856985" y="5815203"/>
                  <a:ext cx="886691"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rPr>
                          <m:t>𝟐</m:t>
                        </m:r>
                        <m:r>
                          <a:rPr lang="en-US" b="1" i="1" smtClean="0">
                            <a:latin typeface="Cambria Math" panose="02040503050406030204" pitchFamily="18" charset="0"/>
                          </a:rPr>
                          <m:t>𝒔𝒅</m:t>
                        </m:r>
                      </m:oMath>
                    </m:oMathPara>
                  </a14:m>
                  <a:endParaRPr lang="en-US" b="1" dirty="0"/>
                </a:p>
              </p:txBody>
            </p:sp>
          </mc:Choice>
          <mc:Fallback xmlns="">
            <p:sp>
              <p:nvSpPr>
                <p:cNvPr id="29" name="TextBox 28"/>
                <p:cNvSpPr txBox="1">
                  <a:spLocks noRot="1" noChangeAspect="1" noMove="1" noResize="1" noEditPoints="1" noAdjustHandles="1" noChangeArrowheads="1" noChangeShapeType="1" noTextEdit="1"/>
                </p:cNvSpPr>
                <p:nvPr/>
              </p:nvSpPr>
              <p:spPr>
                <a:xfrm>
                  <a:off x="7856985" y="5815203"/>
                  <a:ext cx="886691" cy="307777"/>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8896805" y="5815202"/>
                  <a:ext cx="886691"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rPr>
                          <m:t>𝟑</m:t>
                        </m:r>
                        <m:r>
                          <a:rPr lang="en-US" b="1" i="1" smtClean="0">
                            <a:latin typeface="Cambria Math" panose="02040503050406030204" pitchFamily="18" charset="0"/>
                          </a:rPr>
                          <m:t>𝒔𝒅</m:t>
                        </m:r>
                      </m:oMath>
                    </m:oMathPara>
                  </a14:m>
                  <a:endParaRPr lang="en-US" b="1" dirty="0"/>
                </a:p>
              </p:txBody>
            </p:sp>
          </mc:Choice>
          <mc:Fallback xmlns="">
            <p:sp>
              <p:nvSpPr>
                <p:cNvPr id="30" name="TextBox 29"/>
                <p:cNvSpPr txBox="1">
                  <a:spLocks noRot="1" noChangeAspect="1" noMove="1" noResize="1" noEditPoints="1" noAdjustHandles="1" noChangeArrowheads="1" noChangeShapeType="1" noTextEdit="1"/>
                </p:cNvSpPr>
                <p:nvPr/>
              </p:nvSpPr>
              <p:spPr>
                <a:xfrm>
                  <a:off x="8896805" y="5815202"/>
                  <a:ext cx="886691" cy="307777"/>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4751346" y="5815202"/>
                  <a:ext cx="886691"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rPr>
                          <m:t>𝟏</m:t>
                        </m:r>
                        <m:r>
                          <a:rPr lang="en-US" b="1" i="1" smtClean="0">
                            <a:latin typeface="Cambria Math" panose="02040503050406030204" pitchFamily="18" charset="0"/>
                          </a:rPr>
                          <m:t>𝒔𝒅</m:t>
                        </m:r>
                      </m:oMath>
                    </m:oMathPara>
                  </a14:m>
                  <a:endParaRPr lang="en-US" b="1" dirty="0"/>
                </a:p>
              </p:txBody>
            </p:sp>
          </mc:Choice>
          <mc:Fallback xmlns="">
            <p:sp>
              <p:nvSpPr>
                <p:cNvPr id="31" name="TextBox 30"/>
                <p:cNvSpPr txBox="1">
                  <a:spLocks noRot="1" noChangeAspect="1" noMove="1" noResize="1" noEditPoints="1" noAdjustHandles="1" noChangeArrowheads="1" noChangeShapeType="1" noTextEdit="1"/>
                </p:cNvSpPr>
                <p:nvPr/>
              </p:nvSpPr>
              <p:spPr>
                <a:xfrm>
                  <a:off x="4751346" y="5815202"/>
                  <a:ext cx="886691" cy="307777"/>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TextBox 31"/>
                <p:cNvSpPr txBox="1"/>
                <p:nvPr/>
              </p:nvSpPr>
              <p:spPr>
                <a:xfrm>
                  <a:off x="3725347" y="5815202"/>
                  <a:ext cx="886691"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rPr>
                          <m:t>𝟐</m:t>
                        </m:r>
                        <m:r>
                          <a:rPr lang="en-US" b="1" i="1" smtClean="0">
                            <a:latin typeface="Cambria Math" panose="02040503050406030204" pitchFamily="18" charset="0"/>
                          </a:rPr>
                          <m:t>𝒔𝒅</m:t>
                        </m:r>
                      </m:oMath>
                    </m:oMathPara>
                  </a14:m>
                  <a:endParaRPr lang="en-US" b="1" dirty="0"/>
                </a:p>
              </p:txBody>
            </p:sp>
          </mc:Choice>
          <mc:Fallback xmlns="">
            <p:sp>
              <p:nvSpPr>
                <p:cNvPr id="32" name="TextBox 31"/>
                <p:cNvSpPr txBox="1">
                  <a:spLocks noRot="1" noChangeAspect="1" noMove="1" noResize="1" noEditPoints="1" noAdjustHandles="1" noChangeArrowheads="1" noChangeShapeType="1" noTextEdit="1"/>
                </p:cNvSpPr>
                <p:nvPr/>
              </p:nvSpPr>
              <p:spPr>
                <a:xfrm>
                  <a:off x="3725347" y="5815202"/>
                  <a:ext cx="886691" cy="307777"/>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2657885" y="5815202"/>
                  <a:ext cx="886691"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rPr>
                          <m:t>𝟑</m:t>
                        </m:r>
                        <m:r>
                          <a:rPr lang="en-US" b="1" i="1" smtClean="0">
                            <a:latin typeface="Cambria Math" panose="02040503050406030204" pitchFamily="18" charset="0"/>
                          </a:rPr>
                          <m:t>𝒔𝒅</m:t>
                        </m:r>
                      </m:oMath>
                    </m:oMathPara>
                  </a14:m>
                  <a:endParaRPr lang="en-US" b="1" dirty="0"/>
                </a:p>
              </p:txBody>
            </p:sp>
          </mc:Choice>
          <mc:Fallback xmlns="">
            <p:sp>
              <p:nvSpPr>
                <p:cNvPr id="33" name="TextBox 32"/>
                <p:cNvSpPr txBox="1">
                  <a:spLocks noRot="1" noChangeAspect="1" noMove="1" noResize="1" noEditPoints="1" noAdjustHandles="1" noChangeArrowheads="1" noChangeShapeType="1" noTextEdit="1"/>
                </p:cNvSpPr>
                <p:nvPr/>
              </p:nvSpPr>
              <p:spPr>
                <a:xfrm>
                  <a:off x="2657885" y="5815202"/>
                  <a:ext cx="886691" cy="307777"/>
                </a:xfrm>
                <a:prstGeom prst="rect">
                  <a:avLst/>
                </a:prstGeom>
                <a:blipFill>
                  <a:blip r:embed="rId10"/>
                  <a:stretch>
                    <a:fillRect/>
                  </a:stretch>
                </a:blipFill>
              </p:spPr>
              <p:txBody>
                <a:bodyPr/>
                <a:lstStyle/>
                <a:p>
                  <a:r>
                    <a:rPr lang="en-US">
                      <a:noFill/>
                    </a:rPr>
                    <a:t> </a:t>
                  </a:r>
                </a:p>
              </p:txBody>
            </p:sp>
          </mc:Fallback>
        </mc:AlternateContent>
      </p:grpSp>
    </p:spTree>
    <p:extLst>
      <p:ext uri="{BB962C8B-B14F-4D97-AF65-F5344CB8AC3E}">
        <p14:creationId xmlns:p14="http://schemas.microsoft.com/office/powerpoint/2010/main" val="3281915763"/>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5E-6 -3.7037E-6 L 5E-6 -0.34676 " pathEditMode="relative" rAng="0" ptsTypes="AA">
                                      <p:cBhvr>
                                        <p:cTn id="6" dur="2000" fill="hold"/>
                                        <p:tgtEl>
                                          <p:spTgt spid="2"/>
                                        </p:tgtEl>
                                        <p:attrNameLst>
                                          <p:attrName>ppt_x</p:attrName>
                                          <p:attrName>ppt_y</p:attrName>
                                        </p:attrNameLst>
                                      </p:cBhvr>
                                      <p:rCtr x="0" y="-17338"/>
                                    </p:animMotion>
                                  </p:childTnLst>
                                </p:cTn>
                              </p:par>
                            </p:childTnLst>
                          </p:cTn>
                        </p:par>
                        <p:par>
                          <p:cTn id="7" fill="hold">
                            <p:stCondLst>
                              <p:cond delay="2000"/>
                            </p:stCondLst>
                            <p:childTnLst>
                              <p:par>
                                <p:cTn id="8" presetID="12" presetClass="entr" presetSubtype="4" fill="hold" grpId="0" nodeType="afterEffect">
                                  <p:stCondLst>
                                    <p:cond delay="0"/>
                                  </p:stCondLst>
                                  <p:childTnLst>
                                    <p:set>
                                      <p:cBhvr>
                                        <p:cTn id="9" dur="1" fill="hold">
                                          <p:stCondLst>
                                            <p:cond delay="0"/>
                                          </p:stCondLst>
                                        </p:cTn>
                                        <p:tgtEl>
                                          <p:spTgt spid="112">
                                            <p:txEl>
                                              <p:pRg st="0" end="0"/>
                                            </p:txEl>
                                          </p:spTgt>
                                        </p:tgtEl>
                                        <p:attrNameLst>
                                          <p:attrName>style.visibility</p:attrName>
                                        </p:attrNameLst>
                                      </p:cBhvr>
                                      <p:to>
                                        <p:strVal val="visible"/>
                                      </p:to>
                                    </p:set>
                                    <p:anim calcmode="lin" valueType="num">
                                      <p:cBhvr additive="base">
                                        <p:cTn id="10" dur="500"/>
                                        <p:tgtEl>
                                          <p:spTgt spid="112">
                                            <p:txEl>
                                              <p:pRg st="0" end="0"/>
                                            </p:txEl>
                                          </p:spTgt>
                                        </p:tgtEl>
                                        <p:attrNameLst>
                                          <p:attrName>ppt_y</p:attrName>
                                        </p:attrNameLst>
                                      </p:cBhvr>
                                      <p:tavLst>
                                        <p:tav tm="0">
                                          <p:val>
                                            <p:strVal val="#ppt_y+#ppt_h*1.125000"/>
                                          </p:val>
                                        </p:tav>
                                        <p:tav tm="100000">
                                          <p:val>
                                            <p:strVal val="#ppt_y"/>
                                          </p:val>
                                        </p:tav>
                                      </p:tavLst>
                                    </p:anim>
                                    <p:animEffect transition="in" filter="wipe(up)">
                                      <p:cBhvr>
                                        <p:cTn id="11" dur="500"/>
                                        <p:tgtEl>
                                          <p:spTgt spid="11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112">
                                            <p:txEl>
                                              <p:pRg st="2" end="2"/>
                                            </p:txEl>
                                          </p:spTgt>
                                        </p:tgtEl>
                                        <p:attrNameLst>
                                          <p:attrName>style.visibility</p:attrName>
                                        </p:attrNameLst>
                                      </p:cBhvr>
                                      <p:to>
                                        <p:strVal val="visible"/>
                                      </p:to>
                                    </p:set>
                                    <p:anim calcmode="lin" valueType="num">
                                      <p:cBhvr additive="base">
                                        <p:cTn id="16" dur="500"/>
                                        <p:tgtEl>
                                          <p:spTgt spid="112">
                                            <p:txEl>
                                              <p:pRg st="2" end="2"/>
                                            </p:txEl>
                                          </p:spTgt>
                                        </p:tgtEl>
                                        <p:attrNameLst>
                                          <p:attrName>ppt_y</p:attrName>
                                        </p:attrNameLst>
                                      </p:cBhvr>
                                      <p:tavLst>
                                        <p:tav tm="0">
                                          <p:val>
                                            <p:strVal val="#ppt_y+#ppt_h*1.125000"/>
                                          </p:val>
                                        </p:tav>
                                        <p:tav tm="100000">
                                          <p:val>
                                            <p:strVal val="#ppt_y"/>
                                          </p:val>
                                        </p:tav>
                                      </p:tavLst>
                                    </p:anim>
                                    <p:animEffect transition="in" filter="wipe(up)">
                                      <p:cBhvr>
                                        <p:cTn id="17" dur="500"/>
                                        <p:tgtEl>
                                          <p:spTgt spid="1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12" name="Shape 112"/>
              <p:cNvSpPr txBox="1">
                <a:spLocks noGrp="1"/>
              </p:cNvSpPr>
              <p:nvPr>
                <p:ph type="body" idx="1"/>
              </p:nvPr>
            </p:nvSpPr>
            <p:spPr>
              <a:xfrm>
                <a:off x="553452" y="1233055"/>
                <a:ext cx="11093115" cy="4855558"/>
              </a:xfrm>
              <a:prstGeom prst="rect">
                <a:avLst/>
              </a:prstGeom>
            </p:spPr>
            <p:txBody>
              <a:bodyPr lIns="91425" tIns="91425" rIns="91425" bIns="91425" anchor="t" anchorCtr="0">
                <a:noAutofit/>
              </a:bodyPr>
              <a:lstStyle/>
              <a:p>
                <a:pPr algn="ctr">
                  <a:buNone/>
                </a:pPr>
                <a:r>
                  <a:rPr lang="en-US" sz="2800" dirty="0">
                    <a:solidFill>
                      <a:schemeClr val="tx1">
                        <a:lumMod val="65000"/>
                        <a:lumOff val="35000"/>
                      </a:schemeClr>
                    </a:solidFill>
                    <a:latin typeface="Lato" panose="020B0604020202020204" charset="0"/>
                  </a:rPr>
                  <a:t>The </a:t>
                </a:r>
                <a:r>
                  <a:rPr lang="en-US" sz="2800" b="1" dirty="0">
                    <a:solidFill>
                      <a:schemeClr val="tx1">
                        <a:lumMod val="65000"/>
                        <a:lumOff val="35000"/>
                      </a:schemeClr>
                    </a:solidFill>
                    <a:latin typeface="Lato" panose="020B0604020202020204" charset="0"/>
                  </a:rPr>
                  <a:t>standard score</a:t>
                </a:r>
                <a:r>
                  <a:rPr lang="en-US" sz="2800" dirty="0">
                    <a:solidFill>
                      <a:schemeClr val="tx1">
                        <a:lumMod val="65000"/>
                        <a:lumOff val="35000"/>
                      </a:schemeClr>
                    </a:solidFill>
                    <a:latin typeface="Lato" panose="020B0604020202020204" charset="0"/>
                  </a:rPr>
                  <a:t>, or </a:t>
                </a:r>
                <a:r>
                  <a:rPr lang="en-US" sz="2800" b="1" i="1" dirty="0">
                    <a:solidFill>
                      <a:schemeClr val="tx1">
                        <a:lumMod val="65000"/>
                        <a:lumOff val="35000"/>
                      </a:schemeClr>
                    </a:solidFill>
                    <a:latin typeface="Lato" panose="020B0604020202020204" charset="0"/>
                  </a:rPr>
                  <a:t>z </a:t>
                </a:r>
                <a:r>
                  <a:rPr lang="en-US" sz="2800" b="1" dirty="0">
                    <a:solidFill>
                      <a:schemeClr val="tx1">
                        <a:lumMod val="65000"/>
                        <a:lumOff val="35000"/>
                      </a:schemeClr>
                    </a:solidFill>
                    <a:latin typeface="Lato" panose="020B0604020202020204" charset="0"/>
                  </a:rPr>
                  <a:t>score</a:t>
                </a:r>
                <a:r>
                  <a:rPr lang="en-US" sz="2800" dirty="0">
                    <a:solidFill>
                      <a:schemeClr val="tx1">
                        <a:lumMod val="65000"/>
                        <a:lumOff val="35000"/>
                      </a:schemeClr>
                    </a:solidFill>
                    <a:latin typeface="Lato" panose="020B0604020202020204" charset="0"/>
                  </a:rPr>
                  <a:t>, is the number of standard deviations that a given value x is above or below the mean. It is found by using the formula:</a:t>
                </a:r>
              </a:p>
              <a:p>
                <a:pPr algn="ctr">
                  <a:buNone/>
                </a:pPr>
                <a:endParaRPr lang="en-US" sz="2800" dirty="0">
                  <a:solidFill>
                    <a:schemeClr val="tx1">
                      <a:lumMod val="65000"/>
                      <a:lumOff val="35000"/>
                    </a:schemeClr>
                  </a:solidFill>
                  <a:latin typeface="Lato" panose="020B0604020202020204" charset="0"/>
                </a:endParaRPr>
              </a:p>
              <a:p>
                <a:pPr algn="ctr">
                  <a:buNone/>
                </a:pPr>
                <a14:m>
                  <m:oMathPara xmlns:m="http://schemas.openxmlformats.org/officeDocument/2006/math">
                    <m:oMathParaPr>
                      <m:jc m:val="centerGroup"/>
                    </m:oMathParaPr>
                    <m:oMath xmlns:m="http://schemas.openxmlformats.org/officeDocument/2006/math">
                      <m:r>
                        <a:rPr lang="en-US" sz="2800" b="0" i="1" smtClean="0">
                          <a:solidFill>
                            <a:schemeClr val="tx1">
                              <a:lumMod val="65000"/>
                              <a:lumOff val="35000"/>
                            </a:schemeClr>
                          </a:solidFill>
                          <a:latin typeface="Cambria Math" panose="02040503050406030204" pitchFamily="18" charset="0"/>
                        </a:rPr>
                        <m:t>𝑧</m:t>
                      </m:r>
                      <m:r>
                        <a:rPr lang="en-US" sz="2800" b="0" i="1" smtClean="0">
                          <a:solidFill>
                            <a:schemeClr val="tx1">
                              <a:lumMod val="65000"/>
                              <a:lumOff val="35000"/>
                            </a:schemeClr>
                          </a:solidFill>
                          <a:latin typeface="Cambria Math" panose="02040503050406030204" pitchFamily="18" charset="0"/>
                        </a:rPr>
                        <m:t>=</m:t>
                      </m:r>
                      <m:f>
                        <m:fPr>
                          <m:ctrlPr>
                            <a:rPr lang="en-US" sz="2800" i="1" smtClean="0">
                              <a:solidFill>
                                <a:schemeClr val="tx1">
                                  <a:lumMod val="65000"/>
                                  <a:lumOff val="35000"/>
                                </a:schemeClr>
                              </a:solidFill>
                              <a:latin typeface="Cambria Math" panose="02040503050406030204" pitchFamily="18" charset="0"/>
                            </a:rPr>
                          </m:ctrlPr>
                        </m:fPr>
                        <m:num>
                          <m:r>
                            <a:rPr lang="en-US" sz="2800" b="0" i="1" smtClean="0">
                              <a:solidFill>
                                <a:schemeClr val="tx1">
                                  <a:lumMod val="65000"/>
                                  <a:lumOff val="35000"/>
                                </a:schemeClr>
                              </a:solidFill>
                              <a:latin typeface="Cambria Math" panose="02040503050406030204" pitchFamily="18" charset="0"/>
                            </a:rPr>
                            <m:t>𝑥</m:t>
                          </m:r>
                          <m:r>
                            <a:rPr lang="en-US" sz="2800" b="0" i="1" smtClean="0">
                              <a:solidFill>
                                <a:schemeClr val="tx1">
                                  <a:lumMod val="65000"/>
                                  <a:lumOff val="35000"/>
                                </a:schemeClr>
                              </a:solidFill>
                              <a:latin typeface="Cambria Math" panose="02040503050406030204" pitchFamily="18" charset="0"/>
                            </a:rPr>
                            <m:t>−</m:t>
                          </m:r>
                          <m:r>
                            <a:rPr lang="en-US" sz="2800" b="0" i="1" smtClean="0">
                              <a:solidFill>
                                <a:schemeClr val="tx1">
                                  <a:lumMod val="65000"/>
                                  <a:lumOff val="35000"/>
                                </a:schemeClr>
                              </a:solidFill>
                              <a:latin typeface="Cambria Math" panose="02040503050406030204" pitchFamily="18" charset="0"/>
                              <a:ea typeface="Cambria Math" panose="02040503050406030204" pitchFamily="18" charset="0"/>
                            </a:rPr>
                            <m:t>𝜇</m:t>
                          </m:r>
                        </m:num>
                        <m:den>
                          <m:r>
                            <a:rPr lang="en-US" sz="2800" b="0" i="1" smtClean="0">
                              <a:solidFill>
                                <a:schemeClr val="tx1">
                                  <a:lumMod val="65000"/>
                                  <a:lumOff val="35000"/>
                                </a:schemeClr>
                              </a:solidFill>
                              <a:latin typeface="Cambria Math" panose="02040503050406030204" pitchFamily="18" charset="0"/>
                              <a:ea typeface="Cambria Math" panose="02040503050406030204" pitchFamily="18" charset="0"/>
                            </a:rPr>
                            <m:t>𝜎</m:t>
                          </m:r>
                        </m:den>
                      </m:f>
                    </m:oMath>
                  </m:oMathPara>
                </a14:m>
                <a:endParaRPr lang="en-US" sz="2800" dirty="0">
                  <a:solidFill>
                    <a:schemeClr val="tx1">
                      <a:lumMod val="65000"/>
                      <a:lumOff val="35000"/>
                    </a:schemeClr>
                  </a:solidFill>
                  <a:latin typeface="Lato" panose="020B0604020202020204" charset="0"/>
                </a:endParaRPr>
              </a:p>
              <a:p>
                <a:pPr algn="ctr">
                  <a:buNone/>
                </a:pPr>
                <a:endParaRPr lang="en-US" sz="2800" dirty="0">
                  <a:solidFill>
                    <a:schemeClr val="tx1">
                      <a:lumMod val="65000"/>
                      <a:lumOff val="35000"/>
                    </a:schemeClr>
                  </a:solidFill>
                  <a:latin typeface="Lato" panose="020B0604020202020204" charset="0"/>
                </a:endParaRPr>
              </a:p>
              <a:p>
                <a:pPr algn="ctr">
                  <a:buNone/>
                </a:pPr>
                <a:r>
                  <a:rPr lang="en-US" sz="2800" dirty="0">
                    <a:solidFill>
                      <a:schemeClr val="tx1">
                        <a:lumMod val="65000"/>
                        <a:lumOff val="35000"/>
                      </a:schemeClr>
                    </a:solidFill>
                    <a:latin typeface="Lato" panose="020B0604020202020204" charset="0"/>
                  </a:rPr>
                  <a:t>The z score is used to identify the probability that a score falls below a value, above a value, or within an interval of values in a normal distribution. This is done with the aid of the </a:t>
                </a:r>
                <a:r>
                  <a:rPr lang="en-US" sz="2800" b="1" dirty="0">
                    <a:solidFill>
                      <a:schemeClr val="tx1">
                        <a:lumMod val="65000"/>
                        <a:lumOff val="35000"/>
                      </a:schemeClr>
                    </a:solidFill>
                    <a:latin typeface="Lato" panose="020B0604020202020204" charset="0"/>
                  </a:rPr>
                  <a:t>z table</a:t>
                </a:r>
                <a:r>
                  <a:rPr lang="en-US" sz="2800" dirty="0">
                    <a:solidFill>
                      <a:schemeClr val="tx1">
                        <a:lumMod val="65000"/>
                        <a:lumOff val="35000"/>
                      </a:schemeClr>
                    </a:solidFill>
                    <a:latin typeface="Lato" panose="020B0604020202020204" charset="0"/>
                  </a:rPr>
                  <a:t>.</a:t>
                </a:r>
              </a:p>
            </p:txBody>
          </p:sp>
        </mc:Choice>
        <mc:Fallback xmlns="">
          <p:sp>
            <p:nvSpPr>
              <p:cNvPr id="112" name="Shape 112"/>
              <p:cNvSpPr txBox="1">
                <a:spLocks noGrp="1" noRot="1" noChangeAspect="1" noMove="1" noResize="1" noEditPoints="1" noAdjustHandles="1" noChangeArrowheads="1" noChangeShapeType="1" noTextEdit="1"/>
              </p:cNvSpPr>
              <p:nvPr>
                <p:ph type="body" idx="1"/>
              </p:nvPr>
            </p:nvSpPr>
            <p:spPr>
              <a:xfrm>
                <a:off x="553452" y="1233055"/>
                <a:ext cx="11093115" cy="4855558"/>
              </a:xfrm>
              <a:prstGeom prst="rect">
                <a:avLst/>
              </a:prstGeom>
              <a:blipFill>
                <a:blip r:embed="rId3"/>
                <a:stretch>
                  <a:fillRect l="-769" t="-376" r="-1319"/>
                </a:stretch>
              </a:blipFill>
            </p:spPr>
            <p:txBody>
              <a:bodyPr/>
              <a:lstStyle/>
              <a:p>
                <a:r>
                  <a:rPr lang="en-US">
                    <a:noFill/>
                  </a:rPr>
                  <a:t> </a:t>
                </a:r>
              </a:p>
            </p:txBody>
          </p:sp>
        </mc:Fallback>
      </mc:AlternateContent>
    </p:spTree>
    <p:extLst>
      <p:ext uri="{BB962C8B-B14F-4D97-AF65-F5344CB8AC3E}">
        <p14:creationId xmlns:p14="http://schemas.microsoft.com/office/powerpoint/2010/main" val="610161428"/>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12">
                                            <p:txEl>
                                              <p:pRg st="0" end="0"/>
                                            </p:txEl>
                                          </p:spTgt>
                                        </p:tgtEl>
                                        <p:attrNameLst>
                                          <p:attrName>style.visibility</p:attrName>
                                        </p:attrNameLst>
                                      </p:cBhvr>
                                      <p:to>
                                        <p:strVal val="visible"/>
                                      </p:to>
                                    </p:set>
                                    <p:anim calcmode="lin" valueType="num">
                                      <p:cBhvr additive="base">
                                        <p:cTn id="7" dur="500"/>
                                        <p:tgtEl>
                                          <p:spTgt spid="112">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112">
                                            <p:txEl>
                                              <p:pRg st="0" end="0"/>
                                            </p:txEl>
                                          </p:spTgt>
                                        </p:tgtEl>
                                      </p:cBhvr>
                                    </p:animEffect>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112">
                                            <p:txEl>
                                              <p:pRg st="2" end="2"/>
                                            </p:txEl>
                                          </p:spTgt>
                                        </p:tgtEl>
                                        <p:attrNameLst>
                                          <p:attrName>style.visibility</p:attrName>
                                        </p:attrNameLst>
                                      </p:cBhvr>
                                      <p:to>
                                        <p:strVal val="visible"/>
                                      </p:to>
                                    </p:set>
                                    <p:anim calcmode="lin" valueType="num">
                                      <p:cBhvr additive="base">
                                        <p:cTn id="12" dur="500"/>
                                        <p:tgtEl>
                                          <p:spTgt spid="112">
                                            <p:txEl>
                                              <p:pRg st="2" end="2"/>
                                            </p:txEl>
                                          </p:spTgt>
                                        </p:tgtEl>
                                        <p:attrNameLst>
                                          <p:attrName>ppt_y</p:attrName>
                                        </p:attrNameLst>
                                      </p:cBhvr>
                                      <p:tavLst>
                                        <p:tav tm="0">
                                          <p:val>
                                            <p:strVal val="#ppt_y+#ppt_h*1.125000"/>
                                          </p:val>
                                        </p:tav>
                                        <p:tav tm="100000">
                                          <p:val>
                                            <p:strVal val="#ppt_y"/>
                                          </p:val>
                                        </p:tav>
                                      </p:tavLst>
                                    </p:anim>
                                    <p:animEffect transition="in" filter="wipe(up)">
                                      <p:cBhvr>
                                        <p:cTn id="13" dur="500"/>
                                        <p:tgtEl>
                                          <p:spTgt spid="11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112">
                                            <p:txEl>
                                              <p:pRg st="4" end="4"/>
                                            </p:txEl>
                                          </p:spTgt>
                                        </p:tgtEl>
                                        <p:attrNameLst>
                                          <p:attrName>style.visibility</p:attrName>
                                        </p:attrNameLst>
                                      </p:cBhvr>
                                      <p:to>
                                        <p:strVal val="visible"/>
                                      </p:to>
                                    </p:set>
                                    <p:anim calcmode="lin" valueType="num">
                                      <p:cBhvr additive="base">
                                        <p:cTn id="18" dur="500"/>
                                        <p:tgtEl>
                                          <p:spTgt spid="112">
                                            <p:txEl>
                                              <p:pRg st="4" end="4"/>
                                            </p:txEl>
                                          </p:spTgt>
                                        </p:tgtEl>
                                        <p:attrNameLst>
                                          <p:attrName>ppt_y</p:attrName>
                                        </p:attrNameLst>
                                      </p:cBhvr>
                                      <p:tavLst>
                                        <p:tav tm="0">
                                          <p:val>
                                            <p:strVal val="#ppt_y+#ppt_h*1.125000"/>
                                          </p:val>
                                        </p:tav>
                                        <p:tav tm="100000">
                                          <p:val>
                                            <p:strVal val="#ppt_y"/>
                                          </p:val>
                                        </p:tav>
                                      </p:tavLst>
                                    </p:anim>
                                    <p:animEffect transition="in" filter="wipe(up)">
                                      <p:cBhvr>
                                        <p:cTn id="19" dur="500"/>
                                        <p:tgtEl>
                                          <p:spTgt spid="1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Shape 112"/>
          <p:cNvSpPr txBox="1">
            <a:spLocks noGrp="1"/>
          </p:cNvSpPr>
          <p:nvPr>
            <p:ph type="body" idx="1"/>
          </p:nvPr>
        </p:nvSpPr>
        <p:spPr>
          <a:xfrm>
            <a:off x="553452" y="3823854"/>
            <a:ext cx="11093115" cy="2264759"/>
          </a:xfrm>
          <a:prstGeom prst="rect">
            <a:avLst/>
          </a:prstGeom>
        </p:spPr>
        <p:txBody>
          <a:bodyPr lIns="91425" tIns="91425" rIns="91425" bIns="91425" anchor="t" anchorCtr="0">
            <a:noAutofit/>
          </a:bodyPr>
          <a:lstStyle/>
          <a:p>
            <a:pPr algn="ctr">
              <a:buNone/>
            </a:pPr>
            <a:r>
              <a:rPr lang="en-US" sz="2400" b="1" dirty="0">
                <a:solidFill>
                  <a:schemeClr val="tx1">
                    <a:lumMod val="65000"/>
                    <a:lumOff val="35000"/>
                  </a:schemeClr>
                </a:solidFill>
                <a:latin typeface="Raleway" panose="020B0403030101060003" pitchFamily="34" charset="0"/>
              </a:rPr>
              <a:t>What is the probability that an applicant got a score of 70 or less? greater than 60? at least 80?</a:t>
            </a:r>
          </a:p>
          <a:p>
            <a:pPr algn="ctr">
              <a:buNone/>
            </a:pPr>
            <a:endParaRPr lang="en-US" sz="2400" b="1" dirty="0">
              <a:solidFill>
                <a:schemeClr val="tx1">
                  <a:lumMod val="65000"/>
                  <a:lumOff val="35000"/>
                </a:schemeClr>
              </a:solidFill>
              <a:latin typeface="Raleway" panose="020B0403030101060003" pitchFamily="34" charset="0"/>
            </a:endParaRPr>
          </a:p>
          <a:p>
            <a:pPr algn="ctr">
              <a:buNone/>
            </a:pPr>
            <a:r>
              <a:rPr lang="en-US" sz="2400" b="1" dirty="0">
                <a:solidFill>
                  <a:schemeClr val="tx1">
                    <a:lumMod val="65000"/>
                    <a:lumOff val="35000"/>
                  </a:schemeClr>
                </a:solidFill>
                <a:latin typeface="Raleway" panose="020B0403030101060003" pitchFamily="34" charset="0"/>
              </a:rPr>
              <a:t>What is the probability that an applicant got a score between 58 and 69?</a:t>
            </a:r>
          </a:p>
        </p:txBody>
      </p:sp>
      <p:grpSp>
        <p:nvGrpSpPr>
          <p:cNvPr id="21" name="Group 20"/>
          <p:cNvGrpSpPr/>
          <p:nvPr/>
        </p:nvGrpSpPr>
        <p:grpSpPr>
          <a:xfrm>
            <a:off x="1574644" y="618694"/>
            <a:ext cx="9233690" cy="3261121"/>
            <a:chOff x="1593272" y="2896226"/>
            <a:chExt cx="9233690" cy="3261121"/>
          </a:xfrm>
        </p:grpSpPr>
        <p:cxnSp>
          <p:nvCxnSpPr>
            <p:cNvPr id="26" name="Straight Connector 25"/>
            <p:cNvCxnSpPr/>
            <p:nvPr/>
          </p:nvCxnSpPr>
          <p:spPr>
            <a:xfrm>
              <a:off x="1593272" y="5778559"/>
              <a:ext cx="9233690" cy="0"/>
            </a:xfrm>
            <a:prstGeom prst="line">
              <a:avLst/>
            </a:prstGeom>
          </p:spPr>
          <p:style>
            <a:lnRef idx="1">
              <a:schemeClr val="dk1"/>
            </a:lnRef>
            <a:fillRef idx="0">
              <a:schemeClr val="dk1"/>
            </a:fillRef>
            <a:effectRef idx="0">
              <a:schemeClr val="dk1"/>
            </a:effectRef>
            <a:fontRef idx="minor">
              <a:schemeClr val="tx1"/>
            </a:fontRef>
          </p:style>
        </p:cxnSp>
        <p:sp>
          <p:nvSpPr>
            <p:cNvPr id="34" name="Freeform 33"/>
            <p:cNvSpPr/>
            <p:nvPr/>
          </p:nvSpPr>
          <p:spPr>
            <a:xfrm>
              <a:off x="2119746" y="2923309"/>
              <a:ext cx="8298872" cy="2837623"/>
            </a:xfrm>
            <a:custGeom>
              <a:avLst/>
              <a:gdLst>
                <a:gd name="connsiteX0" fmla="*/ 0 w 6256421"/>
                <a:gd name="connsiteY0" fmla="*/ 2334157 h 2334444"/>
                <a:gd name="connsiteX1" fmla="*/ 1491916 w 6256421"/>
                <a:gd name="connsiteY1" fmla="*/ 1901020 h 2334444"/>
                <a:gd name="connsiteX2" fmla="*/ 3080084 w 6256421"/>
                <a:gd name="connsiteY2" fmla="*/ 31 h 2334444"/>
                <a:gd name="connsiteX3" fmla="*/ 4716379 w 6256421"/>
                <a:gd name="connsiteY3" fmla="*/ 1949147 h 2334444"/>
                <a:gd name="connsiteX4" fmla="*/ 6256421 w 6256421"/>
                <a:gd name="connsiteY4" fmla="*/ 2334157 h 2334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6421" h="2334444">
                  <a:moveTo>
                    <a:pt x="0" y="2334157"/>
                  </a:moveTo>
                  <a:cubicBezTo>
                    <a:pt x="489284" y="2312099"/>
                    <a:pt x="978569" y="2290041"/>
                    <a:pt x="1491916" y="1901020"/>
                  </a:cubicBezTo>
                  <a:cubicBezTo>
                    <a:pt x="2005263" y="1511999"/>
                    <a:pt x="2542674" y="-7990"/>
                    <a:pt x="3080084" y="31"/>
                  </a:cubicBezTo>
                  <a:cubicBezTo>
                    <a:pt x="3617494" y="8052"/>
                    <a:pt x="4186990" y="1560126"/>
                    <a:pt x="4716379" y="1949147"/>
                  </a:cubicBezTo>
                  <a:cubicBezTo>
                    <a:pt x="5245769" y="2338168"/>
                    <a:pt x="5751095" y="2336162"/>
                    <a:pt x="6256421" y="2334157"/>
                  </a:cubicBezTo>
                </a:path>
              </a:pathLst>
            </a:cu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35" name="Straight Connector 34"/>
            <p:cNvCxnSpPr>
              <a:endCxn id="34" idx="2"/>
            </p:cNvCxnSpPr>
            <p:nvPr/>
          </p:nvCxnSpPr>
          <p:spPr>
            <a:xfrm flipH="1" flipV="1">
              <a:off x="6205344" y="2923347"/>
              <a:ext cx="15347" cy="2855212"/>
            </a:xfrm>
            <a:prstGeom prst="line">
              <a:avLst/>
            </a:prstGeom>
          </p:spPr>
          <p:style>
            <a:lnRef idx="2">
              <a:schemeClr val="accent6"/>
            </a:lnRef>
            <a:fillRef idx="0">
              <a:schemeClr val="accent6"/>
            </a:fillRef>
            <a:effectRef idx="1">
              <a:schemeClr val="accent6"/>
            </a:effectRef>
            <a:fontRef idx="minor">
              <a:schemeClr val="tx1"/>
            </a:fontRef>
          </p:style>
        </p:cxnSp>
        <p:cxnSp>
          <p:nvCxnSpPr>
            <p:cNvPr id="36" name="Straight Connector 35"/>
            <p:cNvCxnSpPr/>
            <p:nvPr/>
          </p:nvCxnSpPr>
          <p:spPr>
            <a:xfrm flipH="1" flipV="1">
              <a:off x="7245164" y="2923347"/>
              <a:ext cx="15347" cy="2855212"/>
            </a:xfrm>
            <a:prstGeom prst="line">
              <a:avLst/>
            </a:prstGeom>
          </p:spPr>
          <p:style>
            <a:lnRef idx="2">
              <a:schemeClr val="accent6"/>
            </a:lnRef>
            <a:fillRef idx="0">
              <a:schemeClr val="accent6"/>
            </a:fillRef>
            <a:effectRef idx="1">
              <a:schemeClr val="accent6"/>
            </a:effectRef>
            <a:fontRef idx="minor">
              <a:schemeClr val="tx1"/>
            </a:fontRef>
          </p:style>
        </p:cxnSp>
        <p:cxnSp>
          <p:nvCxnSpPr>
            <p:cNvPr id="37" name="Straight Connector 36"/>
            <p:cNvCxnSpPr/>
            <p:nvPr/>
          </p:nvCxnSpPr>
          <p:spPr>
            <a:xfrm flipH="1" flipV="1">
              <a:off x="8284984" y="2896226"/>
              <a:ext cx="15347" cy="2855212"/>
            </a:xfrm>
            <a:prstGeom prst="line">
              <a:avLst/>
            </a:prstGeom>
          </p:spPr>
          <p:style>
            <a:lnRef idx="2">
              <a:schemeClr val="accent6"/>
            </a:lnRef>
            <a:fillRef idx="0">
              <a:schemeClr val="accent6"/>
            </a:fillRef>
            <a:effectRef idx="1">
              <a:schemeClr val="accent6"/>
            </a:effectRef>
            <a:fontRef idx="minor">
              <a:schemeClr val="tx1"/>
            </a:fontRef>
          </p:style>
        </p:cxnSp>
        <p:cxnSp>
          <p:nvCxnSpPr>
            <p:cNvPr id="38" name="Straight Connector 37"/>
            <p:cNvCxnSpPr/>
            <p:nvPr/>
          </p:nvCxnSpPr>
          <p:spPr>
            <a:xfrm flipH="1" flipV="1">
              <a:off x="9324804" y="2923347"/>
              <a:ext cx="15347" cy="2855212"/>
            </a:xfrm>
            <a:prstGeom prst="line">
              <a:avLst/>
            </a:prstGeom>
          </p:spPr>
          <p:style>
            <a:lnRef idx="2">
              <a:schemeClr val="accent6"/>
            </a:lnRef>
            <a:fillRef idx="0">
              <a:schemeClr val="accent6"/>
            </a:fillRef>
            <a:effectRef idx="1">
              <a:schemeClr val="accent6"/>
            </a:effectRef>
            <a:fontRef idx="minor">
              <a:schemeClr val="tx1"/>
            </a:fontRef>
          </p:style>
        </p:cxnSp>
        <p:cxnSp>
          <p:nvCxnSpPr>
            <p:cNvPr id="39" name="Straight Connector 38"/>
            <p:cNvCxnSpPr/>
            <p:nvPr/>
          </p:nvCxnSpPr>
          <p:spPr>
            <a:xfrm flipH="1" flipV="1">
              <a:off x="3115052" y="2932841"/>
              <a:ext cx="15347" cy="2855212"/>
            </a:xfrm>
            <a:prstGeom prst="line">
              <a:avLst/>
            </a:prstGeom>
          </p:spPr>
          <p:style>
            <a:lnRef idx="2">
              <a:schemeClr val="accent6"/>
            </a:lnRef>
            <a:fillRef idx="0">
              <a:schemeClr val="accent6"/>
            </a:fillRef>
            <a:effectRef idx="1">
              <a:schemeClr val="accent6"/>
            </a:effectRef>
            <a:fontRef idx="minor">
              <a:schemeClr val="tx1"/>
            </a:fontRef>
          </p:style>
        </p:cxnSp>
        <p:cxnSp>
          <p:nvCxnSpPr>
            <p:cNvPr id="40" name="Straight Connector 39"/>
            <p:cNvCxnSpPr/>
            <p:nvPr/>
          </p:nvCxnSpPr>
          <p:spPr>
            <a:xfrm flipH="1" flipV="1">
              <a:off x="4181870" y="2905720"/>
              <a:ext cx="15347" cy="2855212"/>
            </a:xfrm>
            <a:prstGeom prst="line">
              <a:avLst/>
            </a:prstGeom>
          </p:spPr>
          <p:style>
            <a:lnRef idx="2">
              <a:schemeClr val="accent6"/>
            </a:lnRef>
            <a:fillRef idx="0">
              <a:schemeClr val="accent6"/>
            </a:fillRef>
            <a:effectRef idx="1">
              <a:schemeClr val="accent6"/>
            </a:effectRef>
            <a:fontRef idx="minor">
              <a:schemeClr val="tx1"/>
            </a:fontRef>
          </p:style>
        </p:cxnSp>
        <p:cxnSp>
          <p:nvCxnSpPr>
            <p:cNvPr id="41" name="Straight Connector 40"/>
            <p:cNvCxnSpPr/>
            <p:nvPr/>
          </p:nvCxnSpPr>
          <p:spPr>
            <a:xfrm flipH="1" flipV="1">
              <a:off x="5194692" y="2932841"/>
              <a:ext cx="15347" cy="2855212"/>
            </a:xfrm>
            <a:prstGeom prst="line">
              <a:avLst/>
            </a:prstGeom>
          </p:spPr>
          <p:style>
            <a:lnRef idx="2">
              <a:schemeClr val="accent6"/>
            </a:lnRef>
            <a:fillRef idx="0">
              <a:schemeClr val="accent6"/>
            </a:fillRef>
            <a:effectRef idx="1">
              <a:schemeClr val="accent6"/>
            </a:effectRef>
            <a:fontRef idx="minor">
              <a:schemeClr val="tx1"/>
            </a:fontRef>
          </p:style>
        </p:cxnSp>
        <mc:AlternateContent xmlns:mc="http://schemas.openxmlformats.org/markup-compatibility/2006" xmlns:a14="http://schemas.microsoft.com/office/drawing/2010/main">
          <mc:Choice Requires="a14">
            <p:sp>
              <p:nvSpPr>
                <p:cNvPr id="42" name="TextBox 41"/>
                <p:cNvSpPr txBox="1"/>
                <p:nvPr/>
              </p:nvSpPr>
              <p:spPr>
                <a:xfrm>
                  <a:off x="5777345" y="5788015"/>
                  <a:ext cx="88669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n-US" sz="1800" b="1" i="1" smtClean="0">
                                <a:latin typeface="Cambria Math" panose="02040503050406030204" pitchFamily="18" charset="0"/>
                              </a:rPr>
                            </m:ctrlPr>
                          </m:accPr>
                          <m:e>
                            <m:r>
                              <a:rPr lang="en-US" sz="1800" b="1" i="1" smtClean="0">
                                <a:latin typeface="Cambria Math" panose="02040503050406030204" pitchFamily="18" charset="0"/>
                              </a:rPr>
                              <m:t>𝒙</m:t>
                            </m:r>
                          </m:e>
                        </m:acc>
                        <m:r>
                          <a:rPr lang="en-US" sz="1800" b="1" i="1" smtClean="0">
                            <a:latin typeface="Cambria Math" panose="02040503050406030204" pitchFamily="18" charset="0"/>
                          </a:rPr>
                          <m:t>=</m:t>
                        </m:r>
                        <m:r>
                          <a:rPr lang="en-US" sz="1800" b="1" i="1" smtClean="0">
                            <a:latin typeface="Cambria Math" panose="02040503050406030204" pitchFamily="18" charset="0"/>
                          </a:rPr>
                          <m:t>𝟔𝟕</m:t>
                        </m:r>
                      </m:oMath>
                    </m:oMathPara>
                  </a14:m>
                  <a:endParaRPr lang="en-US" sz="1800" b="1" dirty="0"/>
                </a:p>
              </p:txBody>
            </p:sp>
          </mc:Choice>
          <mc:Fallback xmlns="">
            <p:sp>
              <p:nvSpPr>
                <p:cNvPr id="42" name="TextBox 41"/>
                <p:cNvSpPr txBox="1">
                  <a:spLocks noRot="1" noChangeAspect="1" noMove="1" noResize="1" noEditPoints="1" noAdjustHandles="1" noChangeArrowheads="1" noChangeShapeType="1" noTextEdit="1"/>
                </p:cNvSpPr>
                <p:nvPr/>
              </p:nvSpPr>
              <p:spPr>
                <a:xfrm>
                  <a:off x="5777345" y="5788015"/>
                  <a:ext cx="886691" cy="36933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3" name="TextBox 42"/>
                <p:cNvSpPr txBox="1"/>
                <p:nvPr/>
              </p:nvSpPr>
              <p:spPr>
                <a:xfrm>
                  <a:off x="6294653" y="5470744"/>
                  <a:ext cx="886691"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𝟏</m:t>
                        </m:r>
                        <m:r>
                          <a:rPr lang="en-US" b="1" i="1" smtClean="0">
                            <a:latin typeface="Cambria Math" panose="02040503050406030204" pitchFamily="18" charset="0"/>
                          </a:rPr>
                          <m:t>𝒔𝒅</m:t>
                        </m:r>
                        <m:r>
                          <a:rPr lang="en-US" b="1" i="1" smtClean="0">
                            <a:latin typeface="Cambria Math" panose="02040503050406030204" pitchFamily="18" charset="0"/>
                          </a:rPr>
                          <m:t>=</m:t>
                        </m:r>
                        <m:r>
                          <a:rPr lang="en-US" b="1" i="1" smtClean="0">
                            <a:latin typeface="Cambria Math" panose="02040503050406030204" pitchFamily="18" charset="0"/>
                          </a:rPr>
                          <m:t>𝟔</m:t>
                        </m:r>
                      </m:oMath>
                    </m:oMathPara>
                  </a14:m>
                  <a:endParaRPr lang="en-US" b="1" dirty="0"/>
                </a:p>
              </p:txBody>
            </p:sp>
          </mc:Choice>
          <mc:Fallback xmlns="">
            <p:sp>
              <p:nvSpPr>
                <p:cNvPr id="43" name="TextBox 42"/>
                <p:cNvSpPr txBox="1">
                  <a:spLocks noRot="1" noChangeAspect="1" noMove="1" noResize="1" noEditPoints="1" noAdjustHandles="1" noChangeArrowheads="1" noChangeShapeType="1" noTextEdit="1"/>
                </p:cNvSpPr>
                <p:nvPr/>
              </p:nvSpPr>
              <p:spPr>
                <a:xfrm>
                  <a:off x="6294653" y="5470744"/>
                  <a:ext cx="886691" cy="307777"/>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6817165" y="5799908"/>
                  <a:ext cx="886691"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rPr>
                          <m:t>𝟏</m:t>
                        </m:r>
                        <m:r>
                          <a:rPr lang="en-US" b="1" i="1" smtClean="0">
                            <a:latin typeface="Cambria Math" panose="02040503050406030204" pitchFamily="18" charset="0"/>
                          </a:rPr>
                          <m:t>𝒔𝒅</m:t>
                        </m:r>
                      </m:oMath>
                    </m:oMathPara>
                  </a14:m>
                  <a:endParaRPr lang="en-US" b="1" dirty="0"/>
                </a:p>
              </p:txBody>
            </p:sp>
          </mc:Choice>
          <mc:Fallback xmlns="">
            <p:sp>
              <p:nvSpPr>
                <p:cNvPr id="44" name="TextBox 43"/>
                <p:cNvSpPr txBox="1">
                  <a:spLocks noRot="1" noChangeAspect="1" noMove="1" noResize="1" noEditPoints="1" noAdjustHandles="1" noChangeArrowheads="1" noChangeShapeType="1" noTextEdit="1"/>
                </p:cNvSpPr>
                <p:nvPr/>
              </p:nvSpPr>
              <p:spPr>
                <a:xfrm>
                  <a:off x="6817165" y="5799908"/>
                  <a:ext cx="886691" cy="307777"/>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7856985" y="5815203"/>
                  <a:ext cx="886691"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rPr>
                          <m:t>𝟐</m:t>
                        </m:r>
                        <m:r>
                          <a:rPr lang="en-US" b="1" i="1" smtClean="0">
                            <a:latin typeface="Cambria Math" panose="02040503050406030204" pitchFamily="18" charset="0"/>
                          </a:rPr>
                          <m:t>𝒔𝒅</m:t>
                        </m:r>
                      </m:oMath>
                    </m:oMathPara>
                  </a14:m>
                  <a:endParaRPr lang="en-US" b="1" dirty="0"/>
                </a:p>
              </p:txBody>
            </p:sp>
          </mc:Choice>
          <mc:Fallback xmlns="">
            <p:sp>
              <p:nvSpPr>
                <p:cNvPr id="45" name="TextBox 44"/>
                <p:cNvSpPr txBox="1">
                  <a:spLocks noRot="1" noChangeAspect="1" noMove="1" noResize="1" noEditPoints="1" noAdjustHandles="1" noChangeArrowheads="1" noChangeShapeType="1" noTextEdit="1"/>
                </p:cNvSpPr>
                <p:nvPr/>
              </p:nvSpPr>
              <p:spPr>
                <a:xfrm>
                  <a:off x="7856985" y="5815203"/>
                  <a:ext cx="886691" cy="307777"/>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6" name="TextBox 45"/>
                <p:cNvSpPr txBox="1"/>
                <p:nvPr/>
              </p:nvSpPr>
              <p:spPr>
                <a:xfrm>
                  <a:off x="8896805" y="5815202"/>
                  <a:ext cx="886691"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rPr>
                          <m:t>𝟑</m:t>
                        </m:r>
                        <m:r>
                          <a:rPr lang="en-US" b="1" i="1" smtClean="0">
                            <a:latin typeface="Cambria Math" panose="02040503050406030204" pitchFamily="18" charset="0"/>
                          </a:rPr>
                          <m:t>𝒔𝒅</m:t>
                        </m:r>
                      </m:oMath>
                    </m:oMathPara>
                  </a14:m>
                  <a:endParaRPr lang="en-US" b="1" dirty="0"/>
                </a:p>
              </p:txBody>
            </p:sp>
          </mc:Choice>
          <mc:Fallback xmlns="">
            <p:sp>
              <p:nvSpPr>
                <p:cNvPr id="46" name="TextBox 45"/>
                <p:cNvSpPr txBox="1">
                  <a:spLocks noRot="1" noChangeAspect="1" noMove="1" noResize="1" noEditPoints="1" noAdjustHandles="1" noChangeArrowheads="1" noChangeShapeType="1" noTextEdit="1"/>
                </p:cNvSpPr>
                <p:nvPr/>
              </p:nvSpPr>
              <p:spPr>
                <a:xfrm>
                  <a:off x="8896805" y="5815202"/>
                  <a:ext cx="886691" cy="307777"/>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4751346" y="5815202"/>
                  <a:ext cx="886691"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rPr>
                          <m:t>𝟏</m:t>
                        </m:r>
                        <m:r>
                          <a:rPr lang="en-US" b="1" i="1" smtClean="0">
                            <a:latin typeface="Cambria Math" panose="02040503050406030204" pitchFamily="18" charset="0"/>
                          </a:rPr>
                          <m:t>𝒔𝒅</m:t>
                        </m:r>
                      </m:oMath>
                    </m:oMathPara>
                  </a14:m>
                  <a:endParaRPr lang="en-US" b="1" dirty="0"/>
                </a:p>
              </p:txBody>
            </p:sp>
          </mc:Choice>
          <mc:Fallback xmlns="">
            <p:sp>
              <p:nvSpPr>
                <p:cNvPr id="47" name="TextBox 46"/>
                <p:cNvSpPr txBox="1">
                  <a:spLocks noRot="1" noChangeAspect="1" noMove="1" noResize="1" noEditPoints="1" noAdjustHandles="1" noChangeArrowheads="1" noChangeShapeType="1" noTextEdit="1"/>
                </p:cNvSpPr>
                <p:nvPr/>
              </p:nvSpPr>
              <p:spPr>
                <a:xfrm>
                  <a:off x="4751346" y="5815202"/>
                  <a:ext cx="886691" cy="307777"/>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8" name="TextBox 47"/>
                <p:cNvSpPr txBox="1"/>
                <p:nvPr/>
              </p:nvSpPr>
              <p:spPr>
                <a:xfrm>
                  <a:off x="3725347" y="5815202"/>
                  <a:ext cx="886691"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rPr>
                          <m:t>𝟐</m:t>
                        </m:r>
                        <m:r>
                          <a:rPr lang="en-US" b="1" i="1" smtClean="0">
                            <a:latin typeface="Cambria Math" panose="02040503050406030204" pitchFamily="18" charset="0"/>
                          </a:rPr>
                          <m:t>𝒔𝒅</m:t>
                        </m:r>
                      </m:oMath>
                    </m:oMathPara>
                  </a14:m>
                  <a:endParaRPr lang="en-US" b="1" dirty="0"/>
                </a:p>
              </p:txBody>
            </p:sp>
          </mc:Choice>
          <mc:Fallback xmlns="">
            <p:sp>
              <p:nvSpPr>
                <p:cNvPr id="48" name="TextBox 47"/>
                <p:cNvSpPr txBox="1">
                  <a:spLocks noRot="1" noChangeAspect="1" noMove="1" noResize="1" noEditPoints="1" noAdjustHandles="1" noChangeArrowheads="1" noChangeShapeType="1" noTextEdit="1"/>
                </p:cNvSpPr>
                <p:nvPr/>
              </p:nvSpPr>
              <p:spPr>
                <a:xfrm>
                  <a:off x="3725347" y="5815202"/>
                  <a:ext cx="886691" cy="307777"/>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9" name="TextBox 48"/>
                <p:cNvSpPr txBox="1"/>
                <p:nvPr/>
              </p:nvSpPr>
              <p:spPr>
                <a:xfrm>
                  <a:off x="2657885" y="5815202"/>
                  <a:ext cx="886691"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rPr>
                          <m:t>𝟑</m:t>
                        </m:r>
                        <m:r>
                          <a:rPr lang="en-US" b="1" i="1" smtClean="0">
                            <a:latin typeface="Cambria Math" panose="02040503050406030204" pitchFamily="18" charset="0"/>
                          </a:rPr>
                          <m:t>𝒔𝒅</m:t>
                        </m:r>
                      </m:oMath>
                    </m:oMathPara>
                  </a14:m>
                  <a:endParaRPr lang="en-US" b="1" dirty="0"/>
                </a:p>
              </p:txBody>
            </p:sp>
          </mc:Choice>
          <mc:Fallback xmlns="">
            <p:sp>
              <p:nvSpPr>
                <p:cNvPr id="49" name="TextBox 48"/>
                <p:cNvSpPr txBox="1">
                  <a:spLocks noRot="1" noChangeAspect="1" noMove="1" noResize="1" noEditPoints="1" noAdjustHandles="1" noChangeArrowheads="1" noChangeShapeType="1" noTextEdit="1"/>
                </p:cNvSpPr>
                <p:nvPr/>
              </p:nvSpPr>
              <p:spPr>
                <a:xfrm>
                  <a:off x="2657885" y="5815202"/>
                  <a:ext cx="886691" cy="307777"/>
                </a:xfrm>
                <a:prstGeom prst="rect">
                  <a:avLst/>
                </a:prstGeom>
                <a:blipFill>
                  <a:blip r:embed="rId10"/>
                  <a:stretch>
                    <a:fillRect/>
                  </a:stretch>
                </a:blipFill>
              </p:spPr>
              <p:txBody>
                <a:bodyPr/>
                <a:lstStyle/>
                <a:p>
                  <a:r>
                    <a:rPr lang="en-US">
                      <a:noFill/>
                    </a:rPr>
                    <a:t> </a:t>
                  </a:r>
                </a:p>
              </p:txBody>
            </p:sp>
          </mc:Fallback>
        </mc:AlternateContent>
      </p:grpSp>
    </p:spTree>
    <p:extLst>
      <p:ext uri="{BB962C8B-B14F-4D97-AF65-F5344CB8AC3E}">
        <p14:creationId xmlns:p14="http://schemas.microsoft.com/office/powerpoint/2010/main" val="4276508760"/>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2">
                                            <p:txEl>
                                              <p:pRg st="0" end="0"/>
                                            </p:txEl>
                                          </p:spTgt>
                                        </p:tgtEl>
                                        <p:attrNameLst>
                                          <p:attrName>style.visibility</p:attrName>
                                        </p:attrNameLst>
                                      </p:cBhvr>
                                      <p:to>
                                        <p:strVal val="visible"/>
                                      </p:to>
                                    </p:set>
                                    <p:anim calcmode="lin" valueType="num">
                                      <p:cBhvr additive="base">
                                        <p:cTn id="7" dur="500"/>
                                        <p:tgtEl>
                                          <p:spTgt spid="112">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112">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12">
                                            <p:txEl>
                                              <p:pRg st="2" end="2"/>
                                            </p:txEl>
                                          </p:spTgt>
                                        </p:tgtEl>
                                        <p:attrNameLst>
                                          <p:attrName>style.visibility</p:attrName>
                                        </p:attrNameLst>
                                      </p:cBhvr>
                                      <p:to>
                                        <p:strVal val="visible"/>
                                      </p:to>
                                    </p:set>
                                    <p:anim calcmode="lin" valueType="num">
                                      <p:cBhvr additive="base">
                                        <p:cTn id="13" dur="500"/>
                                        <p:tgtEl>
                                          <p:spTgt spid="112">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1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12" name="Shape 112"/>
              <p:cNvSpPr txBox="1">
                <a:spLocks noGrp="1"/>
              </p:cNvSpPr>
              <p:nvPr>
                <p:ph type="body" idx="1"/>
              </p:nvPr>
            </p:nvSpPr>
            <p:spPr>
              <a:xfrm>
                <a:off x="1592825" y="775855"/>
                <a:ext cx="9320981" cy="4855558"/>
              </a:xfrm>
              <a:prstGeom prst="rect">
                <a:avLst/>
              </a:prstGeom>
            </p:spPr>
            <p:txBody>
              <a:bodyPr lIns="91425" tIns="91425" rIns="91425" bIns="91425" anchor="t" anchorCtr="0">
                <a:noAutofit/>
              </a:bodyPr>
              <a:lstStyle/>
              <a:p>
                <a:pPr>
                  <a:buNone/>
                </a:pPr>
                <a:r>
                  <a:rPr lang="en-US" sz="2800" dirty="0">
                    <a:solidFill>
                      <a:schemeClr val="tx1">
                        <a:lumMod val="65000"/>
                        <a:lumOff val="35000"/>
                      </a:schemeClr>
                    </a:solidFill>
                    <a:latin typeface="Lato" panose="020B0604020202020204" charset="0"/>
                  </a:rPr>
                  <a:t>Adult IQ scores have a bell-shaped distribution with a mean of 100 and a standard deviation of 15. Determine the percentage of  adults that meet the following conditions. Draw a sketch and shade the proper region for each problem.</a:t>
                </a:r>
              </a:p>
              <a:p>
                <a:pPr>
                  <a:buNone/>
                </a:pPr>
                <a:endParaRPr lang="en-US" sz="2800" dirty="0">
                  <a:solidFill>
                    <a:schemeClr val="tx1">
                      <a:lumMod val="65000"/>
                      <a:lumOff val="35000"/>
                    </a:schemeClr>
                  </a:solidFill>
                  <a:latin typeface="Lato" panose="020B0604020202020204" charset="0"/>
                </a:endParaRPr>
              </a:p>
              <a:p>
                <a:pPr marL="514350" indent="-514350">
                  <a:buFont typeface="+mj-lt"/>
                  <a:buAutoNum type="arabicPeriod"/>
                </a:pPr>
                <a:r>
                  <a:rPr lang="en-US" sz="2800" dirty="0">
                    <a:solidFill>
                      <a:schemeClr val="tx1">
                        <a:lumMod val="65000"/>
                        <a:lumOff val="35000"/>
                      </a:schemeClr>
                    </a:solidFill>
                    <a:latin typeface="Lato" panose="020B0604020202020204" charset="0"/>
                  </a:rPr>
                  <a:t>IQ greater than 125</a:t>
                </a:r>
              </a:p>
              <a:p>
                <a:pPr marL="514350" indent="-514350">
                  <a:buFont typeface="+mj-lt"/>
                  <a:buAutoNum type="arabicPeriod"/>
                </a:pPr>
                <a:r>
                  <a:rPr lang="en-US" sz="2800" dirty="0">
                    <a:solidFill>
                      <a:schemeClr val="tx1">
                        <a:lumMod val="65000"/>
                        <a:lumOff val="35000"/>
                      </a:schemeClr>
                    </a:solidFill>
                    <a:latin typeface="Lato" panose="020B0604020202020204" charset="0"/>
                  </a:rPr>
                  <a:t>IQ equal to 125</a:t>
                </a:r>
              </a:p>
              <a:p>
                <a:pPr marL="514350" indent="-514350">
                  <a:buFont typeface="+mj-lt"/>
                  <a:buAutoNum type="arabicPeriod"/>
                </a:pPr>
                <a:r>
                  <a:rPr lang="en-US" sz="2800" dirty="0">
                    <a:solidFill>
                      <a:schemeClr val="tx1">
                        <a:lumMod val="65000"/>
                        <a:lumOff val="35000"/>
                      </a:schemeClr>
                    </a:solidFill>
                    <a:latin typeface="Lato" panose="020B0604020202020204" charset="0"/>
                  </a:rPr>
                  <a:t>IQ less than 93</a:t>
                </a:r>
              </a:p>
              <a:p>
                <a:pPr marL="514350" indent="-514350">
                  <a:buFont typeface="+mj-lt"/>
                  <a:buAutoNum type="arabicPeriod"/>
                </a:pPr>
                <a:r>
                  <a:rPr lang="en-US" sz="2800" dirty="0">
                    <a:solidFill>
                      <a:schemeClr val="tx1">
                        <a:lumMod val="65000"/>
                        <a:lumOff val="35000"/>
                      </a:schemeClr>
                    </a:solidFill>
                    <a:latin typeface="Lato" panose="020B0604020202020204" charset="0"/>
                  </a:rPr>
                  <a:t>IQ between 111 and 134</a:t>
                </a:r>
              </a:p>
              <a:p>
                <a:pPr marL="514350" indent="-514350">
                  <a:buFont typeface="+mj-lt"/>
                  <a:buAutoNum type="arabicPeriod"/>
                </a:pPr>
                <a:r>
                  <a:rPr lang="en-US" sz="2800" dirty="0">
                    <a:solidFill>
                      <a:schemeClr val="tx1">
                        <a:lumMod val="65000"/>
                        <a:lumOff val="35000"/>
                      </a:schemeClr>
                    </a:solidFill>
                    <a:latin typeface="Lato" panose="020B0604020202020204" charset="0"/>
                  </a:rPr>
                  <a:t>IQ either less than 80 or greater than 140.</a:t>
                </a:r>
              </a:p>
              <a:p>
                <a:pPr marL="514350" indent="-514350">
                  <a:buFont typeface="+mj-lt"/>
                  <a:buAutoNum type="arabicPeriod"/>
                </a:pPr>
                <a:r>
                  <a:rPr lang="en-US" sz="2800" dirty="0">
                    <a:solidFill>
                      <a:schemeClr val="tx1">
                        <a:lumMod val="65000"/>
                        <a:lumOff val="35000"/>
                      </a:schemeClr>
                    </a:solidFill>
                    <a:latin typeface="Lato" panose="020B0604020202020204" charset="0"/>
                  </a:rPr>
                  <a:t>Find the IQ that corresponds to </a:t>
                </a:r>
                <a14:m>
                  <m:oMath xmlns:m="http://schemas.openxmlformats.org/officeDocument/2006/math">
                    <m:sSub>
                      <m:sSubPr>
                        <m:ctrlPr>
                          <a:rPr lang="en-US" sz="2800" i="1" smtClean="0">
                            <a:solidFill>
                              <a:schemeClr val="tx1">
                                <a:lumMod val="65000"/>
                                <a:lumOff val="35000"/>
                              </a:schemeClr>
                            </a:solidFill>
                            <a:latin typeface="Cambria Math" panose="02040503050406030204" pitchFamily="18" charset="0"/>
                          </a:rPr>
                        </m:ctrlPr>
                      </m:sSubPr>
                      <m:e>
                        <m:r>
                          <a:rPr lang="en-US" sz="2800" b="0" i="1" smtClean="0">
                            <a:solidFill>
                              <a:schemeClr val="tx1">
                                <a:lumMod val="65000"/>
                                <a:lumOff val="35000"/>
                              </a:schemeClr>
                            </a:solidFill>
                            <a:latin typeface="Cambria Math" panose="02040503050406030204" pitchFamily="18" charset="0"/>
                          </a:rPr>
                          <m:t>𝑃</m:t>
                        </m:r>
                      </m:e>
                      <m:sub>
                        <m:r>
                          <a:rPr lang="en-US" sz="2800" b="0" i="1" smtClean="0">
                            <a:solidFill>
                              <a:schemeClr val="tx1">
                                <a:lumMod val="65000"/>
                                <a:lumOff val="35000"/>
                              </a:schemeClr>
                            </a:solidFill>
                            <a:latin typeface="Cambria Math" panose="02040503050406030204" pitchFamily="18" charset="0"/>
                          </a:rPr>
                          <m:t>85</m:t>
                        </m:r>
                      </m:sub>
                    </m:sSub>
                  </m:oMath>
                </a14:m>
                <a:r>
                  <a:rPr lang="en-US" sz="2800" dirty="0">
                    <a:solidFill>
                      <a:schemeClr val="tx1">
                        <a:lumMod val="65000"/>
                        <a:lumOff val="35000"/>
                      </a:schemeClr>
                    </a:solidFill>
                    <a:latin typeface="Lato" panose="020B0604020202020204" charset="0"/>
                  </a:rPr>
                  <a:t>.</a:t>
                </a:r>
              </a:p>
            </p:txBody>
          </p:sp>
        </mc:Choice>
        <mc:Fallback xmlns="">
          <p:sp>
            <p:nvSpPr>
              <p:cNvPr id="112" name="Shape 112"/>
              <p:cNvSpPr txBox="1">
                <a:spLocks noGrp="1" noRot="1" noChangeAspect="1" noMove="1" noResize="1" noEditPoints="1" noAdjustHandles="1" noChangeArrowheads="1" noChangeShapeType="1" noTextEdit="1"/>
              </p:cNvSpPr>
              <p:nvPr>
                <p:ph type="body" idx="1"/>
              </p:nvPr>
            </p:nvSpPr>
            <p:spPr>
              <a:xfrm>
                <a:off x="1592825" y="775855"/>
                <a:ext cx="9320981" cy="4855558"/>
              </a:xfrm>
              <a:prstGeom prst="rect">
                <a:avLst/>
              </a:prstGeom>
              <a:blipFill>
                <a:blip r:embed="rId3"/>
                <a:stretch>
                  <a:fillRect l="-1308" t="-376" r="-1570" b="-11669"/>
                </a:stretch>
              </a:blipFill>
            </p:spPr>
            <p:txBody>
              <a:bodyPr/>
              <a:lstStyle/>
              <a:p>
                <a:r>
                  <a:rPr lang="en-US">
                    <a:noFill/>
                  </a:rPr>
                  <a:t> </a:t>
                </a:r>
              </a:p>
            </p:txBody>
          </p:sp>
        </mc:Fallback>
      </mc:AlternateContent>
    </p:spTree>
    <p:extLst>
      <p:ext uri="{BB962C8B-B14F-4D97-AF65-F5344CB8AC3E}">
        <p14:creationId xmlns:p14="http://schemas.microsoft.com/office/powerpoint/2010/main" val="2627101113"/>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2">
                                            <p:txEl>
                                              <p:pRg st="0" end="0"/>
                                            </p:txEl>
                                          </p:spTgt>
                                        </p:tgtEl>
                                        <p:attrNameLst>
                                          <p:attrName>style.visibility</p:attrName>
                                        </p:attrNameLst>
                                      </p:cBhvr>
                                      <p:to>
                                        <p:strVal val="visible"/>
                                      </p:to>
                                    </p:set>
                                    <p:anim calcmode="lin" valueType="num">
                                      <p:cBhvr additive="base">
                                        <p:cTn id="7" dur="500"/>
                                        <p:tgtEl>
                                          <p:spTgt spid="112">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112">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12">
                                            <p:txEl>
                                              <p:pRg st="2" end="2"/>
                                            </p:txEl>
                                          </p:spTgt>
                                        </p:tgtEl>
                                        <p:attrNameLst>
                                          <p:attrName>style.visibility</p:attrName>
                                        </p:attrNameLst>
                                      </p:cBhvr>
                                      <p:to>
                                        <p:strVal val="visible"/>
                                      </p:to>
                                    </p:set>
                                    <p:anim calcmode="lin" valueType="num">
                                      <p:cBhvr additive="base">
                                        <p:cTn id="13" dur="500"/>
                                        <p:tgtEl>
                                          <p:spTgt spid="112">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112">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12">
                                            <p:txEl>
                                              <p:pRg st="3" end="3"/>
                                            </p:txEl>
                                          </p:spTgt>
                                        </p:tgtEl>
                                        <p:attrNameLst>
                                          <p:attrName>style.visibility</p:attrName>
                                        </p:attrNameLst>
                                      </p:cBhvr>
                                      <p:to>
                                        <p:strVal val="visible"/>
                                      </p:to>
                                    </p:set>
                                    <p:anim calcmode="lin" valueType="num">
                                      <p:cBhvr additive="base">
                                        <p:cTn id="19" dur="500"/>
                                        <p:tgtEl>
                                          <p:spTgt spid="112">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11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12">
                                            <p:txEl>
                                              <p:pRg st="4" end="4"/>
                                            </p:txEl>
                                          </p:spTgt>
                                        </p:tgtEl>
                                        <p:attrNameLst>
                                          <p:attrName>style.visibility</p:attrName>
                                        </p:attrNameLst>
                                      </p:cBhvr>
                                      <p:to>
                                        <p:strVal val="visible"/>
                                      </p:to>
                                    </p:set>
                                    <p:anim calcmode="lin" valueType="num">
                                      <p:cBhvr additive="base">
                                        <p:cTn id="25" dur="500"/>
                                        <p:tgtEl>
                                          <p:spTgt spid="112">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112">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112">
                                            <p:txEl>
                                              <p:pRg st="5" end="5"/>
                                            </p:txEl>
                                          </p:spTgt>
                                        </p:tgtEl>
                                        <p:attrNameLst>
                                          <p:attrName>style.visibility</p:attrName>
                                        </p:attrNameLst>
                                      </p:cBhvr>
                                      <p:to>
                                        <p:strVal val="visible"/>
                                      </p:to>
                                    </p:set>
                                    <p:anim calcmode="lin" valueType="num">
                                      <p:cBhvr additive="base">
                                        <p:cTn id="31" dur="500"/>
                                        <p:tgtEl>
                                          <p:spTgt spid="112">
                                            <p:txEl>
                                              <p:pRg st="5" end="5"/>
                                            </p:txEl>
                                          </p:spTgt>
                                        </p:tgtEl>
                                        <p:attrNameLst>
                                          <p:attrName>ppt_y</p:attrName>
                                        </p:attrNameLst>
                                      </p:cBhvr>
                                      <p:tavLst>
                                        <p:tav tm="0">
                                          <p:val>
                                            <p:strVal val="#ppt_y+#ppt_h*1.125000"/>
                                          </p:val>
                                        </p:tav>
                                        <p:tav tm="100000">
                                          <p:val>
                                            <p:strVal val="#ppt_y"/>
                                          </p:val>
                                        </p:tav>
                                      </p:tavLst>
                                    </p:anim>
                                    <p:animEffect transition="in" filter="wipe(up)">
                                      <p:cBhvr>
                                        <p:cTn id="32" dur="500"/>
                                        <p:tgtEl>
                                          <p:spTgt spid="11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12">
                                            <p:txEl>
                                              <p:pRg st="6" end="6"/>
                                            </p:txEl>
                                          </p:spTgt>
                                        </p:tgtEl>
                                        <p:attrNameLst>
                                          <p:attrName>style.visibility</p:attrName>
                                        </p:attrNameLst>
                                      </p:cBhvr>
                                      <p:to>
                                        <p:strVal val="visible"/>
                                      </p:to>
                                    </p:set>
                                    <p:anim calcmode="lin" valueType="num">
                                      <p:cBhvr additive="base">
                                        <p:cTn id="37" dur="500"/>
                                        <p:tgtEl>
                                          <p:spTgt spid="112">
                                            <p:txEl>
                                              <p:pRg st="6" end="6"/>
                                            </p:txEl>
                                          </p:spTgt>
                                        </p:tgtEl>
                                        <p:attrNameLst>
                                          <p:attrName>ppt_y</p:attrName>
                                        </p:attrNameLst>
                                      </p:cBhvr>
                                      <p:tavLst>
                                        <p:tav tm="0">
                                          <p:val>
                                            <p:strVal val="#ppt_y+#ppt_h*1.125000"/>
                                          </p:val>
                                        </p:tav>
                                        <p:tav tm="100000">
                                          <p:val>
                                            <p:strVal val="#ppt_y"/>
                                          </p:val>
                                        </p:tav>
                                      </p:tavLst>
                                    </p:anim>
                                    <p:animEffect transition="in" filter="wipe(up)">
                                      <p:cBhvr>
                                        <p:cTn id="38" dur="500"/>
                                        <p:tgtEl>
                                          <p:spTgt spid="112">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112">
                                            <p:txEl>
                                              <p:pRg st="7" end="7"/>
                                            </p:txEl>
                                          </p:spTgt>
                                        </p:tgtEl>
                                        <p:attrNameLst>
                                          <p:attrName>style.visibility</p:attrName>
                                        </p:attrNameLst>
                                      </p:cBhvr>
                                      <p:to>
                                        <p:strVal val="visible"/>
                                      </p:to>
                                    </p:set>
                                    <p:anim calcmode="lin" valueType="num">
                                      <p:cBhvr additive="base">
                                        <p:cTn id="43" dur="500"/>
                                        <p:tgtEl>
                                          <p:spTgt spid="112">
                                            <p:txEl>
                                              <p:pRg st="7" end="7"/>
                                            </p:txEl>
                                          </p:spTgt>
                                        </p:tgtEl>
                                        <p:attrNameLst>
                                          <p:attrName>ppt_y</p:attrName>
                                        </p:attrNameLst>
                                      </p:cBhvr>
                                      <p:tavLst>
                                        <p:tav tm="0">
                                          <p:val>
                                            <p:strVal val="#ppt_y+#ppt_h*1.125000"/>
                                          </p:val>
                                        </p:tav>
                                        <p:tav tm="100000">
                                          <p:val>
                                            <p:strVal val="#ppt_y"/>
                                          </p:val>
                                        </p:tav>
                                      </p:tavLst>
                                    </p:anim>
                                    <p:animEffect transition="in" filter="wipe(up)">
                                      <p:cBhvr>
                                        <p:cTn id="44" dur="500"/>
                                        <p:tgtEl>
                                          <p:spTgt spid="11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2" name="Rectangle 1"/>
          <p:cNvSpPr/>
          <p:nvPr/>
        </p:nvSpPr>
        <p:spPr>
          <a:xfrm>
            <a:off x="0" y="0"/>
            <a:ext cx="1238865" cy="1460090"/>
          </a:xfrm>
          <a:prstGeom prst="rect">
            <a:avLst/>
          </a:prstGeom>
          <a:gradFill flip="none" rotWithShape="1">
            <a:gsLst>
              <a:gs pos="0">
                <a:srgbClr val="7BE3F1">
                  <a:shade val="30000"/>
                  <a:satMod val="115000"/>
                </a:srgbClr>
              </a:gs>
              <a:gs pos="50000">
                <a:srgbClr val="7BE3F1">
                  <a:shade val="67500"/>
                  <a:satMod val="115000"/>
                </a:srgbClr>
              </a:gs>
              <a:gs pos="100000">
                <a:srgbClr val="7BE3F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ectangle 7"/>
          <p:cNvSpPr/>
          <p:nvPr/>
        </p:nvSpPr>
        <p:spPr>
          <a:xfrm>
            <a:off x="1220651" y="0"/>
            <a:ext cx="8568812" cy="1460090"/>
          </a:xfrm>
          <a:prstGeom prst="rect">
            <a:avLst/>
          </a:prstGeom>
          <a:gradFill flip="none" rotWithShape="1">
            <a:gsLst>
              <a:gs pos="0">
                <a:srgbClr val="3299EE">
                  <a:shade val="30000"/>
                  <a:satMod val="115000"/>
                </a:srgbClr>
              </a:gs>
              <a:gs pos="50000">
                <a:srgbClr val="3299EE">
                  <a:shade val="67500"/>
                  <a:satMod val="115000"/>
                </a:srgbClr>
              </a:gs>
              <a:gs pos="100000">
                <a:srgbClr val="3299E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Rectangle 8"/>
          <p:cNvSpPr/>
          <p:nvPr/>
        </p:nvSpPr>
        <p:spPr>
          <a:xfrm>
            <a:off x="9789463" y="0"/>
            <a:ext cx="1240877" cy="1460090"/>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ectangle 9"/>
          <p:cNvSpPr/>
          <p:nvPr/>
        </p:nvSpPr>
        <p:spPr>
          <a:xfrm>
            <a:off x="11030340" y="0"/>
            <a:ext cx="1161660" cy="1460090"/>
          </a:xfrm>
          <a:prstGeom prst="rect">
            <a:avLst/>
          </a:prstGeom>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3" name="Shape 83"/>
          <p:cNvSpPr txBox="1">
            <a:spLocks noGrp="1"/>
          </p:cNvSpPr>
          <p:nvPr>
            <p:ph type="title"/>
          </p:nvPr>
        </p:nvSpPr>
        <p:spPr>
          <a:xfrm>
            <a:off x="1220650" y="624579"/>
            <a:ext cx="7628100" cy="801649"/>
          </a:xfrm>
          <a:prstGeom prst="rect">
            <a:avLst/>
          </a:prstGeom>
        </p:spPr>
        <p:txBody>
          <a:bodyPr lIns="91425" tIns="91425" rIns="91425" bIns="91425" anchor="b" anchorCtr="0">
            <a:noAutofit/>
          </a:bodyPr>
          <a:lstStyle/>
          <a:p>
            <a:r>
              <a:rPr lang="en" sz="4000" b="1" dirty="0">
                <a:ln w="0"/>
                <a:solidFill>
                  <a:schemeClr val="tx1"/>
                </a:solidFill>
                <a:effectLst>
                  <a:outerShdw blurRad="38100" dist="19050" dir="2700000" algn="tl" rotWithShape="0">
                    <a:schemeClr val="dk1">
                      <a:alpha val="40000"/>
                    </a:schemeClr>
                  </a:outerShdw>
                </a:effectLst>
              </a:rPr>
              <a:t>Session Objectives</a:t>
            </a:r>
          </a:p>
        </p:txBody>
      </p:sp>
      <p:sp>
        <p:nvSpPr>
          <p:cNvPr id="84" name="Shape 84"/>
          <p:cNvSpPr txBox="1"/>
          <p:nvPr/>
        </p:nvSpPr>
        <p:spPr>
          <a:xfrm>
            <a:off x="1238865" y="1757898"/>
            <a:ext cx="9791475" cy="826499"/>
          </a:xfrm>
          <a:prstGeom prst="rect">
            <a:avLst/>
          </a:prstGeom>
          <a:noFill/>
          <a:ln>
            <a:noFill/>
          </a:ln>
        </p:spPr>
        <p:txBody>
          <a:bodyPr lIns="91425" tIns="91425" rIns="91425" bIns="91425" anchor="t" anchorCtr="0">
            <a:noAutofit/>
          </a:bodyPr>
          <a:lstStyle/>
          <a:p>
            <a:pPr>
              <a:spcBef>
                <a:spcPts val="600"/>
              </a:spcBef>
            </a:pPr>
            <a:r>
              <a:rPr lang="en" sz="2400" dirty="0">
                <a:solidFill>
                  <a:schemeClr val="tx1">
                    <a:lumMod val="75000"/>
                    <a:lumOff val="25000"/>
                  </a:schemeClr>
                </a:solidFill>
                <a:latin typeface="Lato"/>
                <a:ea typeface="Lato"/>
                <a:cs typeface="Lato"/>
                <a:sym typeface="Lato"/>
              </a:rPr>
              <a:t>In this fraction of the course on Statistical Methods, graduate students enrolled in the subject are expected to do the following:</a:t>
            </a:r>
            <a:endParaRPr lang="en" sz="2400" b="1" dirty="0">
              <a:solidFill>
                <a:schemeClr val="tx1">
                  <a:lumMod val="75000"/>
                  <a:lumOff val="25000"/>
                </a:schemeClr>
              </a:solidFill>
              <a:latin typeface="Lato"/>
              <a:ea typeface="Lato"/>
              <a:cs typeface="Lato"/>
              <a:sym typeface="Lato"/>
            </a:endParaRPr>
          </a:p>
        </p:txBody>
      </p:sp>
      <p:sp>
        <p:nvSpPr>
          <p:cNvPr id="85" name="Shape 85"/>
          <p:cNvSpPr txBox="1"/>
          <p:nvPr/>
        </p:nvSpPr>
        <p:spPr>
          <a:xfrm>
            <a:off x="1238865" y="2897896"/>
            <a:ext cx="4755135" cy="2787435"/>
          </a:xfrm>
          <a:prstGeom prst="rect">
            <a:avLst/>
          </a:prstGeom>
          <a:noFill/>
          <a:ln>
            <a:noFill/>
          </a:ln>
        </p:spPr>
        <p:txBody>
          <a:bodyPr lIns="91425" tIns="91425" rIns="91425" bIns="91425" anchor="t" anchorCtr="0">
            <a:noAutofit/>
          </a:bodyPr>
          <a:lstStyle/>
          <a:p>
            <a:pPr marL="342900" indent="-342900">
              <a:spcBef>
                <a:spcPts val="600"/>
              </a:spcBef>
              <a:buFont typeface="+mj-lt"/>
              <a:buAutoNum type="arabicPeriod"/>
            </a:pPr>
            <a:r>
              <a:rPr lang="en-PH" sz="2000" dirty="0">
                <a:solidFill>
                  <a:schemeClr val="tx1">
                    <a:lumMod val="65000"/>
                    <a:lumOff val="35000"/>
                  </a:schemeClr>
                </a:solidFill>
                <a:latin typeface="Lato"/>
                <a:ea typeface="Lato"/>
                <a:cs typeface="Lato"/>
                <a:sym typeface="Lato"/>
              </a:rPr>
              <a:t>Describe normal distributions through the properties of the normal curve.</a:t>
            </a:r>
          </a:p>
          <a:p>
            <a:pPr marL="342900" indent="-342900">
              <a:spcBef>
                <a:spcPts val="600"/>
              </a:spcBef>
              <a:buFont typeface="+mj-lt"/>
              <a:buAutoNum type="arabicPeriod"/>
            </a:pPr>
            <a:r>
              <a:rPr lang="en-PH" sz="2000" dirty="0">
                <a:solidFill>
                  <a:schemeClr val="tx1">
                    <a:lumMod val="65000"/>
                    <a:lumOff val="35000"/>
                  </a:schemeClr>
                </a:solidFill>
                <a:latin typeface="Lato"/>
                <a:ea typeface="Lato"/>
                <a:cs typeface="Lato"/>
                <a:sym typeface="Lato"/>
              </a:rPr>
              <a:t>Convert raw scores into standard (z) scores.</a:t>
            </a:r>
          </a:p>
          <a:p>
            <a:pPr marL="342900" indent="-342900">
              <a:spcBef>
                <a:spcPts val="600"/>
              </a:spcBef>
              <a:buFont typeface="+mj-lt"/>
              <a:buAutoNum type="arabicPeriod"/>
            </a:pPr>
            <a:r>
              <a:rPr lang="en-PH" sz="2000" dirty="0">
                <a:solidFill>
                  <a:schemeClr val="tx1">
                    <a:lumMod val="65000"/>
                    <a:lumOff val="35000"/>
                  </a:schemeClr>
                </a:solidFill>
                <a:latin typeface="Lato"/>
                <a:ea typeface="Lato"/>
                <a:cs typeface="Lato"/>
                <a:sym typeface="Lato"/>
              </a:rPr>
              <a:t>Compute for the area under the normal curve.</a:t>
            </a:r>
          </a:p>
        </p:txBody>
      </p:sp>
      <p:sp>
        <p:nvSpPr>
          <p:cNvPr id="87" name="Shape 87"/>
          <p:cNvSpPr txBox="1"/>
          <p:nvPr/>
        </p:nvSpPr>
        <p:spPr>
          <a:xfrm>
            <a:off x="1238865" y="5685332"/>
            <a:ext cx="9791475" cy="826499"/>
          </a:xfrm>
          <a:prstGeom prst="rect">
            <a:avLst/>
          </a:prstGeom>
          <a:noFill/>
          <a:ln>
            <a:noFill/>
          </a:ln>
        </p:spPr>
        <p:txBody>
          <a:bodyPr lIns="91425" tIns="91425" rIns="91425" bIns="91425" anchor="t" anchorCtr="0">
            <a:noAutofit/>
          </a:bodyPr>
          <a:lstStyle/>
          <a:p>
            <a:pPr lvl="0" algn="r" rtl="0">
              <a:buNone/>
            </a:pPr>
            <a:r>
              <a:rPr lang="en-US" sz="1800" dirty="0">
                <a:solidFill>
                  <a:schemeClr val="bg1">
                    <a:lumMod val="50000"/>
                  </a:schemeClr>
                </a:solidFill>
                <a:latin typeface="Lato"/>
                <a:ea typeface="Lato"/>
                <a:cs typeface="Lato"/>
                <a:sym typeface="Lato"/>
              </a:rPr>
              <a:t>This slideshow presentation will be made available through the official course website: </a:t>
            </a:r>
            <a:r>
              <a:rPr lang="en-US" sz="1800" i="1" u="sng" dirty="0">
                <a:solidFill>
                  <a:schemeClr val="accent3">
                    <a:lumMod val="75000"/>
                  </a:schemeClr>
                </a:solidFill>
                <a:latin typeface="Lato"/>
                <a:ea typeface="Lato"/>
                <a:cs typeface="Lato"/>
                <a:sym typeface="Lato"/>
              </a:rPr>
              <a:t>mathbychua.weebly.com</a:t>
            </a:r>
            <a:r>
              <a:rPr lang="en-US" sz="1800" dirty="0">
                <a:solidFill>
                  <a:schemeClr val="bg1">
                    <a:lumMod val="50000"/>
                  </a:schemeClr>
                </a:solidFill>
                <a:latin typeface="Lato"/>
                <a:ea typeface="Lato"/>
                <a:cs typeface="Lato"/>
                <a:sym typeface="Lato"/>
              </a:rPr>
              <a:t>.</a:t>
            </a:r>
          </a:p>
          <a:p>
            <a:pPr lvl="0" algn="r" rtl="0">
              <a:buNone/>
            </a:pPr>
            <a:r>
              <a:rPr lang="en-US" sz="1800" dirty="0">
                <a:solidFill>
                  <a:schemeClr val="bg1">
                    <a:lumMod val="50000"/>
                  </a:schemeClr>
                </a:solidFill>
                <a:latin typeface="Lato"/>
                <a:ea typeface="Lato"/>
                <a:cs typeface="Lato"/>
                <a:sym typeface="Lato"/>
              </a:rPr>
              <a:t>Download the document to use it as reference.</a:t>
            </a:r>
            <a:endParaRPr sz="1800" dirty="0">
              <a:solidFill>
                <a:schemeClr val="bg1">
                  <a:lumMod val="50000"/>
                </a:schemeClr>
              </a:solidFill>
              <a:latin typeface="Lato"/>
              <a:ea typeface="Lato"/>
              <a:cs typeface="Lato"/>
              <a:sym typeface="Lato"/>
            </a:endParaRPr>
          </a:p>
        </p:txBody>
      </p:sp>
      <p:sp>
        <p:nvSpPr>
          <p:cNvPr id="4" name="Rectangle 3"/>
          <p:cNvSpPr/>
          <p:nvPr/>
        </p:nvSpPr>
        <p:spPr>
          <a:xfrm>
            <a:off x="-18215" y="301396"/>
            <a:ext cx="12210215" cy="1263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hape 85"/>
          <p:cNvSpPr txBox="1"/>
          <p:nvPr/>
        </p:nvSpPr>
        <p:spPr>
          <a:xfrm>
            <a:off x="6275205" y="2882205"/>
            <a:ext cx="4755135" cy="2803126"/>
          </a:xfrm>
          <a:prstGeom prst="rect">
            <a:avLst/>
          </a:prstGeom>
          <a:noFill/>
          <a:ln>
            <a:noFill/>
          </a:ln>
        </p:spPr>
        <p:txBody>
          <a:bodyPr lIns="91425" tIns="91425" rIns="91425" bIns="91425" anchor="t" anchorCtr="0">
            <a:noAutofit/>
          </a:bodyPr>
          <a:lstStyle/>
          <a:p>
            <a:pPr marL="287338" indent="-287338">
              <a:spcBef>
                <a:spcPts val="600"/>
              </a:spcBef>
              <a:buFont typeface="+mj-lt"/>
              <a:buAutoNum type="arabicPeriod" startAt="4"/>
            </a:pPr>
            <a:r>
              <a:rPr lang="en-PH" sz="2000" dirty="0">
                <a:solidFill>
                  <a:schemeClr val="tx1">
                    <a:lumMod val="65000"/>
                    <a:lumOff val="35000"/>
                  </a:schemeClr>
                </a:solidFill>
                <a:latin typeface="Lato"/>
                <a:ea typeface="Lato"/>
                <a:cs typeface="Lato"/>
                <a:sym typeface="Lato"/>
              </a:rPr>
              <a:t>Interpret areas under the normal curves as probabilities.</a:t>
            </a:r>
          </a:p>
          <a:p>
            <a:pPr marL="287338" indent="-287338">
              <a:spcBef>
                <a:spcPts val="600"/>
              </a:spcBef>
              <a:buFont typeface="+mj-lt"/>
              <a:buAutoNum type="arabicPeriod" startAt="4"/>
            </a:pPr>
            <a:r>
              <a:rPr lang="en-PH" sz="2000" dirty="0">
                <a:solidFill>
                  <a:schemeClr val="tx1">
                    <a:lumMod val="65000"/>
                    <a:lumOff val="35000"/>
                  </a:schemeClr>
                </a:solidFill>
                <a:latin typeface="Lato"/>
                <a:ea typeface="Lato"/>
                <a:cs typeface="Lato"/>
                <a:sym typeface="Lato"/>
              </a:rPr>
              <a:t>Define skewness and kurtosis.</a:t>
            </a:r>
          </a:p>
          <a:p>
            <a:pPr marL="287338" indent="-287338">
              <a:spcBef>
                <a:spcPts val="600"/>
              </a:spcBef>
              <a:buFont typeface="+mj-lt"/>
              <a:buAutoNum type="arabicPeriod" startAt="4"/>
            </a:pPr>
            <a:r>
              <a:rPr lang="en-PH" sz="2000" dirty="0">
                <a:solidFill>
                  <a:schemeClr val="tx1">
                    <a:lumMod val="65000"/>
                    <a:lumOff val="35000"/>
                  </a:schemeClr>
                </a:solidFill>
                <a:latin typeface="Lato"/>
                <a:ea typeface="Lato"/>
                <a:cs typeface="Lato"/>
                <a:sym typeface="Lato"/>
              </a:rPr>
              <a:t>Describe a distribution in terms of its skewness and kurtosis based on its curve</a:t>
            </a:r>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strVal val="#ppt_w+.3"/>
                                          </p:val>
                                        </p:tav>
                                        <p:tav tm="100000">
                                          <p:val>
                                            <p:strVal val="#ppt_w"/>
                                          </p:val>
                                        </p:tav>
                                      </p:tavLst>
                                    </p:anim>
                                    <p:anim calcmode="lin" valueType="num">
                                      <p:cBhvr>
                                        <p:cTn id="13" dur="1000" fill="hold"/>
                                        <p:tgtEl>
                                          <p:spTgt spid="8"/>
                                        </p:tgtEl>
                                        <p:attrNameLst>
                                          <p:attrName>ppt_h</p:attrName>
                                        </p:attrNameLst>
                                      </p:cBhvr>
                                      <p:tavLst>
                                        <p:tav tm="0">
                                          <p:val>
                                            <p:strVal val="#ppt_h"/>
                                          </p:val>
                                        </p:tav>
                                        <p:tav tm="100000">
                                          <p:val>
                                            <p:strVal val="#ppt_h"/>
                                          </p:val>
                                        </p:tav>
                                      </p:tavLst>
                                    </p:anim>
                                    <p:animEffect transition="in" filter="fade">
                                      <p:cBhvr>
                                        <p:cTn id="14" dur="1000"/>
                                        <p:tgtEl>
                                          <p:spTgt spid="8"/>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1000" fill="hold"/>
                                        <p:tgtEl>
                                          <p:spTgt spid="9"/>
                                        </p:tgtEl>
                                        <p:attrNameLst>
                                          <p:attrName>ppt_w</p:attrName>
                                        </p:attrNameLst>
                                      </p:cBhvr>
                                      <p:tavLst>
                                        <p:tav tm="0">
                                          <p:val>
                                            <p:strVal val="#ppt_w+.3"/>
                                          </p:val>
                                        </p:tav>
                                        <p:tav tm="100000">
                                          <p:val>
                                            <p:strVal val="#ppt_w"/>
                                          </p:val>
                                        </p:tav>
                                      </p:tavLst>
                                    </p:anim>
                                    <p:anim calcmode="lin" valueType="num">
                                      <p:cBhvr>
                                        <p:cTn id="18" dur="1000" fill="hold"/>
                                        <p:tgtEl>
                                          <p:spTgt spid="9"/>
                                        </p:tgtEl>
                                        <p:attrNameLst>
                                          <p:attrName>ppt_h</p:attrName>
                                        </p:attrNameLst>
                                      </p:cBhvr>
                                      <p:tavLst>
                                        <p:tav tm="0">
                                          <p:val>
                                            <p:strVal val="#ppt_h"/>
                                          </p:val>
                                        </p:tav>
                                        <p:tav tm="100000">
                                          <p:val>
                                            <p:strVal val="#ppt_h"/>
                                          </p:val>
                                        </p:tav>
                                      </p:tavLst>
                                    </p:anim>
                                    <p:animEffect transition="in" filter="fade">
                                      <p:cBhvr>
                                        <p:cTn id="19" dur="1000"/>
                                        <p:tgtEl>
                                          <p:spTgt spid="9"/>
                                        </p:tgtEl>
                                      </p:cBhvr>
                                    </p:animEffect>
                                  </p:childTnLst>
                                </p:cTn>
                              </p:par>
                              <p:par>
                                <p:cTn id="20" presetID="50" presetClass="entr" presetSubtype="0" decel="10000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1000" fill="hold"/>
                                        <p:tgtEl>
                                          <p:spTgt spid="10"/>
                                        </p:tgtEl>
                                        <p:attrNameLst>
                                          <p:attrName>ppt_w</p:attrName>
                                        </p:attrNameLst>
                                      </p:cBhvr>
                                      <p:tavLst>
                                        <p:tav tm="0">
                                          <p:val>
                                            <p:strVal val="#ppt_w+.3"/>
                                          </p:val>
                                        </p:tav>
                                        <p:tav tm="100000">
                                          <p:val>
                                            <p:strVal val="#ppt_w"/>
                                          </p:val>
                                        </p:tav>
                                      </p:tavLst>
                                    </p:anim>
                                    <p:anim calcmode="lin" valueType="num">
                                      <p:cBhvr>
                                        <p:cTn id="23" dur="1000" fill="hold"/>
                                        <p:tgtEl>
                                          <p:spTgt spid="10"/>
                                        </p:tgtEl>
                                        <p:attrNameLst>
                                          <p:attrName>ppt_h</p:attrName>
                                        </p:attrNameLst>
                                      </p:cBhvr>
                                      <p:tavLst>
                                        <p:tav tm="0">
                                          <p:val>
                                            <p:strVal val="#ppt_h"/>
                                          </p:val>
                                        </p:tav>
                                        <p:tav tm="100000">
                                          <p:val>
                                            <p:strVal val="#ppt_h"/>
                                          </p:val>
                                        </p:tav>
                                      </p:tavLst>
                                    </p:anim>
                                    <p:animEffect transition="in" filter="fade">
                                      <p:cBhvr>
                                        <p:cTn id="24" dur="1000"/>
                                        <p:tgtEl>
                                          <p:spTgt spid="10"/>
                                        </p:tgtEl>
                                      </p:cBhvr>
                                    </p:animEffect>
                                  </p:childTnLst>
                                </p:cTn>
                              </p:par>
                            </p:childTnLst>
                          </p:cTn>
                        </p:par>
                        <p:par>
                          <p:cTn id="25" fill="hold">
                            <p:stCondLst>
                              <p:cond delay="1000"/>
                            </p:stCondLst>
                            <p:childTnLst>
                              <p:par>
                                <p:cTn id="26" presetID="42" presetClass="entr" presetSubtype="0" fill="hold" grpId="0" nodeType="afterEffect">
                                  <p:stCondLst>
                                    <p:cond delay="0"/>
                                  </p:stCondLst>
                                  <p:childTnLst>
                                    <p:set>
                                      <p:cBhvr>
                                        <p:cTn id="27" dur="1" fill="hold">
                                          <p:stCondLst>
                                            <p:cond delay="0"/>
                                          </p:stCondLst>
                                        </p:cTn>
                                        <p:tgtEl>
                                          <p:spTgt spid="83"/>
                                        </p:tgtEl>
                                        <p:attrNameLst>
                                          <p:attrName>style.visibility</p:attrName>
                                        </p:attrNameLst>
                                      </p:cBhvr>
                                      <p:to>
                                        <p:strVal val="visible"/>
                                      </p:to>
                                    </p:set>
                                    <p:animEffect transition="in" filter="fade">
                                      <p:cBhvr>
                                        <p:cTn id="28" dur="1000"/>
                                        <p:tgtEl>
                                          <p:spTgt spid="83"/>
                                        </p:tgtEl>
                                      </p:cBhvr>
                                    </p:animEffect>
                                    <p:anim calcmode="lin" valueType="num">
                                      <p:cBhvr>
                                        <p:cTn id="29" dur="1000" fill="hold"/>
                                        <p:tgtEl>
                                          <p:spTgt spid="83"/>
                                        </p:tgtEl>
                                        <p:attrNameLst>
                                          <p:attrName>ppt_x</p:attrName>
                                        </p:attrNameLst>
                                      </p:cBhvr>
                                      <p:tavLst>
                                        <p:tav tm="0">
                                          <p:val>
                                            <p:strVal val="#ppt_x"/>
                                          </p:val>
                                        </p:tav>
                                        <p:tav tm="100000">
                                          <p:val>
                                            <p:strVal val="#ppt_x"/>
                                          </p:val>
                                        </p:tav>
                                      </p:tavLst>
                                    </p:anim>
                                    <p:anim calcmode="lin" valueType="num">
                                      <p:cBhvr>
                                        <p:cTn id="30" dur="1000" fill="hold"/>
                                        <p:tgtEl>
                                          <p:spTgt spid="8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84"/>
                                        </p:tgtEl>
                                        <p:attrNameLst>
                                          <p:attrName>style.visibility</p:attrName>
                                        </p:attrNameLst>
                                      </p:cBhvr>
                                      <p:to>
                                        <p:strVal val="visible"/>
                                      </p:to>
                                    </p:set>
                                    <p:anim calcmode="lin" valueType="num">
                                      <p:cBhvr additive="base">
                                        <p:cTn id="35" dur="500"/>
                                        <p:tgtEl>
                                          <p:spTgt spid="84"/>
                                        </p:tgtEl>
                                        <p:attrNameLst>
                                          <p:attrName>ppt_y</p:attrName>
                                        </p:attrNameLst>
                                      </p:cBhvr>
                                      <p:tavLst>
                                        <p:tav tm="0">
                                          <p:val>
                                            <p:strVal val="#ppt_y+#ppt_h*1.125000"/>
                                          </p:val>
                                        </p:tav>
                                        <p:tav tm="100000">
                                          <p:val>
                                            <p:strVal val="#ppt_y"/>
                                          </p:val>
                                        </p:tav>
                                      </p:tavLst>
                                    </p:anim>
                                    <p:animEffect transition="in" filter="wipe(up)">
                                      <p:cBhvr>
                                        <p:cTn id="36" dur="500"/>
                                        <p:tgtEl>
                                          <p:spTgt spid="84"/>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4" fill="hold" grpId="0" nodeType="clickEffect">
                                  <p:stCondLst>
                                    <p:cond delay="0"/>
                                  </p:stCondLst>
                                  <p:childTnLst>
                                    <p:set>
                                      <p:cBhvr>
                                        <p:cTn id="40" dur="1" fill="hold">
                                          <p:stCondLst>
                                            <p:cond delay="0"/>
                                          </p:stCondLst>
                                        </p:cTn>
                                        <p:tgtEl>
                                          <p:spTgt spid="85">
                                            <p:txEl>
                                              <p:pRg st="0" end="0"/>
                                            </p:txEl>
                                          </p:spTgt>
                                        </p:tgtEl>
                                        <p:attrNameLst>
                                          <p:attrName>style.visibility</p:attrName>
                                        </p:attrNameLst>
                                      </p:cBhvr>
                                      <p:to>
                                        <p:strVal val="visible"/>
                                      </p:to>
                                    </p:set>
                                    <p:anim calcmode="lin" valueType="num">
                                      <p:cBhvr additive="base">
                                        <p:cTn id="41" dur="500"/>
                                        <p:tgtEl>
                                          <p:spTgt spid="85">
                                            <p:txEl>
                                              <p:pRg st="0" end="0"/>
                                            </p:txEl>
                                          </p:spTgt>
                                        </p:tgtEl>
                                        <p:attrNameLst>
                                          <p:attrName>ppt_y</p:attrName>
                                        </p:attrNameLst>
                                      </p:cBhvr>
                                      <p:tavLst>
                                        <p:tav tm="0">
                                          <p:val>
                                            <p:strVal val="#ppt_y+#ppt_h*1.125000"/>
                                          </p:val>
                                        </p:tav>
                                        <p:tav tm="100000">
                                          <p:val>
                                            <p:strVal val="#ppt_y"/>
                                          </p:val>
                                        </p:tav>
                                      </p:tavLst>
                                    </p:anim>
                                    <p:animEffect transition="in" filter="wipe(up)">
                                      <p:cBhvr>
                                        <p:cTn id="42" dur="500"/>
                                        <p:tgtEl>
                                          <p:spTgt spid="8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85">
                                            <p:txEl>
                                              <p:pRg st="1" end="1"/>
                                            </p:txEl>
                                          </p:spTgt>
                                        </p:tgtEl>
                                        <p:attrNameLst>
                                          <p:attrName>style.visibility</p:attrName>
                                        </p:attrNameLst>
                                      </p:cBhvr>
                                      <p:to>
                                        <p:strVal val="visible"/>
                                      </p:to>
                                    </p:set>
                                    <p:anim calcmode="lin" valueType="num">
                                      <p:cBhvr additive="base">
                                        <p:cTn id="47" dur="500"/>
                                        <p:tgtEl>
                                          <p:spTgt spid="85">
                                            <p:txEl>
                                              <p:pRg st="1" end="1"/>
                                            </p:txEl>
                                          </p:spTgt>
                                        </p:tgtEl>
                                        <p:attrNameLst>
                                          <p:attrName>ppt_y</p:attrName>
                                        </p:attrNameLst>
                                      </p:cBhvr>
                                      <p:tavLst>
                                        <p:tav tm="0">
                                          <p:val>
                                            <p:strVal val="#ppt_y+#ppt_h*1.125000"/>
                                          </p:val>
                                        </p:tav>
                                        <p:tav tm="100000">
                                          <p:val>
                                            <p:strVal val="#ppt_y"/>
                                          </p:val>
                                        </p:tav>
                                      </p:tavLst>
                                    </p:anim>
                                    <p:animEffect transition="in" filter="wipe(up)">
                                      <p:cBhvr>
                                        <p:cTn id="48" dur="500"/>
                                        <p:tgtEl>
                                          <p:spTgt spid="85">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2" presetClass="entr" presetSubtype="4" fill="hold" grpId="0" nodeType="clickEffect">
                                  <p:stCondLst>
                                    <p:cond delay="0"/>
                                  </p:stCondLst>
                                  <p:childTnLst>
                                    <p:set>
                                      <p:cBhvr>
                                        <p:cTn id="52" dur="1" fill="hold">
                                          <p:stCondLst>
                                            <p:cond delay="0"/>
                                          </p:stCondLst>
                                        </p:cTn>
                                        <p:tgtEl>
                                          <p:spTgt spid="85">
                                            <p:txEl>
                                              <p:pRg st="2" end="2"/>
                                            </p:txEl>
                                          </p:spTgt>
                                        </p:tgtEl>
                                        <p:attrNameLst>
                                          <p:attrName>style.visibility</p:attrName>
                                        </p:attrNameLst>
                                      </p:cBhvr>
                                      <p:to>
                                        <p:strVal val="visible"/>
                                      </p:to>
                                    </p:set>
                                    <p:anim calcmode="lin" valueType="num">
                                      <p:cBhvr additive="base">
                                        <p:cTn id="53" dur="500"/>
                                        <p:tgtEl>
                                          <p:spTgt spid="85">
                                            <p:txEl>
                                              <p:pRg st="2" end="2"/>
                                            </p:txEl>
                                          </p:spTgt>
                                        </p:tgtEl>
                                        <p:attrNameLst>
                                          <p:attrName>ppt_y</p:attrName>
                                        </p:attrNameLst>
                                      </p:cBhvr>
                                      <p:tavLst>
                                        <p:tav tm="0">
                                          <p:val>
                                            <p:strVal val="#ppt_y+#ppt_h*1.125000"/>
                                          </p:val>
                                        </p:tav>
                                        <p:tav tm="100000">
                                          <p:val>
                                            <p:strVal val="#ppt_y"/>
                                          </p:val>
                                        </p:tav>
                                      </p:tavLst>
                                    </p:anim>
                                    <p:animEffect transition="in" filter="wipe(up)">
                                      <p:cBhvr>
                                        <p:cTn id="54" dur="500"/>
                                        <p:tgtEl>
                                          <p:spTgt spid="85">
                                            <p:txEl>
                                              <p:pRg st="2" end="2"/>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2" presetClass="entr" presetSubtype="4" fill="hold" grpId="0" nodeType="clickEffect">
                                  <p:stCondLst>
                                    <p:cond delay="0"/>
                                  </p:stCondLst>
                                  <p:childTnLst>
                                    <p:set>
                                      <p:cBhvr>
                                        <p:cTn id="58" dur="1" fill="hold">
                                          <p:stCondLst>
                                            <p:cond delay="0"/>
                                          </p:stCondLst>
                                        </p:cTn>
                                        <p:tgtEl>
                                          <p:spTgt spid="13">
                                            <p:txEl>
                                              <p:pRg st="0" end="0"/>
                                            </p:txEl>
                                          </p:spTgt>
                                        </p:tgtEl>
                                        <p:attrNameLst>
                                          <p:attrName>style.visibility</p:attrName>
                                        </p:attrNameLst>
                                      </p:cBhvr>
                                      <p:to>
                                        <p:strVal val="visible"/>
                                      </p:to>
                                    </p:set>
                                    <p:anim calcmode="lin" valueType="num">
                                      <p:cBhvr additive="base">
                                        <p:cTn id="59" dur="500"/>
                                        <p:tgtEl>
                                          <p:spTgt spid="13">
                                            <p:txEl>
                                              <p:pRg st="0" end="0"/>
                                            </p:txEl>
                                          </p:spTgt>
                                        </p:tgtEl>
                                        <p:attrNameLst>
                                          <p:attrName>ppt_y</p:attrName>
                                        </p:attrNameLst>
                                      </p:cBhvr>
                                      <p:tavLst>
                                        <p:tav tm="0">
                                          <p:val>
                                            <p:strVal val="#ppt_y+#ppt_h*1.125000"/>
                                          </p:val>
                                        </p:tav>
                                        <p:tav tm="100000">
                                          <p:val>
                                            <p:strVal val="#ppt_y"/>
                                          </p:val>
                                        </p:tav>
                                      </p:tavLst>
                                    </p:anim>
                                    <p:animEffect transition="in" filter="wipe(up)">
                                      <p:cBhvr>
                                        <p:cTn id="60" dur="500"/>
                                        <p:tgtEl>
                                          <p:spTgt spid="13">
                                            <p:txEl>
                                              <p:pRg st="0" end="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2" presetClass="entr" presetSubtype="4" fill="hold" grpId="0" nodeType="clickEffect">
                                  <p:stCondLst>
                                    <p:cond delay="0"/>
                                  </p:stCondLst>
                                  <p:childTnLst>
                                    <p:set>
                                      <p:cBhvr>
                                        <p:cTn id="64" dur="1" fill="hold">
                                          <p:stCondLst>
                                            <p:cond delay="0"/>
                                          </p:stCondLst>
                                        </p:cTn>
                                        <p:tgtEl>
                                          <p:spTgt spid="13">
                                            <p:txEl>
                                              <p:pRg st="1" end="1"/>
                                            </p:txEl>
                                          </p:spTgt>
                                        </p:tgtEl>
                                        <p:attrNameLst>
                                          <p:attrName>style.visibility</p:attrName>
                                        </p:attrNameLst>
                                      </p:cBhvr>
                                      <p:to>
                                        <p:strVal val="visible"/>
                                      </p:to>
                                    </p:set>
                                    <p:anim calcmode="lin" valueType="num">
                                      <p:cBhvr additive="base">
                                        <p:cTn id="65" dur="500"/>
                                        <p:tgtEl>
                                          <p:spTgt spid="13">
                                            <p:txEl>
                                              <p:pRg st="1" end="1"/>
                                            </p:txEl>
                                          </p:spTgt>
                                        </p:tgtEl>
                                        <p:attrNameLst>
                                          <p:attrName>ppt_y</p:attrName>
                                        </p:attrNameLst>
                                      </p:cBhvr>
                                      <p:tavLst>
                                        <p:tav tm="0">
                                          <p:val>
                                            <p:strVal val="#ppt_y+#ppt_h*1.125000"/>
                                          </p:val>
                                        </p:tav>
                                        <p:tav tm="100000">
                                          <p:val>
                                            <p:strVal val="#ppt_y"/>
                                          </p:val>
                                        </p:tav>
                                      </p:tavLst>
                                    </p:anim>
                                    <p:animEffect transition="in" filter="wipe(up)">
                                      <p:cBhvr>
                                        <p:cTn id="66" dur="500"/>
                                        <p:tgtEl>
                                          <p:spTgt spid="13">
                                            <p:txEl>
                                              <p:pRg st="1" end="1"/>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2" presetClass="entr" presetSubtype="4" fill="hold" grpId="0" nodeType="clickEffect">
                                  <p:stCondLst>
                                    <p:cond delay="0"/>
                                  </p:stCondLst>
                                  <p:childTnLst>
                                    <p:set>
                                      <p:cBhvr>
                                        <p:cTn id="70" dur="1" fill="hold">
                                          <p:stCondLst>
                                            <p:cond delay="0"/>
                                          </p:stCondLst>
                                        </p:cTn>
                                        <p:tgtEl>
                                          <p:spTgt spid="13">
                                            <p:txEl>
                                              <p:pRg st="2" end="2"/>
                                            </p:txEl>
                                          </p:spTgt>
                                        </p:tgtEl>
                                        <p:attrNameLst>
                                          <p:attrName>style.visibility</p:attrName>
                                        </p:attrNameLst>
                                      </p:cBhvr>
                                      <p:to>
                                        <p:strVal val="visible"/>
                                      </p:to>
                                    </p:set>
                                    <p:anim calcmode="lin" valueType="num">
                                      <p:cBhvr additive="base">
                                        <p:cTn id="71" dur="500"/>
                                        <p:tgtEl>
                                          <p:spTgt spid="13">
                                            <p:txEl>
                                              <p:pRg st="2" end="2"/>
                                            </p:txEl>
                                          </p:spTgt>
                                        </p:tgtEl>
                                        <p:attrNameLst>
                                          <p:attrName>ppt_y</p:attrName>
                                        </p:attrNameLst>
                                      </p:cBhvr>
                                      <p:tavLst>
                                        <p:tav tm="0">
                                          <p:val>
                                            <p:strVal val="#ppt_y+#ppt_h*1.125000"/>
                                          </p:val>
                                        </p:tav>
                                        <p:tav tm="100000">
                                          <p:val>
                                            <p:strVal val="#ppt_y"/>
                                          </p:val>
                                        </p:tav>
                                      </p:tavLst>
                                    </p:anim>
                                    <p:animEffect transition="in" filter="wipe(up)">
                                      <p:cBhvr>
                                        <p:cTn id="72" dur="500"/>
                                        <p:tgtEl>
                                          <p:spTgt spid="13">
                                            <p:txEl>
                                              <p:pRg st="2" end="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87"/>
                                        </p:tgtEl>
                                        <p:attrNameLst>
                                          <p:attrName>style.visibility</p:attrName>
                                        </p:attrNameLst>
                                      </p:cBhvr>
                                      <p:to>
                                        <p:strVal val="visible"/>
                                      </p:to>
                                    </p:set>
                                    <p:animEffect transition="in" filter="fade">
                                      <p:cBhvr>
                                        <p:cTn id="77"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P spid="83" grpId="0"/>
      <p:bldP spid="84" grpId="0"/>
      <p:bldP spid="85" grpId="0" uiExpand="1" build="p"/>
      <p:bldP spid="87" grpId="0"/>
      <p:bldP spid="1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ctrTitle"/>
          </p:nvPr>
        </p:nvSpPr>
        <p:spPr>
          <a:xfrm>
            <a:off x="2595375" y="2393528"/>
            <a:ext cx="7001251" cy="1546500"/>
          </a:xfrm>
          <a:prstGeom prst="rect">
            <a:avLst/>
          </a:prstGeom>
        </p:spPr>
        <p:txBody>
          <a:bodyPr lIns="91425" tIns="91425" rIns="91425" bIns="91425" anchor="b" anchorCtr="0">
            <a:noAutofit/>
          </a:bodyPr>
          <a:lstStyle/>
          <a:p>
            <a:r>
              <a:rPr lang="en" b="1" dirty="0"/>
              <a:t>Normal Distributions and their Curve</a:t>
            </a:r>
          </a:p>
        </p:txBody>
      </p:sp>
      <p:sp>
        <p:nvSpPr>
          <p:cNvPr id="101" name="Shape 101"/>
          <p:cNvSpPr txBox="1">
            <a:spLocks noGrp="1"/>
          </p:cNvSpPr>
          <p:nvPr>
            <p:ph type="subTitle" idx="1"/>
          </p:nvPr>
        </p:nvSpPr>
        <p:spPr>
          <a:xfrm>
            <a:off x="2209800" y="3786737"/>
            <a:ext cx="7772400" cy="1046400"/>
          </a:xfrm>
          <a:prstGeom prst="rect">
            <a:avLst/>
          </a:prstGeom>
        </p:spPr>
        <p:txBody>
          <a:bodyPr lIns="91425" tIns="91425" rIns="91425" bIns="91425" anchor="t" anchorCtr="0">
            <a:noAutofit/>
          </a:bodyPr>
          <a:lstStyle/>
          <a:p>
            <a:r>
              <a:rPr lang="en-US" b="0" dirty="0"/>
              <a:t>Defining what is normal to know what is not</a:t>
            </a:r>
            <a:endParaRPr lang="en" b="0" dirty="0"/>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500"/>
                                        <p:tgtEl>
                                          <p:spTgt spid="100"/>
                                        </p:tgtEl>
                                        <p:attrNameLst>
                                          <p:attrName>ppt_y</p:attrName>
                                        </p:attrNameLst>
                                      </p:cBhvr>
                                      <p:tavLst>
                                        <p:tav tm="0">
                                          <p:val>
                                            <p:strVal val="#ppt_y+#ppt_h*1.125000"/>
                                          </p:val>
                                        </p:tav>
                                        <p:tav tm="100000">
                                          <p:val>
                                            <p:strVal val="#ppt_y"/>
                                          </p:val>
                                        </p:tav>
                                      </p:tavLst>
                                    </p:anim>
                                    <p:animEffect transition="in" filter="wipe(up)">
                                      <p:cBhvr>
                                        <p:cTn id="8" dur="500"/>
                                        <p:tgtEl>
                                          <p:spTgt spid="100"/>
                                        </p:tgtEl>
                                      </p:cBhvr>
                                    </p:animEffect>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101">
                                            <p:txEl>
                                              <p:pRg st="0" end="0"/>
                                            </p:txEl>
                                          </p:spTgt>
                                        </p:tgtEl>
                                        <p:attrNameLst>
                                          <p:attrName>style.visibility</p:attrName>
                                        </p:attrNameLst>
                                      </p:cBhvr>
                                      <p:to>
                                        <p:strVal val="visible"/>
                                      </p:to>
                                    </p:set>
                                    <p:anim calcmode="lin" valueType="num">
                                      <p:cBhvr additive="base">
                                        <p:cTn id="12" dur="500"/>
                                        <p:tgtEl>
                                          <p:spTgt spid="101">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10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Shape 112"/>
          <p:cNvSpPr txBox="1">
            <a:spLocks noGrp="1"/>
          </p:cNvSpPr>
          <p:nvPr>
            <p:ph type="body" idx="1"/>
          </p:nvPr>
        </p:nvSpPr>
        <p:spPr>
          <a:xfrm>
            <a:off x="1680411" y="485192"/>
            <a:ext cx="8831179" cy="5945105"/>
          </a:xfrm>
          <a:prstGeom prst="rect">
            <a:avLst/>
          </a:prstGeom>
        </p:spPr>
        <p:txBody>
          <a:bodyPr lIns="91425" tIns="91425" rIns="91425" bIns="91425" anchor="t" anchorCtr="0">
            <a:noAutofit/>
          </a:bodyPr>
          <a:lstStyle/>
          <a:p>
            <a:pPr algn="ctr">
              <a:buNone/>
            </a:pPr>
            <a:r>
              <a:rPr lang="en-US" sz="2800" dirty="0">
                <a:solidFill>
                  <a:schemeClr val="tx1">
                    <a:lumMod val="65000"/>
                    <a:lumOff val="35000"/>
                  </a:schemeClr>
                </a:solidFill>
                <a:latin typeface="Lato" panose="020B0604020202020204" charset="0"/>
              </a:rPr>
              <a:t>Consider the following histograms.</a:t>
            </a:r>
          </a:p>
          <a:p>
            <a:pPr algn="ctr">
              <a:buNone/>
            </a:pPr>
            <a:endParaRPr lang="en-US" sz="2800" b="1" dirty="0">
              <a:solidFill>
                <a:schemeClr val="tx1">
                  <a:lumMod val="65000"/>
                  <a:lumOff val="35000"/>
                </a:schemeClr>
              </a:solidFill>
              <a:latin typeface="Lato" panose="020B0604020202020204" charset="0"/>
            </a:endParaRPr>
          </a:p>
          <a:p>
            <a:pPr algn="ctr">
              <a:buNone/>
            </a:pPr>
            <a:endParaRPr lang="en-US" sz="2800" b="1" dirty="0">
              <a:solidFill>
                <a:schemeClr val="tx1">
                  <a:lumMod val="65000"/>
                  <a:lumOff val="35000"/>
                </a:schemeClr>
              </a:solidFill>
              <a:latin typeface="Lato" panose="020B0604020202020204" charset="0"/>
            </a:endParaRPr>
          </a:p>
          <a:p>
            <a:pPr algn="ctr">
              <a:buNone/>
            </a:pPr>
            <a:endParaRPr lang="en-US" sz="2800" b="1" dirty="0">
              <a:solidFill>
                <a:schemeClr val="tx1">
                  <a:lumMod val="65000"/>
                  <a:lumOff val="35000"/>
                </a:schemeClr>
              </a:solidFill>
              <a:latin typeface="Lato" panose="020B0604020202020204" charset="0"/>
            </a:endParaRPr>
          </a:p>
          <a:p>
            <a:pPr algn="ctr">
              <a:buNone/>
            </a:pPr>
            <a:endParaRPr lang="en-US" sz="2800" b="1" dirty="0">
              <a:solidFill>
                <a:schemeClr val="tx1">
                  <a:lumMod val="65000"/>
                  <a:lumOff val="35000"/>
                </a:schemeClr>
              </a:solidFill>
              <a:latin typeface="Lato" panose="020B0604020202020204" charset="0"/>
            </a:endParaRPr>
          </a:p>
          <a:p>
            <a:pPr algn="ctr">
              <a:buNone/>
            </a:pPr>
            <a:endParaRPr lang="en-US" sz="2800" b="1" dirty="0">
              <a:solidFill>
                <a:schemeClr val="tx1">
                  <a:lumMod val="65000"/>
                  <a:lumOff val="35000"/>
                </a:schemeClr>
              </a:solidFill>
              <a:latin typeface="Lato" panose="020B0604020202020204" charset="0"/>
            </a:endParaRPr>
          </a:p>
          <a:p>
            <a:pPr algn="ctr">
              <a:buNone/>
            </a:pPr>
            <a:endParaRPr lang="en-US" sz="2800" b="1" dirty="0">
              <a:solidFill>
                <a:schemeClr val="tx1">
                  <a:lumMod val="65000"/>
                  <a:lumOff val="35000"/>
                </a:schemeClr>
              </a:solidFill>
              <a:latin typeface="Lato" panose="020B0604020202020204" charset="0"/>
            </a:endParaRPr>
          </a:p>
          <a:p>
            <a:pPr algn="ctr">
              <a:buNone/>
            </a:pPr>
            <a:endParaRPr lang="en-US" sz="2800" b="1" dirty="0">
              <a:solidFill>
                <a:schemeClr val="tx1">
                  <a:lumMod val="65000"/>
                  <a:lumOff val="35000"/>
                </a:schemeClr>
              </a:solidFill>
              <a:latin typeface="Lato" panose="020B0604020202020204" charset="0"/>
            </a:endParaRPr>
          </a:p>
          <a:p>
            <a:pPr algn="ctr">
              <a:buNone/>
            </a:pPr>
            <a:endParaRPr lang="en-US" sz="2800" b="1" dirty="0">
              <a:solidFill>
                <a:schemeClr val="tx1">
                  <a:lumMod val="65000"/>
                  <a:lumOff val="35000"/>
                </a:schemeClr>
              </a:solidFill>
              <a:latin typeface="Lato" panose="020B0604020202020204" charset="0"/>
            </a:endParaRPr>
          </a:p>
          <a:p>
            <a:pPr algn="ctr">
              <a:buNone/>
            </a:pPr>
            <a:endParaRPr lang="en-US" sz="3200" b="1" dirty="0">
              <a:solidFill>
                <a:schemeClr val="tx1">
                  <a:lumMod val="65000"/>
                  <a:lumOff val="35000"/>
                </a:schemeClr>
              </a:solidFill>
              <a:latin typeface="Lato" panose="020B0604020202020204" charset="0"/>
            </a:endParaRPr>
          </a:p>
          <a:p>
            <a:pPr algn="ctr">
              <a:buNone/>
            </a:pPr>
            <a:r>
              <a:rPr lang="en-US" sz="2400" dirty="0">
                <a:solidFill>
                  <a:schemeClr val="tx1">
                    <a:lumMod val="65000"/>
                    <a:lumOff val="35000"/>
                  </a:schemeClr>
                </a:solidFill>
                <a:latin typeface="Lato" panose="020B0604020202020204" charset="0"/>
              </a:rPr>
              <a:t>Which of these best represents the following distributions:</a:t>
            </a:r>
          </a:p>
          <a:p>
            <a:pPr algn="ctr">
              <a:buNone/>
            </a:pPr>
            <a:r>
              <a:rPr lang="en-US" sz="2400" dirty="0">
                <a:solidFill>
                  <a:schemeClr val="tx1">
                    <a:lumMod val="65000"/>
                    <a:lumOff val="35000"/>
                  </a:schemeClr>
                </a:solidFill>
                <a:latin typeface="Lato" panose="020B0604020202020204" charset="0"/>
              </a:rPr>
              <a:t>(1) Height of adult women; (2) monthly income of employees in a company; (3) weight of male college students; (4) number of Facebook friends of teenagers; (5) marrying age of men</a:t>
            </a:r>
          </a:p>
        </p:txBody>
      </p:sp>
      <p:cxnSp>
        <p:nvCxnSpPr>
          <p:cNvPr id="3" name="Straight Connector 2"/>
          <p:cNvCxnSpPr/>
          <p:nvPr/>
        </p:nvCxnSpPr>
        <p:spPr>
          <a:xfrm flipV="1">
            <a:off x="773492" y="4499676"/>
            <a:ext cx="3061873" cy="2"/>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flipV="1">
            <a:off x="773492" y="1495222"/>
            <a:ext cx="0" cy="3004457"/>
          </a:xfrm>
          <a:prstGeom prst="line">
            <a:avLst/>
          </a:prstGeom>
        </p:spPr>
        <p:style>
          <a:lnRef idx="1">
            <a:schemeClr val="dk1"/>
          </a:lnRef>
          <a:fillRef idx="0">
            <a:schemeClr val="dk1"/>
          </a:fillRef>
          <a:effectRef idx="0">
            <a:schemeClr val="dk1"/>
          </a:effectRef>
          <a:fontRef idx="minor">
            <a:schemeClr val="tx1"/>
          </a:fontRef>
        </p:style>
      </p:cxnSp>
      <p:sp>
        <p:nvSpPr>
          <p:cNvPr id="7" name="Rectangle 6"/>
          <p:cNvSpPr/>
          <p:nvPr/>
        </p:nvSpPr>
        <p:spPr>
          <a:xfrm>
            <a:off x="959203" y="4033147"/>
            <a:ext cx="365760" cy="466531"/>
          </a:xfrm>
          <a:prstGeom prst="rec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331635" y="3334872"/>
            <a:ext cx="365760" cy="1164806"/>
          </a:xfrm>
          <a:prstGeom prst="rec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707246" y="2745523"/>
            <a:ext cx="365760" cy="1754154"/>
          </a:xfrm>
          <a:prstGeom prst="rec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077325" y="2348175"/>
            <a:ext cx="365760" cy="2151501"/>
          </a:xfrm>
          <a:prstGeom prst="rec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452347" y="2745523"/>
            <a:ext cx="365760" cy="1754154"/>
          </a:xfrm>
          <a:prstGeom prst="rec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817307" y="3334872"/>
            <a:ext cx="365760" cy="1164804"/>
          </a:xfrm>
          <a:prstGeom prst="rec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3185331" y="4033147"/>
            <a:ext cx="365760" cy="466528"/>
          </a:xfrm>
          <a:prstGeom prst="rec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a:off x="4777859" y="4499678"/>
            <a:ext cx="3091820" cy="0"/>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flipV="1">
            <a:off x="4777859" y="1495222"/>
            <a:ext cx="0" cy="3004457"/>
          </a:xfrm>
          <a:prstGeom prst="line">
            <a:avLst/>
          </a:prstGeom>
        </p:spPr>
        <p:style>
          <a:lnRef idx="1">
            <a:schemeClr val="dk1"/>
          </a:lnRef>
          <a:fillRef idx="0">
            <a:schemeClr val="dk1"/>
          </a:fillRef>
          <a:effectRef idx="0">
            <a:schemeClr val="dk1"/>
          </a:effectRef>
          <a:fontRef idx="minor">
            <a:schemeClr val="tx1"/>
          </a:fontRef>
        </p:style>
      </p:cxnSp>
      <p:sp>
        <p:nvSpPr>
          <p:cNvPr id="21" name="Rectangle 20"/>
          <p:cNvSpPr/>
          <p:nvPr/>
        </p:nvSpPr>
        <p:spPr>
          <a:xfrm>
            <a:off x="4963570" y="2493819"/>
            <a:ext cx="365760" cy="2005860"/>
          </a:xfrm>
          <a:prstGeom prst="rec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5323871" y="2348176"/>
            <a:ext cx="365760" cy="2151501"/>
          </a:xfrm>
          <a:prstGeom prst="rec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5692461" y="2101710"/>
            <a:ext cx="365760" cy="2397965"/>
          </a:xfrm>
          <a:prstGeom prst="rec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6062935" y="2232339"/>
            <a:ext cx="365760" cy="2267337"/>
          </a:xfrm>
          <a:prstGeom prst="rec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6438354" y="2997448"/>
            <a:ext cx="365760" cy="1502228"/>
          </a:xfrm>
          <a:prstGeom prst="rec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6807499" y="3501304"/>
            <a:ext cx="365760" cy="998372"/>
          </a:xfrm>
          <a:prstGeom prst="rec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7172226" y="4191769"/>
            <a:ext cx="365760" cy="307908"/>
          </a:xfrm>
          <a:prstGeom prst="rec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8603284" y="4502009"/>
            <a:ext cx="3091820" cy="0"/>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flipV="1">
            <a:off x="8603284" y="1497553"/>
            <a:ext cx="0" cy="3004457"/>
          </a:xfrm>
          <a:prstGeom prst="line">
            <a:avLst/>
          </a:prstGeom>
        </p:spPr>
        <p:style>
          <a:lnRef idx="1">
            <a:schemeClr val="dk1"/>
          </a:lnRef>
          <a:fillRef idx="0">
            <a:schemeClr val="dk1"/>
          </a:fillRef>
          <a:effectRef idx="0">
            <a:schemeClr val="dk1"/>
          </a:effectRef>
          <a:fontRef idx="minor">
            <a:schemeClr val="tx1"/>
          </a:fontRef>
        </p:style>
      </p:cxnSp>
      <p:sp>
        <p:nvSpPr>
          <p:cNvPr id="33" name="Rectangle 32"/>
          <p:cNvSpPr/>
          <p:nvPr/>
        </p:nvSpPr>
        <p:spPr>
          <a:xfrm>
            <a:off x="8788995" y="4337072"/>
            <a:ext cx="365760" cy="164937"/>
          </a:xfrm>
          <a:prstGeom prst="rec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9149296" y="3848865"/>
            <a:ext cx="365760" cy="653143"/>
          </a:xfrm>
          <a:prstGeom prst="rec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9517886" y="3494303"/>
            <a:ext cx="365760" cy="1007704"/>
          </a:xfrm>
          <a:prstGeom prst="rec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9888360" y="3144064"/>
            <a:ext cx="365760" cy="1357944"/>
          </a:xfrm>
          <a:prstGeom prst="rec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10263779" y="2747854"/>
            <a:ext cx="365760" cy="1754153"/>
          </a:xfrm>
          <a:prstGeom prst="rec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10632924" y="2942293"/>
            <a:ext cx="365760" cy="1559714"/>
          </a:xfrm>
          <a:prstGeom prst="rec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0997651" y="3144065"/>
            <a:ext cx="365760" cy="1357944"/>
          </a:xfrm>
          <a:prstGeom prst="rec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2">
                                            <p:txEl>
                                              <p:pRg st="0" end="0"/>
                                            </p:txEl>
                                          </p:spTgt>
                                        </p:tgtEl>
                                        <p:attrNameLst>
                                          <p:attrName>style.visibility</p:attrName>
                                        </p:attrNameLst>
                                      </p:cBhvr>
                                      <p:to>
                                        <p:strVal val="visible"/>
                                      </p:to>
                                    </p:set>
                                    <p:anim calcmode="lin" valueType="num">
                                      <p:cBhvr additive="base">
                                        <p:cTn id="7" dur="500"/>
                                        <p:tgtEl>
                                          <p:spTgt spid="112">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112">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par>
                                <p:cTn id="14" presetID="22" presetClass="entr" presetSubtype="4"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down)">
                                      <p:cBhvr>
                                        <p:cTn id="16" dur="500"/>
                                        <p:tgtEl>
                                          <p:spTgt spid="20"/>
                                        </p:tgtEl>
                                      </p:cBhvr>
                                    </p:animEffect>
                                  </p:childTnLst>
                                </p:cTn>
                              </p:par>
                              <p:par>
                                <p:cTn id="17" presetID="22" presetClass="entr" presetSubtype="4" fill="hold" nodeType="with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wipe(down)">
                                      <p:cBhvr>
                                        <p:cTn id="19" dur="500"/>
                                        <p:tgtEl>
                                          <p:spTgt spid="32"/>
                                        </p:tgtEl>
                                      </p:cBhvr>
                                    </p:animEffect>
                                  </p:childTnLst>
                                </p:cTn>
                              </p:par>
                              <p:par>
                                <p:cTn id="20" presetID="22" presetClass="entr" presetSubtype="8" fill="hold" nodeType="with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500"/>
                                        <p:tgtEl>
                                          <p:spTgt spid="3"/>
                                        </p:tgtEl>
                                      </p:cBhvr>
                                    </p:animEffect>
                                  </p:childTnLst>
                                </p:cTn>
                              </p:par>
                              <p:par>
                                <p:cTn id="23" presetID="22" presetClass="entr" presetSubtype="8"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left)">
                                      <p:cBhvr>
                                        <p:cTn id="25" dur="500"/>
                                        <p:tgtEl>
                                          <p:spTgt spid="19"/>
                                        </p:tgtEl>
                                      </p:cBhvr>
                                    </p:animEffect>
                                  </p:childTnLst>
                                </p:cTn>
                              </p:par>
                              <p:par>
                                <p:cTn id="26" presetID="22" presetClass="entr" presetSubtype="8" fill="hold" nodeType="with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wipe(left)">
                                      <p:cBhvr>
                                        <p:cTn id="28" dur="500"/>
                                        <p:tgtEl>
                                          <p:spTgt spid="31"/>
                                        </p:tgtEl>
                                      </p:cBhvr>
                                    </p:animEffect>
                                  </p:childTnLst>
                                </p:cTn>
                              </p:par>
                            </p:childTnLst>
                          </p:cTn>
                        </p:par>
                        <p:par>
                          <p:cTn id="29" fill="hold">
                            <p:stCondLst>
                              <p:cond delay="500"/>
                            </p:stCondLst>
                            <p:childTnLst>
                              <p:par>
                                <p:cTn id="30" presetID="22" presetClass="entr" presetSubtype="4"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down)">
                                      <p:cBhvr>
                                        <p:cTn id="32" dur="200"/>
                                        <p:tgtEl>
                                          <p:spTgt spid="7"/>
                                        </p:tgtEl>
                                      </p:cBhvr>
                                    </p:animEffect>
                                  </p:childTnLst>
                                </p:cTn>
                              </p:par>
                            </p:childTnLst>
                          </p:cTn>
                        </p:par>
                        <p:par>
                          <p:cTn id="33" fill="hold">
                            <p:stCondLst>
                              <p:cond delay="700"/>
                            </p:stCondLst>
                            <p:childTnLst>
                              <p:par>
                                <p:cTn id="34" presetID="22" presetClass="entr" presetSubtype="4" fill="hold" grpId="0"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down)">
                                      <p:cBhvr>
                                        <p:cTn id="36" dur="200"/>
                                        <p:tgtEl>
                                          <p:spTgt spid="9"/>
                                        </p:tgtEl>
                                      </p:cBhvr>
                                    </p:animEffect>
                                  </p:childTnLst>
                                </p:cTn>
                              </p:par>
                            </p:childTnLst>
                          </p:cTn>
                        </p:par>
                        <p:par>
                          <p:cTn id="37" fill="hold">
                            <p:stCondLst>
                              <p:cond delay="900"/>
                            </p:stCondLst>
                            <p:childTnLst>
                              <p:par>
                                <p:cTn id="38" presetID="22" presetClass="entr" presetSubtype="4" fill="hold" grpId="0" nodeType="after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down)">
                                      <p:cBhvr>
                                        <p:cTn id="40" dur="200"/>
                                        <p:tgtEl>
                                          <p:spTgt spid="10"/>
                                        </p:tgtEl>
                                      </p:cBhvr>
                                    </p:animEffect>
                                  </p:childTnLst>
                                </p:cTn>
                              </p:par>
                            </p:childTnLst>
                          </p:cTn>
                        </p:par>
                        <p:par>
                          <p:cTn id="41" fill="hold">
                            <p:stCondLst>
                              <p:cond delay="1100"/>
                            </p:stCondLst>
                            <p:childTnLst>
                              <p:par>
                                <p:cTn id="42" presetID="22" presetClass="entr" presetSubtype="4" fill="hold" grpId="0" nodeType="after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wipe(down)">
                                      <p:cBhvr>
                                        <p:cTn id="44" dur="200"/>
                                        <p:tgtEl>
                                          <p:spTgt spid="11"/>
                                        </p:tgtEl>
                                      </p:cBhvr>
                                    </p:animEffect>
                                  </p:childTnLst>
                                </p:cTn>
                              </p:par>
                            </p:childTnLst>
                          </p:cTn>
                        </p:par>
                        <p:par>
                          <p:cTn id="45" fill="hold">
                            <p:stCondLst>
                              <p:cond delay="1300"/>
                            </p:stCondLst>
                            <p:childTnLst>
                              <p:par>
                                <p:cTn id="46" presetID="22" presetClass="entr" presetSubtype="4" fill="hold" grpId="0" nodeType="after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wipe(down)">
                                      <p:cBhvr>
                                        <p:cTn id="48" dur="200"/>
                                        <p:tgtEl>
                                          <p:spTgt spid="12"/>
                                        </p:tgtEl>
                                      </p:cBhvr>
                                    </p:animEffect>
                                  </p:childTnLst>
                                </p:cTn>
                              </p:par>
                            </p:childTnLst>
                          </p:cTn>
                        </p:par>
                        <p:par>
                          <p:cTn id="49" fill="hold">
                            <p:stCondLst>
                              <p:cond delay="1500"/>
                            </p:stCondLst>
                            <p:childTnLst>
                              <p:par>
                                <p:cTn id="50" presetID="22" presetClass="entr" presetSubtype="4" fill="hold" grpId="0" nodeType="after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down)">
                                      <p:cBhvr>
                                        <p:cTn id="52" dur="200"/>
                                        <p:tgtEl>
                                          <p:spTgt spid="13"/>
                                        </p:tgtEl>
                                      </p:cBhvr>
                                    </p:animEffect>
                                  </p:childTnLst>
                                </p:cTn>
                              </p:par>
                            </p:childTnLst>
                          </p:cTn>
                        </p:par>
                        <p:par>
                          <p:cTn id="53" fill="hold">
                            <p:stCondLst>
                              <p:cond delay="1700"/>
                            </p:stCondLst>
                            <p:childTnLst>
                              <p:par>
                                <p:cTn id="54" presetID="22" presetClass="entr" presetSubtype="4"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down)">
                                      <p:cBhvr>
                                        <p:cTn id="56" dur="200"/>
                                        <p:tgtEl>
                                          <p:spTgt spid="14"/>
                                        </p:tgtEl>
                                      </p:cBhvr>
                                    </p:animEffect>
                                  </p:childTnLst>
                                </p:cTn>
                              </p:par>
                            </p:childTnLst>
                          </p:cTn>
                        </p:par>
                        <p:par>
                          <p:cTn id="57" fill="hold">
                            <p:stCondLst>
                              <p:cond delay="1900"/>
                            </p:stCondLst>
                            <p:childTnLst>
                              <p:par>
                                <p:cTn id="58" presetID="22" presetClass="entr" presetSubtype="4" fill="hold" grpId="0" nodeType="after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wipe(down)">
                                      <p:cBhvr>
                                        <p:cTn id="60" dur="200"/>
                                        <p:tgtEl>
                                          <p:spTgt spid="21"/>
                                        </p:tgtEl>
                                      </p:cBhvr>
                                    </p:animEffect>
                                  </p:childTnLst>
                                </p:cTn>
                              </p:par>
                            </p:childTnLst>
                          </p:cTn>
                        </p:par>
                        <p:par>
                          <p:cTn id="61" fill="hold">
                            <p:stCondLst>
                              <p:cond delay="2100"/>
                            </p:stCondLst>
                            <p:childTnLst>
                              <p:par>
                                <p:cTn id="62" presetID="22" presetClass="entr" presetSubtype="4" fill="hold" grpId="0"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wipe(down)">
                                      <p:cBhvr>
                                        <p:cTn id="64" dur="200"/>
                                        <p:tgtEl>
                                          <p:spTgt spid="22"/>
                                        </p:tgtEl>
                                      </p:cBhvr>
                                    </p:animEffect>
                                  </p:childTnLst>
                                </p:cTn>
                              </p:par>
                            </p:childTnLst>
                          </p:cTn>
                        </p:par>
                        <p:par>
                          <p:cTn id="65" fill="hold">
                            <p:stCondLst>
                              <p:cond delay="2300"/>
                            </p:stCondLst>
                            <p:childTnLst>
                              <p:par>
                                <p:cTn id="66" presetID="22" presetClass="entr" presetSubtype="4" fill="hold" grpId="0" nodeType="after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wipe(down)">
                                      <p:cBhvr>
                                        <p:cTn id="68" dur="200"/>
                                        <p:tgtEl>
                                          <p:spTgt spid="23"/>
                                        </p:tgtEl>
                                      </p:cBhvr>
                                    </p:animEffect>
                                  </p:childTnLst>
                                </p:cTn>
                              </p:par>
                            </p:childTnLst>
                          </p:cTn>
                        </p:par>
                        <p:par>
                          <p:cTn id="69" fill="hold">
                            <p:stCondLst>
                              <p:cond delay="2500"/>
                            </p:stCondLst>
                            <p:childTnLst>
                              <p:par>
                                <p:cTn id="70" presetID="22" presetClass="entr" presetSubtype="4" fill="hold" grpId="0" nodeType="after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wipe(down)">
                                      <p:cBhvr>
                                        <p:cTn id="72" dur="200"/>
                                        <p:tgtEl>
                                          <p:spTgt spid="24"/>
                                        </p:tgtEl>
                                      </p:cBhvr>
                                    </p:animEffect>
                                  </p:childTnLst>
                                </p:cTn>
                              </p:par>
                            </p:childTnLst>
                          </p:cTn>
                        </p:par>
                        <p:par>
                          <p:cTn id="73" fill="hold">
                            <p:stCondLst>
                              <p:cond delay="2700"/>
                            </p:stCondLst>
                            <p:childTnLst>
                              <p:par>
                                <p:cTn id="74" presetID="22" presetClass="entr" presetSubtype="4" fill="hold" grpId="0" nodeType="afterEffect">
                                  <p:stCondLst>
                                    <p:cond delay="0"/>
                                  </p:stCondLst>
                                  <p:childTnLst>
                                    <p:set>
                                      <p:cBhvr>
                                        <p:cTn id="75" dur="1" fill="hold">
                                          <p:stCondLst>
                                            <p:cond delay="0"/>
                                          </p:stCondLst>
                                        </p:cTn>
                                        <p:tgtEl>
                                          <p:spTgt spid="25"/>
                                        </p:tgtEl>
                                        <p:attrNameLst>
                                          <p:attrName>style.visibility</p:attrName>
                                        </p:attrNameLst>
                                      </p:cBhvr>
                                      <p:to>
                                        <p:strVal val="visible"/>
                                      </p:to>
                                    </p:set>
                                    <p:animEffect transition="in" filter="wipe(down)">
                                      <p:cBhvr>
                                        <p:cTn id="76" dur="200"/>
                                        <p:tgtEl>
                                          <p:spTgt spid="25"/>
                                        </p:tgtEl>
                                      </p:cBhvr>
                                    </p:animEffect>
                                  </p:childTnLst>
                                </p:cTn>
                              </p:par>
                            </p:childTnLst>
                          </p:cTn>
                        </p:par>
                        <p:par>
                          <p:cTn id="77" fill="hold">
                            <p:stCondLst>
                              <p:cond delay="2900"/>
                            </p:stCondLst>
                            <p:childTnLst>
                              <p:par>
                                <p:cTn id="78" presetID="22" presetClass="entr" presetSubtype="4" fill="hold" grpId="0" nodeType="afterEffect">
                                  <p:stCondLst>
                                    <p:cond delay="0"/>
                                  </p:stCondLst>
                                  <p:childTnLst>
                                    <p:set>
                                      <p:cBhvr>
                                        <p:cTn id="79" dur="1" fill="hold">
                                          <p:stCondLst>
                                            <p:cond delay="0"/>
                                          </p:stCondLst>
                                        </p:cTn>
                                        <p:tgtEl>
                                          <p:spTgt spid="26"/>
                                        </p:tgtEl>
                                        <p:attrNameLst>
                                          <p:attrName>style.visibility</p:attrName>
                                        </p:attrNameLst>
                                      </p:cBhvr>
                                      <p:to>
                                        <p:strVal val="visible"/>
                                      </p:to>
                                    </p:set>
                                    <p:animEffect transition="in" filter="wipe(down)">
                                      <p:cBhvr>
                                        <p:cTn id="80" dur="200"/>
                                        <p:tgtEl>
                                          <p:spTgt spid="26"/>
                                        </p:tgtEl>
                                      </p:cBhvr>
                                    </p:animEffect>
                                  </p:childTnLst>
                                </p:cTn>
                              </p:par>
                            </p:childTnLst>
                          </p:cTn>
                        </p:par>
                        <p:par>
                          <p:cTn id="81" fill="hold">
                            <p:stCondLst>
                              <p:cond delay="3100"/>
                            </p:stCondLst>
                            <p:childTnLst>
                              <p:par>
                                <p:cTn id="82" presetID="22" presetClass="entr" presetSubtype="4" fill="hold" grpId="0" nodeType="afterEffect">
                                  <p:stCondLst>
                                    <p:cond delay="0"/>
                                  </p:stCondLst>
                                  <p:childTnLst>
                                    <p:set>
                                      <p:cBhvr>
                                        <p:cTn id="83" dur="1" fill="hold">
                                          <p:stCondLst>
                                            <p:cond delay="0"/>
                                          </p:stCondLst>
                                        </p:cTn>
                                        <p:tgtEl>
                                          <p:spTgt spid="27"/>
                                        </p:tgtEl>
                                        <p:attrNameLst>
                                          <p:attrName>style.visibility</p:attrName>
                                        </p:attrNameLst>
                                      </p:cBhvr>
                                      <p:to>
                                        <p:strVal val="visible"/>
                                      </p:to>
                                    </p:set>
                                    <p:animEffect transition="in" filter="wipe(down)">
                                      <p:cBhvr>
                                        <p:cTn id="84" dur="200"/>
                                        <p:tgtEl>
                                          <p:spTgt spid="27"/>
                                        </p:tgtEl>
                                      </p:cBhvr>
                                    </p:animEffect>
                                  </p:childTnLst>
                                </p:cTn>
                              </p:par>
                            </p:childTnLst>
                          </p:cTn>
                        </p:par>
                        <p:par>
                          <p:cTn id="85" fill="hold">
                            <p:stCondLst>
                              <p:cond delay="3300"/>
                            </p:stCondLst>
                            <p:childTnLst>
                              <p:par>
                                <p:cTn id="86" presetID="22" presetClass="entr" presetSubtype="4" fill="hold" grpId="0" nodeType="afterEffect">
                                  <p:stCondLst>
                                    <p:cond delay="0"/>
                                  </p:stCondLst>
                                  <p:childTnLst>
                                    <p:set>
                                      <p:cBhvr>
                                        <p:cTn id="87" dur="1" fill="hold">
                                          <p:stCondLst>
                                            <p:cond delay="0"/>
                                          </p:stCondLst>
                                        </p:cTn>
                                        <p:tgtEl>
                                          <p:spTgt spid="33"/>
                                        </p:tgtEl>
                                        <p:attrNameLst>
                                          <p:attrName>style.visibility</p:attrName>
                                        </p:attrNameLst>
                                      </p:cBhvr>
                                      <p:to>
                                        <p:strVal val="visible"/>
                                      </p:to>
                                    </p:set>
                                    <p:animEffect transition="in" filter="wipe(down)">
                                      <p:cBhvr>
                                        <p:cTn id="88" dur="200"/>
                                        <p:tgtEl>
                                          <p:spTgt spid="33"/>
                                        </p:tgtEl>
                                      </p:cBhvr>
                                    </p:animEffect>
                                  </p:childTnLst>
                                </p:cTn>
                              </p:par>
                            </p:childTnLst>
                          </p:cTn>
                        </p:par>
                        <p:par>
                          <p:cTn id="89" fill="hold">
                            <p:stCondLst>
                              <p:cond delay="3500"/>
                            </p:stCondLst>
                            <p:childTnLst>
                              <p:par>
                                <p:cTn id="90" presetID="22" presetClass="entr" presetSubtype="4" fill="hold" grpId="0" nodeType="afterEffect">
                                  <p:stCondLst>
                                    <p:cond delay="0"/>
                                  </p:stCondLst>
                                  <p:childTnLst>
                                    <p:set>
                                      <p:cBhvr>
                                        <p:cTn id="91" dur="1" fill="hold">
                                          <p:stCondLst>
                                            <p:cond delay="0"/>
                                          </p:stCondLst>
                                        </p:cTn>
                                        <p:tgtEl>
                                          <p:spTgt spid="34"/>
                                        </p:tgtEl>
                                        <p:attrNameLst>
                                          <p:attrName>style.visibility</p:attrName>
                                        </p:attrNameLst>
                                      </p:cBhvr>
                                      <p:to>
                                        <p:strVal val="visible"/>
                                      </p:to>
                                    </p:set>
                                    <p:animEffect transition="in" filter="wipe(down)">
                                      <p:cBhvr>
                                        <p:cTn id="92" dur="200"/>
                                        <p:tgtEl>
                                          <p:spTgt spid="34"/>
                                        </p:tgtEl>
                                      </p:cBhvr>
                                    </p:animEffect>
                                  </p:childTnLst>
                                </p:cTn>
                              </p:par>
                            </p:childTnLst>
                          </p:cTn>
                        </p:par>
                        <p:par>
                          <p:cTn id="93" fill="hold">
                            <p:stCondLst>
                              <p:cond delay="3700"/>
                            </p:stCondLst>
                            <p:childTnLst>
                              <p:par>
                                <p:cTn id="94" presetID="22" presetClass="entr" presetSubtype="4" fill="hold" grpId="0" nodeType="afterEffect">
                                  <p:stCondLst>
                                    <p:cond delay="0"/>
                                  </p:stCondLst>
                                  <p:childTnLst>
                                    <p:set>
                                      <p:cBhvr>
                                        <p:cTn id="95" dur="1" fill="hold">
                                          <p:stCondLst>
                                            <p:cond delay="0"/>
                                          </p:stCondLst>
                                        </p:cTn>
                                        <p:tgtEl>
                                          <p:spTgt spid="35"/>
                                        </p:tgtEl>
                                        <p:attrNameLst>
                                          <p:attrName>style.visibility</p:attrName>
                                        </p:attrNameLst>
                                      </p:cBhvr>
                                      <p:to>
                                        <p:strVal val="visible"/>
                                      </p:to>
                                    </p:set>
                                    <p:animEffect transition="in" filter="wipe(down)">
                                      <p:cBhvr>
                                        <p:cTn id="96" dur="200"/>
                                        <p:tgtEl>
                                          <p:spTgt spid="35"/>
                                        </p:tgtEl>
                                      </p:cBhvr>
                                    </p:animEffect>
                                  </p:childTnLst>
                                </p:cTn>
                              </p:par>
                            </p:childTnLst>
                          </p:cTn>
                        </p:par>
                        <p:par>
                          <p:cTn id="97" fill="hold">
                            <p:stCondLst>
                              <p:cond delay="3900"/>
                            </p:stCondLst>
                            <p:childTnLst>
                              <p:par>
                                <p:cTn id="98" presetID="22" presetClass="entr" presetSubtype="4" fill="hold" grpId="0" nodeType="afterEffect">
                                  <p:stCondLst>
                                    <p:cond delay="0"/>
                                  </p:stCondLst>
                                  <p:childTnLst>
                                    <p:set>
                                      <p:cBhvr>
                                        <p:cTn id="99" dur="1" fill="hold">
                                          <p:stCondLst>
                                            <p:cond delay="0"/>
                                          </p:stCondLst>
                                        </p:cTn>
                                        <p:tgtEl>
                                          <p:spTgt spid="36"/>
                                        </p:tgtEl>
                                        <p:attrNameLst>
                                          <p:attrName>style.visibility</p:attrName>
                                        </p:attrNameLst>
                                      </p:cBhvr>
                                      <p:to>
                                        <p:strVal val="visible"/>
                                      </p:to>
                                    </p:set>
                                    <p:animEffect transition="in" filter="wipe(down)">
                                      <p:cBhvr>
                                        <p:cTn id="100" dur="200"/>
                                        <p:tgtEl>
                                          <p:spTgt spid="36"/>
                                        </p:tgtEl>
                                      </p:cBhvr>
                                    </p:animEffect>
                                  </p:childTnLst>
                                </p:cTn>
                              </p:par>
                            </p:childTnLst>
                          </p:cTn>
                        </p:par>
                        <p:par>
                          <p:cTn id="101" fill="hold">
                            <p:stCondLst>
                              <p:cond delay="4100"/>
                            </p:stCondLst>
                            <p:childTnLst>
                              <p:par>
                                <p:cTn id="102" presetID="22" presetClass="entr" presetSubtype="4" fill="hold" grpId="0" nodeType="afterEffect">
                                  <p:stCondLst>
                                    <p:cond delay="0"/>
                                  </p:stCondLst>
                                  <p:childTnLst>
                                    <p:set>
                                      <p:cBhvr>
                                        <p:cTn id="103" dur="1" fill="hold">
                                          <p:stCondLst>
                                            <p:cond delay="0"/>
                                          </p:stCondLst>
                                        </p:cTn>
                                        <p:tgtEl>
                                          <p:spTgt spid="37"/>
                                        </p:tgtEl>
                                        <p:attrNameLst>
                                          <p:attrName>style.visibility</p:attrName>
                                        </p:attrNameLst>
                                      </p:cBhvr>
                                      <p:to>
                                        <p:strVal val="visible"/>
                                      </p:to>
                                    </p:set>
                                    <p:animEffect transition="in" filter="wipe(down)">
                                      <p:cBhvr>
                                        <p:cTn id="104" dur="200"/>
                                        <p:tgtEl>
                                          <p:spTgt spid="37"/>
                                        </p:tgtEl>
                                      </p:cBhvr>
                                    </p:animEffect>
                                  </p:childTnLst>
                                </p:cTn>
                              </p:par>
                            </p:childTnLst>
                          </p:cTn>
                        </p:par>
                        <p:par>
                          <p:cTn id="105" fill="hold">
                            <p:stCondLst>
                              <p:cond delay="4300"/>
                            </p:stCondLst>
                            <p:childTnLst>
                              <p:par>
                                <p:cTn id="106" presetID="22" presetClass="entr" presetSubtype="4" fill="hold" grpId="0" nodeType="afterEffect">
                                  <p:stCondLst>
                                    <p:cond delay="0"/>
                                  </p:stCondLst>
                                  <p:childTnLst>
                                    <p:set>
                                      <p:cBhvr>
                                        <p:cTn id="107" dur="1" fill="hold">
                                          <p:stCondLst>
                                            <p:cond delay="0"/>
                                          </p:stCondLst>
                                        </p:cTn>
                                        <p:tgtEl>
                                          <p:spTgt spid="38"/>
                                        </p:tgtEl>
                                        <p:attrNameLst>
                                          <p:attrName>style.visibility</p:attrName>
                                        </p:attrNameLst>
                                      </p:cBhvr>
                                      <p:to>
                                        <p:strVal val="visible"/>
                                      </p:to>
                                    </p:set>
                                    <p:animEffect transition="in" filter="wipe(down)">
                                      <p:cBhvr>
                                        <p:cTn id="108" dur="200"/>
                                        <p:tgtEl>
                                          <p:spTgt spid="38"/>
                                        </p:tgtEl>
                                      </p:cBhvr>
                                    </p:animEffect>
                                  </p:childTnLst>
                                </p:cTn>
                              </p:par>
                            </p:childTnLst>
                          </p:cTn>
                        </p:par>
                        <p:par>
                          <p:cTn id="109" fill="hold">
                            <p:stCondLst>
                              <p:cond delay="4500"/>
                            </p:stCondLst>
                            <p:childTnLst>
                              <p:par>
                                <p:cTn id="110" presetID="22" presetClass="entr" presetSubtype="4" fill="hold" grpId="0" nodeType="after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wipe(down)">
                                      <p:cBhvr>
                                        <p:cTn id="112" dur="200"/>
                                        <p:tgtEl>
                                          <p:spTgt spid="39"/>
                                        </p:tgtEl>
                                      </p:cBhvr>
                                    </p:animEffect>
                                  </p:childTnLst>
                                </p:cTn>
                              </p:par>
                            </p:childTnLst>
                          </p:cTn>
                        </p:par>
                      </p:childTnLst>
                    </p:cTn>
                  </p:par>
                  <p:par>
                    <p:cTn id="113" fill="hold">
                      <p:stCondLst>
                        <p:cond delay="indefinite"/>
                      </p:stCondLst>
                      <p:childTnLst>
                        <p:par>
                          <p:cTn id="114" fill="hold">
                            <p:stCondLst>
                              <p:cond delay="0"/>
                            </p:stCondLst>
                            <p:childTnLst>
                              <p:par>
                                <p:cTn id="115" presetID="12" presetClass="entr" presetSubtype="4" fill="hold" grpId="0" nodeType="clickEffect">
                                  <p:stCondLst>
                                    <p:cond delay="0"/>
                                  </p:stCondLst>
                                  <p:childTnLst>
                                    <p:set>
                                      <p:cBhvr>
                                        <p:cTn id="116" dur="1" fill="hold">
                                          <p:stCondLst>
                                            <p:cond delay="0"/>
                                          </p:stCondLst>
                                        </p:cTn>
                                        <p:tgtEl>
                                          <p:spTgt spid="112">
                                            <p:txEl>
                                              <p:pRg st="10" end="10"/>
                                            </p:txEl>
                                          </p:spTgt>
                                        </p:tgtEl>
                                        <p:attrNameLst>
                                          <p:attrName>style.visibility</p:attrName>
                                        </p:attrNameLst>
                                      </p:cBhvr>
                                      <p:to>
                                        <p:strVal val="visible"/>
                                      </p:to>
                                    </p:set>
                                    <p:anim calcmode="lin" valueType="num">
                                      <p:cBhvr additive="base">
                                        <p:cTn id="117" dur="500"/>
                                        <p:tgtEl>
                                          <p:spTgt spid="112">
                                            <p:txEl>
                                              <p:pRg st="10" end="10"/>
                                            </p:txEl>
                                          </p:spTgt>
                                        </p:tgtEl>
                                        <p:attrNameLst>
                                          <p:attrName>ppt_y</p:attrName>
                                        </p:attrNameLst>
                                      </p:cBhvr>
                                      <p:tavLst>
                                        <p:tav tm="0">
                                          <p:val>
                                            <p:strVal val="#ppt_y+#ppt_h*1.125000"/>
                                          </p:val>
                                        </p:tav>
                                        <p:tav tm="100000">
                                          <p:val>
                                            <p:strVal val="#ppt_y"/>
                                          </p:val>
                                        </p:tav>
                                      </p:tavLst>
                                    </p:anim>
                                    <p:animEffect transition="in" filter="wipe(up)">
                                      <p:cBhvr>
                                        <p:cTn id="118" dur="500"/>
                                        <p:tgtEl>
                                          <p:spTgt spid="112">
                                            <p:txEl>
                                              <p:pRg st="10" end="10"/>
                                            </p:txEl>
                                          </p:spTgt>
                                        </p:tgtEl>
                                      </p:cBhvr>
                                    </p:animEffect>
                                  </p:childTnLst>
                                </p:cTn>
                              </p:par>
                            </p:childTnLst>
                          </p:cTn>
                        </p:par>
                      </p:childTnLst>
                    </p:cTn>
                  </p:par>
                  <p:par>
                    <p:cTn id="119" fill="hold">
                      <p:stCondLst>
                        <p:cond delay="indefinite"/>
                      </p:stCondLst>
                      <p:childTnLst>
                        <p:par>
                          <p:cTn id="120" fill="hold">
                            <p:stCondLst>
                              <p:cond delay="0"/>
                            </p:stCondLst>
                            <p:childTnLst>
                              <p:par>
                                <p:cTn id="121" presetID="12" presetClass="entr" presetSubtype="4" fill="hold" grpId="0" nodeType="clickEffect">
                                  <p:stCondLst>
                                    <p:cond delay="0"/>
                                  </p:stCondLst>
                                  <p:childTnLst>
                                    <p:set>
                                      <p:cBhvr>
                                        <p:cTn id="122" dur="1" fill="hold">
                                          <p:stCondLst>
                                            <p:cond delay="0"/>
                                          </p:stCondLst>
                                        </p:cTn>
                                        <p:tgtEl>
                                          <p:spTgt spid="112">
                                            <p:txEl>
                                              <p:pRg st="11" end="11"/>
                                            </p:txEl>
                                          </p:spTgt>
                                        </p:tgtEl>
                                        <p:attrNameLst>
                                          <p:attrName>style.visibility</p:attrName>
                                        </p:attrNameLst>
                                      </p:cBhvr>
                                      <p:to>
                                        <p:strVal val="visible"/>
                                      </p:to>
                                    </p:set>
                                    <p:anim calcmode="lin" valueType="num">
                                      <p:cBhvr additive="base">
                                        <p:cTn id="123" dur="500"/>
                                        <p:tgtEl>
                                          <p:spTgt spid="112">
                                            <p:txEl>
                                              <p:pRg st="11" end="11"/>
                                            </p:txEl>
                                          </p:spTgt>
                                        </p:tgtEl>
                                        <p:attrNameLst>
                                          <p:attrName>ppt_y</p:attrName>
                                        </p:attrNameLst>
                                      </p:cBhvr>
                                      <p:tavLst>
                                        <p:tav tm="0">
                                          <p:val>
                                            <p:strVal val="#ppt_y+#ppt_h*1.125000"/>
                                          </p:val>
                                        </p:tav>
                                        <p:tav tm="100000">
                                          <p:val>
                                            <p:strVal val="#ppt_y"/>
                                          </p:val>
                                        </p:tav>
                                      </p:tavLst>
                                    </p:anim>
                                    <p:animEffect transition="in" filter="wipe(up)">
                                      <p:cBhvr>
                                        <p:cTn id="124" dur="500"/>
                                        <p:tgtEl>
                                          <p:spTgt spid="11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uiExpand="1" build="p"/>
      <p:bldP spid="7" grpId="0" animBg="1"/>
      <p:bldP spid="9" grpId="0" animBg="1"/>
      <p:bldP spid="10" grpId="0" animBg="1"/>
      <p:bldP spid="11" grpId="0" animBg="1"/>
      <p:bldP spid="12" grpId="0" animBg="1"/>
      <p:bldP spid="13" grpId="0" animBg="1"/>
      <p:bldP spid="14" grpId="0" animBg="1"/>
      <p:bldP spid="21" grpId="0" animBg="1"/>
      <p:bldP spid="22" grpId="0" animBg="1"/>
      <p:bldP spid="23" grpId="0" animBg="1"/>
      <p:bldP spid="24" grpId="0" animBg="1"/>
      <p:bldP spid="25" grpId="0" animBg="1"/>
      <p:bldP spid="26" grpId="0" animBg="1"/>
      <p:bldP spid="27" grpId="0" animBg="1"/>
      <p:bldP spid="33" grpId="0" animBg="1"/>
      <p:bldP spid="34" grpId="0" animBg="1"/>
      <p:bldP spid="35" grpId="0" animBg="1"/>
      <p:bldP spid="36" grpId="0" animBg="1"/>
      <p:bldP spid="37" grpId="0" animBg="1"/>
      <p:bldP spid="38" grpId="0" animBg="1"/>
      <p:bldP spid="3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12" name="Shape 112"/>
              <p:cNvSpPr txBox="1">
                <a:spLocks noGrp="1"/>
              </p:cNvSpPr>
              <p:nvPr>
                <p:ph type="body" idx="1"/>
              </p:nvPr>
            </p:nvSpPr>
            <p:spPr>
              <a:xfrm>
                <a:off x="1680411" y="485192"/>
                <a:ext cx="8831179" cy="5945105"/>
              </a:xfrm>
              <a:prstGeom prst="rect">
                <a:avLst/>
              </a:prstGeom>
            </p:spPr>
            <p:txBody>
              <a:bodyPr lIns="91425" tIns="91425" rIns="91425" bIns="91425" anchor="t" anchorCtr="0">
                <a:noAutofit/>
              </a:bodyPr>
              <a:lstStyle/>
              <a:p>
                <a:pPr algn="ctr">
                  <a:buNone/>
                </a:pPr>
                <a:r>
                  <a:rPr lang="en-US" sz="2800" dirty="0">
                    <a:solidFill>
                      <a:schemeClr val="tx1">
                        <a:lumMod val="65000"/>
                        <a:lumOff val="35000"/>
                      </a:schemeClr>
                    </a:solidFill>
                    <a:latin typeface="Lato" panose="020B0604020202020204" charset="0"/>
                    <a:ea typeface="Kyboshed" panose="02000000000000000000" pitchFamily="2" charset="0"/>
                  </a:rPr>
                  <a:t>This is an example of a normal distribution.</a:t>
                </a:r>
                <a:endParaRPr lang="en-US" sz="2800" b="1" dirty="0">
                  <a:solidFill>
                    <a:schemeClr val="tx1">
                      <a:lumMod val="65000"/>
                      <a:lumOff val="35000"/>
                    </a:schemeClr>
                  </a:solidFill>
                  <a:latin typeface="Lato" panose="020B0604020202020204" charset="0"/>
                  <a:ea typeface="Kyboshed" panose="02000000000000000000" pitchFamily="2" charset="0"/>
                </a:endParaRPr>
              </a:p>
              <a:p>
                <a:pPr algn="ctr">
                  <a:buNone/>
                </a:pPr>
                <a:endParaRPr lang="en-US" sz="2800" b="1" dirty="0">
                  <a:solidFill>
                    <a:schemeClr val="tx1">
                      <a:lumMod val="65000"/>
                      <a:lumOff val="35000"/>
                    </a:schemeClr>
                  </a:solidFill>
                  <a:latin typeface="Raleway" panose="020B0403030101060003" pitchFamily="34" charset="0"/>
                </a:endParaRPr>
              </a:p>
              <a:p>
                <a:pPr algn="ctr">
                  <a:buNone/>
                </a:pPr>
                <a:endParaRPr lang="en-US" sz="2800" b="1" dirty="0">
                  <a:solidFill>
                    <a:schemeClr val="tx1">
                      <a:lumMod val="65000"/>
                      <a:lumOff val="35000"/>
                    </a:schemeClr>
                  </a:solidFill>
                  <a:latin typeface="Raleway" panose="020B0403030101060003" pitchFamily="34" charset="0"/>
                </a:endParaRPr>
              </a:p>
              <a:p>
                <a:pPr algn="ctr">
                  <a:buNone/>
                </a:pPr>
                <a:endParaRPr lang="en-US" sz="2800" b="1" dirty="0">
                  <a:solidFill>
                    <a:schemeClr val="tx1">
                      <a:lumMod val="65000"/>
                      <a:lumOff val="35000"/>
                    </a:schemeClr>
                  </a:solidFill>
                  <a:latin typeface="Raleway" panose="020B0403030101060003" pitchFamily="34" charset="0"/>
                </a:endParaRPr>
              </a:p>
              <a:p>
                <a:pPr algn="ctr">
                  <a:buNone/>
                </a:pPr>
                <a:endParaRPr lang="en-US" sz="2800" b="1" dirty="0">
                  <a:solidFill>
                    <a:schemeClr val="tx1">
                      <a:lumMod val="65000"/>
                      <a:lumOff val="35000"/>
                    </a:schemeClr>
                  </a:solidFill>
                  <a:latin typeface="Raleway" panose="020B0403030101060003" pitchFamily="34" charset="0"/>
                </a:endParaRPr>
              </a:p>
              <a:p>
                <a:pPr algn="ctr">
                  <a:buNone/>
                </a:pPr>
                <a:endParaRPr lang="en-US" sz="2800" b="1" dirty="0">
                  <a:solidFill>
                    <a:schemeClr val="tx1">
                      <a:lumMod val="65000"/>
                      <a:lumOff val="35000"/>
                    </a:schemeClr>
                  </a:solidFill>
                  <a:latin typeface="Raleway" panose="020B0403030101060003" pitchFamily="34" charset="0"/>
                </a:endParaRPr>
              </a:p>
              <a:p>
                <a:pPr algn="ctr">
                  <a:buNone/>
                </a:pPr>
                <a:endParaRPr lang="en-US" sz="2800" b="1" dirty="0">
                  <a:solidFill>
                    <a:schemeClr val="tx1">
                      <a:lumMod val="65000"/>
                      <a:lumOff val="35000"/>
                    </a:schemeClr>
                  </a:solidFill>
                  <a:latin typeface="Raleway" panose="020B0403030101060003" pitchFamily="34" charset="0"/>
                </a:endParaRPr>
              </a:p>
              <a:p>
                <a:pPr algn="ctr">
                  <a:buNone/>
                </a:pPr>
                <a:endParaRPr lang="en-US" sz="2800" b="1" dirty="0">
                  <a:solidFill>
                    <a:schemeClr val="tx1">
                      <a:lumMod val="65000"/>
                      <a:lumOff val="35000"/>
                    </a:schemeClr>
                  </a:solidFill>
                  <a:latin typeface="Raleway" panose="020B0403030101060003" pitchFamily="34" charset="0"/>
                </a:endParaRPr>
              </a:p>
              <a:p>
                <a:pPr algn="ctr">
                  <a:buNone/>
                </a:pPr>
                <a:endParaRPr lang="en-US" sz="2800" b="1" dirty="0">
                  <a:solidFill>
                    <a:schemeClr val="tx1">
                      <a:lumMod val="65000"/>
                      <a:lumOff val="35000"/>
                    </a:schemeClr>
                  </a:solidFill>
                  <a:latin typeface="Raleway" panose="020B0403030101060003" pitchFamily="34" charset="0"/>
                </a:endParaRPr>
              </a:p>
              <a:p>
                <a:pPr algn="ctr">
                  <a:buNone/>
                </a:pPr>
                <a:r>
                  <a:rPr lang="en-US" sz="2800" dirty="0">
                    <a:solidFill>
                      <a:schemeClr val="tx1">
                        <a:lumMod val="65000"/>
                        <a:lumOff val="35000"/>
                      </a:schemeClr>
                    </a:solidFill>
                  </a:rPr>
                  <a:t>A normal distribution is a continuous probability distribution defined by the probability density function:</a:t>
                </a:r>
              </a:p>
              <a:p>
                <a:pPr algn="ctr">
                  <a:buNone/>
                </a:pPr>
                <a14:m>
                  <m:oMathPara xmlns:m="http://schemas.openxmlformats.org/officeDocument/2006/math">
                    <m:oMathParaPr>
                      <m:jc m:val="centerGroup"/>
                    </m:oMathParaPr>
                    <m:oMath xmlns:m="http://schemas.openxmlformats.org/officeDocument/2006/math">
                      <m:r>
                        <a:rPr lang="en-US" sz="3200" b="1" i="1">
                          <a:solidFill>
                            <a:schemeClr val="tx1">
                              <a:lumMod val="65000"/>
                              <a:lumOff val="35000"/>
                            </a:schemeClr>
                          </a:solidFill>
                          <a:latin typeface="Cambria Math" panose="02040503050406030204" pitchFamily="18" charset="0"/>
                        </a:rPr>
                        <m:t>𝒇</m:t>
                      </m:r>
                      <m:d>
                        <m:dPr>
                          <m:ctrlPr>
                            <a:rPr lang="en-US" sz="3200" b="1" i="1">
                              <a:solidFill>
                                <a:schemeClr val="tx1">
                                  <a:lumMod val="65000"/>
                                  <a:lumOff val="35000"/>
                                </a:schemeClr>
                              </a:solidFill>
                              <a:latin typeface="Cambria Math" panose="02040503050406030204" pitchFamily="18" charset="0"/>
                            </a:rPr>
                          </m:ctrlPr>
                        </m:dPr>
                        <m:e>
                          <m:r>
                            <a:rPr lang="en-US" sz="3200" b="1" i="1">
                              <a:solidFill>
                                <a:schemeClr val="tx1">
                                  <a:lumMod val="65000"/>
                                  <a:lumOff val="35000"/>
                                </a:schemeClr>
                              </a:solidFill>
                              <a:latin typeface="Cambria Math" panose="02040503050406030204" pitchFamily="18" charset="0"/>
                            </a:rPr>
                            <m:t>𝒙</m:t>
                          </m:r>
                        </m:e>
                      </m:d>
                      <m:r>
                        <a:rPr lang="en-US" sz="3200" b="1" i="1">
                          <a:solidFill>
                            <a:schemeClr val="tx1">
                              <a:lumMod val="65000"/>
                              <a:lumOff val="35000"/>
                            </a:schemeClr>
                          </a:solidFill>
                          <a:latin typeface="Cambria Math" panose="02040503050406030204" pitchFamily="18" charset="0"/>
                        </a:rPr>
                        <m:t>=</m:t>
                      </m:r>
                      <m:f>
                        <m:fPr>
                          <m:ctrlPr>
                            <a:rPr lang="en-US" sz="3200" b="1" i="1">
                              <a:solidFill>
                                <a:schemeClr val="tx1">
                                  <a:lumMod val="65000"/>
                                  <a:lumOff val="35000"/>
                                </a:schemeClr>
                              </a:solidFill>
                              <a:latin typeface="Cambria Math" panose="02040503050406030204" pitchFamily="18" charset="0"/>
                            </a:rPr>
                          </m:ctrlPr>
                        </m:fPr>
                        <m:num>
                          <m:r>
                            <a:rPr lang="en-US" sz="3200" b="1" i="1">
                              <a:solidFill>
                                <a:schemeClr val="tx1">
                                  <a:lumMod val="65000"/>
                                  <a:lumOff val="35000"/>
                                </a:schemeClr>
                              </a:solidFill>
                              <a:latin typeface="Cambria Math" panose="02040503050406030204" pitchFamily="18" charset="0"/>
                            </a:rPr>
                            <m:t>𝟏</m:t>
                          </m:r>
                        </m:num>
                        <m:den>
                          <m:r>
                            <a:rPr lang="en-US" sz="3200" b="1" i="1">
                              <a:solidFill>
                                <a:schemeClr val="tx1">
                                  <a:lumMod val="65000"/>
                                  <a:lumOff val="35000"/>
                                </a:schemeClr>
                              </a:solidFill>
                              <a:latin typeface="Cambria Math" panose="02040503050406030204" pitchFamily="18" charset="0"/>
                              <a:ea typeface="Cambria Math" panose="02040503050406030204" pitchFamily="18" charset="0"/>
                            </a:rPr>
                            <m:t>𝝈</m:t>
                          </m:r>
                          <m:rad>
                            <m:radPr>
                              <m:degHide m:val="on"/>
                              <m:ctrlPr>
                                <a:rPr lang="en-US" sz="3200" b="1" i="1">
                                  <a:solidFill>
                                    <a:schemeClr val="tx1">
                                      <a:lumMod val="65000"/>
                                      <a:lumOff val="35000"/>
                                    </a:schemeClr>
                                  </a:solidFill>
                                  <a:latin typeface="Cambria Math" panose="02040503050406030204" pitchFamily="18" charset="0"/>
                                  <a:ea typeface="Cambria Math" panose="02040503050406030204" pitchFamily="18" charset="0"/>
                                </a:rPr>
                              </m:ctrlPr>
                            </m:radPr>
                            <m:deg/>
                            <m:e>
                              <m:r>
                                <a:rPr lang="en-US" sz="3200" b="1" i="1">
                                  <a:solidFill>
                                    <a:schemeClr val="tx1">
                                      <a:lumMod val="65000"/>
                                      <a:lumOff val="35000"/>
                                    </a:schemeClr>
                                  </a:solidFill>
                                  <a:latin typeface="Cambria Math" panose="02040503050406030204" pitchFamily="18" charset="0"/>
                                  <a:ea typeface="Cambria Math" panose="02040503050406030204" pitchFamily="18" charset="0"/>
                                </a:rPr>
                                <m:t>𝟐</m:t>
                              </m:r>
                              <m:r>
                                <a:rPr lang="en-US" sz="3200" b="1" i="1">
                                  <a:solidFill>
                                    <a:schemeClr val="tx1">
                                      <a:lumMod val="65000"/>
                                      <a:lumOff val="35000"/>
                                    </a:schemeClr>
                                  </a:solidFill>
                                  <a:latin typeface="Cambria Math" panose="02040503050406030204" pitchFamily="18" charset="0"/>
                                  <a:ea typeface="Cambria Math" panose="02040503050406030204" pitchFamily="18" charset="0"/>
                                </a:rPr>
                                <m:t>𝝅</m:t>
                              </m:r>
                            </m:e>
                          </m:rad>
                        </m:den>
                      </m:f>
                      <m:sSup>
                        <m:sSupPr>
                          <m:ctrlPr>
                            <a:rPr lang="en-US" sz="3200" b="1" i="1">
                              <a:solidFill>
                                <a:schemeClr val="tx1">
                                  <a:lumMod val="65000"/>
                                  <a:lumOff val="35000"/>
                                </a:schemeClr>
                              </a:solidFill>
                              <a:latin typeface="Cambria Math" panose="02040503050406030204" pitchFamily="18" charset="0"/>
                            </a:rPr>
                          </m:ctrlPr>
                        </m:sSupPr>
                        <m:e>
                          <m:r>
                            <a:rPr lang="en-US" sz="3200" b="1" i="1">
                              <a:solidFill>
                                <a:schemeClr val="tx1">
                                  <a:lumMod val="65000"/>
                                  <a:lumOff val="35000"/>
                                </a:schemeClr>
                              </a:solidFill>
                              <a:latin typeface="Cambria Math" panose="02040503050406030204" pitchFamily="18" charset="0"/>
                            </a:rPr>
                            <m:t>𝒆</m:t>
                          </m:r>
                        </m:e>
                        <m:sup>
                          <m:r>
                            <a:rPr lang="en-US" sz="3200" b="1" i="1" smtClean="0">
                              <a:solidFill>
                                <a:schemeClr val="tx1">
                                  <a:lumMod val="65000"/>
                                  <a:lumOff val="35000"/>
                                </a:schemeClr>
                              </a:solidFill>
                              <a:latin typeface="Cambria Math" panose="02040503050406030204" pitchFamily="18" charset="0"/>
                            </a:rPr>
                            <m:t>−</m:t>
                          </m:r>
                          <m:f>
                            <m:fPr>
                              <m:ctrlPr>
                                <a:rPr lang="en-US" sz="3200" b="1" i="1" smtClean="0">
                                  <a:solidFill>
                                    <a:schemeClr val="tx1">
                                      <a:lumMod val="65000"/>
                                      <a:lumOff val="35000"/>
                                    </a:schemeClr>
                                  </a:solidFill>
                                  <a:latin typeface="Cambria Math" panose="02040503050406030204" pitchFamily="18" charset="0"/>
                                </a:rPr>
                              </m:ctrlPr>
                            </m:fPr>
                            <m:num>
                              <m:r>
                                <a:rPr lang="en-US" sz="3200" b="1" i="1" smtClean="0">
                                  <a:solidFill>
                                    <a:schemeClr val="tx1">
                                      <a:lumMod val="65000"/>
                                      <a:lumOff val="35000"/>
                                    </a:schemeClr>
                                  </a:solidFill>
                                  <a:latin typeface="Cambria Math" panose="02040503050406030204" pitchFamily="18" charset="0"/>
                                </a:rPr>
                                <m:t>𝟏</m:t>
                              </m:r>
                            </m:num>
                            <m:den>
                              <m:r>
                                <a:rPr lang="en-US" sz="3200" b="1" i="1" smtClean="0">
                                  <a:solidFill>
                                    <a:schemeClr val="tx1">
                                      <a:lumMod val="65000"/>
                                      <a:lumOff val="35000"/>
                                    </a:schemeClr>
                                  </a:solidFill>
                                  <a:latin typeface="Cambria Math" panose="02040503050406030204" pitchFamily="18" charset="0"/>
                                </a:rPr>
                                <m:t>𝟐</m:t>
                              </m:r>
                            </m:den>
                          </m:f>
                          <m:sSup>
                            <m:sSupPr>
                              <m:ctrlPr>
                                <a:rPr lang="en-US" sz="3200" b="1" i="1">
                                  <a:solidFill>
                                    <a:schemeClr val="tx1">
                                      <a:lumMod val="65000"/>
                                      <a:lumOff val="35000"/>
                                    </a:schemeClr>
                                  </a:solidFill>
                                  <a:latin typeface="Cambria Math" panose="02040503050406030204" pitchFamily="18" charset="0"/>
                                </a:rPr>
                              </m:ctrlPr>
                            </m:sSupPr>
                            <m:e>
                              <m:d>
                                <m:dPr>
                                  <m:ctrlPr>
                                    <a:rPr lang="en-US" sz="3200" b="1" i="1">
                                      <a:solidFill>
                                        <a:schemeClr val="tx1">
                                          <a:lumMod val="65000"/>
                                          <a:lumOff val="35000"/>
                                        </a:schemeClr>
                                      </a:solidFill>
                                      <a:latin typeface="Cambria Math" panose="02040503050406030204" pitchFamily="18" charset="0"/>
                                    </a:rPr>
                                  </m:ctrlPr>
                                </m:dPr>
                                <m:e>
                                  <m:f>
                                    <m:fPr>
                                      <m:ctrlPr>
                                        <a:rPr lang="en-US" sz="3200" b="1" i="1">
                                          <a:solidFill>
                                            <a:schemeClr val="tx1">
                                              <a:lumMod val="65000"/>
                                              <a:lumOff val="35000"/>
                                            </a:schemeClr>
                                          </a:solidFill>
                                          <a:latin typeface="Cambria Math" panose="02040503050406030204" pitchFamily="18" charset="0"/>
                                        </a:rPr>
                                      </m:ctrlPr>
                                    </m:fPr>
                                    <m:num>
                                      <m:r>
                                        <a:rPr lang="en-US" sz="3200" b="1" i="1">
                                          <a:solidFill>
                                            <a:schemeClr val="tx1">
                                              <a:lumMod val="65000"/>
                                              <a:lumOff val="35000"/>
                                            </a:schemeClr>
                                          </a:solidFill>
                                          <a:latin typeface="Cambria Math" panose="02040503050406030204" pitchFamily="18" charset="0"/>
                                        </a:rPr>
                                        <m:t>𝒙</m:t>
                                      </m:r>
                                      <m:r>
                                        <a:rPr lang="en-US" sz="3200" b="1" i="1">
                                          <a:solidFill>
                                            <a:schemeClr val="tx1">
                                              <a:lumMod val="65000"/>
                                              <a:lumOff val="35000"/>
                                            </a:schemeClr>
                                          </a:solidFill>
                                          <a:latin typeface="Cambria Math" panose="02040503050406030204" pitchFamily="18" charset="0"/>
                                        </a:rPr>
                                        <m:t>−</m:t>
                                      </m:r>
                                      <m:r>
                                        <a:rPr lang="en-US" sz="3200" b="1" i="1">
                                          <a:solidFill>
                                            <a:schemeClr val="tx1">
                                              <a:lumMod val="65000"/>
                                              <a:lumOff val="35000"/>
                                            </a:schemeClr>
                                          </a:solidFill>
                                          <a:latin typeface="Cambria Math" panose="02040503050406030204" pitchFamily="18" charset="0"/>
                                          <a:ea typeface="Cambria Math" panose="02040503050406030204" pitchFamily="18" charset="0"/>
                                        </a:rPr>
                                        <m:t>𝝁</m:t>
                                      </m:r>
                                    </m:num>
                                    <m:den>
                                      <m:r>
                                        <a:rPr lang="en-US" sz="3200" b="1" i="1">
                                          <a:solidFill>
                                            <a:schemeClr val="tx1">
                                              <a:lumMod val="65000"/>
                                              <a:lumOff val="35000"/>
                                            </a:schemeClr>
                                          </a:solidFill>
                                          <a:latin typeface="Cambria Math" panose="02040503050406030204" pitchFamily="18" charset="0"/>
                                          <a:ea typeface="Cambria Math" panose="02040503050406030204" pitchFamily="18" charset="0"/>
                                        </a:rPr>
                                        <m:t>𝝈</m:t>
                                      </m:r>
                                    </m:den>
                                  </m:f>
                                </m:e>
                              </m:d>
                            </m:e>
                            <m:sup>
                              <m:r>
                                <a:rPr lang="en-US" sz="3200" b="1" i="1">
                                  <a:solidFill>
                                    <a:schemeClr val="tx1">
                                      <a:lumMod val="65000"/>
                                      <a:lumOff val="35000"/>
                                    </a:schemeClr>
                                  </a:solidFill>
                                  <a:latin typeface="Cambria Math" panose="02040503050406030204" pitchFamily="18" charset="0"/>
                                </a:rPr>
                                <m:t>𝟐</m:t>
                              </m:r>
                            </m:sup>
                          </m:sSup>
                        </m:sup>
                      </m:sSup>
                    </m:oMath>
                  </m:oMathPara>
                </a14:m>
                <a:endParaRPr lang="en-US" sz="2000" b="1" dirty="0">
                  <a:solidFill>
                    <a:schemeClr val="tx1">
                      <a:lumMod val="65000"/>
                      <a:lumOff val="35000"/>
                    </a:schemeClr>
                  </a:solidFill>
                  <a:latin typeface="Raleway" panose="020B0403030101060003" pitchFamily="34" charset="0"/>
                </a:endParaRPr>
              </a:p>
            </p:txBody>
          </p:sp>
        </mc:Choice>
        <mc:Fallback xmlns="">
          <p:sp>
            <p:nvSpPr>
              <p:cNvPr id="112" name="Shape 112"/>
              <p:cNvSpPr txBox="1">
                <a:spLocks noGrp="1" noRot="1" noChangeAspect="1" noMove="1" noResize="1" noEditPoints="1" noAdjustHandles="1" noChangeArrowheads="1" noChangeShapeType="1" noTextEdit="1"/>
              </p:cNvSpPr>
              <p:nvPr>
                <p:ph type="body" idx="1"/>
              </p:nvPr>
            </p:nvSpPr>
            <p:spPr>
              <a:xfrm>
                <a:off x="1680411" y="485192"/>
                <a:ext cx="8831179" cy="5945105"/>
              </a:xfrm>
              <a:prstGeom prst="rect">
                <a:avLst/>
              </a:prstGeom>
              <a:blipFill>
                <a:blip r:embed="rId3"/>
                <a:stretch>
                  <a:fillRect l="-898" t="-308" r="-760"/>
                </a:stretch>
              </a:blipFill>
            </p:spPr>
            <p:txBody>
              <a:bodyPr/>
              <a:lstStyle/>
              <a:p>
                <a:r>
                  <a:rPr lang="en-US">
                    <a:noFill/>
                  </a:rPr>
                  <a:t> </a:t>
                </a:r>
              </a:p>
            </p:txBody>
          </p:sp>
        </mc:Fallback>
      </mc:AlternateContent>
      <p:grpSp>
        <p:nvGrpSpPr>
          <p:cNvPr id="16" name="Group 15"/>
          <p:cNvGrpSpPr/>
          <p:nvPr/>
        </p:nvGrpSpPr>
        <p:grpSpPr>
          <a:xfrm>
            <a:off x="4565063" y="1238549"/>
            <a:ext cx="3061873" cy="3004457"/>
            <a:chOff x="1680411" y="2313993"/>
            <a:chExt cx="3061873" cy="3004457"/>
          </a:xfrm>
        </p:grpSpPr>
        <p:cxnSp>
          <p:nvCxnSpPr>
            <p:cNvPr id="3" name="Straight Connector 2"/>
            <p:cNvCxnSpPr/>
            <p:nvPr/>
          </p:nvCxnSpPr>
          <p:spPr>
            <a:xfrm flipV="1">
              <a:off x="1680411" y="5318447"/>
              <a:ext cx="3061873" cy="2"/>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flipV="1">
              <a:off x="1680411" y="2313993"/>
              <a:ext cx="0" cy="3004457"/>
            </a:xfrm>
            <a:prstGeom prst="line">
              <a:avLst/>
            </a:prstGeom>
          </p:spPr>
          <p:style>
            <a:lnRef idx="1">
              <a:schemeClr val="dk1"/>
            </a:lnRef>
            <a:fillRef idx="0">
              <a:schemeClr val="dk1"/>
            </a:fillRef>
            <a:effectRef idx="0">
              <a:schemeClr val="dk1"/>
            </a:effectRef>
            <a:fontRef idx="minor">
              <a:schemeClr val="tx1"/>
            </a:fontRef>
          </p:style>
        </p:cxnSp>
        <p:sp>
          <p:nvSpPr>
            <p:cNvPr id="7" name="Rectangle 6"/>
            <p:cNvSpPr/>
            <p:nvPr/>
          </p:nvSpPr>
          <p:spPr>
            <a:xfrm>
              <a:off x="1866122" y="4851918"/>
              <a:ext cx="365760" cy="466531"/>
            </a:xfrm>
            <a:prstGeom prst="rec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238554" y="4153643"/>
              <a:ext cx="365760" cy="1164806"/>
            </a:xfrm>
            <a:prstGeom prst="rec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614165" y="3564294"/>
              <a:ext cx="365760" cy="1754154"/>
            </a:xfrm>
            <a:prstGeom prst="rec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984244" y="3166946"/>
              <a:ext cx="365760" cy="2151501"/>
            </a:xfrm>
            <a:prstGeom prst="rec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359266" y="3564294"/>
              <a:ext cx="365760" cy="1754154"/>
            </a:xfrm>
            <a:prstGeom prst="rec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724226" y="3962835"/>
              <a:ext cx="365760" cy="1355612"/>
            </a:xfrm>
            <a:prstGeom prst="rec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092250" y="4667635"/>
              <a:ext cx="365760" cy="650811"/>
            </a:xfrm>
            <a:prstGeom prst="rect">
              <a:avLst/>
            </a:prstGeom>
            <a:solidFill>
              <a:srgbClr val="FFC000"/>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Freeform 14"/>
          <p:cNvSpPr/>
          <p:nvPr/>
        </p:nvSpPr>
        <p:spPr>
          <a:xfrm>
            <a:off x="3691431" y="2071872"/>
            <a:ext cx="4809133" cy="2151502"/>
          </a:xfrm>
          <a:custGeom>
            <a:avLst/>
            <a:gdLst>
              <a:gd name="connsiteX0" fmla="*/ 0 w 6256421"/>
              <a:gd name="connsiteY0" fmla="*/ 2334157 h 2334444"/>
              <a:gd name="connsiteX1" fmla="*/ 1491916 w 6256421"/>
              <a:gd name="connsiteY1" fmla="*/ 1901020 h 2334444"/>
              <a:gd name="connsiteX2" fmla="*/ 3080084 w 6256421"/>
              <a:gd name="connsiteY2" fmla="*/ 31 h 2334444"/>
              <a:gd name="connsiteX3" fmla="*/ 4716379 w 6256421"/>
              <a:gd name="connsiteY3" fmla="*/ 1949147 h 2334444"/>
              <a:gd name="connsiteX4" fmla="*/ 6256421 w 6256421"/>
              <a:gd name="connsiteY4" fmla="*/ 2334157 h 2334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6421" h="2334444">
                <a:moveTo>
                  <a:pt x="0" y="2334157"/>
                </a:moveTo>
                <a:cubicBezTo>
                  <a:pt x="489284" y="2312099"/>
                  <a:pt x="978569" y="2290041"/>
                  <a:pt x="1491916" y="1901020"/>
                </a:cubicBezTo>
                <a:cubicBezTo>
                  <a:pt x="2005263" y="1511999"/>
                  <a:pt x="2542674" y="-7990"/>
                  <a:pt x="3080084" y="31"/>
                </a:cubicBezTo>
                <a:cubicBezTo>
                  <a:pt x="3617494" y="8052"/>
                  <a:pt x="4186990" y="1560126"/>
                  <a:pt x="4716379" y="1949147"/>
                </a:cubicBezTo>
                <a:cubicBezTo>
                  <a:pt x="5245769" y="2338168"/>
                  <a:pt x="5751095" y="2336162"/>
                  <a:pt x="6256421" y="2334157"/>
                </a:cubicBezTo>
              </a:path>
            </a:pathLst>
          </a:custGeom>
          <a:solidFill>
            <a:srgbClr val="FF0000">
              <a:alpha val="41000"/>
            </a:srgb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7" name="Freeform 16"/>
          <p:cNvSpPr/>
          <p:nvPr/>
        </p:nvSpPr>
        <p:spPr>
          <a:xfrm>
            <a:off x="3691432" y="2071872"/>
            <a:ext cx="4809133" cy="2151502"/>
          </a:xfrm>
          <a:custGeom>
            <a:avLst/>
            <a:gdLst>
              <a:gd name="connsiteX0" fmla="*/ 0 w 6256421"/>
              <a:gd name="connsiteY0" fmla="*/ 2334157 h 2334444"/>
              <a:gd name="connsiteX1" fmla="*/ 1491916 w 6256421"/>
              <a:gd name="connsiteY1" fmla="*/ 1901020 h 2334444"/>
              <a:gd name="connsiteX2" fmla="*/ 3080084 w 6256421"/>
              <a:gd name="connsiteY2" fmla="*/ 31 h 2334444"/>
              <a:gd name="connsiteX3" fmla="*/ 4716379 w 6256421"/>
              <a:gd name="connsiteY3" fmla="*/ 1949147 h 2334444"/>
              <a:gd name="connsiteX4" fmla="*/ 6256421 w 6256421"/>
              <a:gd name="connsiteY4" fmla="*/ 2334157 h 2334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6421" h="2334444">
                <a:moveTo>
                  <a:pt x="0" y="2334157"/>
                </a:moveTo>
                <a:cubicBezTo>
                  <a:pt x="489284" y="2312099"/>
                  <a:pt x="978569" y="2290041"/>
                  <a:pt x="1491916" y="1901020"/>
                </a:cubicBezTo>
                <a:cubicBezTo>
                  <a:pt x="2005263" y="1511999"/>
                  <a:pt x="2542674" y="-7990"/>
                  <a:pt x="3080084" y="31"/>
                </a:cubicBezTo>
                <a:cubicBezTo>
                  <a:pt x="3617494" y="8052"/>
                  <a:pt x="4186990" y="1560126"/>
                  <a:pt x="4716379" y="1949147"/>
                </a:cubicBezTo>
                <a:cubicBezTo>
                  <a:pt x="5245769" y="2338168"/>
                  <a:pt x="5751095" y="2336162"/>
                  <a:pt x="6256421" y="2334157"/>
                </a:cubicBezTo>
              </a:path>
            </a:pathLst>
          </a:custGeom>
          <a:noFill/>
          <a:ln w="28575">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084750915"/>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2">
                                            <p:txEl>
                                              <p:pRg st="0" end="0"/>
                                            </p:txEl>
                                          </p:spTgt>
                                        </p:tgtEl>
                                        <p:attrNameLst>
                                          <p:attrName>style.visibility</p:attrName>
                                        </p:attrNameLst>
                                      </p:cBhvr>
                                      <p:to>
                                        <p:strVal val="visible"/>
                                      </p:to>
                                    </p:set>
                                    <p:anim calcmode="lin" valueType="num">
                                      <p:cBhvr additive="base">
                                        <p:cTn id="7" dur="500"/>
                                        <p:tgtEl>
                                          <p:spTgt spid="112">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112">
                                            <p:txEl>
                                              <p:pRg st="0" end="0"/>
                                            </p:txEl>
                                          </p:spTgt>
                                        </p:tgtEl>
                                      </p:cBhvr>
                                    </p:animEffect>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down)">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up)">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12">
                                            <p:txEl>
                                              <p:pRg st="9" end="9"/>
                                            </p:txEl>
                                          </p:spTgt>
                                        </p:tgtEl>
                                        <p:attrNameLst>
                                          <p:attrName>style.visibility</p:attrName>
                                        </p:attrNameLst>
                                      </p:cBhvr>
                                      <p:to>
                                        <p:strVal val="visible"/>
                                      </p:to>
                                    </p:set>
                                    <p:anim calcmode="lin" valueType="num">
                                      <p:cBhvr additive="base">
                                        <p:cTn id="27" dur="500"/>
                                        <p:tgtEl>
                                          <p:spTgt spid="112">
                                            <p:txEl>
                                              <p:pRg st="9" end="9"/>
                                            </p:txEl>
                                          </p:spTgt>
                                        </p:tgtEl>
                                        <p:attrNameLst>
                                          <p:attrName>ppt_y</p:attrName>
                                        </p:attrNameLst>
                                      </p:cBhvr>
                                      <p:tavLst>
                                        <p:tav tm="0">
                                          <p:val>
                                            <p:strVal val="#ppt_y+#ppt_h*1.125000"/>
                                          </p:val>
                                        </p:tav>
                                        <p:tav tm="100000">
                                          <p:val>
                                            <p:strVal val="#ppt_y"/>
                                          </p:val>
                                        </p:tav>
                                      </p:tavLst>
                                    </p:anim>
                                    <p:animEffect transition="in" filter="wipe(up)">
                                      <p:cBhvr>
                                        <p:cTn id="28" dur="500"/>
                                        <p:tgtEl>
                                          <p:spTgt spid="112">
                                            <p:txEl>
                                              <p:pRg st="9" end="9"/>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112">
                                            <p:txEl>
                                              <p:pRg st="10" end="10"/>
                                            </p:txEl>
                                          </p:spTgt>
                                        </p:tgtEl>
                                        <p:attrNameLst>
                                          <p:attrName>style.visibility</p:attrName>
                                        </p:attrNameLst>
                                      </p:cBhvr>
                                      <p:to>
                                        <p:strVal val="visible"/>
                                      </p:to>
                                    </p:set>
                                    <p:anim calcmode="lin" valueType="num">
                                      <p:cBhvr additive="base">
                                        <p:cTn id="33" dur="500"/>
                                        <p:tgtEl>
                                          <p:spTgt spid="112">
                                            <p:txEl>
                                              <p:pRg st="10" end="10"/>
                                            </p:txEl>
                                          </p:spTgt>
                                        </p:tgtEl>
                                        <p:attrNameLst>
                                          <p:attrName>ppt_y</p:attrName>
                                        </p:attrNameLst>
                                      </p:cBhvr>
                                      <p:tavLst>
                                        <p:tav tm="0">
                                          <p:val>
                                            <p:strVal val="#ppt_y+#ppt_h*1.125000"/>
                                          </p:val>
                                        </p:tav>
                                        <p:tav tm="100000">
                                          <p:val>
                                            <p:strVal val="#ppt_y"/>
                                          </p:val>
                                        </p:tav>
                                      </p:tavLst>
                                    </p:anim>
                                    <p:animEffect transition="in" filter="wipe(up)">
                                      <p:cBhvr>
                                        <p:cTn id="34" dur="500"/>
                                        <p:tgtEl>
                                          <p:spTgt spid="11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uiExpand="1" build="p"/>
      <p:bldP spid="15"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Shape 112"/>
          <p:cNvSpPr txBox="1">
            <a:spLocks noGrp="1"/>
          </p:cNvSpPr>
          <p:nvPr>
            <p:ph type="body" idx="1"/>
          </p:nvPr>
        </p:nvSpPr>
        <p:spPr>
          <a:xfrm>
            <a:off x="553452" y="929330"/>
            <a:ext cx="11093115" cy="5159284"/>
          </a:xfrm>
          <a:prstGeom prst="rect">
            <a:avLst/>
          </a:prstGeom>
        </p:spPr>
        <p:txBody>
          <a:bodyPr lIns="91425" tIns="91425" rIns="91425" bIns="91425" anchor="t" anchorCtr="0">
            <a:noAutofit/>
          </a:bodyPr>
          <a:lstStyle/>
          <a:p>
            <a:pPr algn="ctr">
              <a:buNone/>
            </a:pPr>
            <a:endParaRPr lang="en-US" sz="2800" dirty="0">
              <a:solidFill>
                <a:schemeClr val="tx1">
                  <a:lumMod val="65000"/>
                  <a:lumOff val="35000"/>
                </a:schemeClr>
              </a:solidFill>
            </a:endParaRPr>
          </a:p>
          <a:p>
            <a:pPr algn="ctr">
              <a:buNone/>
            </a:pPr>
            <a:endParaRPr lang="en-US" sz="2800" dirty="0">
              <a:solidFill>
                <a:schemeClr val="tx1">
                  <a:lumMod val="65000"/>
                  <a:lumOff val="35000"/>
                </a:schemeClr>
              </a:solidFill>
            </a:endParaRPr>
          </a:p>
          <a:p>
            <a:pPr algn="ctr">
              <a:buNone/>
            </a:pPr>
            <a:endParaRPr lang="en-US" sz="2800" dirty="0">
              <a:solidFill>
                <a:schemeClr val="tx1">
                  <a:lumMod val="65000"/>
                  <a:lumOff val="35000"/>
                </a:schemeClr>
              </a:solidFill>
            </a:endParaRPr>
          </a:p>
          <a:p>
            <a:pPr algn="ctr">
              <a:buNone/>
            </a:pPr>
            <a:endParaRPr lang="en-US" sz="2800" dirty="0">
              <a:solidFill>
                <a:schemeClr val="tx1">
                  <a:lumMod val="65000"/>
                  <a:lumOff val="35000"/>
                </a:schemeClr>
              </a:solidFill>
            </a:endParaRPr>
          </a:p>
          <a:p>
            <a:pPr algn="ctr">
              <a:buNone/>
            </a:pPr>
            <a:endParaRPr lang="en-US" sz="2800" dirty="0">
              <a:solidFill>
                <a:schemeClr val="tx1">
                  <a:lumMod val="65000"/>
                  <a:lumOff val="35000"/>
                </a:schemeClr>
              </a:solidFill>
            </a:endParaRPr>
          </a:p>
          <a:p>
            <a:pPr algn="ctr">
              <a:buNone/>
            </a:pPr>
            <a:endParaRPr lang="en-US" sz="2800" dirty="0">
              <a:solidFill>
                <a:schemeClr val="tx1">
                  <a:lumMod val="65000"/>
                  <a:lumOff val="35000"/>
                </a:schemeClr>
              </a:solidFill>
            </a:endParaRPr>
          </a:p>
          <a:p>
            <a:pPr algn="ctr">
              <a:buNone/>
            </a:pPr>
            <a:endParaRPr lang="en-US" sz="2800" dirty="0">
              <a:solidFill>
                <a:schemeClr val="tx1">
                  <a:lumMod val="65000"/>
                  <a:lumOff val="35000"/>
                </a:schemeClr>
              </a:solidFill>
            </a:endParaRPr>
          </a:p>
          <a:p>
            <a:pPr algn="ctr">
              <a:buNone/>
            </a:pPr>
            <a:r>
              <a:rPr lang="en-US" sz="2000" b="1" dirty="0">
                <a:solidFill>
                  <a:schemeClr val="tx1">
                    <a:lumMod val="65000"/>
                    <a:lumOff val="35000"/>
                  </a:schemeClr>
                </a:solidFill>
                <a:latin typeface="Raleway" panose="020B0403030101060003" pitchFamily="34" charset="0"/>
              </a:rPr>
              <a:t>Normal distributions are also called the Bell or Gaussian Distribution.</a:t>
            </a:r>
          </a:p>
          <a:p>
            <a:pPr algn="ctr">
              <a:buNone/>
            </a:pPr>
            <a:endParaRPr lang="en-US" sz="2000" b="1" dirty="0">
              <a:solidFill>
                <a:schemeClr val="tx1">
                  <a:lumMod val="65000"/>
                  <a:lumOff val="35000"/>
                </a:schemeClr>
              </a:solidFill>
              <a:latin typeface="Raleway" panose="020B0403030101060003" pitchFamily="34" charset="0"/>
            </a:endParaRPr>
          </a:p>
          <a:p>
            <a:pPr algn="ctr">
              <a:buNone/>
            </a:pPr>
            <a:r>
              <a:rPr lang="en-US" sz="2000" b="1" dirty="0">
                <a:solidFill>
                  <a:schemeClr val="tx1">
                    <a:lumMod val="65000"/>
                    <a:lumOff val="35000"/>
                  </a:schemeClr>
                </a:solidFill>
                <a:latin typeface="Raleway" panose="020B0403030101060003" pitchFamily="34" charset="0"/>
              </a:rPr>
              <a:t>Normal distributions are not represented by just one normal curve but a family of normal curves.</a:t>
            </a:r>
          </a:p>
          <a:p>
            <a:pPr algn="ctr">
              <a:buNone/>
            </a:pPr>
            <a:endParaRPr lang="en-US" sz="2000" b="1" dirty="0">
              <a:solidFill>
                <a:schemeClr val="tx1">
                  <a:lumMod val="65000"/>
                  <a:lumOff val="35000"/>
                </a:schemeClr>
              </a:solidFill>
              <a:latin typeface="Raleway" panose="020B0403030101060003" pitchFamily="34" charset="0"/>
            </a:endParaRPr>
          </a:p>
          <a:p>
            <a:pPr algn="ctr">
              <a:buNone/>
            </a:pPr>
            <a:r>
              <a:rPr lang="en-US" sz="2000" b="1" dirty="0">
                <a:solidFill>
                  <a:schemeClr val="tx1">
                    <a:lumMod val="65000"/>
                    <a:lumOff val="35000"/>
                  </a:schemeClr>
                </a:solidFill>
                <a:latin typeface="Raleway" panose="020B0403030101060003" pitchFamily="34" charset="0"/>
              </a:rPr>
              <a:t>The shape of these normal curves are determined by two important quantities: the mean and the standard deviation.</a:t>
            </a:r>
          </a:p>
        </p:txBody>
      </p:sp>
      <p:cxnSp>
        <p:nvCxnSpPr>
          <p:cNvPr id="3" name="Straight Connector 2"/>
          <p:cNvCxnSpPr/>
          <p:nvPr/>
        </p:nvCxnSpPr>
        <p:spPr>
          <a:xfrm>
            <a:off x="1731818" y="3478704"/>
            <a:ext cx="9233690" cy="0"/>
          </a:xfrm>
          <a:prstGeom prst="line">
            <a:avLst/>
          </a:prstGeom>
        </p:spPr>
        <p:style>
          <a:lnRef idx="1">
            <a:schemeClr val="dk1"/>
          </a:lnRef>
          <a:fillRef idx="0">
            <a:schemeClr val="dk1"/>
          </a:fillRef>
          <a:effectRef idx="0">
            <a:schemeClr val="dk1"/>
          </a:effectRef>
          <a:fontRef idx="minor">
            <a:schemeClr val="tx1"/>
          </a:fontRef>
        </p:style>
      </p:cxnSp>
      <p:sp>
        <p:nvSpPr>
          <p:cNvPr id="4" name="Freeform 3"/>
          <p:cNvSpPr/>
          <p:nvPr/>
        </p:nvSpPr>
        <p:spPr>
          <a:xfrm>
            <a:off x="3164304" y="1636294"/>
            <a:ext cx="6256421" cy="1824783"/>
          </a:xfrm>
          <a:custGeom>
            <a:avLst/>
            <a:gdLst>
              <a:gd name="connsiteX0" fmla="*/ 0 w 6256421"/>
              <a:gd name="connsiteY0" fmla="*/ 2334157 h 2334444"/>
              <a:gd name="connsiteX1" fmla="*/ 1491916 w 6256421"/>
              <a:gd name="connsiteY1" fmla="*/ 1901020 h 2334444"/>
              <a:gd name="connsiteX2" fmla="*/ 3080084 w 6256421"/>
              <a:gd name="connsiteY2" fmla="*/ 31 h 2334444"/>
              <a:gd name="connsiteX3" fmla="*/ 4716379 w 6256421"/>
              <a:gd name="connsiteY3" fmla="*/ 1949147 h 2334444"/>
              <a:gd name="connsiteX4" fmla="*/ 6256421 w 6256421"/>
              <a:gd name="connsiteY4" fmla="*/ 2334157 h 2334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6421" h="2334444">
                <a:moveTo>
                  <a:pt x="0" y="2334157"/>
                </a:moveTo>
                <a:cubicBezTo>
                  <a:pt x="489284" y="2312099"/>
                  <a:pt x="978569" y="2290041"/>
                  <a:pt x="1491916" y="1901020"/>
                </a:cubicBezTo>
                <a:cubicBezTo>
                  <a:pt x="2005263" y="1511999"/>
                  <a:pt x="2542674" y="-7990"/>
                  <a:pt x="3080084" y="31"/>
                </a:cubicBezTo>
                <a:cubicBezTo>
                  <a:pt x="3617494" y="8052"/>
                  <a:pt x="4186990" y="1560126"/>
                  <a:pt x="4716379" y="1949147"/>
                </a:cubicBezTo>
                <a:cubicBezTo>
                  <a:pt x="5245769" y="2338168"/>
                  <a:pt x="5751095" y="2336162"/>
                  <a:pt x="6256421" y="2334157"/>
                </a:cubicBezTo>
              </a:path>
            </a:pathLst>
          </a:cu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5" name="Freeform 4"/>
          <p:cNvSpPr/>
          <p:nvPr/>
        </p:nvSpPr>
        <p:spPr>
          <a:xfrm>
            <a:off x="1819777" y="601347"/>
            <a:ext cx="6136108" cy="2907625"/>
          </a:xfrm>
          <a:custGeom>
            <a:avLst/>
            <a:gdLst>
              <a:gd name="connsiteX0" fmla="*/ 0 w 6256421"/>
              <a:gd name="connsiteY0" fmla="*/ 2334157 h 2334444"/>
              <a:gd name="connsiteX1" fmla="*/ 1491916 w 6256421"/>
              <a:gd name="connsiteY1" fmla="*/ 1901020 h 2334444"/>
              <a:gd name="connsiteX2" fmla="*/ 3080084 w 6256421"/>
              <a:gd name="connsiteY2" fmla="*/ 31 h 2334444"/>
              <a:gd name="connsiteX3" fmla="*/ 4716379 w 6256421"/>
              <a:gd name="connsiteY3" fmla="*/ 1949147 h 2334444"/>
              <a:gd name="connsiteX4" fmla="*/ 6256421 w 6256421"/>
              <a:gd name="connsiteY4" fmla="*/ 2334157 h 2334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6421" h="2334444">
                <a:moveTo>
                  <a:pt x="0" y="2334157"/>
                </a:moveTo>
                <a:cubicBezTo>
                  <a:pt x="489284" y="2312099"/>
                  <a:pt x="978569" y="2290041"/>
                  <a:pt x="1491916" y="1901020"/>
                </a:cubicBezTo>
                <a:cubicBezTo>
                  <a:pt x="2005263" y="1511999"/>
                  <a:pt x="2542674" y="-7990"/>
                  <a:pt x="3080084" y="31"/>
                </a:cubicBezTo>
                <a:cubicBezTo>
                  <a:pt x="3617494" y="8052"/>
                  <a:pt x="4186990" y="1560126"/>
                  <a:pt x="4716379" y="1949147"/>
                </a:cubicBezTo>
                <a:cubicBezTo>
                  <a:pt x="5245769" y="2338168"/>
                  <a:pt x="5751095" y="2336162"/>
                  <a:pt x="6256421" y="2334157"/>
                </a:cubicBezTo>
              </a:path>
            </a:pathLst>
          </a:custGeom>
          <a:ln w="190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4379495" y="868795"/>
            <a:ext cx="5041230" cy="2544389"/>
          </a:xfrm>
          <a:custGeom>
            <a:avLst/>
            <a:gdLst>
              <a:gd name="connsiteX0" fmla="*/ 0 w 6256421"/>
              <a:gd name="connsiteY0" fmla="*/ 2334157 h 2334444"/>
              <a:gd name="connsiteX1" fmla="*/ 1491916 w 6256421"/>
              <a:gd name="connsiteY1" fmla="*/ 1901020 h 2334444"/>
              <a:gd name="connsiteX2" fmla="*/ 3080084 w 6256421"/>
              <a:gd name="connsiteY2" fmla="*/ 31 h 2334444"/>
              <a:gd name="connsiteX3" fmla="*/ 4716379 w 6256421"/>
              <a:gd name="connsiteY3" fmla="*/ 1949147 h 2334444"/>
              <a:gd name="connsiteX4" fmla="*/ 6256421 w 6256421"/>
              <a:gd name="connsiteY4" fmla="*/ 2334157 h 2334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6421" h="2334444">
                <a:moveTo>
                  <a:pt x="0" y="2334157"/>
                </a:moveTo>
                <a:cubicBezTo>
                  <a:pt x="489284" y="2312099"/>
                  <a:pt x="978569" y="2290041"/>
                  <a:pt x="1491916" y="1901020"/>
                </a:cubicBezTo>
                <a:cubicBezTo>
                  <a:pt x="2005263" y="1511999"/>
                  <a:pt x="2542674" y="-7990"/>
                  <a:pt x="3080084" y="31"/>
                </a:cubicBezTo>
                <a:cubicBezTo>
                  <a:pt x="3617494" y="8052"/>
                  <a:pt x="4186990" y="1560126"/>
                  <a:pt x="4716379" y="1949147"/>
                </a:cubicBezTo>
                <a:cubicBezTo>
                  <a:pt x="5245769" y="2338168"/>
                  <a:pt x="5751095" y="2336162"/>
                  <a:pt x="6256421" y="2334157"/>
                </a:cubicBezTo>
              </a:path>
            </a:pathLst>
          </a:custGeom>
          <a:ln w="1905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4229098" y="1636293"/>
            <a:ext cx="6536154" cy="1776892"/>
          </a:xfrm>
          <a:custGeom>
            <a:avLst/>
            <a:gdLst>
              <a:gd name="connsiteX0" fmla="*/ 0 w 6256421"/>
              <a:gd name="connsiteY0" fmla="*/ 2334157 h 2334444"/>
              <a:gd name="connsiteX1" fmla="*/ 1491916 w 6256421"/>
              <a:gd name="connsiteY1" fmla="*/ 1901020 h 2334444"/>
              <a:gd name="connsiteX2" fmla="*/ 3080084 w 6256421"/>
              <a:gd name="connsiteY2" fmla="*/ 31 h 2334444"/>
              <a:gd name="connsiteX3" fmla="*/ 4716379 w 6256421"/>
              <a:gd name="connsiteY3" fmla="*/ 1949147 h 2334444"/>
              <a:gd name="connsiteX4" fmla="*/ 6256421 w 6256421"/>
              <a:gd name="connsiteY4" fmla="*/ 2334157 h 2334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6421" h="2334444">
                <a:moveTo>
                  <a:pt x="0" y="2334157"/>
                </a:moveTo>
                <a:cubicBezTo>
                  <a:pt x="489284" y="2312099"/>
                  <a:pt x="978569" y="2290041"/>
                  <a:pt x="1491916" y="1901020"/>
                </a:cubicBezTo>
                <a:cubicBezTo>
                  <a:pt x="2005263" y="1511999"/>
                  <a:pt x="2542674" y="-7990"/>
                  <a:pt x="3080084" y="31"/>
                </a:cubicBezTo>
                <a:cubicBezTo>
                  <a:pt x="3617494" y="8052"/>
                  <a:pt x="4186990" y="1560126"/>
                  <a:pt x="4716379" y="1949147"/>
                </a:cubicBezTo>
                <a:cubicBezTo>
                  <a:pt x="5245769" y="2338168"/>
                  <a:pt x="5751095" y="2336162"/>
                  <a:pt x="6256421" y="2334157"/>
                </a:cubicBez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093924090"/>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2">
                                            <p:txEl>
                                              <p:pRg st="7" end="7"/>
                                            </p:txEl>
                                          </p:spTgt>
                                        </p:tgtEl>
                                        <p:attrNameLst>
                                          <p:attrName>style.visibility</p:attrName>
                                        </p:attrNameLst>
                                      </p:cBhvr>
                                      <p:to>
                                        <p:strVal val="visible"/>
                                      </p:to>
                                    </p:set>
                                    <p:anim calcmode="lin" valueType="num">
                                      <p:cBhvr additive="base">
                                        <p:cTn id="7" dur="500"/>
                                        <p:tgtEl>
                                          <p:spTgt spid="112">
                                            <p:txEl>
                                              <p:pRg st="7" end="7"/>
                                            </p:txEl>
                                          </p:spTgt>
                                        </p:tgtEl>
                                        <p:attrNameLst>
                                          <p:attrName>ppt_y</p:attrName>
                                        </p:attrNameLst>
                                      </p:cBhvr>
                                      <p:tavLst>
                                        <p:tav tm="0">
                                          <p:val>
                                            <p:strVal val="#ppt_y+#ppt_h*1.125000"/>
                                          </p:val>
                                        </p:tav>
                                        <p:tav tm="100000">
                                          <p:val>
                                            <p:strVal val="#ppt_y"/>
                                          </p:val>
                                        </p:tav>
                                      </p:tavLst>
                                    </p:anim>
                                    <p:animEffect transition="in" filter="wipe(up)">
                                      <p:cBhvr>
                                        <p:cTn id="8" dur="500"/>
                                        <p:tgtEl>
                                          <p:spTgt spid="112">
                                            <p:txEl>
                                              <p:pRg st="7" end="7"/>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12">
                                            <p:txEl>
                                              <p:pRg st="9" end="9"/>
                                            </p:txEl>
                                          </p:spTgt>
                                        </p:tgtEl>
                                        <p:attrNameLst>
                                          <p:attrName>style.visibility</p:attrName>
                                        </p:attrNameLst>
                                      </p:cBhvr>
                                      <p:to>
                                        <p:strVal val="visible"/>
                                      </p:to>
                                    </p:set>
                                    <p:anim calcmode="lin" valueType="num">
                                      <p:cBhvr additive="base">
                                        <p:cTn id="13" dur="500"/>
                                        <p:tgtEl>
                                          <p:spTgt spid="112">
                                            <p:txEl>
                                              <p:pRg st="9" end="9"/>
                                            </p:txEl>
                                          </p:spTgt>
                                        </p:tgtEl>
                                        <p:attrNameLst>
                                          <p:attrName>ppt_y</p:attrName>
                                        </p:attrNameLst>
                                      </p:cBhvr>
                                      <p:tavLst>
                                        <p:tav tm="0">
                                          <p:val>
                                            <p:strVal val="#ppt_y+#ppt_h*1.125000"/>
                                          </p:val>
                                        </p:tav>
                                        <p:tav tm="100000">
                                          <p:val>
                                            <p:strVal val="#ppt_y"/>
                                          </p:val>
                                        </p:tav>
                                      </p:tavLst>
                                    </p:anim>
                                    <p:animEffect transition="in" filter="wipe(up)">
                                      <p:cBhvr>
                                        <p:cTn id="14" dur="500"/>
                                        <p:tgtEl>
                                          <p:spTgt spid="112">
                                            <p:txEl>
                                              <p:pRg st="9" end="9"/>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arn(outVertical)">
                                      <p:cBhvr>
                                        <p:cTn id="19" dur="500"/>
                                        <p:tgtEl>
                                          <p:spTgt spid="3"/>
                                        </p:tgtEl>
                                      </p:cBhvr>
                                    </p:animEffect>
                                  </p:childTnLst>
                                </p:cTn>
                              </p:par>
                            </p:childTnLst>
                          </p:cTn>
                        </p:par>
                        <p:par>
                          <p:cTn id="20" fill="hold">
                            <p:stCondLst>
                              <p:cond delay="500"/>
                            </p:stCondLst>
                            <p:childTnLst>
                              <p:par>
                                <p:cTn id="21" presetID="22" presetClass="entr" presetSubtype="8"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left)">
                                      <p:cBhvr>
                                        <p:cTn id="23" dur="500"/>
                                        <p:tgtEl>
                                          <p:spTgt spid="5"/>
                                        </p:tgtEl>
                                      </p:cBhvr>
                                    </p:animEffect>
                                  </p:childTnLst>
                                </p:cTn>
                              </p:par>
                            </p:childTnLst>
                          </p:cTn>
                        </p:par>
                        <p:par>
                          <p:cTn id="24" fill="hold">
                            <p:stCondLst>
                              <p:cond delay="1000"/>
                            </p:stCondLst>
                            <p:childTnLst>
                              <p:par>
                                <p:cTn id="25" presetID="22" presetClass="entr" presetSubtype="8"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par>
                          <p:cTn id="28" fill="hold">
                            <p:stCondLst>
                              <p:cond delay="1500"/>
                            </p:stCondLst>
                            <p:childTnLst>
                              <p:par>
                                <p:cTn id="29" presetID="22" presetClass="entr" presetSubtype="8"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left)">
                                      <p:cBhvr>
                                        <p:cTn id="31" dur="500"/>
                                        <p:tgtEl>
                                          <p:spTgt spid="6"/>
                                        </p:tgtEl>
                                      </p:cBhvr>
                                    </p:animEffect>
                                  </p:childTnLst>
                                </p:cTn>
                              </p:par>
                            </p:childTnLst>
                          </p:cTn>
                        </p:par>
                        <p:par>
                          <p:cTn id="32" fill="hold">
                            <p:stCondLst>
                              <p:cond delay="2000"/>
                            </p:stCondLst>
                            <p:childTnLst>
                              <p:par>
                                <p:cTn id="33" presetID="22" presetClass="entr" presetSubtype="8" fill="hold" grpId="0" nodeType="after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ipe(left)">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112">
                                            <p:txEl>
                                              <p:pRg st="11" end="11"/>
                                            </p:txEl>
                                          </p:spTgt>
                                        </p:tgtEl>
                                        <p:attrNameLst>
                                          <p:attrName>style.visibility</p:attrName>
                                        </p:attrNameLst>
                                      </p:cBhvr>
                                      <p:to>
                                        <p:strVal val="visible"/>
                                      </p:to>
                                    </p:set>
                                    <p:anim calcmode="lin" valueType="num">
                                      <p:cBhvr additive="base">
                                        <p:cTn id="40" dur="500"/>
                                        <p:tgtEl>
                                          <p:spTgt spid="112">
                                            <p:txEl>
                                              <p:pRg st="11" end="11"/>
                                            </p:txEl>
                                          </p:spTgt>
                                        </p:tgtEl>
                                        <p:attrNameLst>
                                          <p:attrName>ppt_y</p:attrName>
                                        </p:attrNameLst>
                                      </p:cBhvr>
                                      <p:tavLst>
                                        <p:tav tm="0">
                                          <p:val>
                                            <p:strVal val="#ppt_y+#ppt_h*1.125000"/>
                                          </p:val>
                                        </p:tav>
                                        <p:tav tm="100000">
                                          <p:val>
                                            <p:strVal val="#ppt_y"/>
                                          </p:val>
                                        </p:tav>
                                      </p:tavLst>
                                    </p:anim>
                                    <p:animEffect transition="in" filter="wipe(up)">
                                      <p:cBhvr>
                                        <p:cTn id="41" dur="500"/>
                                        <p:tgtEl>
                                          <p:spTgt spid="11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uiExpand="1" build="p"/>
      <p:bldP spid="4" grpId="0" animBg="1"/>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Shape 112"/>
          <p:cNvSpPr txBox="1">
            <a:spLocks noGrp="1"/>
          </p:cNvSpPr>
          <p:nvPr>
            <p:ph type="body" idx="1"/>
          </p:nvPr>
        </p:nvSpPr>
        <p:spPr>
          <a:xfrm>
            <a:off x="3401144" y="649705"/>
            <a:ext cx="8377589" cy="5786264"/>
          </a:xfrm>
          <a:prstGeom prst="rect">
            <a:avLst/>
          </a:prstGeom>
        </p:spPr>
        <p:txBody>
          <a:bodyPr lIns="91425" tIns="91425" rIns="91425" bIns="91425" anchor="t" anchorCtr="0">
            <a:noAutofit/>
          </a:bodyPr>
          <a:lstStyle/>
          <a:p>
            <a:pPr marL="457200" indent="-457200">
              <a:spcAft>
                <a:spcPts val="1000"/>
              </a:spcAft>
              <a:buFont typeface="Arial" panose="020B0604020202020204" pitchFamily="34" charset="0"/>
              <a:buChar char="•"/>
            </a:pPr>
            <a:r>
              <a:rPr lang="en-US" sz="2800" dirty="0">
                <a:solidFill>
                  <a:schemeClr val="tx1">
                    <a:lumMod val="65000"/>
                    <a:lumOff val="35000"/>
                  </a:schemeClr>
                </a:solidFill>
              </a:rPr>
              <a:t>Defined by the mean and standard deviation</a:t>
            </a:r>
          </a:p>
          <a:p>
            <a:pPr marL="457200" indent="-457200">
              <a:spcAft>
                <a:spcPts val="1000"/>
              </a:spcAft>
              <a:buFont typeface="Arial" panose="020B0604020202020204" pitchFamily="34" charset="0"/>
              <a:buChar char="•"/>
            </a:pPr>
            <a:r>
              <a:rPr lang="en-US" sz="2800" dirty="0">
                <a:solidFill>
                  <a:schemeClr val="tx1">
                    <a:lumMod val="65000"/>
                    <a:lumOff val="35000"/>
                  </a:schemeClr>
                </a:solidFill>
              </a:rPr>
              <a:t>Symmetric around the mean</a:t>
            </a:r>
          </a:p>
          <a:p>
            <a:pPr marL="457200" indent="-457200">
              <a:spcAft>
                <a:spcPts val="1000"/>
              </a:spcAft>
              <a:buFont typeface="Arial" panose="020B0604020202020204" pitchFamily="34" charset="0"/>
              <a:buChar char="•"/>
            </a:pPr>
            <a:r>
              <a:rPr lang="en-US" sz="2800" dirty="0">
                <a:solidFill>
                  <a:schemeClr val="tx1">
                    <a:lumMod val="65000"/>
                    <a:lumOff val="35000"/>
                  </a:schemeClr>
                </a:solidFill>
              </a:rPr>
              <a:t>The three measures of central tendency are equal</a:t>
            </a:r>
          </a:p>
          <a:p>
            <a:pPr marL="457200" indent="-457200">
              <a:spcAft>
                <a:spcPts val="1000"/>
              </a:spcAft>
              <a:buFont typeface="Arial" panose="020B0604020202020204" pitchFamily="34" charset="0"/>
              <a:buChar char="•"/>
            </a:pPr>
            <a:r>
              <a:rPr lang="en-US" sz="2800" dirty="0">
                <a:solidFill>
                  <a:schemeClr val="tx1">
                    <a:lumMod val="65000"/>
                    <a:lumOff val="35000"/>
                  </a:schemeClr>
                </a:solidFill>
              </a:rPr>
              <a:t>Unimodal</a:t>
            </a:r>
          </a:p>
          <a:p>
            <a:pPr marL="457200" indent="-457200">
              <a:spcAft>
                <a:spcPts val="1000"/>
              </a:spcAft>
              <a:buFont typeface="Arial" panose="020B0604020202020204" pitchFamily="34" charset="0"/>
              <a:buChar char="•"/>
            </a:pPr>
            <a:r>
              <a:rPr lang="en-US" sz="2800" dirty="0">
                <a:solidFill>
                  <a:schemeClr val="tx1">
                    <a:lumMod val="65000"/>
                    <a:lumOff val="35000"/>
                  </a:schemeClr>
                </a:solidFill>
              </a:rPr>
              <a:t>The area under the curve is 1.0</a:t>
            </a:r>
          </a:p>
          <a:p>
            <a:pPr marL="457200" indent="-457200">
              <a:spcAft>
                <a:spcPts val="1000"/>
              </a:spcAft>
              <a:buFont typeface="Arial" panose="020B0604020202020204" pitchFamily="34" charset="0"/>
              <a:buChar char="•"/>
            </a:pPr>
            <a:r>
              <a:rPr lang="en-US" sz="2800" dirty="0">
                <a:solidFill>
                  <a:schemeClr val="tx1">
                    <a:lumMod val="65000"/>
                    <a:lumOff val="35000"/>
                  </a:schemeClr>
                </a:solidFill>
              </a:rPr>
              <a:t>Denser in the center, less in the tails</a:t>
            </a:r>
          </a:p>
          <a:p>
            <a:pPr marL="457200" indent="-457200">
              <a:spcAft>
                <a:spcPts val="1000"/>
              </a:spcAft>
              <a:buFont typeface="Arial" panose="020B0604020202020204" pitchFamily="34" charset="0"/>
              <a:buChar char="•"/>
            </a:pPr>
            <a:r>
              <a:rPr lang="en-US" sz="2800" dirty="0">
                <a:solidFill>
                  <a:schemeClr val="tx1">
                    <a:lumMod val="65000"/>
                    <a:lumOff val="35000"/>
                  </a:schemeClr>
                </a:solidFill>
              </a:rPr>
              <a:t>Asymptotic to the x-axis</a:t>
            </a:r>
          </a:p>
          <a:p>
            <a:pPr marL="457200" indent="-457200">
              <a:spcAft>
                <a:spcPts val="1000"/>
              </a:spcAft>
              <a:buFont typeface="Arial" panose="020B0604020202020204" pitchFamily="34" charset="0"/>
              <a:buChar char="•"/>
            </a:pPr>
            <a:r>
              <a:rPr lang="en-US" sz="2800" dirty="0">
                <a:solidFill>
                  <a:schemeClr val="tx1">
                    <a:lumMod val="65000"/>
                    <a:lumOff val="35000"/>
                  </a:schemeClr>
                </a:solidFill>
              </a:rPr>
              <a:t>68% of the area of the normal curve is within one standard deviation of the mean, 95% within 2 </a:t>
            </a:r>
            <a:r>
              <a:rPr lang="en-US" sz="2800" dirty="0" err="1">
                <a:solidFill>
                  <a:schemeClr val="tx1">
                    <a:lumMod val="65000"/>
                    <a:lumOff val="35000"/>
                  </a:schemeClr>
                </a:solidFill>
              </a:rPr>
              <a:t>sd’s</a:t>
            </a:r>
            <a:r>
              <a:rPr lang="en-US" sz="2800" dirty="0">
                <a:solidFill>
                  <a:schemeClr val="tx1">
                    <a:lumMod val="65000"/>
                    <a:lumOff val="35000"/>
                  </a:schemeClr>
                </a:solidFill>
              </a:rPr>
              <a:t>, 99.7% within 3 </a:t>
            </a:r>
            <a:r>
              <a:rPr lang="en-US" sz="2800" dirty="0" err="1">
                <a:solidFill>
                  <a:schemeClr val="tx1">
                    <a:lumMod val="65000"/>
                    <a:lumOff val="35000"/>
                  </a:schemeClr>
                </a:solidFill>
              </a:rPr>
              <a:t>sd’s</a:t>
            </a:r>
            <a:r>
              <a:rPr lang="en-US" sz="2800" dirty="0">
                <a:solidFill>
                  <a:schemeClr val="tx1">
                    <a:lumMod val="65000"/>
                    <a:lumOff val="35000"/>
                  </a:schemeClr>
                </a:solidFill>
              </a:rPr>
              <a:t> (Empirical rule)</a:t>
            </a:r>
          </a:p>
          <a:p>
            <a:pPr marL="457200" indent="-457200">
              <a:spcAft>
                <a:spcPts val="1000"/>
              </a:spcAft>
              <a:buFont typeface="Arial" panose="020B0604020202020204" pitchFamily="34" charset="0"/>
              <a:buChar char="•"/>
            </a:pPr>
            <a:endParaRPr lang="en-US" sz="2800" dirty="0">
              <a:solidFill>
                <a:schemeClr val="tx1">
                  <a:lumMod val="65000"/>
                  <a:lumOff val="35000"/>
                </a:schemeClr>
              </a:solidFill>
            </a:endParaRPr>
          </a:p>
          <a:p>
            <a:pPr marL="457200" indent="-457200">
              <a:spcAft>
                <a:spcPts val="1000"/>
              </a:spcAft>
              <a:buFont typeface="Arial" panose="020B0604020202020204" pitchFamily="34" charset="0"/>
              <a:buChar char="•"/>
            </a:pPr>
            <a:endParaRPr lang="en-US" sz="2800" dirty="0">
              <a:solidFill>
                <a:schemeClr val="tx1">
                  <a:lumMod val="65000"/>
                  <a:lumOff val="35000"/>
                </a:schemeClr>
              </a:solidFill>
            </a:endParaRPr>
          </a:p>
          <a:p>
            <a:pPr marL="342900" indent="-342900">
              <a:spcAft>
                <a:spcPts val="1000"/>
              </a:spcAft>
              <a:buFont typeface="Arial" panose="020B0604020202020204" pitchFamily="34" charset="0"/>
              <a:buChar char="•"/>
            </a:pPr>
            <a:endParaRPr lang="en-US" sz="2000" b="1" dirty="0">
              <a:solidFill>
                <a:srgbClr val="FFFFFF">
                  <a:lumMod val="65000"/>
                </a:srgbClr>
              </a:solidFill>
              <a:latin typeface="Raleway" panose="020B0403030101060003" pitchFamily="34" charset="0"/>
            </a:endParaRPr>
          </a:p>
          <a:p>
            <a:pPr marL="342900" indent="-342900">
              <a:spcAft>
                <a:spcPts val="1000"/>
              </a:spcAft>
              <a:buFont typeface="Arial" panose="020B0604020202020204" pitchFamily="34" charset="0"/>
              <a:buChar char="•"/>
            </a:pPr>
            <a:endParaRPr lang="en-US" sz="2000" b="1" dirty="0">
              <a:solidFill>
                <a:schemeClr val="bg1">
                  <a:lumMod val="65000"/>
                </a:schemeClr>
              </a:solidFill>
              <a:latin typeface="Raleway" panose="020B0403030101060003" pitchFamily="34" charset="0"/>
            </a:endParaRPr>
          </a:p>
        </p:txBody>
      </p:sp>
      <p:sp>
        <p:nvSpPr>
          <p:cNvPr id="6" name="Rectangle 5"/>
          <p:cNvSpPr/>
          <p:nvPr/>
        </p:nvSpPr>
        <p:spPr>
          <a:xfrm>
            <a:off x="464513" y="0"/>
            <a:ext cx="1522549" cy="6858000"/>
          </a:xfrm>
          <a:prstGeom prst="rect">
            <a:avLst/>
          </a:prstGeom>
          <a:gradFill flip="none" rotWithShape="1">
            <a:gsLst>
              <a:gs pos="0">
                <a:srgbClr val="3299EE">
                  <a:shade val="30000"/>
                  <a:satMod val="115000"/>
                </a:srgbClr>
              </a:gs>
              <a:gs pos="50000">
                <a:srgbClr val="3299EE">
                  <a:shade val="67500"/>
                  <a:satMod val="115000"/>
                </a:srgbClr>
              </a:gs>
              <a:gs pos="100000">
                <a:srgbClr val="3299E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Rectangle 6"/>
          <p:cNvSpPr/>
          <p:nvPr/>
        </p:nvSpPr>
        <p:spPr>
          <a:xfrm>
            <a:off x="1987062" y="0"/>
            <a:ext cx="464513" cy="6858000"/>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ectangle 7"/>
          <p:cNvSpPr/>
          <p:nvPr/>
        </p:nvSpPr>
        <p:spPr>
          <a:xfrm>
            <a:off x="2451575" y="0"/>
            <a:ext cx="485056" cy="6858000"/>
          </a:xfrm>
          <a:prstGeom prst="rect">
            <a:avLst/>
          </a:prstGeom>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Rectangle 4"/>
          <p:cNvSpPr/>
          <p:nvPr/>
        </p:nvSpPr>
        <p:spPr>
          <a:xfrm>
            <a:off x="0" y="0"/>
            <a:ext cx="464513" cy="6858000"/>
          </a:xfrm>
          <a:prstGeom prst="rect">
            <a:avLst/>
          </a:prstGeom>
          <a:gradFill flip="none" rotWithShape="1">
            <a:gsLst>
              <a:gs pos="0">
                <a:srgbClr val="7BE3F1">
                  <a:shade val="30000"/>
                  <a:satMod val="115000"/>
                </a:srgbClr>
              </a:gs>
              <a:gs pos="50000">
                <a:srgbClr val="7BE3F1">
                  <a:shade val="67500"/>
                  <a:satMod val="115000"/>
                </a:srgbClr>
              </a:gs>
              <a:gs pos="100000">
                <a:srgbClr val="7BE3F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Rectangle 2"/>
          <p:cNvSpPr/>
          <p:nvPr/>
        </p:nvSpPr>
        <p:spPr>
          <a:xfrm>
            <a:off x="0" y="4466492"/>
            <a:ext cx="2936631" cy="19694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r>
              <a:rPr lang="en" sz="3200" dirty="0">
                <a:ln w="0"/>
                <a:solidFill>
                  <a:srgbClr val="000000"/>
                </a:solidFill>
                <a:effectLst>
                  <a:outerShdw blurRad="38100" dist="19050" dir="2700000" algn="tl" rotWithShape="0">
                    <a:srgbClr val="000000">
                      <a:alpha val="40000"/>
                    </a:srgbClr>
                  </a:outerShdw>
                </a:effectLst>
                <a:latin typeface="Raleway" panose="020B0403030101060003" pitchFamily="34" charset="0"/>
                <a:cs typeface="Arial"/>
              </a:rPr>
              <a:t>Properties of the Normal Curve</a:t>
            </a:r>
          </a:p>
        </p:txBody>
      </p:sp>
      <p:sp>
        <p:nvSpPr>
          <p:cNvPr id="9" name="Rectangle 8"/>
          <p:cNvSpPr/>
          <p:nvPr/>
        </p:nvSpPr>
        <p:spPr>
          <a:xfrm>
            <a:off x="0" y="4202723"/>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515100"/>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8901832"/>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12">
                                            <p:txEl>
                                              <p:pRg st="0" end="0"/>
                                            </p:txEl>
                                          </p:spTgt>
                                        </p:tgtEl>
                                        <p:attrNameLst>
                                          <p:attrName>style.visibility</p:attrName>
                                        </p:attrNameLst>
                                      </p:cBhvr>
                                      <p:to>
                                        <p:strVal val="visible"/>
                                      </p:to>
                                    </p:set>
                                    <p:anim calcmode="lin" valueType="num">
                                      <p:cBhvr additive="base">
                                        <p:cTn id="7" dur="500"/>
                                        <p:tgtEl>
                                          <p:spTgt spid="112">
                                            <p:txEl>
                                              <p:pRg st="0" end="0"/>
                                            </p:txEl>
                                          </p:spTgt>
                                        </p:tgtEl>
                                        <p:attrNameLst>
                                          <p:attrName>ppt_x</p:attrName>
                                        </p:attrNameLst>
                                      </p:cBhvr>
                                      <p:tavLst>
                                        <p:tav tm="0">
                                          <p:val>
                                            <p:strVal val="#ppt_x-#ppt_w*1.125000"/>
                                          </p:val>
                                        </p:tav>
                                        <p:tav tm="100000">
                                          <p:val>
                                            <p:strVal val="#ppt_x"/>
                                          </p:val>
                                        </p:tav>
                                      </p:tavLst>
                                    </p:anim>
                                    <p:animEffect transition="in" filter="wipe(right)">
                                      <p:cBhvr>
                                        <p:cTn id="8" dur="500"/>
                                        <p:tgtEl>
                                          <p:spTgt spid="112">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112">
                                            <p:txEl>
                                              <p:pRg st="1" end="1"/>
                                            </p:txEl>
                                          </p:spTgt>
                                        </p:tgtEl>
                                        <p:attrNameLst>
                                          <p:attrName>style.visibility</p:attrName>
                                        </p:attrNameLst>
                                      </p:cBhvr>
                                      <p:to>
                                        <p:strVal val="visible"/>
                                      </p:to>
                                    </p:set>
                                    <p:anim calcmode="lin" valueType="num">
                                      <p:cBhvr additive="base">
                                        <p:cTn id="13" dur="500"/>
                                        <p:tgtEl>
                                          <p:spTgt spid="112">
                                            <p:txEl>
                                              <p:pRg st="1" end="1"/>
                                            </p:txEl>
                                          </p:spTgt>
                                        </p:tgtEl>
                                        <p:attrNameLst>
                                          <p:attrName>ppt_x</p:attrName>
                                        </p:attrNameLst>
                                      </p:cBhvr>
                                      <p:tavLst>
                                        <p:tav tm="0">
                                          <p:val>
                                            <p:strVal val="#ppt_x-#ppt_w*1.125000"/>
                                          </p:val>
                                        </p:tav>
                                        <p:tav tm="100000">
                                          <p:val>
                                            <p:strVal val="#ppt_x"/>
                                          </p:val>
                                        </p:tav>
                                      </p:tavLst>
                                    </p:anim>
                                    <p:animEffect transition="in" filter="wipe(right)">
                                      <p:cBhvr>
                                        <p:cTn id="14" dur="500"/>
                                        <p:tgtEl>
                                          <p:spTgt spid="11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112">
                                            <p:txEl>
                                              <p:pRg st="2" end="2"/>
                                            </p:txEl>
                                          </p:spTgt>
                                        </p:tgtEl>
                                        <p:attrNameLst>
                                          <p:attrName>style.visibility</p:attrName>
                                        </p:attrNameLst>
                                      </p:cBhvr>
                                      <p:to>
                                        <p:strVal val="visible"/>
                                      </p:to>
                                    </p:set>
                                    <p:anim calcmode="lin" valueType="num">
                                      <p:cBhvr additive="base">
                                        <p:cTn id="19" dur="500"/>
                                        <p:tgtEl>
                                          <p:spTgt spid="112">
                                            <p:txEl>
                                              <p:pRg st="2" end="2"/>
                                            </p:txEl>
                                          </p:spTgt>
                                        </p:tgtEl>
                                        <p:attrNameLst>
                                          <p:attrName>ppt_x</p:attrName>
                                        </p:attrNameLst>
                                      </p:cBhvr>
                                      <p:tavLst>
                                        <p:tav tm="0">
                                          <p:val>
                                            <p:strVal val="#ppt_x-#ppt_w*1.125000"/>
                                          </p:val>
                                        </p:tav>
                                        <p:tav tm="100000">
                                          <p:val>
                                            <p:strVal val="#ppt_x"/>
                                          </p:val>
                                        </p:tav>
                                      </p:tavLst>
                                    </p:anim>
                                    <p:animEffect transition="in" filter="wipe(right)">
                                      <p:cBhvr>
                                        <p:cTn id="20" dur="500"/>
                                        <p:tgtEl>
                                          <p:spTgt spid="11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112">
                                            <p:txEl>
                                              <p:pRg st="3" end="3"/>
                                            </p:txEl>
                                          </p:spTgt>
                                        </p:tgtEl>
                                        <p:attrNameLst>
                                          <p:attrName>style.visibility</p:attrName>
                                        </p:attrNameLst>
                                      </p:cBhvr>
                                      <p:to>
                                        <p:strVal val="visible"/>
                                      </p:to>
                                    </p:set>
                                    <p:anim calcmode="lin" valueType="num">
                                      <p:cBhvr additive="base">
                                        <p:cTn id="25" dur="500"/>
                                        <p:tgtEl>
                                          <p:spTgt spid="112">
                                            <p:txEl>
                                              <p:pRg st="3" end="3"/>
                                            </p:txEl>
                                          </p:spTgt>
                                        </p:tgtEl>
                                        <p:attrNameLst>
                                          <p:attrName>ppt_x</p:attrName>
                                        </p:attrNameLst>
                                      </p:cBhvr>
                                      <p:tavLst>
                                        <p:tav tm="0">
                                          <p:val>
                                            <p:strVal val="#ppt_x-#ppt_w*1.125000"/>
                                          </p:val>
                                        </p:tav>
                                        <p:tav tm="100000">
                                          <p:val>
                                            <p:strVal val="#ppt_x"/>
                                          </p:val>
                                        </p:tav>
                                      </p:tavLst>
                                    </p:anim>
                                    <p:animEffect transition="in" filter="wipe(right)">
                                      <p:cBhvr>
                                        <p:cTn id="26" dur="500"/>
                                        <p:tgtEl>
                                          <p:spTgt spid="11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112">
                                            <p:txEl>
                                              <p:pRg st="4" end="4"/>
                                            </p:txEl>
                                          </p:spTgt>
                                        </p:tgtEl>
                                        <p:attrNameLst>
                                          <p:attrName>style.visibility</p:attrName>
                                        </p:attrNameLst>
                                      </p:cBhvr>
                                      <p:to>
                                        <p:strVal val="visible"/>
                                      </p:to>
                                    </p:set>
                                    <p:anim calcmode="lin" valueType="num">
                                      <p:cBhvr additive="base">
                                        <p:cTn id="31" dur="500"/>
                                        <p:tgtEl>
                                          <p:spTgt spid="112">
                                            <p:txEl>
                                              <p:pRg st="4" end="4"/>
                                            </p:txEl>
                                          </p:spTgt>
                                        </p:tgtEl>
                                        <p:attrNameLst>
                                          <p:attrName>ppt_x</p:attrName>
                                        </p:attrNameLst>
                                      </p:cBhvr>
                                      <p:tavLst>
                                        <p:tav tm="0">
                                          <p:val>
                                            <p:strVal val="#ppt_x-#ppt_w*1.125000"/>
                                          </p:val>
                                        </p:tav>
                                        <p:tav tm="100000">
                                          <p:val>
                                            <p:strVal val="#ppt_x"/>
                                          </p:val>
                                        </p:tav>
                                      </p:tavLst>
                                    </p:anim>
                                    <p:animEffect transition="in" filter="wipe(right)">
                                      <p:cBhvr>
                                        <p:cTn id="32" dur="500"/>
                                        <p:tgtEl>
                                          <p:spTgt spid="11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8" fill="hold" grpId="0" nodeType="clickEffect">
                                  <p:stCondLst>
                                    <p:cond delay="0"/>
                                  </p:stCondLst>
                                  <p:childTnLst>
                                    <p:set>
                                      <p:cBhvr>
                                        <p:cTn id="36" dur="1" fill="hold">
                                          <p:stCondLst>
                                            <p:cond delay="0"/>
                                          </p:stCondLst>
                                        </p:cTn>
                                        <p:tgtEl>
                                          <p:spTgt spid="112">
                                            <p:txEl>
                                              <p:pRg st="5" end="5"/>
                                            </p:txEl>
                                          </p:spTgt>
                                        </p:tgtEl>
                                        <p:attrNameLst>
                                          <p:attrName>style.visibility</p:attrName>
                                        </p:attrNameLst>
                                      </p:cBhvr>
                                      <p:to>
                                        <p:strVal val="visible"/>
                                      </p:to>
                                    </p:set>
                                    <p:anim calcmode="lin" valueType="num">
                                      <p:cBhvr additive="base">
                                        <p:cTn id="37" dur="500"/>
                                        <p:tgtEl>
                                          <p:spTgt spid="112">
                                            <p:txEl>
                                              <p:pRg st="5" end="5"/>
                                            </p:txEl>
                                          </p:spTgt>
                                        </p:tgtEl>
                                        <p:attrNameLst>
                                          <p:attrName>ppt_x</p:attrName>
                                        </p:attrNameLst>
                                      </p:cBhvr>
                                      <p:tavLst>
                                        <p:tav tm="0">
                                          <p:val>
                                            <p:strVal val="#ppt_x-#ppt_w*1.125000"/>
                                          </p:val>
                                        </p:tav>
                                        <p:tav tm="100000">
                                          <p:val>
                                            <p:strVal val="#ppt_x"/>
                                          </p:val>
                                        </p:tav>
                                      </p:tavLst>
                                    </p:anim>
                                    <p:animEffect transition="in" filter="wipe(right)">
                                      <p:cBhvr>
                                        <p:cTn id="38" dur="500"/>
                                        <p:tgtEl>
                                          <p:spTgt spid="112">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8" fill="hold" grpId="0" nodeType="clickEffect">
                                  <p:stCondLst>
                                    <p:cond delay="0"/>
                                  </p:stCondLst>
                                  <p:childTnLst>
                                    <p:set>
                                      <p:cBhvr>
                                        <p:cTn id="42" dur="1" fill="hold">
                                          <p:stCondLst>
                                            <p:cond delay="0"/>
                                          </p:stCondLst>
                                        </p:cTn>
                                        <p:tgtEl>
                                          <p:spTgt spid="112">
                                            <p:txEl>
                                              <p:pRg st="6" end="6"/>
                                            </p:txEl>
                                          </p:spTgt>
                                        </p:tgtEl>
                                        <p:attrNameLst>
                                          <p:attrName>style.visibility</p:attrName>
                                        </p:attrNameLst>
                                      </p:cBhvr>
                                      <p:to>
                                        <p:strVal val="visible"/>
                                      </p:to>
                                    </p:set>
                                    <p:anim calcmode="lin" valueType="num">
                                      <p:cBhvr additive="base">
                                        <p:cTn id="43" dur="500"/>
                                        <p:tgtEl>
                                          <p:spTgt spid="112">
                                            <p:txEl>
                                              <p:pRg st="6" end="6"/>
                                            </p:txEl>
                                          </p:spTgt>
                                        </p:tgtEl>
                                        <p:attrNameLst>
                                          <p:attrName>ppt_x</p:attrName>
                                        </p:attrNameLst>
                                      </p:cBhvr>
                                      <p:tavLst>
                                        <p:tav tm="0">
                                          <p:val>
                                            <p:strVal val="#ppt_x-#ppt_w*1.125000"/>
                                          </p:val>
                                        </p:tav>
                                        <p:tav tm="100000">
                                          <p:val>
                                            <p:strVal val="#ppt_x"/>
                                          </p:val>
                                        </p:tav>
                                      </p:tavLst>
                                    </p:anim>
                                    <p:animEffect transition="in" filter="wipe(right)">
                                      <p:cBhvr>
                                        <p:cTn id="44" dur="500"/>
                                        <p:tgtEl>
                                          <p:spTgt spid="112">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8" fill="hold" grpId="0" nodeType="clickEffect">
                                  <p:stCondLst>
                                    <p:cond delay="0"/>
                                  </p:stCondLst>
                                  <p:childTnLst>
                                    <p:set>
                                      <p:cBhvr>
                                        <p:cTn id="48" dur="1" fill="hold">
                                          <p:stCondLst>
                                            <p:cond delay="0"/>
                                          </p:stCondLst>
                                        </p:cTn>
                                        <p:tgtEl>
                                          <p:spTgt spid="112">
                                            <p:txEl>
                                              <p:pRg st="7" end="7"/>
                                            </p:txEl>
                                          </p:spTgt>
                                        </p:tgtEl>
                                        <p:attrNameLst>
                                          <p:attrName>style.visibility</p:attrName>
                                        </p:attrNameLst>
                                      </p:cBhvr>
                                      <p:to>
                                        <p:strVal val="visible"/>
                                      </p:to>
                                    </p:set>
                                    <p:anim calcmode="lin" valueType="num">
                                      <p:cBhvr additive="base">
                                        <p:cTn id="49" dur="500"/>
                                        <p:tgtEl>
                                          <p:spTgt spid="112">
                                            <p:txEl>
                                              <p:pRg st="7" end="7"/>
                                            </p:txEl>
                                          </p:spTgt>
                                        </p:tgtEl>
                                        <p:attrNameLst>
                                          <p:attrName>ppt_x</p:attrName>
                                        </p:attrNameLst>
                                      </p:cBhvr>
                                      <p:tavLst>
                                        <p:tav tm="0">
                                          <p:val>
                                            <p:strVal val="#ppt_x-#ppt_w*1.125000"/>
                                          </p:val>
                                        </p:tav>
                                        <p:tav tm="100000">
                                          <p:val>
                                            <p:strVal val="#ppt_x"/>
                                          </p:val>
                                        </p:tav>
                                      </p:tavLst>
                                    </p:anim>
                                    <p:animEffect transition="in" filter="wipe(right)">
                                      <p:cBhvr>
                                        <p:cTn id="50" dur="500"/>
                                        <p:tgtEl>
                                          <p:spTgt spid="112">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xit" presetSubtype="8" fill="hold" grpId="1" nodeType="clickEffect">
                                  <p:stCondLst>
                                    <p:cond delay="0"/>
                                  </p:stCondLst>
                                  <p:childTnLst>
                                    <p:anim calcmode="lin" valueType="num">
                                      <p:cBhvr additive="base">
                                        <p:cTn id="54" dur="500"/>
                                        <p:tgtEl>
                                          <p:spTgt spid="112">
                                            <p:txEl>
                                              <p:pRg st="0" end="0"/>
                                            </p:txEl>
                                          </p:spTgt>
                                        </p:tgtEl>
                                        <p:attrNameLst>
                                          <p:attrName>ppt_x</p:attrName>
                                        </p:attrNameLst>
                                      </p:cBhvr>
                                      <p:tavLst>
                                        <p:tav tm="0">
                                          <p:val>
                                            <p:strVal val="#ppt_x"/>
                                          </p:val>
                                        </p:tav>
                                        <p:tav tm="100000">
                                          <p:val>
                                            <p:strVal val="#ppt_x-#ppt_w*1.125000"/>
                                          </p:val>
                                        </p:tav>
                                      </p:tavLst>
                                    </p:anim>
                                    <p:animEffect transition="out" filter="wipe(left)">
                                      <p:cBhvr>
                                        <p:cTn id="55" dur="500"/>
                                        <p:tgtEl>
                                          <p:spTgt spid="112">
                                            <p:txEl>
                                              <p:pRg st="0" end="0"/>
                                            </p:txEl>
                                          </p:spTgt>
                                        </p:tgtEl>
                                      </p:cBhvr>
                                    </p:animEffect>
                                    <p:set>
                                      <p:cBhvr>
                                        <p:cTn id="56" dur="1" fill="hold">
                                          <p:stCondLst>
                                            <p:cond delay="499"/>
                                          </p:stCondLst>
                                        </p:cTn>
                                        <p:tgtEl>
                                          <p:spTgt spid="112">
                                            <p:txEl>
                                              <p:pRg st="0" end="0"/>
                                            </p:txEl>
                                          </p:spTgt>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2" presetClass="exit" presetSubtype="8" fill="hold" grpId="1" nodeType="clickEffect">
                                  <p:stCondLst>
                                    <p:cond delay="0"/>
                                  </p:stCondLst>
                                  <p:childTnLst>
                                    <p:anim calcmode="lin" valueType="num">
                                      <p:cBhvr additive="base">
                                        <p:cTn id="60" dur="500"/>
                                        <p:tgtEl>
                                          <p:spTgt spid="112">
                                            <p:txEl>
                                              <p:pRg st="1" end="1"/>
                                            </p:txEl>
                                          </p:spTgt>
                                        </p:tgtEl>
                                        <p:attrNameLst>
                                          <p:attrName>ppt_x</p:attrName>
                                        </p:attrNameLst>
                                      </p:cBhvr>
                                      <p:tavLst>
                                        <p:tav tm="0">
                                          <p:val>
                                            <p:strVal val="#ppt_x"/>
                                          </p:val>
                                        </p:tav>
                                        <p:tav tm="100000">
                                          <p:val>
                                            <p:strVal val="#ppt_x-#ppt_w*1.125000"/>
                                          </p:val>
                                        </p:tav>
                                      </p:tavLst>
                                    </p:anim>
                                    <p:animEffect transition="out" filter="wipe(left)">
                                      <p:cBhvr>
                                        <p:cTn id="61" dur="500"/>
                                        <p:tgtEl>
                                          <p:spTgt spid="112">
                                            <p:txEl>
                                              <p:pRg st="1" end="1"/>
                                            </p:txEl>
                                          </p:spTgt>
                                        </p:tgtEl>
                                      </p:cBhvr>
                                    </p:animEffect>
                                    <p:set>
                                      <p:cBhvr>
                                        <p:cTn id="62" dur="1" fill="hold">
                                          <p:stCondLst>
                                            <p:cond delay="499"/>
                                          </p:stCondLst>
                                        </p:cTn>
                                        <p:tgtEl>
                                          <p:spTgt spid="112">
                                            <p:txEl>
                                              <p:pRg st="1" end="1"/>
                                            </p:txEl>
                                          </p:spTgt>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2" presetClass="exit" presetSubtype="8" fill="hold" grpId="1" nodeType="clickEffect">
                                  <p:stCondLst>
                                    <p:cond delay="0"/>
                                  </p:stCondLst>
                                  <p:childTnLst>
                                    <p:anim calcmode="lin" valueType="num">
                                      <p:cBhvr additive="base">
                                        <p:cTn id="66" dur="500"/>
                                        <p:tgtEl>
                                          <p:spTgt spid="112">
                                            <p:txEl>
                                              <p:pRg st="2" end="2"/>
                                            </p:txEl>
                                          </p:spTgt>
                                        </p:tgtEl>
                                        <p:attrNameLst>
                                          <p:attrName>ppt_x</p:attrName>
                                        </p:attrNameLst>
                                      </p:cBhvr>
                                      <p:tavLst>
                                        <p:tav tm="0">
                                          <p:val>
                                            <p:strVal val="#ppt_x"/>
                                          </p:val>
                                        </p:tav>
                                        <p:tav tm="100000">
                                          <p:val>
                                            <p:strVal val="#ppt_x-#ppt_w*1.125000"/>
                                          </p:val>
                                        </p:tav>
                                      </p:tavLst>
                                    </p:anim>
                                    <p:animEffect transition="out" filter="wipe(left)">
                                      <p:cBhvr>
                                        <p:cTn id="67" dur="500"/>
                                        <p:tgtEl>
                                          <p:spTgt spid="112">
                                            <p:txEl>
                                              <p:pRg st="2" end="2"/>
                                            </p:txEl>
                                          </p:spTgt>
                                        </p:tgtEl>
                                      </p:cBhvr>
                                    </p:animEffect>
                                    <p:set>
                                      <p:cBhvr>
                                        <p:cTn id="68" dur="1" fill="hold">
                                          <p:stCondLst>
                                            <p:cond delay="499"/>
                                          </p:stCondLst>
                                        </p:cTn>
                                        <p:tgtEl>
                                          <p:spTgt spid="112">
                                            <p:txEl>
                                              <p:pRg st="2" end="2"/>
                                            </p:txEl>
                                          </p:spTgt>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2" presetClass="exit" presetSubtype="8" fill="hold" grpId="1" nodeType="clickEffect">
                                  <p:stCondLst>
                                    <p:cond delay="0"/>
                                  </p:stCondLst>
                                  <p:childTnLst>
                                    <p:anim calcmode="lin" valueType="num">
                                      <p:cBhvr additive="base">
                                        <p:cTn id="72" dur="500"/>
                                        <p:tgtEl>
                                          <p:spTgt spid="112">
                                            <p:txEl>
                                              <p:pRg st="3" end="3"/>
                                            </p:txEl>
                                          </p:spTgt>
                                        </p:tgtEl>
                                        <p:attrNameLst>
                                          <p:attrName>ppt_x</p:attrName>
                                        </p:attrNameLst>
                                      </p:cBhvr>
                                      <p:tavLst>
                                        <p:tav tm="0">
                                          <p:val>
                                            <p:strVal val="#ppt_x"/>
                                          </p:val>
                                        </p:tav>
                                        <p:tav tm="100000">
                                          <p:val>
                                            <p:strVal val="#ppt_x-#ppt_w*1.125000"/>
                                          </p:val>
                                        </p:tav>
                                      </p:tavLst>
                                    </p:anim>
                                    <p:animEffect transition="out" filter="wipe(left)">
                                      <p:cBhvr>
                                        <p:cTn id="73" dur="500"/>
                                        <p:tgtEl>
                                          <p:spTgt spid="112">
                                            <p:txEl>
                                              <p:pRg st="3" end="3"/>
                                            </p:txEl>
                                          </p:spTgt>
                                        </p:tgtEl>
                                      </p:cBhvr>
                                    </p:animEffect>
                                    <p:set>
                                      <p:cBhvr>
                                        <p:cTn id="74" dur="1" fill="hold">
                                          <p:stCondLst>
                                            <p:cond delay="499"/>
                                          </p:stCondLst>
                                        </p:cTn>
                                        <p:tgtEl>
                                          <p:spTgt spid="112">
                                            <p:txEl>
                                              <p:pRg st="3" end="3"/>
                                            </p:txEl>
                                          </p:spTgt>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2" presetClass="exit" presetSubtype="8" fill="hold" grpId="1" nodeType="clickEffect">
                                  <p:stCondLst>
                                    <p:cond delay="0"/>
                                  </p:stCondLst>
                                  <p:childTnLst>
                                    <p:anim calcmode="lin" valueType="num">
                                      <p:cBhvr additive="base">
                                        <p:cTn id="78" dur="500"/>
                                        <p:tgtEl>
                                          <p:spTgt spid="112">
                                            <p:txEl>
                                              <p:pRg st="4" end="4"/>
                                            </p:txEl>
                                          </p:spTgt>
                                        </p:tgtEl>
                                        <p:attrNameLst>
                                          <p:attrName>ppt_x</p:attrName>
                                        </p:attrNameLst>
                                      </p:cBhvr>
                                      <p:tavLst>
                                        <p:tav tm="0">
                                          <p:val>
                                            <p:strVal val="#ppt_x"/>
                                          </p:val>
                                        </p:tav>
                                        <p:tav tm="100000">
                                          <p:val>
                                            <p:strVal val="#ppt_x-#ppt_w*1.125000"/>
                                          </p:val>
                                        </p:tav>
                                      </p:tavLst>
                                    </p:anim>
                                    <p:animEffect transition="out" filter="wipe(left)">
                                      <p:cBhvr>
                                        <p:cTn id="79" dur="500"/>
                                        <p:tgtEl>
                                          <p:spTgt spid="112">
                                            <p:txEl>
                                              <p:pRg st="4" end="4"/>
                                            </p:txEl>
                                          </p:spTgt>
                                        </p:tgtEl>
                                      </p:cBhvr>
                                    </p:animEffect>
                                    <p:set>
                                      <p:cBhvr>
                                        <p:cTn id="80" dur="1" fill="hold">
                                          <p:stCondLst>
                                            <p:cond delay="499"/>
                                          </p:stCondLst>
                                        </p:cTn>
                                        <p:tgtEl>
                                          <p:spTgt spid="112">
                                            <p:txEl>
                                              <p:pRg st="4" end="4"/>
                                            </p:txEl>
                                          </p:spTgt>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2" presetClass="exit" presetSubtype="8" fill="hold" grpId="1" nodeType="clickEffect">
                                  <p:stCondLst>
                                    <p:cond delay="0"/>
                                  </p:stCondLst>
                                  <p:childTnLst>
                                    <p:anim calcmode="lin" valueType="num">
                                      <p:cBhvr additive="base">
                                        <p:cTn id="84" dur="500"/>
                                        <p:tgtEl>
                                          <p:spTgt spid="112">
                                            <p:txEl>
                                              <p:pRg st="5" end="5"/>
                                            </p:txEl>
                                          </p:spTgt>
                                        </p:tgtEl>
                                        <p:attrNameLst>
                                          <p:attrName>ppt_x</p:attrName>
                                        </p:attrNameLst>
                                      </p:cBhvr>
                                      <p:tavLst>
                                        <p:tav tm="0">
                                          <p:val>
                                            <p:strVal val="#ppt_x"/>
                                          </p:val>
                                        </p:tav>
                                        <p:tav tm="100000">
                                          <p:val>
                                            <p:strVal val="#ppt_x-#ppt_w*1.125000"/>
                                          </p:val>
                                        </p:tav>
                                      </p:tavLst>
                                    </p:anim>
                                    <p:animEffect transition="out" filter="wipe(left)">
                                      <p:cBhvr>
                                        <p:cTn id="85" dur="500"/>
                                        <p:tgtEl>
                                          <p:spTgt spid="112">
                                            <p:txEl>
                                              <p:pRg st="5" end="5"/>
                                            </p:txEl>
                                          </p:spTgt>
                                        </p:tgtEl>
                                      </p:cBhvr>
                                    </p:animEffect>
                                    <p:set>
                                      <p:cBhvr>
                                        <p:cTn id="86" dur="1" fill="hold">
                                          <p:stCondLst>
                                            <p:cond delay="499"/>
                                          </p:stCondLst>
                                        </p:cTn>
                                        <p:tgtEl>
                                          <p:spTgt spid="112">
                                            <p:txEl>
                                              <p:pRg st="5" end="5"/>
                                            </p:txEl>
                                          </p:spTgt>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2" presetClass="exit" presetSubtype="8" fill="hold" grpId="1" nodeType="clickEffect">
                                  <p:stCondLst>
                                    <p:cond delay="0"/>
                                  </p:stCondLst>
                                  <p:childTnLst>
                                    <p:anim calcmode="lin" valueType="num">
                                      <p:cBhvr additive="base">
                                        <p:cTn id="90" dur="500"/>
                                        <p:tgtEl>
                                          <p:spTgt spid="112">
                                            <p:txEl>
                                              <p:pRg st="6" end="6"/>
                                            </p:txEl>
                                          </p:spTgt>
                                        </p:tgtEl>
                                        <p:attrNameLst>
                                          <p:attrName>ppt_x</p:attrName>
                                        </p:attrNameLst>
                                      </p:cBhvr>
                                      <p:tavLst>
                                        <p:tav tm="0">
                                          <p:val>
                                            <p:strVal val="#ppt_x"/>
                                          </p:val>
                                        </p:tav>
                                        <p:tav tm="100000">
                                          <p:val>
                                            <p:strVal val="#ppt_x-#ppt_w*1.125000"/>
                                          </p:val>
                                        </p:tav>
                                      </p:tavLst>
                                    </p:anim>
                                    <p:animEffect transition="out" filter="wipe(left)">
                                      <p:cBhvr>
                                        <p:cTn id="91" dur="500"/>
                                        <p:tgtEl>
                                          <p:spTgt spid="112">
                                            <p:txEl>
                                              <p:pRg st="6" end="6"/>
                                            </p:txEl>
                                          </p:spTgt>
                                        </p:tgtEl>
                                      </p:cBhvr>
                                    </p:animEffect>
                                    <p:set>
                                      <p:cBhvr>
                                        <p:cTn id="92" dur="1" fill="hold">
                                          <p:stCondLst>
                                            <p:cond delay="499"/>
                                          </p:stCondLst>
                                        </p:cTn>
                                        <p:tgtEl>
                                          <p:spTgt spid="112">
                                            <p:txEl>
                                              <p:pRg st="6" end="6"/>
                                            </p:txEl>
                                          </p:spTgt>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2" presetClass="exit" presetSubtype="8" fill="hold" grpId="1" nodeType="clickEffect">
                                  <p:stCondLst>
                                    <p:cond delay="0"/>
                                  </p:stCondLst>
                                  <p:childTnLst>
                                    <p:anim calcmode="lin" valueType="num">
                                      <p:cBhvr additive="base">
                                        <p:cTn id="96" dur="500"/>
                                        <p:tgtEl>
                                          <p:spTgt spid="112">
                                            <p:txEl>
                                              <p:pRg st="7" end="7"/>
                                            </p:txEl>
                                          </p:spTgt>
                                        </p:tgtEl>
                                        <p:attrNameLst>
                                          <p:attrName>ppt_x</p:attrName>
                                        </p:attrNameLst>
                                      </p:cBhvr>
                                      <p:tavLst>
                                        <p:tav tm="0">
                                          <p:val>
                                            <p:strVal val="#ppt_x"/>
                                          </p:val>
                                        </p:tav>
                                        <p:tav tm="100000">
                                          <p:val>
                                            <p:strVal val="#ppt_x-#ppt_w*1.125000"/>
                                          </p:val>
                                        </p:tav>
                                      </p:tavLst>
                                    </p:anim>
                                    <p:animEffect transition="out" filter="wipe(left)">
                                      <p:cBhvr>
                                        <p:cTn id="97" dur="500"/>
                                        <p:tgtEl>
                                          <p:spTgt spid="112">
                                            <p:txEl>
                                              <p:pRg st="7" end="7"/>
                                            </p:txEl>
                                          </p:spTgt>
                                        </p:tgtEl>
                                      </p:cBhvr>
                                    </p:animEffect>
                                    <p:set>
                                      <p:cBhvr>
                                        <p:cTn id="98" dur="1" fill="hold">
                                          <p:stCondLst>
                                            <p:cond delay="499"/>
                                          </p:stCondLst>
                                        </p:cTn>
                                        <p:tgtEl>
                                          <p:spTgt spid="112">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uiExpand="1" build="p"/>
      <p:bldP spid="112" grpId="1"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93174" y="2403987"/>
            <a:ext cx="3377381" cy="0"/>
          </a:xfrm>
          <a:prstGeom prst="line">
            <a:avLst/>
          </a:prstGeom>
        </p:spPr>
        <p:style>
          <a:lnRef idx="1">
            <a:schemeClr val="dk1"/>
          </a:lnRef>
          <a:fillRef idx="0">
            <a:schemeClr val="dk1"/>
          </a:fillRef>
          <a:effectRef idx="0">
            <a:schemeClr val="dk1"/>
          </a:effectRef>
          <a:fontRef idx="minor">
            <a:schemeClr val="tx1"/>
          </a:fontRef>
        </p:style>
      </p:cxnSp>
      <p:sp>
        <p:nvSpPr>
          <p:cNvPr id="6" name="Freeform 5"/>
          <p:cNvSpPr/>
          <p:nvPr/>
        </p:nvSpPr>
        <p:spPr>
          <a:xfrm>
            <a:off x="693174" y="752166"/>
            <a:ext cx="3351185" cy="1622322"/>
          </a:xfrm>
          <a:custGeom>
            <a:avLst/>
            <a:gdLst>
              <a:gd name="connsiteX0" fmla="*/ 0 w 6256421"/>
              <a:gd name="connsiteY0" fmla="*/ 2334157 h 2334444"/>
              <a:gd name="connsiteX1" fmla="*/ 1491916 w 6256421"/>
              <a:gd name="connsiteY1" fmla="*/ 1901020 h 2334444"/>
              <a:gd name="connsiteX2" fmla="*/ 3080084 w 6256421"/>
              <a:gd name="connsiteY2" fmla="*/ 31 h 2334444"/>
              <a:gd name="connsiteX3" fmla="*/ 4716379 w 6256421"/>
              <a:gd name="connsiteY3" fmla="*/ 1949147 h 2334444"/>
              <a:gd name="connsiteX4" fmla="*/ 6256421 w 6256421"/>
              <a:gd name="connsiteY4" fmla="*/ 2334157 h 2334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6421" h="2334444">
                <a:moveTo>
                  <a:pt x="0" y="2334157"/>
                </a:moveTo>
                <a:cubicBezTo>
                  <a:pt x="489284" y="2312099"/>
                  <a:pt x="978569" y="2290041"/>
                  <a:pt x="1491916" y="1901020"/>
                </a:cubicBezTo>
                <a:cubicBezTo>
                  <a:pt x="2005263" y="1511999"/>
                  <a:pt x="2542674" y="-7990"/>
                  <a:pt x="3080084" y="31"/>
                </a:cubicBezTo>
                <a:cubicBezTo>
                  <a:pt x="3617494" y="8052"/>
                  <a:pt x="4186990" y="1560126"/>
                  <a:pt x="4716379" y="1949147"/>
                </a:cubicBezTo>
                <a:cubicBezTo>
                  <a:pt x="5245769" y="2338168"/>
                  <a:pt x="5751095" y="2336162"/>
                  <a:pt x="6256421" y="2334157"/>
                </a:cubicBezTo>
              </a:path>
            </a:pathLst>
          </a:custGeom>
          <a:ln/>
        </p:spPr>
        <p:style>
          <a:lnRef idx="2">
            <a:schemeClr val="accent6"/>
          </a:lnRef>
          <a:fillRef idx="0">
            <a:schemeClr val="accent6"/>
          </a:fillRef>
          <a:effectRef idx="1">
            <a:schemeClr val="accent6"/>
          </a:effectRef>
          <a:fontRef idx="minor">
            <a:schemeClr val="tx1"/>
          </a:fontRef>
        </p:style>
        <p:txBody>
          <a:bodyPr rtlCol="0" anchor="ctr"/>
          <a:lstStyle/>
          <a:p>
            <a:pPr algn="ctr"/>
            <a:endParaRPr lang="en-US"/>
          </a:p>
        </p:txBody>
      </p:sp>
      <p:sp>
        <p:nvSpPr>
          <p:cNvPr id="7" name="Shape 112"/>
          <p:cNvSpPr txBox="1">
            <a:spLocks noGrp="1"/>
          </p:cNvSpPr>
          <p:nvPr>
            <p:ph type="body" idx="1"/>
          </p:nvPr>
        </p:nvSpPr>
        <p:spPr>
          <a:xfrm>
            <a:off x="9365226" y="1769806"/>
            <a:ext cx="2413507" cy="4666163"/>
          </a:xfrm>
          <a:prstGeom prst="rect">
            <a:avLst/>
          </a:prstGeom>
        </p:spPr>
        <p:txBody>
          <a:bodyPr lIns="91425" tIns="91425" rIns="91425" bIns="91425" anchor="t" anchorCtr="0">
            <a:noAutofit/>
          </a:bodyPr>
          <a:lstStyle/>
          <a:p>
            <a:pPr marL="236538" indent="-236538">
              <a:spcAft>
                <a:spcPts val="600"/>
              </a:spcAft>
              <a:buFont typeface="Arial" panose="020B0604020202020204" pitchFamily="34" charset="0"/>
              <a:buChar char="•"/>
            </a:pPr>
            <a:r>
              <a:rPr lang="en-US" sz="1800" dirty="0">
                <a:solidFill>
                  <a:schemeClr val="tx1">
                    <a:lumMod val="65000"/>
                    <a:lumOff val="35000"/>
                  </a:schemeClr>
                </a:solidFill>
                <a:latin typeface="Lato" panose="020B0604020202020204" charset="0"/>
              </a:rPr>
              <a:t>Symmetric around the mean</a:t>
            </a:r>
          </a:p>
          <a:p>
            <a:pPr marL="236538" indent="-236538">
              <a:spcAft>
                <a:spcPts val="600"/>
              </a:spcAft>
              <a:buFont typeface="Arial" panose="020B0604020202020204" pitchFamily="34" charset="0"/>
              <a:buChar char="•"/>
            </a:pPr>
            <a:r>
              <a:rPr lang="en-US" sz="1800" dirty="0">
                <a:solidFill>
                  <a:schemeClr val="tx1">
                    <a:lumMod val="65000"/>
                    <a:lumOff val="35000"/>
                  </a:schemeClr>
                </a:solidFill>
                <a:latin typeface="Lato" panose="020B0604020202020204" charset="0"/>
              </a:rPr>
              <a:t>The three measures of central tendency are equal</a:t>
            </a:r>
          </a:p>
          <a:p>
            <a:pPr marL="236538" indent="-236538">
              <a:spcAft>
                <a:spcPts val="600"/>
              </a:spcAft>
              <a:buFont typeface="Arial" panose="020B0604020202020204" pitchFamily="34" charset="0"/>
              <a:buChar char="•"/>
            </a:pPr>
            <a:r>
              <a:rPr lang="en-US" sz="1800" dirty="0">
                <a:solidFill>
                  <a:schemeClr val="tx1">
                    <a:lumMod val="65000"/>
                    <a:lumOff val="35000"/>
                  </a:schemeClr>
                </a:solidFill>
                <a:latin typeface="Lato" panose="020B0604020202020204" charset="0"/>
              </a:rPr>
              <a:t>Unimodal</a:t>
            </a:r>
          </a:p>
          <a:p>
            <a:pPr marL="236538" indent="-236538">
              <a:spcAft>
                <a:spcPts val="600"/>
              </a:spcAft>
              <a:buFont typeface="Arial" panose="020B0604020202020204" pitchFamily="34" charset="0"/>
              <a:buChar char="•"/>
            </a:pPr>
            <a:r>
              <a:rPr lang="en-US" sz="1800" dirty="0">
                <a:solidFill>
                  <a:schemeClr val="tx1">
                    <a:lumMod val="65000"/>
                    <a:lumOff val="35000"/>
                  </a:schemeClr>
                </a:solidFill>
                <a:latin typeface="Lato" panose="020B0604020202020204" charset="0"/>
              </a:rPr>
              <a:t>Denser in the center, less in the tails</a:t>
            </a:r>
          </a:p>
          <a:p>
            <a:pPr marL="457200" indent="-457200">
              <a:spcAft>
                <a:spcPts val="600"/>
              </a:spcAft>
              <a:buFont typeface="Arial" panose="020B0604020202020204" pitchFamily="34" charset="0"/>
              <a:buChar char="•"/>
            </a:pPr>
            <a:endParaRPr lang="en-US" sz="1600" dirty="0">
              <a:solidFill>
                <a:schemeClr val="tx1">
                  <a:lumMod val="65000"/>
                  <a:lumOff val="35000"/>
                </a:schemeClr>
              </a:solidFill>
              <a:latin typeface="Lato" panose="020B0604020202020204" charset="0"/>
            </a:endParaRPr>
          </a:p>
          <a:p>
            <a:pPr marL="342900" indent="-342900">
              <a:spcAft>
                <a:spcPts val="600"/>
              </a:spcAft>
              <a:buFont typeface="Arial" panose="020B0604020202020204" pitchFamily="34" charset="0"/>
              <a:buChar char="•"/>
            </a:pPr>
            <a:endParaRPr lang="en-US" sz="1600" dirty="0">
              <a:solidFill>
                <a:srgbClr val="FFFFFF">
                  <a:lumMod val="65000"/>
                </a:srgbClr>
              </a:solidFill>
              <a:latin typeface="Lato" panose="020B0604020202020204" charset="0"/>
            </a:endParaRPr>
          </a:p>
          <a:p>
            <a:pPr marL="342900" indent="-342900">
              <a:spcAft>
                <a:spcPts val="600"/>
              </a:spcAft>
              <a:buFont typeface="Arial" panose="020B0604020202020204" pitchFamily="34" charset="0"/>
              <a:buChar char="•"/>
            </a:pPr>
            <a:endParaRPr lang="en-US" sz="1600" dirty="0">
              <a:solidFill>
                <a:schemeClr val="bg1">
                  <a:lumMod val="65000"/>
                </a:schemeClr>
              </a:solidFill>
              <a:latin typeface="Lato" panose="020B0604020202020204" charset="0"/>
            </a:endParaRPr>
          </a:p>
        </p:txBody>
      </p:sp>
      <p:cxnSp>
        <p:nvCxnSpPr>
          <p:cNvPr id="8" name="Straight Connector 7"/>
          <p:cNvCxnSpPr/>
          <p:nvPr/>
        </p:nvCxnSpPr>
        <p:spPr>
          <a:xfrm>
            <a:off x="1066799" y="5471651"/>
            <a:ext cx="3377381" cy="0"/>
          </a:xfrm>
          <a:prstGeom prst="line">
            <a:avLst/>
          </a:prstGeom>
        </p:spPr>
        <p:style>
          <a:lnRef idx="1">
            <a:schemeClr val="dk1"/>
          </a:lnRef>
          <a:fillRef idx="0">
            <a:schemeClr val="dk1"/>
          </a:fillRef>
          <a:effectRef idx="0">
            <a:schemeClr val="dk1"/>
          </a:effectRef>
          <a:fontRef idx="minor">
            <a:schemeClr val="tx1"/>
          </a:fontRef>
        </p:style>
      </p:cxnSp>
      <p:sp>
        <p:nvSpPr>
          <p:cNvPr id="9" name="Freeform 8"/>
          <p:cNvSpPr/>
          <p:nvPr/>
        </p:nvSpPr>
        <p:spPr>
          <a:xfrm>
            <a:off x="1066799" y="3613124"/>
            <a:ext cx="3351185" cy="1828832"/>
          </a:xfrm>
          <a:custGeom>
            <a:avLst/>
            <a:gdLst>
              <a:gd name="connsiteX0" fmla="*/ 0 w 6256421"/>
              <a:gd name="connsiteY0" fmla="*/ 2334157 h 2334444"/>
              <a:gd name="connsiteX1" fmla="*/ 1491916 w 6256421"/>
              <a:gd name="connsiteY1" fmla="*/ 1901020 h 2334444"/>
              <a:gd name="connsiteX2" fmla="*/ 3080084 w 6256421"/>
              <a:gd name="connsiteY2" fmla="*/ 31 h 2334444"/>
              <a:gd name="connsiteX3" fmla="*/ 4716379 w 6256421"/>
              <a:gd name="connsiteY3" fmla="*/ 1949147 h 2334444"/>
              <a:gd name="connsiteX4" fmla="*/ 6256421 w 6256421"/>
              <a:gd name="connsiteY4" fmla="*/ 2334157 h 2334444"/>
              <a:gd name="connsiteX0" fmla="*/ 0 w 6256421"/>
              <a:gd name="connsiteY0" fmla="*/ 2631265 h 2631552"/>
              <a:gd name="connsiteX1" fmla="*/ 1491916 w 6256421"/>
              <a:gd name="connsiteY1" fmla="*/ 2198128 h 2631552"/>
              <a:gd name="connsiteX2" fmla="*/ 1400498 w 6256421"/>
              <a:gd name="connsiteY2" fmla="*/ 28 h 2631552"/>
              <a:gd name="connsiteX3" fmla="*/ 4716379 w 6256421"/>
              <a:gd name="connsiteY3" fmla="*/ 2246255 h 2631552"/>
              <a:gd name="connsiteX4" fmla="*/ 6256421 w 6256421"/>
              <a:gd name="connsiteY4" fmla="*/ 2631265 h 2631552"/>
              <a:gd name="connsiteX0" fmla="*/ 0 w 6256421"/>
              <a:gd name="connsiteY0" fmla="*/ 2631618 h 2631905"/>
              <a:gd name="connsiteX1" fmla="*/ 665892 w 6256421"/>
              <a:gd name="connsiteY1" fmla="*/ 2071148 h 2631905"/>
              <a:gd name="connsiteX2" fmla="*/ 1400498 w 6256421"/>
              <a:gd name="connsiteY2" fmla="*/ 381 h 2631905"/>
              <a:gd name="connsiteX3" fmla="*/ 4716379 w 6256421"/>
              <a:gd name="connsiteY3" fmla="*/ 2246608 h 2631905"/>
              <a:gd name="connsiteX4" fmla="*/ 6256421 w 6256421"/>
              <a:gd name="connsiteY4" fmla="*/ 2631618 h 2631905"/>
              <a:gd name="connsiteX0" fmla="*/ 0 w 6256421"/>
              <a:gd name="connsiteY0" fmla="*/ 2632671 h 2672160"/>
              <a:gd name="connsiteX1" fmla="*/ 665892 w 6256421"/>
              <a:gd name="connsiteY1" fmla="*/ 2072201 h 2672160"/>
              <a:gd name="connsiteX2" fmla="*/ 1400498 w 6256421"/>
              <a:gd name="connsiteY2" fmla="*/ 1434 h 2672160"/>
              <a:gd name="connsiteX3" fmla="*/ 3394740 w 6256421"/>
              <a:gd name="connsiteY3" fmla="*/ 2417439 h 2672160"/>
              <a:gd name="connsiteX4" fmla="*/ 6256421 w 6256421"/>
              <a:gd name="connsiteY4" fmla="*/ 2632671 h 2672160"/>
              <a:gd name="connsiteX0" fmla="*/ 0 w 6256421"/>
              <a:gd name="connsiteY0" fmla="*/ 2631619 h 2631907"/>
              <a:gd name="connsiteX1" fmla="*/ 665892 w 6256421"/>
              <a:gd name="connsiteY1" fmla="*/ 2071149 h 2631907"/>
              <a:gd name="connsiteX2" fmla="*/ 1400498 w 6256421"/>
              <a:gd name="connsiteY2" fmla="*/ 382 h 2631907"/>
              <a:gd name="connsiteX3" fmla="*/ 3394740 w 6256421"/>
              <a:gd name="connsiteY3" fmla="*/ 2246610 h 2631907"/>
              <a:gd name="connsiteX4" fmla="*/ 6256421 w 6256421"/>
              <a:gd name="connsiteY4" fmla="*/ 2631619 h 2631907"/>
              <a:gd name="connsiteX0" fmla="*/ 0 w 6256421"/>
              <a:gd name="connsiteY0" fmla="*/ 2632095 h 2632103"/>
              <a:gd name="connsiteX1" fmla="*/ 665892 w 6256421"/>
              <a:gd name="connsiteY1" fmla="*/ 2071625 h 2632103"/>
              <a:gd name="connsiteX2" fmla="*/ 1400498 w 6256421"/>
              <a:gd name="connsiteY2" fmla="*/ 858 h 2632103"/>
              <a:gd name="connsiteX3" fmla="*/ 3036795 w 6256421"/>
              <a:gd name="connsiteY3" fmla="*/ 1822641 h 2632103"/>
              <a:gd name="connsiteX4" fmla="*/ 6256421 w 6256421"/>
              <a:gd name="connsiteY4" fmla="*/ 2632095 h 2632103"/>
              <a:gd name="connsiteX0" fmla="*/ 0 w 6256421"/>
              <a:gd name="connsiteY0" fmla="*/ 2631596 h 2631604"/>
              <a:gd name="connsiteX1" fmla="*/ 665892 w 6256421"/>
              <a:gd name="connsiteY1" fmla="*/ 2071126 h 2631604"/>
              <a:gd name="connsiteX2" fmla="*/ 1400498 w 6256421"/>
              <a:gd name="connsiteY2" fmla="*/ 359 h 2631604"/>
              <a:gd name="connsiteX3" fmla="*/ 3477342 w 6256421"/>
              <a:gd name="connsiteY3" fmla="*/ 1907032 h 2631604"/>
              <a:gd name="connsiteX4" fmla="*/ 6256421 w 6256421"/>
              <a:gd name="connsiteY4" fmla="*/ 2631596 h 26316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6421" h="2631604">
                <a:moveTo>
                  <a:pt x="0" y="2631596"/>
                </a:moveTo>
                <a:cubicBezTo>
                  <a:pt x="489284" y="2609538"/>
                  <a:pt x="432476" y="2509665"/>
                  <a:pt x="665892" y="2071126"/>
                </a:cubicBezTo>
                <a:cubicBezTo>
                  <a:pt x="899308" y="1632587"/>
                  <a:pt x="931923" y="27708"/>
                  <a:pt x="1400498" y="359"/>
                </a:cubicBezTo>
                <a:cubicBezTo>
                  <a:pt x="1869073" y="-26990"/>
                  <a:pt x="2947953" y="1518011"/>
                  <a:pt x="3477342" y="1907032"/>
                </a:cubicBezTo>
                <a:cubicBezTo>
                  <a:pt x="4006732" y="2296053"/>
                  <a:pt x="5751095" y="2633601"/>
                  <a:pt x="6256421" y="2631596"/>
                </a:cubicBezTo>
              </a:path>
            </a:pathLst>
          </a:custGeom>
          <a:ln/>
        </p:spPr>
        <p:style>
          <a:lnRef idx="2">
            <a:schemeClr val="accent6"/>
          </a:lnRef>
          <a:fillRef idx="0">
            <a:schemeClr val="accent6"/>
          </a:fillRef>
          <a:effectRef idx="1">
            <a:schemeClr val="accent6"/>
          </a:effectRef>
          <a:fontRef idx="minor">
            <a:schemeClr val="tx1"/>
          </a:fontRef>
        </p:style>
        <p:txBody>
          <a:bodyPr rtlCol="0" anchor="ctr"/>
          <a:lstStyle/>
          <a:p>
            <a:pPr algn="ctr"/>
            <a:endParaRPr lang="en-US"/>
          </a:p>
        </p:txBody>
      </p:sp>
      <p:cxnSp>
        <p:nvCxnSpPr>
          <p:cNvPr id="10" name="Straight Connector 9"/>
          <p:cNvCxnSpPr/>
          <p:nvPr/>
        </p:nvCxnSpPr>
        <p:spPr>
          <a:xfrm>
            <a:off x="4955458" y="2433486"/>
            <a:ext cx="3377381" cy="0"/>
          </a:xfrm>
          <a:prstGeom prst="line">
            <a:avLst/>
          </a:prstGeom>
        </p:spPr>
        <p:style>
          <a:lnRef idx="1">
            <a:schemeClr val="dk1"/>
          </a:lnRef>
          <a:fillRef idx="0">
            <a:schemeClr val="dk1"/>
          </a:fillRef>
          <a:effectRef idx="0">
            <a:schemeClr val="dk1"/>
          </a:effectRef>
          <a:fontRef idx="minor">
            <a:schemeClr val="tx1"/>
          </a:fontRef>
        </p:style>
      </p:cxnSp>
      <p:sp>
        <p:nvSpPr>
          <p:cNvPr id="11" name="Freeform 10"/>
          <p:cNvSpPr/>
          <p:nvPr/>
        </p:nvSpPr>
        <p:spPr>
          <a:xfrm>
            <a:off x="4955458" y="764298"/>
            <a:ext cx="3351185" cy="1641108"/>
          </a:xfrm>
          <a:custGeom>
            <a:avLst/>
            <a:gdLst>
              <a:gd name="connsiteX0" fmla="*/ 0 w 6256421"/>
              <a:gd name="connsiteY0" fmla="*/ 2334157 h 2334444"/>
              <a:gd name="connsiteX1" fmla="*/ 1491916 w 6256421"/>
              <a:gd name="connsiteY1" fmla="*/ 1901020 h 2334444"/>
              <a:gd name="connsiteX2" fmla="*/ 3080084 w 6256421"/>
              <a:gd name="connsiteY2" fmla="*/ 31 h 2334444"/>
              <a:gd name="connsiteX3" fmla="*/ 4716379 w 6256421"/>
              <a:gd name="connsiteY3" fmla="*/ 1949147 h 2334444"/>
              <a:gd name="connsiteX4" fmla="*/ 6256421 w 6256421"/>
              <a:gd name="connsiteY4" fmla="*/ 2334157 h 2334444"/>
              <a:gd name="connsiteX0" fmla="*/ 0 w 6256421"/>
              <a:gd name="connsiteY0" fmla="*/ 2626320 h 2626607"/>
              <a:gd name="connsiteX1" fmla="*/ 1491916 w 6256421"/>
              <a:gd name="connsiteY1" fmla="*/ 2193183 h 2626607"/>
              <a:gd name="connsiteX2" fmla="*/ 3080084 w 6256421"/>
              <a:gd name="connsiteY2" fmla="*/ 292194 h 2626607"/>
              <a:gd name="connsiteX3" fmla="*/ 3083827 w 6256421"/>
              <a:gd name="connsiteY3" fmla="*/ 207273 h 2626607"/>
              <a:gd name="connsiteX4" fmla="*/ 4716379 w 6256421"/>
              <a:gd name="connsiteY4" fmla="*/ 2241310 h 2626607"/>
              <a:gd name="connsiteX5" fmla="*/ 6256421 w 6256421"/>
              <a:gd name="connsiteY5" fmla="*/ 2626320 h 2626607"/>
              <a:gd name="connsiteX0" fmla="*/ 0 w 6256421"/>
              <a:gd name="connsiteY0" fmla="*/ 2484664 h 2484951"/>
              <a:gd name="connsiteX1" fmla="*/ 1491916 w 6256421"/>
              <a:gd name="connsiteY1" fmla="*/ 2051527 h 2484951"/>
              <a:gd name="connsiteX2" fmla="*/ 3080084 w 6256421"/>
              <a:gd name="connsiteY2" fmla="*/ 150538 h 2484951"/>
              <a:gd name="connsiteX3" fmla="*/ 1927392 w 6256421"/>
              <a:gd name="connsiteY3" fmla="*/ 341505 h 2484951"/>
              <a:gd name="connsiteX4" fmla="*/ 4716379 w 6256421"/>
              <a:gd name="connsiteY4" fmla="*/ 2099654 h 2484951"/>
              <a:gd name="connsiteX5" fmla="*/ 6256421 w 6256421"/>
              <a:gd name="connsiteY5" fmla="*/ 2484664 h 2484951"/>
              <a:gd name="connsiteX0" fmla="*/ 0 w 6256421"/>
              <a:gd name="connsiteY0" fmla="*/ 2492916 h 2493203"/>
              <a:gd name="connsiteX1" fmla="*/ 1491916 w 6256421"/>
              <a:gd name="connsiteY1" fmla="*/ 2059779 h 2493203"/>
              <a:gd name="connsiteX2" fmla="*/ 3080084 w 6256421"/>
              <a:gd name="connsiteY2" fmla="*/ 158790 h 2493203"/>
              <a:gd name="connsiteX3" fmla="*/ 4680810 w 6256421"/>
              <a:gd name="connsiteY3" fmla="*/ 328535 h 2493203"/>
              <a:gd name="connsiteX4" fmla="*/ 4716379 w 6256421"/>
              <a:gd name="connsiteY4" fmla="*/ 2107906 h 2493203"/>
              <a:gd name="connsiteX5" fmla="*/ 6256421 w 6256421"/>
              <a:gd name="connsiteY5" fmla="*/ 2492916 h 2493203"/>
              <a:gd name="connsiteX0" fmla="*/ 0 w 6256421"/>
              <a:gd name="connsiteY0" fmla="*/ 2553477 h 2553764"/>
              <a:gd name="connsiteX1" fmla="*/ 1491916 w 6256421"/>
              <a:gd name="connsiteY1" fmla="*/ 2120340 h 2553764"/>
              <a:gd name="connsiteX2" fmla="*/ 2446798 w 6256421"/>
              <a:gd name="connsiteY2" fmla="*/ 134461 h 2553764"/>
              <a:gd name="connsiteX3" fmla="*/ 4680810 w 6256421"/>
              <a:gd name="connsiteY3" fmla="*/ 389096 h 2553764"/>
              <a:gd name="connsiteX4" fmla="*/ 4716379 w 6256421"/>
              <a:gd name="connsiteY4" fmla="*/ 2168467 h 2553764"/>
              <a:gd name="connsiteX5" fmla="*/ 6256421 w 6256421"/>
              <a:gd name="connsiteY5" fmla="*/ 2553477 h 2553764"/>
              <a:gd name="connsiteX0" fmla="*/ 0 w 6256421"/>
              <a:gd name="connsiteY0" fmla="*/ 2677061 h 2677348"/>
              <a:gd name="connsiteX1" fmla="*/ 1491916 w 6256421"/>
              <a:gd name="connsiteY1" fmla="*/ 2243924 h 2677348"/>
              <a:gd name="connsiteX2" fmla="*/ 2446798 w 6256421"/>
              <a:gd name="connsiteY2" fmla="*/ 258045 h 2677348"/>
              <a:gd name="connsiteX3" fmla="*/ 4625742 w 6256421"/>
              <a:gd name="connsiteY3" fmla="*/ 236791 h 2677348"/>
              <a:gd name="connsiteX4" fmla="*/ 4716379 w 6256421"/>
              <a:gd name="connsiteY4" fmla="*/ 2292051 h 2677348"/>
              <a:gd name="connsiteX5" fmla="*/ 6256421 w 6256421"/>
              <a:gd name="connsiteY5" fmla="*/ 2677061 h 2677348"/>
              <a:gd name="connsiteX0" fmla="*/ 0 w 6256421"/>
              <a:gd name="connsiteY0" fmla="*/ 2653325 h 2653612"/>
              <a:gd name="connsiteX1" fmla="*/ 1491916 w 6256421"/>
              <a:gd name="connsiteY1" fmla="*/ 2220188 h 2653612"/>
              <a:gd name="connsiteX2" fmla="*/ 2446798 w 6256421"/>
              <a:gd name="connsiteY2" fmla="*/ 234309 h 2653612"/>
              <a:gd name="connsiteX3" fmla="*/ 4130126 w 6256421"/>
              <a:gd name="connsiteY3" fmla="*/ 255498 h 2653612"/>
              <a:gd name="connsiteX4" fmla="*/ 4716379 w 6256421"/>
              <a:gd name="connsiteY4" fmla="*/ 2268315 h 2653612"/>
              <a:gd name="connsiteX5" fmla="*/ 6256421 w 6256421"/>
              <a:gd name="connsiteY5" fmla="*/ 2653325 h 2653612"/>
              <a:gd name="connsiteX0" fmla="*/ 0 w 6256421"/>
              <a:gd name="connsiteY0" fmla="*/ 2642111 h 2642398"/>
              <a:gd name="connsiteX1" fmla="*/ 1491916 w 6256421"/>
              <a:gd name="connsiteY1" fmla="*/ 2208974 h 2642398"/>
              <a:gd name="connsiteX2" fmla="*/ 2446798 w 6256421"/>
              <a:gd name="connsiteY2" fmla="*/ 223095 h 2642398"/>
              <a:gd name="connsiteX3" fmla="*/ 3909853 w 6256421"/>
              <a:gd name="connsiteY3" fmla="*/ 265506 h 2642398"/>
              <a:gd name="connsiteX4" fmla="*/ 4716379 w 6256421"/>
              <a:gd name="connsiteY4" fmla="*/ 2257101 h 2642398"/>
              <a:gd name="connsiteX5" fmla="*/ 6256421 w 6256421"/>
              <a:gd name="connsiteY5" fmla="*/ 2642111 h 2642398"/>
              <a:gd name="connsiteX0" fmla="*/ 0 w 6256421"/>
              <a:gd name="connsiteY0" fmla="*/ 2710376 h 2710663"/>
              <a:gd name="connsiteX1" fmla="*/ 1491916 w 6256421"/>
              <a:gd name="connsiteY1" fmla="*/ 2277239 h 2710663"/>
              <a:gd name="connsiteX2" fmla="*/ 2446798 w 6256421"/>
              <a:gd name="connsiteY2" fmla="*/ 291360 h 2710663"/>
              <a:gd name="connsiteX3" fmla="*/ 3111362 w 6256421"/>
              <a:gd name="connsiteY3" fmla="*/ 15444 h 2710663"/>
              <a:gd name="connsiteX4" fmla="*/ 3909853 w 6256421"/>
              <a:gd name="connsiteY4" fmla="*/ 333771 h 2710663"/>
              <a:gd name="connsiteX5" fmla="*/ 4716379 w 6256421"/>
              <a:gd name="connsiteY5" fmla="*/ 2325366 h 2710663"/>
              <a:gd name="connsiteX6" fmla="*/ 6256421 w 6256421"/>
              <a:gd name="connsiteY6" fmla="*/ 2710376 h 2710663"/>
              <a:gd name="connsiteX0" fmla="*/ 0 w 6256421"/>
              <a:gd name="connsiteY0" fmla="*/ 2440737 h 2441024"/>
              <a:gd name="connsiteX1" fmla="*/ 1491916 w 6256421"/>
              <a:gd name="connsiteY1" fmla="*/ 2007600 h 2441024"/>
              <a:gd name="connsiteX2" fmla="*/ 2446798 w 6256421"/>
              <a:gd name="connsiteY2" fmla="*/ 21721 h 2441024"/>
              <a:gd name="connsiteX3" fmla="*/ 3138898 w 6256421"/>
              <a:gd name="connsiteY3" fmla="*/ 1146470 h 2441024"/>
              <a:gd name="connsiteX4" fmla="*/ 3909853 w 6256421"/>
              <a:gd name="connsiteY4" fmla="*/ 64132 h 2441024"/>
              <a:gd name="connsiteX5" fmla="*/ 4716379 w 6256421"/>
              <a:gd name="connsiteY5" fmla="*/ 2055727 h 2441024"/>
              <a:gd name="connsiteX6" fmla="*/ 6256421 w 6256421"/>
              <a:gd name="connsiteY6" fmla="*/ 2440737 h 2441024"/>
              <a:gd name="connsiteX0" fmla="*/ 0 w 6256421"/>
              <a:gd name="connsiteY0" fmla="*/ 2440737 h 2441024"/>
              <a:gd name="connsiteX1" fmla="*/ 1133972 w 6256421"/>
              <a:gd name="connsiteY1" fmla="*/ 1965157 h 2441024"/>
              <a:gd name="connsiteX2" fmla="*/ 2446798 w 6256421"/>
              <a:gd name="connsiteY2" fmla="*/ 21721 h 2441024"/>
              <a:gd name="connsiteX3" fmla="*/ 3138898 w 6256421"/>
              <a:gd name="connsiteY3" fmla="*/ 1146470 h 2441024"/>
              <a:gd name="connsiteX4" fmla="*/ 3909853 w 6256421"/>
              <a:gd name="connsiteY4" fmla="*/ 64132 h 2441024"/>
              <a:gd name="connsiteX5" fmla="*/ 4716379 w 6256421"/>
              <a:gd name="connsiteY5" fmla="*/ 2055727 h 2441024"/>
              <a:gd name="connsiteX6" fmla="*/ 6256421 w 6256421"/>
              <a:gd name="connsiteY6" fmla="*/ 2440737 h 2441024"/>
              <a:gd name="connsiteX0" fmla="*/ 0 w 6256421"/>
              <a:gd name="connsiteY0" fmla="*/ 2440737 h 2441024"/>
              <a:gd name="connsiteX1" fmla="*/ 1133972 w 6256421"/>
              <a:gd name="connsiteY1" fmla="*/ 1965157 h 2441024"/>
              <a:gd name="connsiteX2" fmla="*/ 2033787 w 6256421"/>
              <a:gd name="connsiteY2" fmla="*/ 127832 h 2441024"/>
              <a:gd name="connsiteX3" fmla="*/ 3138898 w 6256421"/>
              <a:gd name="connsiteY3" fmla="*/ 1146470 h 2441024"/>
              <a:gd name="connsiteX4" fmla="*/ 3909853 w 6256421"/>
              <a:gd name="connsiteY4" fmla="*/ 64132 h 2441024"/>
              <a:gd name="connsiteX5" fmla="*/ 4716379 w 6256421"/>
              <a:gd name="connsiteY5" fmla="*/ 2055727 h 2441024"/>
              <a:gd name="connsiteX6" fmla="*/ 6256421 w 6256421"/>
              <a:gd name="connsiteY6" fmla="*/ 2440737 h 2441024"/>
              <a:gd name="connsiteX0" fmla="*/ 0 w 6256421"/>
              <a:gd name="connsiteY0" fmla="*/ 2440737 h 2441643"/>
              <a:gd name="connsiteX1" fmla="*/ 1133972 w 6256421"/>
              <a:gd name="connsiteY1" fmla="*/ 1965157 h 2441643"/>
              <a:gd name="connsiteX2" fmla="*/ 2033787 w 6256421"/>
              <a:gd name="connsiteY2" fmla="*/ 127832 h 2441643"/>
              <a:gd name="connsiteX3" fmla="*/ 3138898 w 6256421"/>
              <a:gd name="connsiteY3" fmla="*/ 1146470 h 2441643"/>
              <a:gd name="connsiteX4" fmla="*/ 3909853 w 6256421"/>
              <a:gd name="connsiteY4" fmla="*/ 64132 h 2441643"/>
              <a:gd name="connsiteX5" fmla="*/ 5377201 w 6256421"/>
              <a:gd name="connsiteY5" fmla="*/ 2076949 h 2441643"/>
              <a:gd name="connsiteX6" fmla="*/ 6256421 w 6256421"/>
              <a:gd name="connsiteY6" fmla="*/ 2440737 h 2441643"/>
              <a:gd name="connsiteX0" fmla="*/ 0 w 6256421"/>
              <a:gd name="connsiteY0" fmla="*/ 2359146 h 2360052"/>
              <a:gd name="connsiteX1" fmla="*/ 1133972 w 6256421"/>
              <a:gd name="connsiteY1" fmla="*/ 1883566 h 2360052"/>
              <a:gd name="connsiteX2" fmla="*/ 2033787 w 6256421"/>
              <a:gd name="connsiteY2" fmla="*/ 46241 h 2360052"/>
              <a:gd name="connsiteX3" fmla="*/ 3138898 w 6256421"/>
              <a:gd name="connsiteY3" fmla="*/ 1064879 h 2360052"/>
              <a:gd name="connsiteX4" fmla="*/ 4267797 w 6256421"/>
              <a:gd name="connsiteY4" fmla="*/ 67431 h 2360052"/>
              <a:gd name="connsiteX5" fmla="*/ 5377201 w 6256421"/>
              <a:gd name="connsiteY5" fmla="*/ 1995358 h 2360052"/>
              <a:gd name="connsiteX6" fmla="*/ 6256421 w 6256421"/>
              <a:gd name="connsiteY6" fmla="*/ 2359146 h 2360052"/>
              <a:gd name="connsiteX0" fmla="*/ 0 w 6256421"/>
              <a:gd name="connsiteY0" fmla="*/ 2359145 h 2360051"/>
              <a:gd name="connsiteX1" fmla="*/ 1133972 w 6256421"/>
              <a:gd name="connsiteY1" fmla="*/ 1883565 h 2360051"/>
              <a:gd name="connsiteX2" fmla="*/ 2033787 w 6256421"/>
              <a:gd name="connsiteY2" fmla="*/ 46240 h 2360051"/>
              <a:gd name="connsiteX3" fmla="*/ 3138898 w 6256421"/>
              <a:gd name="connsiteY3" fmla="*/ 1064878 h 2360051"/>
              <a:gd name="connsiteX4" fmla="*/ 4267797 w 6256421"/>
              <a:gd name="connsiteY4" fmla="*/ 67430 h 2360051"/>
              <a:gd name="connsiteX5" fmla="*/ 5129394 w 6256421"/>
              <a:gd name="connsiteY5" fmla="*/ 1995357 h 2360051"/>
              <a:gd name="connsiteX6" fmla="*/ 6256421 w 6256421"/>
              <a:gd name="connsiteY6" fmla="*/ 2359145 h 2360051"/>
              <a:gd name="connsiteX0" fmla="*/ 0 w 6256421"/>
              <a:gd name="connsiteY0" fmla="*/ 2359145 h 2363838"/>
              <a:gd name="connsiteX1" fmla="*/ 1133972 w 6256421"/>
              <a:gd name="connsiteY1" fmla="*/ 1883565 h 2363838"/>
              <a:gd name="connsiteX2" fmla="*/ 2033787 w 6256421"/>
              <a:gd name="connsiteY2" fmla="*/ 46240 h 2363838"/>
              <a:gd name="connsiteX3" fmla="*/ 3138898 w 6256421"/>
              <a:gd name="connsiteY3" fmla="*/ 1064878 h 2363838"/>
              <a:gd name="connsiteX4" fmla="*/ 4267797 w 6256421"/>
              <a:gd name="connsiteY4" fmla="*/ 67430 h 2363838"/>
              <a:gd name="connsiteX5" fmla="*/ 5129394 w 6256421"/>
              <a:gd name="connsiteY5" fmla="*/ 1995357 h 2363838"/>
              <a:gd name="connsiteX6" fmla="*/ 6256421 w 6256421"/>
              <a:gd name="connsiteY6" fmla="*/ 2359145 h 2363838"/>
              <a:gd name="connsiteX0" fmla="*/ 0 w 6256421"/>
              <a:gd name="connsiteY0" fmla="*/ 2359145 h 2361475"/>
              <a:gd name="connsiteX1" fmla="*/ 1133972 w 6256421"/>
              <a:gd name="connsiteY1" fmla="*/ 1883565 h 2361475"/>
              <a:gd name="connsiteX2" fmla="*/ 2033787 w 6256421"/>
              <a:gd name="connsiteY2" fmla="*/ 46240 h 2361475"/>
              <a:gd name="connsiteX3" fmla="*/ 3138898 w 6256421"/>
              <a:gd name="connsiteY3" fmla="*/ 1064878 h 2361475"/>
              <a:gd name="connsiteX4" fmla="*/ 4267797 w 6256421"/>
              <a:gd name="connsiteY4" fmla="*/ 67430 h 2361475"/>
              <a:gd name="connsiteX5" fmla="*/ 5129394 w 6256421"/>
              <a:gd name="connsiteY5" fmla="*/ 1995357 h 2361475"/>
              <a:gd name="connsiteX6" fmla="*/ 6256421 w 6256421"/>
              <a:gd name="connsiteY6" fmla="*/ 2359145 h 236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56421" h="2361475">
                <a:moveTo>
                  <a:pt x="0" y="2359145"/>
                </a:moveTo>
                <a:cubicBezTo>
                  <a:pt x="489284" y="2337087"/>
                  <a:pt x="795008" y="2269049"/>
                  <a:pt x="1133972" y="1883565"/>
                </a:cubicBezTo>
                <a:cubicBezTo>
                  <a:pt x="1472936" y="1498081"/>
                  <a:pt x="1699633" y="182688"/>
                  <a:pt x="2033787" y="46240"/>
                </a:cubicBezTo>
                <a:cubicBezTo>
                  <a:pt x="2367941" y="-90208"/>
                  <a:pt x="2895056" y="1057810"/>
                  <a:pt x="3138898" y="1064878"/>
                </a:cubicBezTo>
                <a:cubicBezTo>
                  <a:pt x="3382740" y="1071946"/>
                  <a:pt x="4000294" y="-317557"/>
                  <a:pt x="4267797" y="67430"/>
                </a:cubicBezTo>
                <a:cubicBezTo>
                  <a:pt x="4535300" y="452417"/>
                  <a:pt x="4600628" y="1592183"/>
                  <a:pt x="5129394" y="1995357"/>
                </a:cubicBezTo>
                <a:cubicBezTo>
                  <a:pt x="5686319" y="2405601"/>
                  <a:pt x="5751095" y="2361150"/>
                  <a:pt x="6256421" y="2359145"/>
                </a:cubicBezTo>
              </a:path>
            </a:pathLst>
          </a:custGeom>
          <a:ln/>
        </p:spPr>
        <p:style>
          <a:lnRef idx="2">
            <a:schemeClr val="accent6"/>
          </a:lnRef>
          <a:fillRef idx="0">
            <a:schemeClr val="accent6"/>
          </a:fillRef>
          <a:effectRef idx="1">
            <a:schemeClr val="accent6"/>
          </a:effectRef>
          <a:fontRef idx="minor">
            <a:schemeClr val="tx1"/>
          </a:fontRef>
        </p:style>
        <p:txBody>
          <a:bodyPr rtlCol="0" anchor="ctr"/>
          <a:lstStyle/>
          <a:p>
            <a:pPr algn="ctr"/>
            <a:endParaRPr lang="en-US"/>
          </a:p>
        </p:txBody>
      </p:sp>
      <p:cxnSp>
        <p:nvCxnSpPr>
          <p:cNvPr id="13" name="Straight Connector 12"/>
          <p:cNvCxnSpPr/>
          <p:nvPr/>
        </p:nvCxnSpPr>
        <p:spPr>
          <a:xfrm>
            <a:off x="2330245" y="471948"/>
            <a:ext cx="0" cy="2182762"/>
          </a:xfrm>
          <a:prstGeom prst="line">
            <a:avLst/>
          </a:prstGeom>
          <a:ln w="952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4" name="Straight Connector 13"/>
          <p:cNvCxnSpPr/>
          <p:nvPr/>
        </p:nvCxnSpPr>
        <p:spPr>
          <a:xfrm>
            <a:off x="6641691" y="471948"/>
            <a:ext cx="0" cy="2182762"/>
          </a:xfrm>
          <a:prstGeom prst="line">
            <a:avLst/>
          </a:prstGeom>
          <a:ln w="952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5" name="Straight Connector 14"/>
          <p:cNvCxnSpPr/>
          <p:nvPr/>
        </p:nvCxnSpPr>
        <p:spPr>
          <a:xfrm>
            <a:off x="2482645" y="3465640"/>
            <a:ext cx="0" cy="2182762"/>
          </a:xfrm>
          <a:prstGeom prst="line">
            <a:avLst/>
          </a:prstGeom>
          <a:ln w="952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6" name="Straight Connector 15"/>
          <p:cNvCxnSpPr/>
          <p:nvPr/>
        </p:nvCxnSpPr>
        <p:spPr>
          <a:xfrm>
            <a:off x="4981654" y="5486366"/>
            <a:ext cx="3377381" cy="0"/>
          </a:xfrm>
          <a:prstGeom prst="line">
            <a:avLst/>
          </a:prstGeom>
        </p:spPr>
        <p:style>
          <a:lnRef idx="1">
            <a:schemeClr val="dk1"/>
          </a:lnRef>
          <a:fillRef idx="0">
            <a:schemeClr val="dk1"/>
          </a:fillRef>
          <a:effectRef idx="0">
            <a:schemeClr val="dk1"/>
          </a:effectRef>
          <a:fontRef idx="minor">
            <a:schemeClr val="tx1"/>
          </a:fontRef>
        </p:style>
      </p:cxnSp>
      <p:sp>
        <p:nvSpPr>
          <p:cNvPr id="17" name="Freeform 16"/>
          <p:cNvSpPr/>
          <p:nvPr/>
        </p:nvSpPr>
        <p:spPr>
          <a:xfrm flipH="1">
            <a:off x="4981654" y="3627839"/>
            <a:ext cx="3351185" cy="1828832"/>
          </a:xfrm>
          <a:custGeom>
            <a:avLst/>
            <a:gdLst>
              <a:gd name="connsiteX0" fmla="*/ 0 w 6256421"/>
              <a:gd name="connsiteY0" fmla="*/ 2334157 h 2334444"/>
              <a:gd name="connsiteX1" fmla="*/ 1491916 w 6256421"/>
              <a:gd name="connsiteY1" fmla="*/ 1901020 h 2334444"/>
              <a:gd name="connsiteX2" fmla="*/ 3080084 w 6256421"/>
              <a:gd name="connsiteY2" fmla="*/ 31 h 2334444"/>
              <a:gd name="connsiteX3" fmla="*/ 4716379 w 6256421"/>
              <a:gd name="connsiteY3" fmla="*/ 1949147 h 2334444"/>
              <a:gd name="connsiteX4" fmla="*/ 6256421 w 6256421"/>
              <a:gd name="connsiteY4" fmla="*/ 2334157 h 2334444"/>
              <a:gd name="connsiteX0" fmla="*/ 0 w 6256421"/>
              <a:gd name="connsiteY0" fmla="*/ 2631265 h 2631552"/>
              <a:gd name="connsiteX1" fmla="*/ 1491916 w 6256421"/>
              <a:gd name="connsiteY1" fmla="*/ 2198128 h 2631552"/>
              <a:gd name="connsiteX2" fmla="*/ 1400498 w 6256421"/>
              <a:gd name="connsiteY2" fmla="*/ 28 h 2631552"/>
              <a:gd name="connsiteX3" fmla="*/ 4716379 w 6256421"/>
              <a:gd name="connsiteY3" fmla="*/ 2246255 h 2631552"/>
              <a:gd name="connsiteX4" fmla="*/ 6256421 w 6256421"/>
              <a:gd name="connsiteY4" fmla="*/ 2631265 h 2631552"/>
              <a:gd name="connsiteX0" fmla="*/ 0 w 6256421"/>
              <a:gd name="connsiteY0" fmla="*/ 2631618 h 2631905"/>
              <a:gd name="connsiteX1" fmla="*/ 665892 w 6256421"/>
              <a:gd name="connsiteY1" fmla="*/ 2071148 h 2631905"/>
              <a:gd name="connsiteX2" fmla="*/ 1400498 w 6256421"/>
              <a:gd name="connsiteY2" fmla="*/ 381 h 2631905"/>
              <a:gd name="connsiteX3" fmla="*/ 4716379 w 6256421"/>
              <a:gd name="connsiteY3" fmla="*/ 2246608 h 2631905"/>
              <a:gd name="connsiteX4" fmla="*/ 6256421 w 6256421"/>
              <a:gd name="connsiteY4" fmla="*/ 2631618 h 2631905"/>
              <a:gd name="connsiteX0" fmla="*/ 0 w 6256421"/>
              <a:gd name="connsiteY0" fmla="*/ 2632671 h 2672160"/>
              <a:gd name="connsiteX1" fmla="*/ 665892 w 6256421"/>
              <a:gd name="connsiteY1" fmla="*/ 2072201 h 2672160"/>
              <a:gd name="connsiteX2" fmla="*/ 1400498 w 6256421"/>
              <a:gd name="connsiteY2" fmla="*/ 1434 h 2672160"/>
              <a:gd name="connsiteX3" fmla="*/ 3394740 w 6256421"/>
              <a:gd name="connsiteY3" fmla="*/ 2417439 h 2672160"/>
              <a:gd name="connsiteX4" fmla="*/ 6256421 w 6256421"/>
              <a:gd name="connsiteY4" fmla="*/ 2632671 h 2672160"/>
              <a:gd name="connsiteX0" fmla="*/ 0 w 6256421"/>
              <a:gd name="connsiteY0" fmla="*/ 2631619 h 2631907"/>
              <a:gd name="connsiteX1" fmla="*/ 665892 w 6256421"/>
              <a:gd name="connsiteY1" fmla="*/ 2071149 h 2631907"/>
              <a:gd name="connsiteX2" fmla="*/ 1400498 w 6256421"/>
              <a:gd name="connsiteY2" fmla="*/ 382 h 2631907"/>
              <a:gd name="connsiteX3" fmla="*/ 3394740 w 6256421"/>
              <a:gd name="connsiteY3" fmla="*/ 2246610 h 2631907"/>
              <a:gd name="connsiteX4" fmla="*/ 6256421 w 6256421"/>
              <a:gd name="connsiteY4" fmla="*/ 2631619 h 2631907"/>
              <a:gd name="connsiteX0" fmla="*/ 0 w 6256421"/>
              <a:gd name="connsiteY0" fmla="*/ 2632095 h 2632103"/>
              <a:gd name="connsiteX1" fmla="*/ 665892 w 6256421"/>
              <a:gd name="connsiteY1" fmla="*/ 2071625 h 2632103"/>
              <a:gd name="connsiteX2" fmla="*/ 1400498 w 6256421"/>
              <a:gd name="connsiteY2" fmla="*/ 858 h 2632103"/>
              <a:gd name="connsiteX3" fmla="*/ 3036795 w 6256421"/>
              <a:gd name="connsiteY3" fmla="*/ 1822641 h 2632103"/>
              <a:gd name="connsiteX4" fmla="*/ 6256421 w 6256421"/>
              <a:gd name="connsiteY4" fmla="*/ 2632095 h 2632103"/>
              <a:gd name="connsiteX0" fmla="*/ 0 w 6256421"/>
              <a:gd name="connsiteY0" fmla="*/ 2631596 h 2631604"/>
              <a:gd name="connsiteX1" fmla="*/ 665892 w 6256421"/>
              <a:gd name="connsiteY1" fmla="*/ 2071126 h 2631604"/>
              <a:gd name="connsiteX2" fmla="*/ 1400498 w 6256421"/>
              <a:gd name="connsiteY2" fmla="*/ 359 h 2631604"/>
              <a:gd name="connsiteX3" fmla="*/ 3477342 w 6256421"/>
              <a:gd name="connsiteY3" fmla="*/ 1907032 h 2631604"/>
              <a:gd name="connsiteX4" fmla="*/ 6256421 w 6256421"/>
              <a:gd name="connsiteY4" fmla="*/ 2631596 h 26316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6421" h="2631604">
                <a:moveTo>
                  <a:pt x="0" y="2631596"/>
                </a:moveTo>
                <a:cubicBezTo>
                  <a:pt x="489284" y="2609538"/>
                  <a:pt x="432476" y="2509665"/>
                  <a:pt x="665892" y="2071126"/>
                </a:cubicBezTo>
                <a:cubicBezTo>
                  <a:pt x="899308" y="1632587"/>
                  <a:pt x="931923" y="27708"/>
                  <a:pt x="1400498" y="359"/>
                </a:cubicBezTo>
                <a:cubicBezTo>
                  <a:pt x="1869073" y="-26990"/>
                  <a:pt x="2947953" y="1518011"/>
                  <a:pt x="3477342" y="1907032"/>
                </a:cubicBezTo>
                <a:cubicBezTo>
                  <a:pt x="4006732" y="2296053"/>
                  <a:pt x="5751095" y="2633601"/>
                  <a:pt x="6256421" y="2631596"/>
                </a:cubicBezTo>
              </a:path>
            </a:pathLst>
          </a:custGeom>
          <a:ln/>
        </p:spPr>
        <p:style>
          <a:lnRef idx="2">
            <a:schemeClr val="accent6"/>
          </a:lnRef>
          <a:fillRef idx="0">
            <a:schemeClr val="accent6"/>
          </a:fillRef>
          <a:effectRef idx="1">
            <a:schemeClr val="accent6"/>
          </a:effectRef>
          <a:fontRef idx="minor">
            <a:schemeClr val="tx1"/>
          </a:fontRef>
        </p:style>
        <p:txBody>
          <a:bodyPr rtlCol="0" anchor="ctr"/>
          <a:lstStyle/>
          <a:p>
            <a:pPr algn="ctr"/>
            <a:endParaRPr lang="en-US"/>
          </a:p>
        </p:txBody>
      </p:sp>
      <p:cxnSp>
        <p:nvCxnSpPr>
          <p:cNvPr id="18" name="Straight Connector 17"/>
          <p:cNvCxnSpPr/>
          <p:nvPr/>
        </p:nvCxnSpPr>
        <p:spPr>
          <a:xfrm>
            <a:off x="6641691" y="3465640"/>
            <a:ext cx="0" cy="2182762"/>
          </a:xfrm>
          <a:prstGeom prst="line">
            <a:avLst/>
          </a:prstGeom>
          <a:ln w="952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9" name="TextBox 18"/>
          <p:cNvSpPr txBox="1"/>
          <p:nvPr/>
        </p:nvSpPr>
        <p:spPr>
          <a:xfrm>
            <a:off x="1017638" y="2492476"/>
            <a:ext cx="2625213" cy="369332"/>
          </a:xfrm>
          <a:prstGeom prst="rect">
            <a:avLst/>
          </a:prstGeom>
          <a:noFill/>
        </p:spPr>
        <p:txBody>
          <a:bodyPr wrap="square" rtlCol="0">
            <a:spAutoFit/>
          </a:bodyPr>
          <a:lstStyle/>
          <a:p>
            <a:pPr algn="ctr"/>
            <a:r>
              <a:rPr lang="en-US" sz="1800" b="1" dirty="0">
                <a:latin typeface="Lato" panose="020B0604020202020204" charset="0"/>
              </a:rPr>
              <a:t>Normal Distribution</a:t>
            </a:r>
          </a:p>
        </p:txBody>
      </p:sp>
      <p:sp>
        <p:nvSpPr>
          <p:cNvPr id="20" name="TextBox 19"/>
          <p:cNvSpPr txBox="1"/>
          <p:nvPr/>
        </p:nvSpPr>
        <p:spPr>
          <a:xfrm>
            <a:off x="5378246" y="2499132"/>
            <a:ext cx="2625213" cy="369332"/>
          </a:xfrm>
          <a:prstGeom prst="rect">
            <a:avLst/>
          </a:prstGeom>
          <a:noFill/>
        </p:spPr>
        <p:txBody>
          <a:bodyPr wrap="square" rtlCol="0">
            <a:spAutoFit/>
          </a:bodyPr>
          <a:lstStyle/>
          <a:p>
            <a:pPr algn="ctr"/>
            <a:r>
              <a:rPr lang="en-US" sz="1800" b="1" dirty="0">
                <a:latin typeface="Lato" panose="020B0604020202020204" charset="0"/>
              </a:rPr>
              <a:t>Bimodal Distribution</a:t>
            </a:r>
          </a:p>
        </p:txBody>
      </p:sp>
      <p:sp>
        <p:nvSpPr>
          <p:cNvPr id="21" name="TextBox 20"/>
          <p:cNvSpPr txBox="1"/>
          <p:nvPr/>
        </p:nvSpPr>
        <p:spPr>
          <a:xfrm>
            <a:off x="1170038" y="5552111"/>
            <a:ext cx="2625213" cy="923330"/>
          </a:xfrm>
          <a:prstGeom prst="rect">
            <a:avLst/>
          </a:prstGeom>
          <a:noFill/>
        </p:spPr>
        <p:txBody>
          <a:bodyPr wrap="square" rtlCol="0">
            <a:spAutoFit/>
          </a:bodyPr>
          <a:lstStyle/>
          <a:p>
            <a:pPr algn="ctr"/>
            <a:r>
              <a:rPr lang="en-US" sz="1800" b="1" dirty="0">
                <a:latin typeface="Lato" panose="020B0604020202020204" charset="0"/>
              </a:rPr>
              <a:t>Positively-skewed Distribution</a:t>
            </a:r>
          </a:p>
          <a:p>
            <a:pPr algn="ctr"/>
            <a:r>
              <a:rPr lang="en-US" sz="1800" dirty="0">
                <a:latin typeface="Lato" panose="020B0604020202020204" charset="0"/>
              </a:rPr>
              <a:t>(Skewed to the right)</a:t>
            </a:r>
          </a:p>
        </p:txBody>
      </p:sp>
      <p:sp>
        <p:nvSpPr>
          <p:cNvPr id="22" name="TextBox 21"/>
          <p:cNvSpPr txBox="1"/>
          <p:nvPr/>
        </p:nvSpPr>
        <p:spPr>
          <a:xfrm>
            <a:off x="5267632" y="5571490"/>
            <a:ext cx="2625213" cy="923330"/>
          </a:xfrm>
          <a:prstGeom prst="rect">
            <a:avLst/>
          </a:prstGeom>
          <a:noFill/>
        </p:spPr>
        <p:txBody>
          <a:bodyPr wrap="square" rtlCol="0">
            <a:spAutoFit/>
          </a:bodyPr>
          <a:lstStyle/>
          <a:p>
            <a:pPr algn="ctr"/>
            <a:r>
              <a:rPr lang="en-US" sz="1800" b="1" dirty="0">
                <a:latin typeface="Lato" panose="020B0604020202020204" charset="0"/>
              </a:rPr>
              <a:t>Negatively-skewed Distribution</a:t>
            </a:r>
          </a:p>
          <a:p>
            <a:pPr algn="ctr"/>
            <a:r>
              <a:rPr lang="en-US" sz="1800" dirty="0">
                <a:latin typeface="Lato" panose="020B0604020202020204" charset="0"/>
              </a:rPr>
              <a:t>(Skewed to the left)</a:t>
            </a:r>
          </a:p>
        </p:txBody>
      </p:sp>
    </p:spTree>
    <p:extLst>
      <p:ext uri="{BB962C8B-B14F-4D97-AF65-F5344CB8AC3E}">
        <p14:creationId xmlns:p14="http://schemas.microsoft.com/office/powerpoint/2010/main" val="702092810"/>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fade">
                                      <p:cBhvr>
                                        <p:cTn id="13" dur="500"/>
                                        <p:tgtEl>
                                          <p:spTgt spid="7">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fade">
                                      <p:cBhvr>
                                        <p:cTn id="16" dur="500"/>
                                        <p:tgtEl>
                                          <p:spTgt spid="7">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arn(outVertical)">
                                      <p:cBhvr>
                                        <p:cTn id="21" dur="500"/>
                                        <p:tgtEl>
                                          <p:spTgt spid="5"/>
                                        </p:tgtEl>
                                      </p:cBhvr>
                                    </p:animEffect>
                                  </p:childTnLst>
                                </p:cTn>
                              </p:par>
                              <p:par>
                                <p:cTn id="22" presetID="22" presetClass="entr" presetSubtype="4" fill="hold"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down)">
                                      <p:cBhvr>
                                        <p:cTn id="24" dur="500"/>
                                        <p:tgtEl>
                                          <p:spTgt spid="13"/>
                                        </p:tgtEl>
                                      </p:cBhvr>
                                    </p:animEffect>
                                  </p:childTnLst>
                                </p:cTn>
                              </p:par>
                            </p:childTnLst>
                          </p:cTn>
                        </p:par>
                        <p:par>
                          <p:cTn id="25" fill="hold">
                            <p:stCondLst>
                              <p:cond delay="500"/>
                            </p:stCondLst>
                            <p:childTnLst>
                              <p:par>
                                <p:cTn id="26" presetID="22" presetClass="entr" presetSubtype="8" fill="hold" grpId="0" nodeType="after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ipe(left)">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additive="base">
                                        <p:cTn id="33" dur="500"/>
                                        <p:tgtEl>
                                          <p:spTgt spid="19"/>
                                        </p:tgtEl>
                                        <p:attrNameLst>
                                          <p:attrName>ppt_y</p:attrName>
                                        </p:attrNameLst>
                                      </p:cBhvr>
                                      <p:tavLst>
                                        <p:tav tm="0">
                                          <p:val>
                                            <p:strVal val="#ppt_y+#ppt_h*1.125000"/>
                                          </p:val>
                                        </p:tav>
                                        <p:tav tm="100000">
                                          <p:val>
                                            <p:strVal val="#ppt_y"/>
                                          </p:val>
                                        </p:tav>
                                      </p:tavLst>
                                    </p:anim>
                                    <p:animEffect transition="in" filter="wipe(up)">
                                      <p:cBhvr>
                                        <p:cTn id="34" dur="500"/>
                                        <p:tgtEl>
                                          <p:spTgt spid="19"/>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37"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barn(outVertical)">
                                      <p:cBhvr>
                                        <p:cTn id="39" dur="500"/>
                                        <p:tgtEl>
                                          <p:spTgt spid="10"/>
                                        </p:tgtEl>
                                      </p:cBhvr>
                                    </p:animEffect>
                                  </p:childTnLst>
                                </p:cTn>
                              </p:par>
                              <p:par>
                                <p:cTn id="40" presetID="22" presetClass="entr" presetSubtype="4" fill="hold" nodeType="with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down)">
                                      <p:cBhvr>
                                        <p:cTn id="42" dur="500"/>
                                        <p:tgtEl>
                                          <p:spTgt spid="14"/>
                                        </p:tgtEl>
                                      </p:cBhvr>
                                    </p:animEffect>
                                  </p:childTnLst>
                                </p:cTn>
                              </p:par>
                            </p:childTnLst>
                          </p:cTn>
                        </p:par>
                        <p:par>
                          <p:cTn id="43" fill="hold">
                            <p:stCondLst>
                              <p:cond delay="500"/>
                            </p:stCondLst>
                            <p:childTnLst>
                              <p:par>
                                <p:cTn id="44" presetID="22" presetClass="entr" presetSubtype="8" fill="hold" grpId="0" nodeType="after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wipe(left)">
                                      <p:cBhvr>
                                        <p:cTn id="46" dur="500"/>
                                        <p:tgtEl>
                                          <p:spTgt spid="11"/>
                                        </p:tgtEl>
                                      </p:cBhvr>
                                    </p:animEffect>
                                  </p:childTnLst>
                                </p:cTn>
                              </p:par>
                            </p:childTnLst>
                          </p:cTn>
                        </p:par>
                      </p:childTnLst>
                    </p:cTn>
                  </p:par>
                  <p:par>
                    <p:cTn id="47" fill="hold">
                      <p:stCondLst>
                        <p:cond delay="indefinite"/>
                      </p:stCondLst>
                      <p:childTnLst>
                        <p:par>
                          <p:cTn id="48" fill="hold">
                            <p:stCondLst>
                              <p:cond delay="0"/>
                            </p:stCondLst>
                            <p:childTnLst>
                              <p:par>
                                <p:cTn id="49" presetID="12" presetClass="entr" presetSubtype="4"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p:tgtEl>
                                          <p:spTgt spid="20"/>
                                        </p:tgtEl>
                                        <p:attrNameLst>
                                          <p:attrName>ppt_y</p:attrName>
                                        </p:attrNameLst>
                                      </p:cBhvr>
                                      <p:tavLst>
                                        <p:tav tm="0">
                                          <p:val>
                                            <p:strVal val="#ppt_y+#ppt_h*1.125000"/>
                                          </p:val>
                                        </p:tav>
                                        <p:tav tm="100000">
                                          <p:val>
                                            <p:strVal val="#ppt_y"/>
                                          </p:val>
                                        </p:tav>
                                      </p:tavLst>
                                    </p:anim>
                                    <p:animEffect transition="in" filter="wipe(up)">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37" fill="hold"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barn(outVertical)">
                                      <p:cBhvr>
                                        <p:cTn id="57" dur="500"/>
                                        <p:tgtEl>
                                          <p:spTgt spid="8"/>
                                        </p:tgtEl>
                                      </p:cBhvr>
                                    </p:animEffect>
                                  </p:childTnLst>
                                </p:cTn>
                              </p:par>
                              <p:par>
                                <p:cTn id="58" presetID="22" presetClass="entr" presetSubtype="4" fill="hold" nodeType="with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wipe(down)">
                                      <p:cBhvr>
                                        <p:cTn id="60" dur="500"/>
                                        <p:tgtEl>
                                          <p:spTgt spid="15"/>
                                        </p:tgtEl>
                                      </p:cBhvr>
                                    </p:animEffect>
                                  </p:childTnLst>
                                </p:cTn>
                              </p:par>
                            </p:childTnLst>
                          </p:cTn>
                        </p:par>
                        <p:par>
                          <p:cTn id="61" fill="hold">
                            <p:stCondLst>
                              <p:cond delay="500"/>
                            </p:stCondLst>
                            <p:childTnLst>
                              <p:par>
                                <p:cTn id="62" presetID="22" presetClass="entr" presetSubtype="8" fill="hold" grpId="0" nodeType="afterEffect">
                                  <p:stCondLst>
                                    <p:cond delay="0"/>
                                  </p:stCondLst>
                                  <p:childTnLst>
                                    <p:set>
                                      <p:cBhvr>
                                        <p:cTn id="63" dur="1" fill="hold">
                                          <p:stCondLst>
                                            <p:cond delay="0"/>
                                          </p:stCondLst>
                                        </p:cTn>
                                        <p:tgtEl>
                                          <p:spTgt spid="9"/>
                                        </p:tgtEl>
                                        <p:attrNameLst>
                                          <p:attrName>style.visibility</p:attrName>
                                        </p:attrNameLst>
                                      </p:cBhvr>
                                      <p:to>
                                        <p:strVal val="visible"/>
                                      </p:to>
                                    </p:set>
                                    <p:animEffect transition="in" filter="wipe(left)">
                                      <p:cBhvr>
                                        <p:cTn id="64" dur="500"/>
                                        <p:tgtEl>
                                          <p:spTgt spid="9"/>
                                        </p:tgtEl>
                                      </p:cBhvr>
                                    </p:animEffect>
                                  </p:childTnLst>
                                </p:cTn>
                              </p:par>
                            </p:childTnLst>
                          </p:cTn>
                        </p:par>
                      </p:childTnLst>
                    </p:cTn>
                  </p:par>
                  <p:par>
                    <p:cTn id="65" fill="hold">
                      <p:stCondLst>
                        <p:cond delay="indefinite"/>
                      </p:stCondLst>
                      <p:childTnLst>
                        <p:par>
                          <p:cTn id="66" fill="hold">
                            <p:stCondLst>
                              <p:cond delay="0"/>
                            </p:stCondLst>
                            <p:childTnLst>
                              <p:par>
                                <p:cTn id="67" presetID="12" presetClass="entr" presetSubtype="4" fill="hold" grpId="0" nodeType="clickEffect">
                                  <p:stCondLst>
                                    <p:cond delay="0"/>
                                  </p:stCondLst>
                                  <p:childTnLst>
                                    <p:set>
                                      <p:cBhvr>
                                        <p:cTn id="68" dur="1" fill="hold">
                                          <p:stCondLst>
                                            <p:cond delay="0"/>
                                          </p:stCondLst>
                                        </p:cTn>
                                        <p:tgtEl>
                                          <p:spTgt spid="21"/>
                                        </p:tgtEl>
                                        <p:attrNameLst>
                                          <p:attrName>style.visibility</p:attrName>
                                        </p:attrNameLst>
                                      </p:cBhvr>
                                      <p:to>
                                        <p:strVal val="visible"/>
                                      </p:to>
                                    </p:set>
                                    <p:anim calcmode="lin" valueType="num">
                                      <p:cBhvr additive="base">
                                        <p:cTn id="69" dur="500"/>
                                        <p:tgtEl>
                                          <p:spTgt spid="21"/>
                                        </p:tgtEl>
                                        <p:attrNameLst>
                                          <p:attrName>ppt_y</p:attrName>
                                        </p:attrNameLst>
                                      </p:cBhvr>
                                      <p:tavLst>
                                        <p:tav tm="0">
                                          <p:val>
                                            <p:strVal val="#ppt_y+#ppt_h*1.125000"/>
                                          </p:val>
                                        </p:tav>
                                        <p:tav tm="100000">
                                          <p:val>
                                            <p:strVal val="#ppt_y"/>
                                          </p:val>
                                        </p:tav>
                                      </p:tavLst>
                                    </p:anim>
                                    <p:animEffect transition="in" filter="wipe(up)">
                                      <p:cBhvr>
                                        <p:cTn id="70" dur="500"/>
                                        <p:tgtEl>
                                          <p:spTgt spid="21"/>
                                        </p:tgtEl>
                                      </p:cBhvr>
                                    </p:animEffect>
                                  </p:childTnLst>
                                </p:cTn>
                              </p:par>
                            </p:childTnLst>
                          </p:cTn>
                        </p:par>
                      </p:childTnLst>
                    </p:cTn>
                  </p:par>
                  <p:par>
                    <p:cTn id="71" fill="hold">
                      <p:stCondLst>
                        <p:cond delay="indefinite"/>
                      </p:stCondLst>
                      <p:childTnLst>
                        <p:par>
                          <p:cTn id="72" fill="hold">
                            <p:stCondLst>
                              <p:cond delay="0"/>
                            </p:stCondLst>
                            <p:childTnLst>
                              <p:par>
                                <p:cTn id="73" presetID="16" presetClass="entr" presetSubtype="37" fill="hold" nodeType="clickEffect">
                                  <p:stCondLst>
                                    <p:cond delay="0"/>
                                  </p:stCondLst>
                                  <p:childTnLst>
                                    <p:set>
                                      <p:cBhvr>
                                        <p:cTn id="74" dur="1" fill="hold">
                                          <p:stCondLst>
                                            <p:cond delay="0"/>
                                          </p:stCondLst>
                                        </p:cTn>
                                        <p:tgtEl>
                                          <p:spTgt spid="16"/>
                                        </p:tgtEl>
                                        <p:attrNameLst>
                                          <p:attrName>style.visibility</p:attrName>
                                        </p:attrNameLst>
                                      </p:cBhvr>
                                      <p:to>
                                        <p:strVal val="visible"/>
                                      </p:to>
                                    </p:set>
                                    <p:animEffect transition="in" filter="barn(outVertical)">
                                      <p:cBhvr>
                                        <p:cTn id="75" dur="500"/>
                                        <p:tgtEl>
                                          <p:spTgt spid="16"/>
                                        </p:tgtEl>
                                      </p:cBhvr>
                                    </p:animEffect>
                                  </p:childTnLst>
                                </p:cTn>
                              </p:par>
                              <p:par>
                                <p:cTn id="76" presetID="22" presetClass="entr" presetSubtype="4" fill="hold" nodeType="withEffect">
                                  <p:stCondLst>
                                    <p:cond delay="0"/>
                                  </p:stCondLst>
                                  <p:childTnLst>
                                    <p:set>
                                      <p:cBhvr>
                                        <p:cTn id="77" dur="1" fill="hold">
                                          <p:stCondLst>
                                            <p:cond delay="0"/>
                                          </p:stCondLst>
                                        </p:cTn>
                                        <p:tgtEl>
                                          <p:spTgt spid="18"/>
                                        </p:tgtEl>
                                        <p:attrNameLst>
                                          <p:attrName>style.visibility</p:attrName>
                                        </p:attrNameLst>
                                      </p:cBhvr>
                                      <p:to>
                                        <p:strVal val="visible"/>
                                      </p:to>
                                    </p:set>
                                    <p:animEffect transition="in" filter="wipe(down)">
                                      <p:cBhvr>
                                        <p:cTn id="78" dur="500"/>
                                        <p:tgtEl>
                                          <p:spTgt spid="18"/>
                                        </p:tgtEl>
                                      </p:cBhvr>
                                    </p:animEffect>
                                  </p:childTnLst>
                                </p:cTn>
                              </p:par>
                            </p:childTnLst>
                          </p:cTn>
                        </p:par>
                        <p:par>
                          <p:cTn id="79" fill="hold">
                            <p:stCondLst>
                              <p:cond delay="500"/>
                            </p:stCondLst>
                            <p:childTnLst>
                              <p:par>
                                <p:cTn id="80" presetID="22" presetClass="entr" presetSubtype="8" fill="hold" grpId="0" nodeType="after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wipe(left)">
                                      <p:cBhvr>
                                        <p:cTn id="82" dur="500"/>
                                        <p:tgtEl>
                                          <p:spTgt spid="17"/>
                                        </p:tgtEl>
                                      </p:cBhvr>
                                    </p:animEffect>
                                  </p:childTnLst>
                                </p:cTn>
                              </p:par>
                            </p:childTnLst>
                          </p:cTn>
                        </p:par>
                      </p:childTnLst>
                    </p:cTn>
                  </p:par>
                  <p:par>
                    <p:cTn id="83" fill="hold">
                      <p:stCondLst>
                        <p:cond delay="indefinite"/>
                      </p:stCondLst>
                      <p:childTnLst>
                        <p:par>
                          <p:cTn id="84" fill="hold">
                            <p:stCondLst>
                              <p:cond delay="0"/>
                            </p:stCondLst>
                            <p:childTnLst>
                              <p:par>
                                <p:cTn id="85" presetID="12" presetClass="entr" presetSubtype="4" fill="hold" grpId="0" nodeType="click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additive="base">
                                        <p:cTn id="87" dur="500"/>
                                        <p:tgtEl>
                                          <p:spTgt spid="22"/>
                                        </p:tgtEl>
                                        <p:attrNameLst>
                                          <p:attrName>ppt_y</p:attrName>
                                        </p:attrNameLst>
                                      </p:cBhvr>
                                      <p:tavLst>
                                        <p:tav tm="0">
                                          <p:val>
                                            <p:strVal val="#ppt_y+#ppt_h*1.125000"/>
                                          </p:val>
                                        </p:tav>
                                        <p:tav tm="100000">
                                          <p:val>
                                            <p:strVal val="#ppt_y"/>
                                          </p:val>
                                        </p:tav>
                                      </p:tavLst>
                                    </p:anim>
                                    <p:animEffect transition="in" filter="wipe(up)">
                                      <p:cBhvr>
                                        <p:cTn id="8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uiExpand="1" build="p"/>
      <p:bldP spid="9" grpId="0" animBg="1"/>
      <p:bldP spid="11" grpId="0" animBg="1"/>
      <p:bldP spid="17" grpId="0" animBg="1"/>
      <p:bldP spid="19" grpId="0"/>
      <p:bldP spid="20" grpId="0"/>
      <p:bldP spid="21"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ctrTitle"/>
          </p:nvPr>
        </p:nvSpPr>
        <p:spPr>
          <a:xfrm>
            <a:off x="1900989" y="2393528"/>
            <a:ext cx="8081211" cy="1546500"/>
          </a:xfrm>
          <a:prstGeom prst="rect">
            <a:avLst/>
          </a:prstGeom>
        </p:spPr>
        <p:txBody>
          <a:bodyPr lIns="91425" tIns="91425" rIns="91425" bIns="91425" anchor="b" anchorCtr="0">
            <a:noAutofit/>
          </a:bodyPr>
          <a:lstStyle/>
          <a:p>
            <a:r>
              <a:rPr lang="en" b="1" dirty="0"/>
              <a:t>Standard Score and Area Under the Normal Curve</a:t>
            </a:r>
          </a:p>
        </p:txBody>
      </p:sp>
      <p:sp>
        <p:nvSpPr>
          <p:cNvPr id="101" name="Shape 101"/>
          <p:cNvSpPr txBox="1">
            <a:spLocks noGrp="1"/>
          </p:cNvSpPr>
          <p:nvPr>
            <p:ph type="subTitle" idx="1"/>
          </p:nvPr>
        </p:nvSpPr>
        <p:spPr>
          <a:xfrm>
            <a:off x="2209800" y="3786737"/>
            <a:ext cx="7772400" cy="1046400"/>
          </a:xfrm>
          <a:prstGeom prst="rect">
            <a:avLst/>
          </a:prstGeom>
        </p:spPr>
        <p:txBody>
          <a:bodyPr lIns="91425" tIns="91425" rIns="91425" bIns="91425" anchor="t" anchorCtr="0">
            <a:noAutofit/>
          </a:bodyPr>
          <a:lstStyle/>
          <a:p>
            <a:r>
              <a:rPr lang="en-US" b="0" dirty="0"/>
              <a:t>How far do you mean? What are my chances?</a:t>
            </a:r>
            <a:endParaRPr lang="en" b="0" dirty="0"/>
          </a:p>
        </p:txBody>
      </p:sp>
    </p:spTree>
    <p:extLst>
      <p:ext uri="{BB962C8B-B14F-4D97-AF65-F5344CB8AC3E}">
        <p14:creationId xmlns:p14="http://schemas.microsoft.com/office/powerpoint/2010/main" val="1407757476"/>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500"/>
                                        <p:tgtEl>
                                          <p:spTgt spid="100"/>
                                        </p:tgtEl>
                                        <p:attrNameLst>
                                          <p:attrName>ppt_y</p:attrName>
                                        </p:attrNameLst>
                                      </p:cBhvr>
                                      <p:tavLst>
                                        <p:tav tm="0">
                                          <p:val>
                                            <p:strVal val="#ppt_y+#ppt_h*1.125000"/>
                                          </p:val>
                                        </p:tav>
                                        <p:tav tm="100000">
                                          <p:val>
                                            <p:strVal val="#ppt_y"/>
                                          </p:val>
                                        </p:tav>
                                      </p:tavLst>
                                    </p:anim>
                                    <p:animEffect transition="in" filter="wipe(up)">
                                      <p:cBhvr>
                                        <p:cTn id="8" dur="500"/>
                                        <p:tgtEl>
                                          <p:spTgt spid="100"/>
                                        </p:tgtEl>
                                      </p:cBhvr>
                                    </p:animEffect>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101">
                                            <p:txEl>
                                              <p:pRg st="0" end="0"/>
                                            </p:txEl>
                                          </p:spTgt>
                                        </p:tgtEl>
                                        <p:attrNameLst>
                                          <p:attrName>style.visibility</p:attrName>
                                        </p:attrNameLst>
                                      </p:cBhvr>
                                      <p:to>
                                        <p:strVal val="visible"/>
                                      </p:to>
                                    </p:set>
                                    <p:anim calcmode="lin" valueType="num">
                                      <p:cBhvr additive="base">
                                        <p:cTn id="12" dur="500"/>
                                        <p:tgtEl>
                                          <p:spTgt spid="101">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10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1" grpId="0" build="p"/>
    </p:bldLst>
  </p:timing>
</p:sld>
</file>

<file path=ppt/theme/theme1.xml><?xml version="1.0" encoding="utf-8"?>
<a:theme xmlns:a="http://schemas.openxmlformats.org/drawingml/2006/main" name="Anton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5621</TotalTime>
  <Words>843</Words>
  <Application>Microsoft Office PowerPoint</Application>
  <PresentationFormat>Widescreen</PresentationFormat>
  <Paragraphs>128</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Raleway</vt:lpstr>
      <vt:lpstr>Cambria Math</vt:lpstr>
      <vt:lpstr>Lato</vt:lpstr>
      <vt:lpstr>Arial</vt:lpstr>
      <vt:lpstr>Kyboshed</vt:lpstr>
      <vt:lpstr>Antonio template</vt:lpstr>
      <vt:lpstr>NORMAL DISTRIBUTIONS</vt:lpstr>
      <vt:lpstr>Session Objectives</vt:lpstr>
      <vt:lpstr>Normal Distributions and their Curve</vt:lpstr>
      <vt:lpstr>PowerPoint Presentation</vt:lpstr>
      <vt:lpstr>PowerPoint Presentation</vt:lpstr>
      <vt:lpstr>PowerPoint Presentation</vt:lpstr>
      <vt:lpstr>PowerPoint Presentation</vt:lpstr>
      <vt:lpstr>PowerPoint Presentation</vt:lpstr>
      <vt:lpstr>Standard Score and Area Under the Normal Curve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STUDY</dc:title>
  <dc:creator>Von Christopher</dc:creator>
  <cp:lastModifiedBy>Von Christopher  G. Chua</cp:lastModifiedBy>
  <cp:revision>111</cp:revision>
  <dcterms:modified xsi:type="dcterms:W3CDTF">2017-03-07T00:44:19Z</dcterms:modified>
</cp:coreProperties>
</file>