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83" r:id="rId2"/>
    <p:sldId id="329" r:id="rId3"/>
    <p:sldId id="362" r:id="rId4"/>
    <p:sldId id="361" r:id="rId5"/>
    <p:sldId id="341" r:id="rId6"/>
    <p:sldId id="397" r:id="rId7"/>
    <p:sldId id="352" r:id="rId8"/>
    <p:sldId id="388" r:id="rId9"/>
    <p:sldId id="392" r:id="rId10"/>
    <p:sldId id="389" r:id="rId11"/>
    <p:sldId id="393" r:id="rId12"/>
    <p:sldId id="394" r:id="rId13"/>
    <p:sldId id="354" r:id="rId14"/>
    <p:sldId id="390" r:id="rId15"/>
    <p:sldId id="391" r:id="rId16"/>
    <p:sldId id="395" r:id="rId17"/>
    <p:sldId id="396" r:id="rId18"/>
    <p:sldId id="356" r:id="rId19"/>
    <p:sldId id="384" r:id="rId20"/>
    <p:sldId id="385" r:id="rId21"/>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Lst>
        </p14:section>
        <p14:section name="SLIDE STARTERS" id="{ACC24B29-0CC7-491A-A98A-CF7CBDBE501E}">
          <p14:sldIdLst>
            <p14:sldId id="329"/>
            <p14:sldId id="362"/>
            <p14:sldId id="361"/>
            <p14:sldId id="341"/>
            <p14:sldId id="397"/>
            <p14:sldId id="352"/>
            <p14:sldId id="388"/>
            <p14:sldId id="392"/>
            <p14:sldId id="389"/>
            <p14:sldId id="393"/>
            <p14:sldId id="394"/>
            <p14:sldId id="354"/>
            <p14:sldId id="390"/>
            <p14:sldId id="391"/>
            <p14:sldId id="395"/>
            <p14:sldId id="396"/>
            <p14:sldId id="356"/>
            <p14:sldId id="384"/>
            <p14:sldId id="385"/>
          </p14:sldIdLst>
        </p14:section>
        <p14:section name="THANK YOU" id="{6CD91DAB-8EC3-4802-89E9-0F1C7022FB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1FF"/>
    <a:srgbClr val="E6E6E6"/>
    <a:srgbClr val="DC5924"/>
    <a:srgbClr val="B7472A"/>
    <a:srgbClr val="000000"/>
    <a:srgbClr val="FFFF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03" autoAdjust="0"/>
    <p:restoredTop sz="95039" autoAdjust="0"/>
  </p:normalViewPr>
  <p:slideViewPr>
    <p:cSldViewPr snapToGrid="0">
      <p:cViewPr varScale="1">
        <p:scale>
          <a:sx n="86" d="100"/>
          <a:sy n="86" d="100"/>
        </p:scale>
        <p:origin x="931" y="72"/>
      </p:cViewPr>
      <p:guideLst/>
    </p:cSldViewPr>
  </p:slideViewPr>
  <p:outlineViewPr>
    <p:cViewPr>
      <p:scale>
        <a:sx n="33" d="100"/>
        <a:sy n="33" d="100"/>
      </p:scale>
      <p:origin x="0" y="-1164"/>
    </p:cViewPr>
  </p:outlineViewPr>
  <p:notesTextViewPr>
    <p:cViewPr>
      <p:scale>
        <a:sx n="3" d="2"/>
        <a:sy n="3" d="2"/>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9/29/2017</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9/29/2017</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a:p>
        </p:txBody>
      </p:sp>
    </p:spTree>
    <p:extLst>
      <p:ext uri="{BB962C8B-B14F-4D97-AF65-F5344CB8AC3E}">
        <p14:creationId xmlns:p14="http://schemas.microsoft.com/office/powerpoint/2010/main" val="20768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4</a:t>
            </a:fld>
            <a:endParaRPr lang="en-US"/>
          </a:p>
        </p:txBody>
      </p:sp>
    </p:spTree>
    <p:extLst>
      <p:ext uri="{BB962C8B-B14F-4D97-AF65-F5344CB8AC3E}">
        <p14:creationId xmlns:p14="http://schemas.microsoft.com/office/powerpoint/2010/main" val="192094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Tip:</a:t>
            </a:r>
          </a:p>
          <a:p>
            <a:pPr algn="l"/>
            <a:r>
              <a:rPr lang="en-US" dirty="0"/>
              <a:t>When using complex image as full-bleed background add a transparency (70%-90%) fill layer to give contrast to text. </a:t>
            </a:r>
          </a:p>
        </p:txBody>
      </p:sp>
      <p:sp>
        <p:nvSpPr>
          <p:cNvPr id="4" name="Slide Number Placeholder 3"/>
          <p:cNvSpPr>
            <a:spLocks noGrp="1"/>
          </p:cNvSpPr>
          <p:nvPr>
            <p:ph type="sldNum" sz="quarter" idx="10"/>
          </p:nvPr>
        </p:nvSpPr>
        <p:spPr/>
        <p:txBody>
          <a:bodyPr/>
          <a:lstStyle/>
          <a:p>
            <a:fld id="{4CBCEA92-F142-4D57-B507-37BDAF44710C}" type="slidenum">
              <a:rPr lang="en-US" smtClean="0"/>
              <a:t>7</a:t>
            </a:fld>
            <a:endParaRPr lang="en-US"/>
          </a:p>
        </p:txBody>
      </p:sp>
    </p:spTree>
    <p:extLst>
      <p:ext uri="{BB962C8B-B14F-4D97-AF65-F5344CB8AC3E}">
        <p14:creationId xmlns:p14="http://schemas.microsoft.com/office/powerpoint/2010/main" val="13620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0" i="0" u="none" strike="noStrike" kern="1200" baseline="0" dirty="0">
                <a:solidFill>
                  <a:schemeClr val="tx1"/>
                </a:solidFill>
                <a:latin typeface="+mn-lt"/>
                <a:ea typeface="+mn-ea"/>
                <a:cs typeface="+mn-cs"/>
              </a:rPr>
              <a:t>A convincing narrative hook might include one or more of the following types of</a:t>
            </a:r>
          </a:p>
          <a:p>
            <a:r>
              <a:rPr lang="en-PH" sz="1200" b="0" i="0" u="none" strike="noStrike" kern="1200" baseline="0" dirty="0">
                <a:solidFill>
                  <a:schemeClr val="tx1"/>
                </a:solidFill>
                <a:latin typeface="+mn-lt"/>
                <a:ea typeface="+mn-ea"/>
                <a:cs typeface="+mn-cs"/>
              </a:rPr>
              <a:t>information:</a:t>
            </a:r>
            <a:endParaRPr lang="en-PH" dirty="0"/>
          </a:p>
        </p:txBody>
      </p:sp>
      <p:sp>
        <p:nvSpPr>
          <p:cNvPr id="4" name="Slide Number Placeholder 3"/>
          <p:cNvSpPr>
            <a:spLocks noGrp="1"/>
          </p:cNvSpPr>
          <p:nvPr>
            <p:ph type="sldNum" sz="quarter" idx="10"/>
          </p:nvPr>
        </p:nvSpPr>
        <p:spPr/>
        <p:txBody>
          <a:bodyPr/>
          <a:lstStyle/>
          <a:p>
            <a:fld id="{4CBCEA92-F142-4D57-B507-37BDAF44710C}" type="slidenum">
              <a:rPr lang="en-US" smtClean="0"/>
              <a:t>12</a:t>
            </a:fld>
            <a:endParaRPr lang="en-US"/>
          </a:p>
        </p:txBody>
      </p:sp>
    </p:spTree>
    <p:extLst>
      <p:ext uri="{BB962C8B-B14F-4D97-AF65-F5344CB8AC3E}">
        <p14:creationId xmlns:p14="http://schemas.microsoft.com/office/powerpoint/2010/main" val="188052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3A5C127-CB05-47B6-8D1E-7BC74A68F50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9/29/2017 9:21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97713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18</a:t>
            </a:fld>
            <a:endParaRPr lang="en-US"/>
          </a:p>
        </p:txBody>
      </p:sp>
    </p:spTree>
    <p:extLst>
      <p:ext uri="{BB962C8B-B14F-4D97-AF65-F5344CB8AC3E}">
        <p14:creationId xmlns:p14="http://schemas.microsoft.com/office/powerpoint/2010/main" val="118961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flipH="1">
            <a:off x="7911255" y="4253573"/>
            <a:ext cx="299565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en-US" sz="2000" dirty="0">
                <a:gradFill>
                  <a:gsLst>
                    <a:gs pos="0">
                      <a:srgbClr val="75D1FF">
                        <a:lumMod val="5000"/>
                        <a:lumOff val="95000"/>
                      </a:srgbClr>
                    </a:gs>
                    <a:gs pos="100000">
                      <a:srgbClr val="FFFFFF"/>
                    </a:gs>
                  </a:gsLst>
                  <a:lin ang="5400000" scaled="1"/>
                </a:gradFill>
                <a:latin typeface="Montserrat Alternates" panose="00000500000000000000" pitchFamily="50" charset="0"/>
              </a:rPr>
              <a:t>Practical Research 2</a:t>
            </a: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1463333" y="2257842"/>
            <a:ext cx="6772352" cy="1588127"/>
          </a:xfrm>
        </p:spPr>
        <p:txBody>
          <a:bodyPr/>
          <a:lstStyle/>
          <a:p>
            <a:r>
              <a:rPr lang="en-US" sz="5400" dirty="0"/>
              <a:t>The PROBLEM and its BACKGROUND</a:t>
            </a:r>
          </a:p>
        </p:txBody>
      </p:sp>
      <p:sp>
        <p:nvSpPr>
          <p:cNvPr id="8" name="Text Placeholder 7"/>
          <p:cNvSpPr>
            <a:spLocks noGrp="1"/>
          </p:cNvSpPr>
          <p:nvPr>
            <p:ph type="body" sz="quarter" idx="13"/>
          </p:nvPr>
        </p:nvSpPr>
        <p:spPr>
          <a:xfrm>
            <a:off x="2229994" y="3732072"/>
            <a:ext cx="6135342" cy="978729"/>
          </a:xfrm>
        </p:spPr>
        <p:txBody>
          <a:bodyPr/>
          <a:lstStyle/>
          <a:p>
            <a:r>
              <a:rPr lang="en-PH" sz="3200" spc="0" dirty="0">
                <a:solidFill>
                  <a:schemeClr val="accent4">
                    <a:lumMod val="40000"/>
                    <a:lumOff val="60000"/>
                  </a:schemeClr>
                </a:solidFill>
                <a:latin typeface="Montserrat Alternates" panose="00000500000000000000" pitchFamily="50" charset="0"/>
              </a:rPr>
              <a:t>Identifying Inquiry and Stating the Problem</a:t>
            </a:r>
            <a:endParaRPr lang="en-US" sz="3200" spc="0" dirty="0">
              <a:solidFill>
                <a:schemeClr val="accent4">
                  <a:lumMod val="40000"/>
                  <a:lumOff val="60000"/>
                </a:schemeClr>
              </a:solidFill>
              <a:latin typeface="Montserrat Alternates" panose="00000500000000000000" pitchFamily="50" charset="0"/>
            </a:endParaRPr>
          </a:p>
        </p:txBody>
      </p:sp>
      <p:sp>
        <p:nvSpPr>
          <p:cNvPr id="19" name="Freeform: Shape 18"/>
          <p:cNvSpPr/>
          <p:nvPr/>
        </p:nvSpPr>
        <p:spPr>
          <a:xfrm>
            <a:off x="7066536" y="4361548"/>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a:p>
        </p:txBody>
      </p:sp>
      <p:sp>
        <p:nvSpPr>
          <p:cNvPr id="17" name="Text Placeholder 7">
            <a:extLst>
              <a:ext uri="{FF2B5EF4-FFF2-40B4-BE49-F238E27FC236}">
                <a16:creationId xmlns:a16="http://schemas.microsoft.com/office/drawing/2014/main" id="{BDC3D0AF-F3FE-4837-B98B-CB029138F3CD}"/>
              </a:ext>
            </a:extLst>
          </p:cNvPr>
          <p:cNvSpPr txBox="1">
            <a:spLocks/>
          </p:cNvSpPr>
          <p:nvPr/>
        </p:nvSpPr>
        <p:spPr>
          <a:xfrm>
            <a:off x="8194131" y="5735676"/>
            <a:ext cx="3984981" cy="4801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2800" b="0" spc="0" dirty="0">
                <a:solidFill>
                  <a:schemeClr val="tx1"/>
                </a:solidFill>
                <a:latin typeface="+mj-lt"/>
              </a:rPr>
              <a:t>Von Christopher G. Chua</a:t>
            </a:r>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2" presetClass="entr" presetSubtype="6" fill="hold" grpId="0" nodeType="withEffect">
                                  <p:stCondLst>
                                    <p:cond delay="75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1+#ppt_w/2"/>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2" fill="hold" grpId="0" nodeType="withEffect">
                                  <p:stCondLst>
                                    <p:cond delay="750"/>
                                  </p:stCondLst>
                                  <p:childTnLst>
                                    <p:set>
                                      <p:cBhvr>
                                        <p:cTn id="58" dur="1" fill="hold">
                                          <p:stCondLst>
                                            <p:cond delay="0"/>
                                          </p:stCondLst>
                                        </p:cTn>
                                        <p:tgtEl>
                                          <p:spTgt spid="8">
                                            <p:txEl>
                                              <p:pRg st="0" end="0"/>
                                            </p:txEl>
                                          </p:spTgt>
                                        </p:tgtEl>
                                        <p:attrNameLst>
                                          <p:attrName>style.visibility</p:attrName>
                                        </p:attrNameLst>
                                      </p:cBhvr>
                                      <p:to>
                                        <p:strVal val="visible"/>
                                      </p:to>
                                    </p:set>
                                    <p:anim calcmode="lin" valueType="num">
                                      <p:cBhvr additive="base">
                                        <p:cTn id="59"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1250"/>
                            </p:stCondLst>
                            <p:childTnLst>
                              <p:par>
                                <p:cTn id="62" presetID="1" presetClass="entr" presetSubtype="0"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childTnLst>
                                </p:cTn>
                              </p:par>
                            </p:childTnLst>
                          </p:cTn>
                        </p:par>
                        <p:par>
                          <p:cTn id="64" fill="hold">
                            <p:stCondLst>
                              <p:cond delay="1250"/>
                            </p:stCondLst>
                            <p:childTnLst>
                              <p:par>
                                <p:cTn id="65" presetID="2" presetClass="entr" presetSubtype="8" decel="10000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650" fill="hold"/>
                                        <p:tgtEl>
                                          <p:spTgt spid="46"/>
                                        </p:tgtEl>
                                        <p:attrNameLst>
                                          <p:attrName>ppt_x</p:attrName>
                                        </p:attrNameLst>
                                      </p:cBhvr>
                                      <p:tavLst>
                                        <p:tav tm="0">
                                          <p:val>
                                            <p:strVal val="0-#ppt_w/2"/>
                                          </p:val>
                                        </p:tav>
                                        <p:tav tm="100000">
                                          <p:val>
                                            <p:strVal val="#ppt_x"/>
                                          </p:val>
                                        </p:tav>
                                      </p:tavLst>
                                    </p:anim>
                                    <p:anim calcmode="lin" valueType="num">
                                      <p:cBhvr additive="base">
                                        <p:cTn id="68" dur="650" fill="hold"/>
                                        <p:tgtEl>
                                          <p:spTgt spid="46"/>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1+#ppt_w/2"/>
                                          </p:val>
                                        </p:tav>
                                        <p:tav tm="100000">
                                          <p:val>
                                            <p:strVal val="#ppt_x"/>
                                          </p:val>
                                        </p:tav>
                                      </p:tavLst>
                                    </p:anim>
                                    <p:anim calcmode="lin" valueType="num">
                                      <p:cBhvr additive="base">
                                        <p:cTn id="7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7" grpId="0"/>
      <p:bldP spid="8" grpId="0" build="p"/>
      <p:bldP spid="19"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10</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247629" y="276968"/>
            <a:ext cx="9718430" cy="5262979"/>
          </a:xfrm>
          <a:prstGeom prst="rect">
            <a:avLst/>
          </a:prstGeom>
          <a:noFill/>
        </p:spPr>
        <p:txBody>
          <a:bodyPr wrap="square" rtlCol="0">
            <a:spAutoFit/>
          </a:bodyPr>
          <a:lstStyle/>
          <a:p>
            <a:r>
              <a:rPr lang="en-PH" sz="2400" dirty="0">
                <a:solidFill>
                  <a:srgbClr val="00B050"/>
                </a:solidFill>
                <a:latin typeface="Raleway" panose="020B0503030101060003" pitchFamily="34" charset="0"/>
              </a:rPr>
              <a:t>Microsoft found that since the year 2000 the average attention span dropped from 12 seconds to eight seconds. That is less than the nine-second attention span of the average goldfish.</a:t>
            </a:r>
          </a:p>
          <a:p>
            <a:endParaRPr lang="en-PH" sz="2400" dirty="0">
              <a:latin typeface="Raleway" panose="020B0503030101060003" pitchFamily="34" charset="0"/>
            </a:endParaRPr>
          </a:p>
          <a:p>
            <a:r>
              <a:rPr lang="en-PH" sz="2400" dirty="0">
                <a:solidFill>
                  <a:srgbClr val="C00000"/>
                </a:solidFill>
                <a:latin typeface="Raleway" panose="020B0503030101060003" pitchFamily="34" charset="0"/>
              </a:rPr>
              <a:t>In the Philippines, there is still a limited number of literature that directly links the use of social media to attention span, especially those that look into the Senior High School (SHS) students and their ability to maintain concentration. Furthermore, the international researches conducted on this topic does not provide evidence that the results transcend through different cultural backgrounds and age groups.</a:t>
            </a:r>
            <a:r>
              <a:rPr lang="en-PH" sz="2400" dirty="0">
                <a:latin typeface="Raleway" panose="020B0503030101060003" pitchFamily="34" charset="0"/>
              </a:rPr>
              <a:t> </a:t>
            </a:r>
            <a:r>
              <a:rPr lang="en-PH" sz="2400" dirty="0">
                <a:solidFill>
                  <a:schemeClr val="accent6">
                    <a:lumMod val="75000"/>
                  </a:schemeClr>
                </a:solidFill>
                <a:latin typeface="Raleway" panose="020B0503030101060003" pitchFamily="34" charset="0"/>
              </a:rPr>
              <a:t>It is in this light that the purpose of this study to determine whether social media usage possess any significant relationship with the attention span of Grade 12 students of De La Salle </a:t>
            </a:r>
            <a:r>
              <a:rPr lang="en-PH" sz="2400" dirty="0" err="1">
                <a:solidFill>
                  <a:schemeClr val="accent6">
                    <a:lumMod val="75000"/>
                  </a:schemeClr>
                </a:solidFill>
                <a:latin typeface="Raleway" panose="020B0503030101060003" pitchFamily="34" charset="0"/>
              </a:rPr>
              <a:t>Araneta</a:t>
            </a:r>
            <a:r>
              <a:rPr lang="en-PH" sz="2400" dirty="0">
                <a:solidFill>
                  <a:schemeClr val="accent6">
                    <a:lumMod val="75000"/>
                  </a:schemeClr>
                </a:solidFill>
                <a:latin typeface="Raleway" panose="020B0503030101060003" pitchFamily="34" charset="0"/>
              </a:rPr>
              <a:t> University.</a:t>
            </a:r>
          </a:p>
        </p:txBody>
      </p:sp>
    </p:spTree>
    <p:extLst>
      <p:ext uri="{BB962C8B-B14F-4D97-AF65-F5344CB8AC3E}">
        <p14:creationId xmlns:p14="http://schemas.microsoft.com/office/powerpoint/2010/main" val="67256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11</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607549" y="688401"/>
            <a:ext cx="4513091" cy="6001643"/>
          </a:xfrm>
          <a:prstGeom prst="rect">
            <a:avLst/>
          </a:prstGeom>
          <a:noFill/>
        </p:spPr>
        <p:txBody>
          <a:bodyPr wrap="square" rtlCol="0">
            <a:spAutoFit/>
          </a:bodyPr>
          <a:lstStyle/>
          <a:p>
            <a:r>
              <a:rPr lang="en-PH" sz="2400" dirty="0">
                <a:latin typeface="Raleway" panose="020B0503030101060003" pitchFamily="34" charset="0"/>
              </a:rPr>
              <a:t>Over the past decade, social media has drastically increased its breadth in terms of the number of people who use it significantly. In fact, Facebook alone, as of January 2017 has reached a record high of approximately 1,850,000,000 active users as compared to 400 million in 2012 (Smith, 2017). This exponential increase in social media activity has fueled the interest of various researchers on the effect of social media usage.</a:t>
            </a:r>
            <a:r>
              <a:rPr lang="en-PH" sz="2400" dirty="0">
                <a:solidFill>
                  <a:srgbClr val="0070C0"/>
                </a:solidFill>
                <a:latin typeface="Raleway" panose="020B0503030101060003" pitchFamily="34" charset="0"/>
              </a:rPr>
              <a:t> </a:t>
            </a:r>
            <a:endParaRPr lang="en-PH" sz="2400" dirty="0">
              <a:latin typeface="Raleway" panose="020B0503030101060003" pitchFamily="34" charset="0"/>
            </a:endParaRPr>
          </a:p>
        </p:txBody>
      </p:sp>
      <p:sp>
        <p:nvSpPr>
          <p:cNvPr id="4" name="TextBox 3">
            <a:extLst>
              <a:ext uri="{FF2B5EF4-FFF2-40B4-BE49-F238E27FC236}">
                <a16:creationId xmlns:a16="http://schemas.microsoft.com/office/drawing/2014/main" id="{73EE9CCA-8917-4126-B7EB-2227F9253FF0}"/>
              </a:ext>
            </a:extLst>
          </p:cNvPr>
          <p:cNvSpPr txBox="1"/>
          <p:nvPr/>
        </p:nvSpPr>
        <p:spPr>
          <a:xfrm>
            <a:off x="5555130" y="688401"/>
            <a:ext cx="5915171" cy="5016758"/>
          </a:xfrm>
          <a:prstGeom prst="rect">
            <a:avLst/>
          </a:prstGeom>
          <a:noFill/>
        </p:spPr>
        <p:txBody>
          <a:bodyPr wrap="square" rtlCol="0">
            <a:spAutoFit/>
          </a:bodyPr>
          <a:lstStyle/>
          <a:p>
            <a:pPr algn="ctr"/>
            <a:r>
              <a:rPr lang="en-PH" sz="4000" dirty="0">
                <a:latin typeface="Raleway" panose="020B0503030101060003" pitchFamily="34" charset="0"/>
              </a:rPr>
              <a:t>What do you notice about the opening paragraph of the Background of the Study?</a:t>
            </a:r>
          </a:p>
          <a:p>
            <a:pPr algn="ctr"/>
            <a:endParaRPr lang="en-PH" sz="4000" dirty="0">
              <a:latin typeface="Raleway" panose="020B0503030101060003" pitchFamily="34" charset="0"/>
            </a:endParaRPr>
          </a:p>
          <a:p>
            <a:pPr algn="ctr"/>
            <a:r>
              <a:rPr lang="en-PH" sz="4000" dirty="0">
                <a:latin typeface="Raleway" panose="020B0503030101060003" pitchFamily="34" charset="0"/>
              </a:rPr>
              <a:t>This is what you call the </a:t>
            </a:r>
            <a:r>
              <a:rPr lang="en-PH" sz="4000" b="1" dirty="0">
                <a:solidFill>
                  <a:srgbClr val="C00000"/>
                </a:solidFill>
                <a:latin typeface="Raleway" panose="020B0503030101060003" pitchFamily="34" charset="0"/>
              </a:rPr>
              <a:t>NARRATIVE HOOK.</a:t>
            </a:r>
          </a:p>
        </p:txBody>
      </p:sp>
    </p:spTree>
    <p:extLst>
      <p:ext uri="{BB962C8B-B14F-4D97-AF65-F5344CB8AC3E}">
        <p14:creationId xmlns:p14="http://schemas.microsoft.com/office/powerpoint/2010/main" val="209626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12</a:t>
            </a:fld>
            <a:endParaRPr lang="en-US"/>
          </a:p>
        </p:txBody>
      </p:sp>
      <p:sp>
        <p:nvSpPr>
          <p:cNvPr id="4" name="TextBox 3">
            <a:extLst>
              <a:ext uri="{FF2B5EF4-FFF2-40B4-BE49-F238E27FC236}">
                <a16:creationId xmlns:a16="http://schemas.microsoft.com/office/drawing/2014/main" id="{73EE9CCA-8917-4126-B7EB-2227F9253FF0}"/>
              </a:ext>
            </a:extLst>
          </p:cNvPr>
          <p:cNvSpPr txBox="1"/>
          <p:nvPr/>
        </p:nvSpPr>
        <p:spPr>
          <a:xfrm>
            <a:off x="845308" y="505521"/>
            <a:ext cx="4588265" cy="707886"/>
          </a:xfrm>
          <a:prstGeom prst="rect">
            <a:avLst/>
          </a:prstGeom>
          <a:noFill/>
        </p:spPr>
        <p:txBody>
          <a:bodyPr wrap="square" rtlCol="0">
            <a:spAutoFit/>
          </a:bodyPr>
          <a:lstStyle/>
          <a:p>
            <a:r>
              <a:rPr lang="en-PH" sz="4000" b="1" dirty="0">
                <a:solidFill>
                  <a:srgbClr val="C00000"/>
                </a:solidFill>
                <a:latin typeface="Raleway" panose="020B0503030101060003" pitchFamily="34" charset="0"/>
              </a:rPr>
              <a:t>NARRATIVE HOOK</a:t>
            </a:r>
          </a:p>
        </p:txBody>
      </p:sp>
      <p:sp>
        <p:nvSpPr>
          <p:cNvPr id="2" name="TextBox 1">
            <a:extLst>
              <a:ext uri="{FF2B5EF4-FFF2-40B4-BE49-F238E27FC236}">
                <a16:creationId xmlns:a16="http://schemas.microsoft.com/office/drawing/2014/main" id="{3A144FFD-6809-4726-A2E3-19B0635E6FF8}"/>
              </a:ext>
            </a:extLst>
          </p:cNvPr>
          <p:cNvSpPr txBox="1"/>
          <p:nvPr/>
        </p:nvSpPr>
        <p:spPr>
          <a:xfrm>
            <a:off x="297180" y="1310640"/>
            <a:ext cx="5684520" cy="954107"/>
          </a:xfrm>
          <a:prstGeom prst="rect">
            <a:avLst/>
          </a:prstGeom>
          <a:noFill/>
        </p:spPr>
        <p:txBody>
          <a:bodyPr wrap="square" rtlCol="0">
            <a:spAutoFit/>
          </a:bodyPr>
          <a:lstStyle/>
          <a:p>
            <a:pPr algn="ctr"/>
            <a:r>
              <a:rPr lang="en-PH" sz="2800" dirty="0">
                <a:solidFill>
                  <a:srgbClr val="002060"/>
                </a:solidFill>
              </a:rPr>
              <a:t>It serves the important function of drawing the reader into a study.</a:t>
            </a:r>
            <a:endParaRPr lang="en-PH" sz="4000" dirty="0">
              <a:solidFill>
                <a:srgbClr val="002060"/>
              </a:solidFill>
            </a:endParaRPr>
          </a:p>
        </p:txBody>
      </p:sp>
      <p:cxnSp>
        <p:nvCxnSpPr>
          <p:cNvPr id="8" name="Straight Connector 7">
            <a:extLst>
              <a:ext uri="{FF2B5EF4-FFF2-40B4-BE49-F238E27FC236}">
                <a16:creationId xmlns:a16="http://schemas.microsoft.com/office/drawing/2014/main" id="{6D3E7B05-2A50-4CAE-9405-90FCD706C394}"/>
              </a:ext>
            </a:extLst>
          </p:cNvPr>
          <p:cNvCxnSpPr/>
          <p:nvPr/>
        </p:nvCxnSpPr>
        <p:spPr>
          <a:xfrm>
            <a:off x="845308" y="1213407"/>
            <a:ext cx="4588265"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EBAB70-F7F8-4D5E-A90B-80FCAB34F280}"/>
              </a:ext>
            </a:extLst>
          </p:cNvPr>
          <p:cNvSpPr txBox="1"/>
          <p:nvPr/>
        </p:nvSpPr>
        <p:spPr>
          <a:xfrm>
            <a:off x="426719" y="2392459"/>
            <a:ext cx="5237855" cy="3108543"/>
          </a:xfrm>
          <a:prstGeom prst="rect">
            <a:avLst/>
          </a:prstGeom>
          <a:noFill/>
        </p:spPr>
        <p:txBody>
          <a:bodyPr wrap="square" rtlCol="0">
            <a:spAutoFit/>
          </a:bodyPr>
          <a:lstStyle/>
          <a:p>
            <a:r>
              <a:rPr lang="en-PH" sz="2800" dirty="0"/>
              <a:t>cause the reader to </a:t>
            </a:r>
          </a:p>
          <a:p>
            <a:pPr marL="285750" indent="-285750">
              <a:buFont typeface="Wingdings" panose="05000000000000000000" pitchFamily="2" charset="2"/>
              <a:buChar char="ü"/>
            </a:pPr>
            <a:r>
              <a:rPr lang="en-PH" sz="2800" dirty="0"/>
              <a:t>pay attention </a:t>
            </a:r>
          </a:p>
          <a:p>
            <a:pPr marL="285750" indent="-285750">
              <a:buFont typeface="Wingdings" panose="05000000000000000000" pitchFamily="2" charset="2"/>
              <a:buChar char="ü"/>
            </a:pPr>
            <a:r>
              <a:rPr lang="en-PH" sz="2800" dirty="0"/>
              <a:t>elicit emotional or attitudinal responses,</a:t>
            </a:r>
          </a:p>
          <a:p>
            <a:pPr marL="285750" indent="-285750">
              <a:buFont typeface="Wingdings" panose="05000000000000000000" pitchFamily="2" charset="2"/>
              <a:buChar char="ü"/>
            </a:pPr>
            <a:r>
              <a:rPr lang="en-PH" sz="2800" dirty="0"/>
              <a:t>spark interest, and</a:t>
            </a:r>
          </a:p>
          <a:p>
            <a:pPr marL="285750" indent="-285750">
              <a:buFont typeface="Wingdings" panose="05000000000000000000" pitchFamily="2" charset="2"/>
              <a:buChar char="ü"/>
            </a:pPr>
            <a:r>
              <a:rPr lang="en-PH" sz="2800" dirty="0"/>
              <a:t>encourage the reader to continue reading.</a:t>
            </a:r>
          </a:p>
        </p:txBody>
      </p:sp>
      <p:sp>
        <p:nvSpPr>
          <p:cNvPr id="10" name="TextBox 9">
            <a:extLst>
              <a:ext uri="{FF2B5EF4-FFF2-40B4-BE49-F238E27FC236}">
                <a16:creationId xmlns:a16="http://schemas.microsoft.com/office/drawing/2014/main" id="{7F073C4E-B527-4360-B2F9-99E1045A5304}"/>
              </a:ext>
            </a:extLst>
          </p:cNvPr>
          <p:cNvSpPr txBox="1"/>
          <p:nvPr/>
        </p:nvSpPr>
        <p:spPr>
          <a:xfrm>
            <a:off x="6096000" y="525293"/>
            <a:ext cx="5651687" cy="5940088"/>
          </a:xfrm>
          <a:prstGeom prst="rect">
            <a:avLst/>
          </a:prstGeom>
          <a:noFill/>
        </p:spPr>
        <p:txBody>
          <a:bodyPr wrap="square" rtlCol="0">
            <a:spAutoFit/>
          </a:bodyPr>
          <a:lstStyle/>
          <a:p>
            <a:pPr marL="457200" indent="-457200">
              <a:buFont typeface="Arial" panose="020B0604020202020204" pitchFamily="34" charset="0"/>
              <a:buChar char="•"/>
            </a:pPr>
            <a:r>
              <a:rPr lang="en-PH" sz="2800" dirty="0"/>
              <a:t>Statistical data</a:t>
            </a:r>
          </a:p>
          <a:p>
            <a:r>
              <a:rPr lang="en-PH" sz="2400" i="1" dirty="0"/>
              <a:t>“More than 50% of the adult population experiences depression today.”</a:t>
            </a:r>
          </a:p>
          <a:p>
            <a:pPr marL="457200" indent="-457200">
              <a:buFont typeface="Arial" panose="020B0604020202020204" pitchFamily="34" charset="0"/>
              <a:buChar char="•"/>
            </a:pPr>
            <a:r>
              <a:rPr lang="en-PH" sz="2800" dirty="0"/>
              <a:t>A provocative question </a:t>
            </a:r>
          </a:p>
          <a:p>
            <a:r>
              <a:rPr lang="en-PH" sz="2400" i="1" dirty="0"/>
              <a:t>“Why are school policies that ban smoking in high schools not being enforced?”</a:t>
            </a:r>
          </a:p>
          <a:p>
            <a:pPr marL="457200" indent="-457200">
              <a:buFont typeface="Arial" panose="020B0604020202020204" pitchFamily="34" charset="0"/>
              <a:buChar char="•"/>
            </a:pPr>
            <a:r>
              <a:rPr lang="en-PH" sz="2800" dirty="0"/>
              <a:t>A clear need for research </a:t>
            </a:r>
          </a:p>
          <a:p>
            <a:r>
              <a:rPr lang="en-PH" sz="2400" i="1" dirty="0"/>
              <a:t>“School suspension is drawing increased attention among education researchers.”</a:t>
            </a:r>
          </a:p>
          <a:p>
            <a:pPr marL="457200" indent="-457200">
              <a:buFont typeface="Arial" panose="020B0604020202020204" pitchFamily="34" charset="0"/>
              <a:buChar char="•"/>
            </a:pPr>
            <a:r>
              <a:rPr lang="en-PH" sz="2800" dirty="0"/>
              <a:t>The intent or purpose of the study </a:t>
            </a:r>
          </a:p>
          <a:p>
            <a:r>
              <a:rPr lang="en-PH" sz="2400" i="1" dirty="0"/>
              <a:t>“The intent of this study is to examine how clients construe the therapist–client relationship.”</a:t>
            </a:r>
          </a:p>
        </p:txBody>
      </p:sp>
    </p:spTree>
    <p:extLst>
      <p:ext uri="{BB962C8B-B14F-4D97-AF65-F5344CB8AC3E}">
        <p14:creationId xmlns:p14="http://schemas.microsoft.com/office/powerpoint/2010/main" val="5575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Effect transition="in" filter="fade">
                                      <p:cBhvr>
                                        <p:cTn id="43" dur="500"/>
                                        <p:tgtEl>
                                          <p:spTgt spid="9">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xEl>
                                              <p:pRg st="2" end="2"/>
                                            </p:txEl>
                                          </p:spTgt>
                                        </p:tgtEl>
                                        <p:attrNameLst>
                                          <p:attrName>style.visibility</p:attrName>
                                        </p:attrNameLst>
                                      </p:cBhvr>
                                      <p:to>
                                        <p:strVal val="visible"/>
                                      </p:to>
                                    </p:set>
                                    <p:animEffect transition="in" filter="fade">
                                      <p:cBhvr>
                                        <p:cTn id="58" dur="500"/>
                                        <p:tgtEl>
                                          <p:spTgt spid="10">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fade">
                                      <p:cBhvr>
                                        <p:cTn id="63" dur="500"/>
                                        <p:tgtEl>
                                          <p:spTgt spid="10">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xEl>
                                              <p:pRg st="4" end="4"/>
                                            </p:txEl>
                                          </p:spTgt>
                                        </p:tgtEl>
                                        <p:attrNameLst>
                                          <p:attrName>style.visibility</p:attrName>
                                        </p:attrNameLst>
                                      </p:cBhvr>
                                      <p:to>
                                        <p:strVal val="visible"/>
                                      </p:to>
                                    </p:set>
                                    <p:animEffect transition="in" filter="fade">
                                      <p:cBhvr>
                                        <p:cTn id="68" dur="500"/>
                                        <p:tgtEl>
                                          <p:spTgt spid="10">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0">
                                            <p:txEl>
                                              <p:pRg st="5" end="5"/>
                                            </p:txEl>
                                          </p:spTgt>
                                        </p:tgtEl>
                                        <p:attrNameLst>
                                          <p:attrName>style.visibility</p:attrName>
                                        </p:attrNameLst>
                                      </p:cBhvr>
                                      <p:to>
                                        <p:strVal val="visible"/>
                                      </p:to>
                                    </p:set>
                                    <p:animEffect transition="in" filter="fade">
                                      <p:cBhvr>
                                        <p:cTn id="73" dur="500"/>
                                        <p:tgtEl>
                                          <p:spTgt spid="10">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0">
                                            <p:txEl>
                                              <p:pRg st="6" end="6"/>
                                            </p:txEl>
                                          </p:spTgt>
                                        </p:tgtEl>
                                        <p:attrNameLst>
                                          <p:attrName>style.visibility</p:attrName>
                                        </p:attrNameLst>
                                      </p:cBhvr>
                                      <p:to>
                                        <p:strVal val="visible"/>
                                      </p:to>
                                    </p:set>
                                    <p:animEffect transition="in" filter="fade">
                                      <p:cBhvr>
                                        <p:cTn id="78" dur="500"/>
                                        <p:tgtEl>
                                          <p:spTgt spid="10">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txEl>
                                              <p:pRg st="7" end="7"/>
                                            </p:txEl>
                                          </p:spTgt>
                                        </p:tgtEl>
                                        <p:attrNameLst>
                                          <p:attrName>style.visibility</p:attrName>
                                        </p:attrNameLst>
                                      </p:cBhvr>
                                      <p:to>
                                        <p:strVal val="visible"/>
                                      </p:to>
                                    </p:set>
                                    <p:animEffect transition="in" filter="fade">
                                      <p:cBhvr>
                                        <p:cTn id="83"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build="p"/>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icture Placeholder 44"/>
          <p:cNvSpPr>
            <a:spLocks noGrp="1"/>
          </p:cNvSpPr>
          <p:nvPr>
            <p:ph type="pic" sz="quarter" idx="10"/>
          </p:nvPr>
        </p:nvSpPr>
        <p:spPr/>
      </p:sp>
      <p:sp>
        <p:nvSpPr>
          <p:cNvPr id="2" name="Slide Number Placeholder 1"/>
          <p:cNvSpPr>
            <a:spLocks noGrp="1"/>
          </p:cNvSpPr>
          <p:nvPr>
            <p:ph type="sldNum" sz="quarter" idx="4"/>
          </p:nvPr>
        </p:nvSpPr>
        <p:spPr>
          <a:xfrm>
            <a:off x="11766616" y="6492875"/>
            <a:ext cx="393567" cy="365125"/>
          </a:xfrm>
        </p:spPr>
        <p:txBody>
          <a:bodyPr/>
          <a:lstStyle/>
          <a:p>
            <a:fld id="{5AE1514C-5E56-4738-A1FF-4B1CFD2A3E36}" type="slidenum">
              <a:rPr lang="en-US" smtClean="0"/>
              <a:pPr/>
              <a:t>13</a:t>
            </a:fld>
            <a:endParaRPr lang="en-US" dirty="0"/>
          </a:p>
        </p:txBody>
      </p:sp>
      <p:sp>
        <p:nvSpPr>
          <p:cNvPr id="13" name="Content Placeholder 12"/>
          <p:cNvSpPr>
            <a:spLocks noGrp="1"/>
          </p:cNvSpPr>
          <p:nvPr>
            <p:ph idx="18"/>
          </p:nvPr>
        </p:nvSpPr>
        <p:spPr/>
        <p:txBody>
          <a:bodyPr/>
          <a:lstStyle/>
          <a:p>
            <a:r>
              <a:rPr lang="en-US" dirty="0"/>
              <a:t>2</a:t>
            </a:r>
          </a:p>
        </p:txBody>
      </p:sp>
      <p:sp>
        <p:nvSpPr>
          <p:cNvPr id="8" name="Text Placeholder 5">
            <a:extLst>
              <a:ext uri="{FF2B5EF4-FFF2-40B4-BE49-F238E27FC236}">
                <a16:creationId xmlns:a16="http://schemas.microsoft.com/office/drawing/2014/main" id="{7A61193A-C07E-4830-8752-573D6DED4EC6}"/>
              </a:ext>
            </a:extLst>
          </p:cNvPr>
          <p:cNvSpPr txBox="1">
            <a:spLocks/>
          </p:cNvSpPr>
          <p:nvPr/>
        </p:nvSpPr>
        <p:spPr>
          <a:xfrm>
            <a:off x="1237893" y="1143435"/>
            <a:ext cx="3614524" cy="590931"/>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PH" dirty="0">
                <a:solidFill>
                  <a:schemeClr val="tx1"/>
                </a:solidFill>
              </a:rPr>
              <a:t>STATEMENT OF THE PROBLEM</a:t>
            </a:r>
          </a:p>
        </p:txBody>
      </p:sp>
      <p:sp>
        <p:nvSpPr>
          <p:cNvPr id="9" name="Text Placeholder 5">
            <a:extLst>
              <a:ext uri="{FF2B5EF4-FFF2-40B4-BE49-F238E27FC236}">
                <a16:creationId xmlns:a16="http://schemas.microsoft.com/office/drawing/2014/main" id="{FD0D9FFF-CF5E-4DE3-B52E-102455F562E1}"/>
              </a:ext>
            </a:extLst>
          </p:cNvPr>
          <p:cNvSpPr txBox="1">
            <a:spLocks/>
          </p:cNvSpPr>
          <p:nvPr/>
        </p:nvSpPr>
        <p:spPr>
          <a:xfrm>
            <a:off x="169035" y="2252325"/>
            <a:ext cx="5960269" cy="757130"/>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PH" sz="2400" dirty="0">
                <a:solidFill>
                  <a:schemeClr val="tx2">
                    <a:lumMod val="50000"/>
                  </a:schemeClr>
                </a:solidFill>
              </a:rPr>
              <a:t>This section contains the purpose statements and the research question(s).</a:t>
            </a:r>
          </a:p>
        </p:txBody>
      </p:sp>
      <p:sp>
        <p:nvSpPr>
          <p:cNvPr id="15" name="Text Placeholder 70">
            <a:extLst>
              <a:ext uri="{FF2B5EF4-FFF2-40B4-BE49-F238E27FC236}">
                <a16:creationId xmlns:a16="http://schemas.microsoft.com/office/drawing/2014/main" id="{4F5658DB-E2A0-49C0-B8E1-8C20085FAAE9}"/>
              </a:ext>
            </a:extLst>
          </p:cNvPr>
          <p:cNvSpPr txBox="1">
            <a:spLocks/>
          </p:cNvSpPr>
          <p:nvPr/>
        </p:nvSpPr>
        <p:spPr>
          <a:xfrm>
            <a:off x="0" y="3178508"/>
            <a:ext cx="6097487" cy="3315780"/>
          </a:xfrm>
          <a:prstGeom prst="rect">
            <a:avLst/>
          </a:prstGeom>
          <a:solidFill>
            <a:schemeClr val="bg1">
              <a:alpha val="50000"/>
            </a:schemeClr>
          </a:solid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PH" sz="2400" dirty="0">
                <a:solidFill>
                  <a:schemeClr val="tx1"/>
                </a:solidFill>
              </a:rPr>
              <a:t>“</a:t>
            </a:r>
            <a:r>
              <a:rPr lang="en-PH" sz="2400" i="1" dirty="0">
                <a:solidFill>
                  <a:schemeClr val="tx1"/>
                </a:solidFill>
              </a:rPr>
              <a:t>This study (or research) aims to…(</a:t>
            </a:r>
            <a:r>
              <a:rPr lang="en-PH" sz="2400" dirty="0">
                <a:solidFill>
                  <a:schemeClr val="tx1"/>
                </a:solidFill>
              </a:rPr>
              <a:t>make congruent with title</a:t>
            </a:r>
            <a:r>
              <a:rPr lang="en-PH" sz="2400" i="1" dirty="0">
                <a:solidFill>
                  <a:schemeClr val="tx1"/>
                </a:solidFill>
              </a:rPr>
              <a:t>).”</a:t>
            </a:r>
          </a:p>
          <a:p>
            <a:pPr>
              <a:spcAft>
                <a:spcPts val="1200"/>
              </a:spcAft>
            </a:pPr>
            <a:r>
              <a:rPr lang="en-PH" sz="2400" i="1" dirty="0">
                <a:solidFill>
                  <a:schemeClr val="tx1"/>
                </a:solidFill>
              </a:rPr>
              <a:t>“Specifically, this research (or study) seeks to answer the following questions:”</a:t>
            </a:r>
          </a:p>
          <a:p>
            <a:pPr>
              <a:spcAft>
                <a:spcPts val="1200"/>
              </a:spcAft>
            </a:pPr>
            <a:r>
              <a:rPr lang="en-PH" sz="2400" dirty="0">
                <a:solidFill>
                  <a:schemeClr val="tx1"/>
                </a:solidFill>
              </a:rPr>
              <a:t>Phrase questions with the data to be collected in mind. Answer the questions and rephrase question, if your intended answer does not match the question.</a:t>
            </a:r>
          </a:p>
        </p:txBody>
      </p:sp>
      <p:cxnSp>
        <p:nvCxnSpPr>
          <p:cNvPr id="10" name="Straight Connector 9">
            <a:extLst>
              <a:ext uri="{FF2B5EF4-FFF2-40B4-BE49-F238E27FC236}">
                <a16:creationId xmlns:a16="http://schemas.microsoft.com/office/drawing/2014/main" id="{EA1E9C2F-AE37-40EC-8E7A-523BD4D9AFE1}"/>
              </a:ext>
            </a:extLst>
          </p:cNvPr>
          <p:cNvCxnSpPr>
            <a:cxnSpLocks/>
          </p:cNvCxnSpPr>
          <p:nvPr/>
        </p:nvCxnSpPr>
        <p:spPr>
          <a:xfrm>
            <a:off x="1231392" y="2217649"/>
            <a:ext cx="3611642" cy="0"/>
          </a:xfrm>
          <a:prstGeom prst="line">
            <a:avLst/>
          </a:prstGeom>
          <a:ln w="57150">
            <a:solidFill>
              <a:srgbClr val="75D1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7218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250"/>
                                        <p:tgtEl>
                                          <p:spTgt spid="8"/>
                                        </p:tgtEl>
                                        <p:attrNameLst>
                                          <p:attrName>ppt_y</p:attrName>
                                        </p:attrNameLst>
                                      </p:cBhvr>
                                      <p:tavLst>
                                        <p:tav tm="0">
                                          <p:val>
                                            <p:strVal val="#ppt_y+#ppt_h*1.125000"/>
                                          </p:val>
                                        </p:tav>
                                        <p:tav tm="100000">
                                          <p:val>
                                            <p:strVal val="#ppt_y"/>
                                          </p:val>
                                        </p:tav>
                                      </p:tavLst>
                                    </p:anim>
                                    <p:animEffect transition="in" filter="wipe(up)">
                                      <p:cBhvr>
                                        <p:cTn id="17" dur="250"/>
                                        <p:tgtEl>
                                          <p:spTgt spid="8"/>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250"/>
                                        <p:tgtEl>
                                          <p:spTgt spid="9"/>
                                        </p:tgtEl>
                                        <p:attrNameLst>
                                          <p:attrName>ppt_y</p:attrName>
                                        </p:attrNameLst>
                                      </p:cBhvr>
                                      <p:tavLst>
                                        <p:tav tm="0">
                                          <p:val>
                                            <p:strVal val="#ppt_y-#ppt_h*1.125000"/>
                                          </p:val>
                                        </p:tav>
                                        <p:tav tm="100000">
                                          <p:val>
                                            <p:strVal val="#ppt_y"/>
                                          </p:val>
                                        </p:tav>
                                      </p:tavLst>
                                    </p:anim>
                                    <p:animEffect transition="in" filter="wipe(down)">
                                      <p:cBhvr>
                                        <p:cTn id="21" dur="25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bg/>
                                          </p:spTgt>
                                        </p:tgtEl>
                                        <p:attrNameLst>
                                          <p:attrName>style.visibility</p:attrName>
                                        </p:attrNameLst>
                                      </p:cBhvr>
                                      <p:to>
                                        <p:strVal val="visible"/>
                                      </p:to>
                                    </p:set>
                                    <p:anim calcmode="lin" valueType="num">
                                      <p:cBhvr additive="base">
                                        <p:cTn id="26"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xEl>
                                              <p:pRg st="1" end="1"/>
                                            </p:txEl>
                                          </p:spTgt>
                                        </p:tgtEl>
                                        <p:attrNameLst>
                                          <p:attrName>style.visibility</p:attrName>
                                        </p:attrNameLst>
                                      </p:cBhvr>
                                      <p:to>
                                        <p:strVal val="visible"/>
                                      </p:to>
                                    </p:set>
                                    <p:anim calcmode="lin" valueType="num">
                                      <p:cBhvr additive="base">
                                        <p:cTn id="38"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 calcmode="lin" valueType="num">
                                      <p:cBhvr additive="base">
                                        <p:cTn id="4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8" grpId="0"/>
      <p:bldP spid="9" grpId="0"/>
      <p:bldP spid="1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14</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033670" y="676309"/>
            <a:ext cx="10416209" cy="5509200"/>
          </a:xfrm>
          <a:prstGeom prst="rect">
            <a:avLst/>
          </a:prstGeom>
          <a:noFill/>
        </p:spPr>
        <p:txBody>
          <a:bodyPr wrap="square" rtlCol="0">
            <a:spAutoFit/>
          </a:bodyPr>
          <a:lstStyle/>
          <a:p>
            <a:pPr algn="ctr"/>
            <a:r>
              <a:rPr lang="en-PH" sz="2800" b="1" dirty="0">
                <a:latin typeface="Raleway" panose="020B0503030101060003" pitchFamily="34" charset="0"/>
              </a:rPr>
              <a:t>STATEMENT OF THE PROBLEM</a:t>
            </a:r>
          </a:p>
          <a:p>
            <a:endParaRPr lang="en-PH" dirty="0">
              <a:latin typeface="Raleway" panose="020B0503030101060003" pitchFamily="34" charset="0"/>
            </a:endParaRPr>
          </a:p>
          <a:p>
            <a:r>
              <a:rPr lang="en-PH" sz="2400" dirty="0">
                <a:latin typeface="Raleway" panose="020B0503030101060003" pitchFamily="34" charset="0"/>
              </a:rPr>
              <a:t>This study generally aims to determine if SHS students’ use of social media possess significant relationship with their attention span in class.</a:t>
            </a:r>
          </a:p>
          <a:p>
            <a:endParaRPr lang="en-PH" sz="2400" dirty="0">
              <a:latin typeface="Raleway" panose="020B0503030101060003" pitchFamily="34" charset="0"/>
            </a:endParaRPr>
          </a:p>
          <a:p>
            <a:r>
              <a:rPr lang="en-PH" sz="2400" dirty="0">
                <a:latin typeface="Raleway" panose="020B0503030101060003" pitchFamily="34" charset="0"/>
              </a:rPr>
              <a:t>Specifically, this study shall seek answers to the following questions:</a:t>
            </a:r>
          </a:p>
          <a:p>
            <a:pPr marL="342900" indent="-342900">
              <a:buFont typeface="+mj-lt"/>
              <a:buAutoNum type="arabicPeriod"/>
            </a:pPr>
            <a:r>
              <a:rPr lang="en-PH" sz="2400" dirty="0">
                <a:latin typeface="Raleway" panose="020B0503030101060003" pitchFamily="34" charset="0"/>
              </a:rPr>
              <a:t>What is the level of social media usage of Grade 12 students of De La Salle </a:t>
            </a:r>
            <a:r>
              <a:rPr lang="en-PH" sz="2400" dirty="0" err="1">
                <a:latin typeface="Raleway" panose="020B0503030101060003" pitchFamily="34" charset="0"/>
              </a:rPr>
              <a:t>Araneta</a:t>
            </a:r>
            <a:r>
              <a:rPr lang="en-PH" sz="2400" dirty="0">
                <a:latin typeface="Raleway" panose="020B0503030101060003" pitchFamily="34" charset="0"/>
              </a:rPr>
              <a:t> University (DLSAU) in terms of:</a:t>
            </a:r>
          </a:p>
          <a:p>
            <a:pPr marL="800100" lvl="1" indent="-342900">
              <a:buFont typeface="+mj-lt"/>
              <a:buAutoNum type="alphaLcPeriod"/>
            </a:pPr>
            <a:r>
              <a:rPr lang="en-PH" sz="2400" dirty="0">
                <a:latin typeface="Raleway" panose="020B0503030101060003" pitchFamily="34" charset="0"/>
              </a:rPr>
              <a:t>forms of social media?</a:t>
            </a:r>
          </a:p>
          <a:p>
            <a:pPr marL="800100" lvl="1" indent="-342900">
              <a:buFont typeface="+mj-lt"/>
              <a:buAutoNum type="alphaLcPeriod"/>
            </a:pPr>
            <a:r>
              <a:rPr lang="en-PH" sz="2400" dirty="0">
                <a:latin typeface="Raleway" panose="020B0503030101060003" pitchFamily="34" charset="0"/>
              </a:rPr>
              <a:t>frequency of social media use?</a:t>
            </a:r>
          </a:p>
          <a:p>
            <a:pPr marL="800100" lvl="1" indent="-342900">
              <a:buFont typeface="+mj-lt"/>
              <a:buAutoNum type="alphaLcPeriod"/>
            </a:pPr>
            <a:r>
              <a:rPr lang="en-PH" sz="2400" dirty="0">
                <a:latin typeface="Raleway" panose="020B0503030101060003" pitchFamily="34" charset="0"/>
              </a:rPr>
              <a:t>mode of social media use?</a:t>
            </a:r>
          </a:p>
          <a:p>
            <a:pPr marL="342900" indent="-342900">
              <a:buFont typeface="+mj-lt"/>
              <a:buAutoNum type="arabicPeriod"/>
            </a:pPr>
            <a:r>
              <a:rPr lang="en-PH" sz="2400" dirty="0">
                <a:latin typeface="Raleway" panose="020B0503030101060003" pitchFamily="34" charset="0"/>
              </a:rPr>
              <a:t>What is the attention span in class of Grade 12 students of DLSAU?</a:t>
            </a:r>
          </a:p>
          <a:p>
            <a:pPr marL="342900" indent="-342900">
              <a:buFont typeface="+mj-lt"/>
              <a:buAutoNum type="arabicPeriod"/>
            </a:pPr>
            <a:r>
              <a:rPr lang="en-PH" sz="2400" dirty="0">
                <a:latin typeface="Raleway" panose="020B0503030101060003" pitchFamily="34" charset="0"/>
              </a:rPr>
              <a:t>Is there a significant relationship between the frequency of social media use and the attention span of Grade 12 students of DLSAU?</a:t>
            </a:r>
          </a:p>
          <a:p>
            <a:endParaRPr lang="en-PH" dirty="0">
              <a:latin typeface="Raleway" panose="020B0503030101060003" pitchFamily="34" charset="0"/>
            </a:endParaRPr>
          </a:p>
        </p:txBody>
      </p:sp>
    </p:spTree>
    <p:extLst>
      <p:ext uri="{BB962C8B-B14F-4D97-AF65-F5344CB8AC3E}">
        <p14:creationId xmlns:p14="http://schemas.microsoft.com/office/powerpoint/2010/main" val="30915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15</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064870" y="878949"/>
            <a:ext cx="10243595" cy="4893647"/>
          </a:xfrm>
          <a:prstGeom prst="rect">
            <a:avLst/>
          </a:prstGeom>
          <a:noFill/>
        </p:spPr>
        <p:txBody>
          <a:bodyPr wrap="square" rtlCol="0">
            <a:spAutoFit/>
          </a:bodyPr>
          <a:lstStyle/>
          <a:p>
            <a:pPr algn="ctr"/>
            <a:r>
              <a:rPr lang="en-PH" sz="2800" b="1" dirty="0">
                <a:latin typeface="Raleway" panose="020B0503030101060003" pitchFamily="34" charset="0"/>
              </a:rPr>
              <a:t>RQ: Does a SHS student’s academic performance in Math have any association with his/her stress tolerance?</a:t>
            </a:r>
          </a:p>
          <a:p>
            <a:endParaRPr lang="en-PH" dirty="0">
              <a:latin typeface="Raleway" panose="020B0503030101060003" pitchFamily="34" charset="0"/>
            </a:endParaRPr>
          </a:p>
          <a:p>
            <a:r>
              <a:rPr lang="en-PH" sz="2000" dirty="0">
                <a:latin typeface="Raleway" panose="020B0503030101060003" pitchFamily="34" charset="0"/>
              </a:rPr>
              <a:t>This study generally aims to determine if a SHS students’ academic performance in Mathematics have any association with his/her stress tolerance.</a:t>
            </a:r>
          </a:p>
          <a:p>
            <a:endParaRPr lang="en-PH" sz="2000" dirty="0">
              <a:latin typeface="Raleway" panose="020B0503030101060003" pitchFamily="34" charset="0"/>
            </a:endParaRPr>
          </a:p>
          <a:p>
            <a:r>
              <a:rPr lang="en-PH" sz="2000" dirty="0">
                <a:latin typeface="Raleway" panose="020B0503030101060003" pitchFamily="34" charset="0"/>
              </a:rPr>
              <a:t>Specifically, this study shall seek answers to the following questions:</a:t>
            </a:r>
          </a:p>
          <a:p>
            <a:pPr marL="342900" indent="-342900">
              <a:buFont typeface="+mj-lt"/>
              <a:buAutoNum type="arabicPeriod"/>
            </a:pPr>
            <a:r>
              <a:rPr lang="en-PH" sz="2000" dirty="0">
                <a:latin typeface="Raleway" panose="020B0503030101060003" pitchFamily="34" charset="0"/>
              </a:rPr>
              <a:t>What is the demographic profile of Grade 11 students of DLSAU in terms of:</a:t>
            </a:r>
          </a:p>
          <a:p>
            <a:pPr marL="800100" lvl="1" indent="-342900">
              <a:buFont typeface="+mj-lt"/>
              <a:buAutoNum type="alphaLcPeriod"/>
            </a:pPr>
            <a:r>
              <a:rPr lang="en-PH" sz="2000" dirty="0">
                <a:latin typeface="Raleway" panose="020B0503030101060003" pitchFamily="34" charset="0"/>
              </a:rPr>
              <a:t>sex?;</a:t>
            </a:r>
          </a:p>
          <a:p>
            <a:pPr marL="800100" lvl="1" indent="-342900">
              <a:buFont typeface="+mj-lt"/>
              <a:buAutoNum type="alphaLcPeriod"/>
            </a:pPr>
            <a:r>
              <a:rPr lang="en-PH" sz="2000" dirty="0">
                <a:latin typeface="Raleway" panose="020B0503030101060003" pitchFamily="34" charset="0"/>
              </a:rPr>
              <a:t>SHS strand?; and</a:t>
            </a:r>
          </a:p>
          <a:p>
            <a:pPr marL="800100" lvl="1" indent="-342900">
              <a:buFont typeface="+mj-lt"/>
              <a:buAutoNum type="alphaLcPeriod"/>
            </a:pPr>
            <a:r>
              <a:rPr lang="en-PH" sz="2000" dirty="0">
                <a:latin typeface="Raleway" panose="020B0503030101060003" pitchFamily="34" charset="0"/>
              </a:rPr>
              <a:t>final grade in General Mathematics?</a:t>
            </a:r>
          </a:p>
          <a:p>
            <a:pPr marL="342900" indent="-342900">
              <a:buFont typeface="+mj-lt"/>
              <a:buAutoNum type="arabicPeriod"/>
            </a:pPr>
            <a:r>
              <a:rPr lang="en-PH" sz="2000" dirty="0">
                <a:latin typeface="Raleway" panose="020B0503030101060003" pitchFamily="34" charset="0"/>
              </a:rPr>
              <a:t>What is the level of stress tolerance of Grade 11 students of DLSAU?</a:t>
            </a:r>
          </a:p>
          <a:p>
            <a:pPr marL="342900" indent="-342900">
              <a:buFont typeface="+mj-lt"/>
              <a:buAutoNum type="arabicPeriod"/>
            </a:pPr>
            <a:r>
              <a:rPr lang="en-PH" sz="2000" dirty="0">
                <a:latin typeface="Raleway" panose="020B0503030101060003" pitchFamily="34" charset="0"/>
              </a:rPr>
              <a:t>Is there a significant relationship between the DLSAU Grade 11 students’ final grade in General Mathematics and their level of stress tolerance?</a:t>
            </a:r>
          </a:p>
          <a:p>
            <a:endParaRPr lang="en-PH" dirty="0">
              <a:latin typeface="Raleway" panose="020B0503030101060003" pitchFamily="34" charset="0"/>
            </a:endParaRPr>
          </a:p>
        </p:txBody>
      </p:sp>
    </p:spTree>
    <p:extLst>
      <p:ext uri="{BB962C8B-B14F-4D97-AF65-F5344CB8AC3E}">
        <p14:creationId xmlns:p14="http://schemas.microsoft.com/office/powerpoint/2010/main" val="212685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16</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868101" y="430856"/>
            <a:ext cx="10718157" cy="6401753"/>
          </a:xfrm>
          <a:prstGeom prst="rect">
            <a:avLst/>
          </a:prstGeom>
          <a:noFill/>
        </p:spPr>
        <p:txBody>
          <a:bodyPr wrap="square" rtlCol="0">
            <a:spAutoFit/>
          </a:bodyPr>
          <a:lstStyle/>
          <a:p>
            <a:pPr algn="ctr"/>
            <a:r>
              <a:rPr lang="en-PH" sz="2800" b="1" dirty="0">
                <a:latin typeface="Raleway" panose="020B0503030101060003" pitchFamily="34" charset="0"/>
              </a:rPr>
              <a:t>RQ: What traits of a professor do SHS students consider important? </a:t>
            </a:r>
          </a:p>
          <a:p>
            <a:endParaRPr lang="en-PH" dirty="0">
              <a:latin typeface="Raleway" panose="020B0503030101060003" pitchFamily="34" charset="0"/>
            </a:endParaRPr>
          </a:p>
          <a:p>
            <a:r>
              <a:rPr lang="en-PH" sz="2000" dirty="0">
                <a:latin typeface="Raleway" panose="020B0503030101060003" pitchFamily="34" charset="0"/>
              </a:rPr>
              <a:t>This study generally aims to identify the traits or characteristics of a professor that SHS students believe are important.</a:t>
            </a:r>
          </a:p>
          <a:p>
            <a:endParaRPr lang="en-PH" sz="2000" dirty="0">
              <a:latin typeface="Raleway" panose="020B0503030101060003" pitchFamily="34" charset="0"/>
            </a:endParaRPr>
          </a:p>
          <a:p>
            <a:r>
              <a:rPr lang="en-PH" sz="2000" dirty="0">
                <a:latin typeface="Raleway" panose="020B0503030101060003" pitchFamily="34" charset="0"/>
              </a:rPr>
              <a:t>Specifically, this study shall seek answers to the following questions:</a:t>
            </a:r>
          </a:p>
          <a:p>
            <a:pPr marL="342900" indent="-342900">
              <a:buFont typeface="+mj-lt"/>
              <a:buAutoNum type="arabicPeriod"/>
            </a:pPr>
            <a:r>
              <a:rPr lang="en-PH" sz="2000" dirty="0">
                <a:latin typeface="Raleway" panose="020B0503030101060003" pitchFamily="34" charset="0"/>
              </a:rPr>
              <a:t>What is the demographic profile of SHS students of DLSAU in terms of:</a:t>
            </a:r>
          </a:p>
          <a:p>
            <a:pPr marL="800100" lvl="1" indent="-342900">
              <a:buFont typeface="+mj-lt"/>
              <a:buAutoNum type="alphaLcPeriod"/>
            </a:pPr>
            <a:r>
              <a:rPr lang="en-PH" sz="2000" dirty="0">
                <a:latin typeface="Raleway" panose="020B0503030101060003" pitchFamily="34" charset="0"/>
              </a:rPr>
              <a:t>sex?;</a:t>
            </a:r>
          </a:p>
          <a:p>
            <a:pPr marL="800100" lvl="1" indent="-342900">
              <a:buFont typeface="+mj-lt"/>
              <a:buAutoNum type="alphaLcPeriod"/>
            </a:pPr>
            <a:r>
              <a:rPr lang="en-PH" sz="2000" dirty="0">
                <a:latin typeface="Raleway" panose="020B0503030101060003" pitchFamily="34" charset="0"/>
              </a:rPr>
              <a:t>grade level?; and</a:t>
            </a:r>
          </a:p>
          <a:p>
            <a:pPr marL="800100" lvl="1" indent="-342900">
              <a:buFont typeface="+mj-lt"/>
              <a:buAutoNum type="alphaLcPeriod"/>
            </a:pPr>
            <a:r>
              <a:rPr lang="en-PH" sz="2000" dirty="0">
                <a:latin typeface="Raleway" panose="020B0503030101060003" pitchFamily="34" charset="0"/>
              </a:rPr>
              <a:t>SHS strand?</a:t>
            </a:r>
          </a:p>
          <a:p>
            <a:pPr marL="342900" indent="-342900">
              <a:buFont typeface="+mj-lt"/>
              <a:buAutoNum type="arabicPeriod"/>
            </a:pPr>
            <a:r>
              <a:rPr lang="en-PH" sz="2000" dirty="0">
                <a:latin typeface="Raleway" panose="020B0503030101060003" pitchFamily="34" charset="0"/>
              </a:rPr>
              <a:t>What is the degree of importance of the following traits of a professor according to SHS students of DLSAU:</a:t>
            </a:r>
          </a:p>
          <a:p>
            <a:pPr marL="800100" lvl="1" indent="-342900">
              <a:buFont typeface="+mj-lt"/>
              <a:buAutoNum type="alphaLcPeriod"/>
            </a:pPr>
            <a:r>
              <a:rPr lang="en-PH" sz="2000" dirty="0">
                <a:latin typeface="Raleway" panose="020B0503030101060003" pitchFamily="34" charset="0"/>
              </a:rPr>
              <a:t>physical appearance?;</a:t>
            </a:r>
          </a:p>
          <a:p>
            <a:pPr marL="800100" lvl="1" indent="-342900">
              <a:buFont typeface="+mj-lt"/>
              <a:buAutoNum type="alphaLcPeriod"/>
            </a:pPr>
            <a:r>
              <a:rPr lang="en-PH" sz="2000" dirty="0">
                <a:latin typeface="Raleway" panose="020B0503030101060003" pitchFamily="34" charset="0"/>
              </a:rPr>
              <a:t>intelligence?;</a:t>
            </a:r>
          </a:p>
          <a:p>
            <a:pPr marL="800100" lvl="1" indent="-342900">
              <a:buFont typeface="+mj-lt"/>
              <a:buAutoNum type="alphaLcPeriod"/>
            </a:pPr>
            <a:r>
              <a:rPr lang="en-PH" sz="2000" dirty="0">
                <a:latin typeface="Raleway" panose="020B0503030101060003" pitchFamily="34" charset="0"/>
              </a:rPr>
              <a:t>humor?;</a:t>
            </a:r>
          </a:p>
          <a:p>
            <a:pPr marL="800100" lvl="1" indent="-342900">
              <a:buFont typeface="+mj-lt"/>
              <a:buAutoNum type="alphaLcPeriod"/>
            </a:pPr>
            <a:r>
              <a:rPr lang="en-PH" sz="2000" dirty="0">
                <a:latin typeface="Raleway" panose="020B0503030101060003" pitchFamily="34" charset="0"/>
              </a:rPr>
              <a:t>strictness?;</a:t>
            </a:r>
          </a:p>
          <a:p>
            <a:pPr marL="800100" lvl="1" indent="-342900">
              <a:buFont typeface="+mj-lt"/>
              <a:buAutoNum type="alphaLcPeriod"/>
            </a:pPr>
            <a:r>
              <a:rPr lang="en-PH" sz="2000" dirty="0">
                <a:latin typeface="Raleway" panose="020B0503030101060003" pitchFamily="34" charset="0"/>
              </a:rPr>
              <a:t>communication skills?</a:t>
            </a:r>
          </a:p>
          <a:p>
            <a:pPr marL="342900" indent="-342900">
              <a:buFont typeface="+mj-lt"/>
              <a:buAutoNum type="arabicPeriod"/>
            </a:pPr>
            <a:r>
              <a:rPr lang="en-PH" sz="2000" dirty="0">
                <a:latin typeface="Raleway" panose="020B0503030101060003" pitchFamily="34" charset="0"/>
              </a:rPr>
              <a:t>Is there a significant difference between the male students’ preferred professor traits and that of female students? </a:t>
            </a:r>
          </a:p>
        </p:txBody>
      </p:sp>
    </p:spTree>
    <p:extLst>
      <p:ext uri="{BB962C8B-B14F-4D97-AF65-F5344CB8AC3E}">
        <p14:creationId xmlns:p14="http://schemas.microsoft.com/office/powerpoint/2010/main" val="426760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500"/>
                                        <p:tgtEl>
                                          <p:spTgt spid="7">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12" end="12"/>
                                            </p:txEl>
                                          </p:spTgt>
                                        </p:tgtEl>
                                        <p:attrNameLst>
                                          <p:attrName>style.visibility</p:attrName>
                                        </p:attrNameLst>
                                      </p:cBhvr>
                                      <p:to>
                                        <p:strVal val="visible"/>
                                      </p:to>
                                    </p:set>
                                    <p:animEffect transition="in" filter="fade">
                                      <p:cBhvr>
                                        <p:cTn id="45" dur="500"/>
                                        <p:tgtEl>
                                          <p:spTgt spid="7">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xEl>
                                              <p:pRg st="13" end="13"/>
                                            </p:txEl>
                                          </p:spTgt>
                                        </p:tgtEl>
                                        <p:attrNameLst>
                                          <p:attrName>style.visibility</p:attrName>
                                        </p:attrNameLst>
                                      </p:cBhvr>
                                      <p:to>
                                        <p:strVal val="visible"/>
                                      </p:to>
                                    </p:set>
                                    <p:animEffect transition="in" filter="fade">
                                      <p:cBhvr>
                                        <p:cTn id="48" dur="500"/>
                                        <p:tgtEl>
                                          <p:spTgt spid="7">
                                            <p:txEl>
                                              <p:pRg st="13" end="1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animEffect transition="in" filter="fade">
                                      <p:cBhvr>
                                        <p:cTn id="51" dur="500"/>
                                        <p:tgtEl>
                                          <p:spTgt spid="7">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xEl>
                                              <p:pRg st="15" end="15"/>
                                            </p:txEl>
                                          </p:spTgt>
                                        </p:tgtEl>
                                        <p:attrNameLst>
                                          <p:attrName>style.visibility</p:attrName>
                                        </p:attrNameLst>
                                      </p:cBhvr>
                                      <p:to>
                                        <p:strVal val="visible"/>
                                      </p:to>
                                    </p:set>
                                    <p:animEffect transition="in" filter="fade">
                                      <p:cBhvr>
                                        <p:cTn id="56" dur="500"/>
                                        <p:tgtEl>
                                          <p:spTgt spid="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17</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868101" y="430856"/>
            <a:ext cx="10718157" cy="5847755"/>
          </a:xfrm>
          <a:prstGeom prst="rect">
            <a:avLst/>
          </a:prstGeom>
          <a:noFill/>
        </p:spPr>
        <p:txBody>
          <a:bodyPr wrap="square" rtlCol="0">
            <a:spAutoFit/>
          </a:bodyPr>
          <a:lstStyle/>
          <a:p>
            <a:pPr algn="ctr"/>
            <a:r>
              <a:rPr lang="en-PH" sz="2800" b="1" dirty="0">
                <a:latin typeface="Raleway" panose="020B0503030101060003" pitchFamily="34" charset="0"/>
              </a:rPr>
              <a:t>RQ: Can a new packaging improve the selling power of &lt;product&gt;?</a:t>
            </a:r>
          </a:p>
          <a:p>
            <a:endParaRPr lang="en-PH" dirty="0">
              <a:latin typeface="Raleway" panose="020B0503030101060003" pitchFamily="34" charset="0"/>
            </a:endParaRPr>
          </a:p>
          <a:p>
            <a:r>
              <a:rPr lang="en-PH" sz="2000" dirty="0">
                <a:latin typeface="Raleway" panose="020B0503030101060003" pitchFamily="34" charset="0"/>
              </a:rPr>
              <a:t>This study generally aims to determine if a new packaging can improve the selling power of &lt;product&gt;.</a:t>
            </a:r>
          </a:p>
          <a:p>
            <a:endParaRPr lang="en-PH" sz="2000" dirty="0">
              <a:latin typeface="Raleway" panose="020B0503030101060003" pitchFamily="34" charset="0"/>
            </a:endParaRPr>
          </a:p>
          <a:p>
            <a:r>
              <a:rPr lang="en-PH" sz="2000" dirty="0">
                <a:latin typeface="Raleway" panose="020B0503030101060003" pitchFamily="34" charset="0"/>
              </a:rPr>
              <a:t>Specifically, this study shall seek answers to the following questions:</a:t>
            </a:r>
          </a:p>
          <a:p>
            <a:pPr marL="342900" indent="-342900">
              <a:buFont typeface="+mj-lt"/>
              <a:buAutoNum type="arabicPeriod"/>
            </a:pPr>
            <a:r>
              <a:rPr lang="en-PH" sz="2000" dirty="0">
                <a:latin typeface="Raleway" panose="020B0503030101060003" pitchFamily="34" charset="0"/>
              </a:rPr>
              <a:t>What is are the packaging preferences for &lt;generic product&gt; of DLSAU students in terms of:</a:t>
            </a:r>
          </a:p>
          <a:p>
            <a:pPr marL="800100" lvl="1" indent="-342900">
              <a:buFont typeface="+mj-lt"/>
              <a:buAutoNum type="alphaLcPeriod"/>
            </a:pPr>
            <a:r>
              <a:rPr lang="en-PH" sz="2000" dirty="0">
                <a:latin typeface="Raleway" panose="020B0503030101060003" pitchFamily="34" charset="0"/>
              </a:rPr>
              <a:t>color?;</a:t>
            </a:r>
          </a:p>
          <a:p>
            <a:pPr marL="800100" lvl="1" indent="-342900">
              <a:buFont typeface="+mj-lt"/>
              <a:buAutoNum type="alphaLcPeriod"/>
            </a:pPr>
            <a:r>
              <a:rPr lang="en-PH" sz="2000" dirty="0">
                <a:latin typeface="Raleway" panose="020B0503030101060003" pitchFamily="34" charset="0"/>
              </a:rPr>
              <a:t>material?;</a:t>
            </a:r>
          </a:p>
          <a:p>
            <a:pPr marL="800100" lvl="1" indent="-342900">
              <a:buFont typeface="+mj-lt"/>
              <a:buAutoNum type="alphaLcPeriod"/>
            </a:pPr>
            <a:r>
              <a:rPr lang="en-PH" sz="2000" dirty="0">
                <a:latin typeface="Raleway" panose="020B0503030101060003" pitchFamily="34" charset="0"/>
              </a:rPr>
              <a:t>Shape?; and</a:t>
            </a:r>
          </a:p>
          <a:p>
            <a:pPr marL="800100" lvl="1" indent="-342900">
              <a:buFont typeface="+mj-lt"/>
              <a:buAutoNum type="alphaLcPeriod"/>
            </a:pPr>
            <a:r>
              <a:rPr lang="en-PH" sz="2000" dirty="0">
                <a:latin typeface="Raleway" panose="020B0503030101060003" pitchFamily="34" charset="0"/>
              </a:rPr>
              <a:t>size?</a:t>
            </a:r>
          </a:p>
          <a:p>
            <a:pPr marL="342900" indent="-342900">
              <a:buFont typeface="+mj-lt"/>
              <a:buAutoNum type="arabicPeriod"/>
            </a:pPr>
            <a:r>
              <a:rPr lang="en-PH" sz="2000" dirty="0">
                <a:latin typeface="Raleway" panose="020B0503030101060003" pitchFamily="34" charset="0"/>
              </a:rPr>
              <a:t>What is the level of selling power of &lt;product&gt;</a:t>
            </a:r>
          </a:p>
          <a:p>
            <a:pPr marL="800100" lvl="1" indent="-342900">
              <a:buFont typeface="+mj-lt"/>
              <a:buAutoNum type="alphaLcPeriod"/>
            </a:pPr>
            <a:r>
              <a:rPr lang="en-PH" sz="2000" dirty="0">
                <a:latin typeface="Raleway" panose="020B0503030101060003" pitchFamily="34" charset="0"/>
              </a:rPr>
              <a:t>Prior to the change in packaging?</a:t>
            </a:r>
          </a:p>
          <a:p>
            <a:pPr marL="800100" lvl="1" indent="-342900">
              <a:buFont typeface="+mj-lt"/>
              <a:buAutoNum type="alphaLcPeriod"/>
            </a:pPr>
            <a:r>
              <a:rPr lang="en-PH" sz="2000" dirty="0">
                <a:latin typeface="Raleway" panose="020B0503030101060003" pitchFamily="34" charset="0"/>
              </a:rPr>
              <a:t>With the new packaging?</a:t>
            </a:r>
          </a:p>
          <a:p>
            <a:pPr marL="342900" indent="-342900">
              <a:buFont typeface="+mj-lt"/>
              <a:buAutoNum type="arabicPeriod"/>
            </a:pPr>
            <a:r>
              <a:rPr lang="en-PH" sz="2000" dirty="0">
                <a:latin typeface="Raleway" panose="020B0503030101060003" pitchFamily="34" charset="0"/>
              </a:rPr>
              <a:t>Is there a significant difference between the level of selling power of &lt;product&gt; prior to change in packaging and with the new packaging?</a:t>
            </a:r>
          </a:p>
        </p:txBody>
      </p:sp>
    </p:spTree>
    <p:extLst>
      <p:ext uri="{BB962C8B-B14F-4D97-AF65-F5344CB8AC3E}">
        <p14:creationId xmlns:p14="http://schemas.microsoft.com/office/powerpoint/2010/main" val="6371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xEl>
                                              <p:pRg st="9" end="9"/>
                                            </p:txEl>
                                          </p:spTgt>
                                        </p:tgtEl>
                                        <p:attrNameLst>
                                          <p:attrName>style.visibility</p:attrName>
                                        </p:attrNameLst>
                                      </p:cBhvr>
                                      <p:to>
                                        <p:strVal val="visible"/>
                                      </p:to>
                                    </p:set>
                                    <p:animEffect transition="in" filter="fade">
                                      <p:cBhvr>
                                        <p:cTn id="34" dur="500"/>
                                        <p:tgtEl>
                                          <p:spTgt spid="7">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500"/>
                                        <p:tgtEl>
                                          <p:spTgt spid="7">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xEl>
                                              <p:pRg st="11" end="11"/>
                                            </p:txEl>
                                          </p:spTgt>
                                        </p:tgtEl>
                                        <p:attrNameLst>
                                          <p:attrName>style.visibility</p:attrName>
                                        </p:attrNameLst>
                                      </p:cBhvr>
                                      <p:to>
                                        <p:strVal val="visible"/>
                                      </p:to>
                                    </p:set>
                                    <p:animEffect transition="in" filter="fade">
                                      <p:cBhvr>
                                        <p:cTn id="42" dur="500"/>
                                        <p:tgtEl>
                                          <p:spTgt spid="7">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xEl>
                                              <p:pRg st="12" end="12"/>
                                            </p:txEl>
                                          </p:spTgt>
                                        </p:tgtEl>
                                        <p:attrNameLst>
                                          <p:attrName>style.visibility</p:attrName>
                                        </p:attrNameLst>
                                      </p:cBhvr>
                                      <p:to>
                                        <p:strVal val="visible"/>
                                      </p:to>
                                    </p:set>
                                    <p:animEffect transition="in" filter="fade">
                                      <p:cBhvr>
                                        <p:cTn id="45" dur="500"/>
                                        <p:tgtEl>
                                          <p:spTgt spid="7">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xEl>
                                              <p:pRg st="13" end="13"/>
                                            </p:txEl>
                                          </p:spTgt>
                                        </p:tgtEl>
                                        <p:attrNameLst>
                                          <p:attrName>style.visibility</p:attrName>
                                        </p:attrNameLst>
                                      </p:cBhvr>
                                      <p:to>
                                        <p:strVal val="visible"/>
                                      </p:to>
                                    </p:set>
                                    <p:animEffect transition="in" filter="fade">
                                      <p:cBhvr>
                                        <p:cTn id="50"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p:sp>
      <p:sp>
        <p:nvSpPr>
          <p:cNvPr id="2" name="Slide Number Placeholder 1"/>
          <p:cNvSpPr>
            <a:spLocks noGrp="1"/>
          </p:cNvSpPr>
          <p:nvPr>
            <p:ph type="sldNum" sz="quarter" idx="4"/>
          </p:nvPr>
        </p:nvSpPr>
        <p:spPr>
          <a:xfrm>
            <a:off x="11696726" y="6484937"/>
            <a:ext cx="533348" cy="365125"/>
          </a:xfrm>
        </p:spPr>
        <p:txBody>
          <a:bodyPr/>
          <a:lstStyle/>
          <a:p>
            <a:fld id="{5AE1514C-5E56-4738-A1FF-4B1CFD2A3E36}" type="slidenum">
              <a:rPr lang="en-US" smtClean="0"/>
              <a:pPr/>
              <a:t>18</a:t>
            </a:fld>
            <a:endParaRPr lang="en-US"/>
          </a:p>
        </p:txBody>
      </p:sp>
      <p:sp>
        <p:nvSpPr>
          <p:cNvPr id="20" name="Content Placeholder 19"/>
          <p:cNvSpPr>
            <a:spLocks noGrp="1"/>
          </p:cNvSpPr>
          <p:nvPr>
            <p:ph idx="18"/>
          </p:nvPr>
        </p:nvSpPr>
        <p:spPr>
          <a:xfrm>
            <a:off x="8035957" y="4572"/>
            <a:ext cx="2377440" cy="840230"/>
          </a:xfrm>
        </p:spPr>
        <p:txBody>
          <a:bodyPr/>
          <a:lstStyle/>
          <a:p>
            <a:r>
              <a:rPr lang="en-US" dirty="0"/>
              <a:t>3</a:t>
            </a:r>
          </a:p>
        </p:txBody>
      </p:sp>
      <p:sp>
        <p:nvSpPr>
          <p:cNvPr id="7" name="Rectangle 6"/>
          <p:cNvSpPr/>
          <p:nvPr/>
        </p:nvSpPr>
        <p:spPr>
          <a:xfrm>
            <a:off x="0" y="0"/>
            <a:ext cx="6094443" cy="6858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5">
            <a:extLst>
              <a:ext uri="{FF2B5EF4-FFF2-40B4-BE49-F238E27FC236}">
                <a16:creationId xmlns:a16="http://schemas.microsoft.com/office/drawing/2014/main" id="{4C5771BF-B6E0-4892-B850-436790A5AC01}"/>
              </a:ext>
            </a:extLst>
          </p:cNvPr>
          <p:cNvSpPr txBox="1">
            <a:spLocks/>
          </p:cNvSpPr>
          <p:nvPr/>
        </p:nvSpPr>
        <p:spPr>
          <a:xfrm>
            <a:off x="7370480" y="819211"/>
            <a:ext cx="3614524" cy="1089529"/>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PH" dirty="0">
                <a:solidFill>
                  <a:schemeClr val="tx1"/>
                </a:solidFill>
              </a:rPr>
              <a:t>SIGNIFICANCE OF THE STUDY</a:t>
            </a:r>
          </a:p>
        </p:txBody>
      </p:sp>
      <p:sp>
        <p:nvSpPr>
          <p:cNvPr id="13" name="Text Placeholder 5">
            <a:extLst>
              <a:ext uri="{FF2B5EF4-FFF2-40B4-BE49-F238E27FC236}">
                <a16:creationId xmlns:a16="http://schemas.microsoft.com/office/drawing/2014/main" id="{FF0B8E4E-06BA-4DD7-90C3-212E3C53D947}"/>
              </a:ext>
            </a:extLst>
          </p:cNvPr>
          <p:cNvSpPr txBox="1">
            <a:spLocks/>
          </p:cNvSpPr>
          <p:nvPr/>
        </p:nvSpPr>
        <p:spPr>
          <a:xfrm>
            <a:off x="6301622" y="1928101"/>
            <a:ext cx="5960269" cy="1421928"/>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PH" sz="2400" dirty="0">
                <a:solidFill>
                  <a:schemeClr val="tx2">
                    <a:lumMod val="50000"/>
                  </a:schemeClr>
                </a:solidFill>
              </a:rPr>
              <a:t>States the audience who will benefit from a study of the problem and explains how exactly will the results be significant to them.</a:t>
            </a:r>
          </a:p>
        </p:txBody>
      </p:sp>
      <p:cxnSp>
        <p:nvCxnSpPr>
          <p:cNvPr id="14" name="Straight Connector 13">
            <a:extLst>
              <a:ext uri="{FF2B5EF4-FFF2-40B4-BE49-F238E27FC236}">
                <a16:creationId xmlns:a16="http://schemas.microsoft.com/office/drawing/2014/main" id="{47A32176-3FC6-4EF5-88B3-8322C3030B54}"/>
              </a:ext>
            </a:extLst>
          </p:cNvPr>
          <p:cNvCxnSpPr>
            <a:cxnSpLocks/>
          </p:cNvCxnSpPr>
          <p:nvPr/>
        </p:nvCxnSpPr>
        <p:spPr>
          <a:xfrm>
            <a:off x="7363979" y="1893425"/>
            <a:ext cx="3611642" cy="0"/>
          </a:xfrm>
          <a:prstGeom prst="line">
            <a:avLst/>
          </a:prstGeom>
          <a:ln w="57150">
            <a:solidFill>
              <a:srgbClr val="75D1FF"/>
            </a:solidFill>
          </a:ln>
        </p:spPr>
        <p:style>
          <a:lnRef idx="1">
            <a:schemeClr val="accent1"/>
          </a:lnRef>
          <a:fillRef idx="0">
            <a:schemeClr val="accent1"/>
          </a:fillRef>
          <a:effectRef idx="0">
            <a:schemeClr val="accent1"/>
          </a:effectRef>
          <a:fontRef idx="minor">
            <a:schemeClr val="tx1"/>
          </a:fontRef>
        </p:style>
      </p:cxnSp>
      <p:sp>
        <p:nvSpPr>
          <p:cNvPr id="15" name="Text Placeholder 70">
            <a:extLst>
              <a:ext uri="{FF2B5EF4-FFF2-40B4-BE49-F238E27FC236}">
                <a16:creationId xmlns:a16="http://schemas.microsoft.com/office/drawing/2014/main" id="{373C0F1D-CBF5-4751-89A3-A136269F0F75}"/>
              </a:ext>
            </a:extLst>
          </p:cNvPr>
          <p:cNvSpPr txBox="1">
            <a:spLocks/>
          </p:cNvSpPr>
          <p:nvPr/>
        </p:nvSpPr>
        <p:spPr>
          <a:xfrm>
            <a:off x="6301621" y="3466857"/>
            <a:ext cx="5805035" cy="3315780"/>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PH" sz="2400" dirty="0">
                <a:solidFill>
                  <a:schemeClr val="tx1"/>
                </a:solidFill>
                <a:latin typeface="+mn-lt"/>
              </a:rPr>
              <a:t>In writing this section, </a:t>
            </a:r>
          </a:p>
          <a:p>
            <a:pPr algn="l">
              <a:spcAft>
                <a:spcPts val="1200"/>
              </a:spcAft>
            </a:pPr>
            <a:r>
              <a:rPr lang="en-PH" sz="2400" dirty="0">
                <a:solidFill>
                  <a:schemeClr val="tx1"/>
                </a:solidFill>
                <a:latin typeface="+mn-lt"/>
              </a:rPr>
              <a:t>In paragraph form, cite beneficiaries (e.g., students, professors or teachers, university administrators, parents) of results of study.</a:t>
            </a:r>
          </a:p>
          <a:p>
            <a:pPr algn="l">
              <a:spcAft>
                <a:spcPts val="1200"/>
              </a:spcAft>
            </a:pPr>
            <a:r>
              <a:rPr lang="en-PH" sz="2400" dirty="0">
                <a:solidFill>
                  <a:schemeClr val="tx1"/>
                </a:solidFill>
                <a:latin typeface="+mn-lt"/>
              </a:rPr>
              <a:t>For each beneficiary group, specifically describe how it will benefit from the findings.</a:t>
            </a:r>
          </a:p>
        </p:txBody>
      </p:sp>
    </p:spTree>
    <p:extLst>
      <p:ext uri="{BB962C8B-B14F-4D97-AF65-F5344CB8AC3E}">
        <p14:creationId xmlns:p14="http://schemas.microsoft.com/office/powerpoint/2010/main" val="21779182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250"/>
                                        <p:tgtEl>
                                          <p:spTgt spid="13"/>
                                        </p:tgtEl>
                                        <p:attrNameLst>
                                          <p:attrName>ppt_y</p:attrName>
                                        </p:attrNameLst>
                                      </p:cBhvr>
                                      <p:tavLst>
                                        <p:tav tm="0">
                                          <p:val>
                                            <p:strVal val="#ppt_y-#ppt_h*1.125000"/>
                                          </p:val>
                                        </p:tav>
                                        <p:tav tm="100000">
                                          <p:val>
                                            <p:strVal val="#ppt_y"/>
                                          </p:val>
                                        </p:tav>
                                      </p:tavLst>
                                    </p:anim>
                                    <p:animEffect transition="in" filter="wipe(down)">
                                      <p:cBhvr>
                                        <p:cTn id="18" dur="250"/>
                                        <p:tgtEl>
                                          <p:spTgt spid="1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p:tgtEl>
                                          <p:spTgt spid="12"/>
                                        </p:tgtEl>
                                        <p:attrNameLst>
                                          <p:attrName>ppt_y</p:attrName>
                                        </p:attrNameLst>
                                      </p:cBhvr>
                                      <p:tavLst>
                                        <p:tav tm="0">
                                          <p:val>
                                            <p:strVal val="#ppt_y+#ppt_h*1.125000"/>
                                          </p:val>
                                        </p:tav>
                                        <p:tav tm="100000">
                                          <p:val>
                                            <p:strVal val="#ppt_y"/>
                                          </p:val>
                                        </p:tav>
                                      </p:tavLst>
                                    </p:anim>
                                    <p:animEffect transition="in" filter="wipe(up)">
                                      <p:cBhvr>
                                        <p:cTn id="22" dur="25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 calcmode="lin" valueType="num">
                                      <p:cBhvr additive="base">
                                        <p:cTn id="3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12" grpId="0"/>
      <p:bldP spid="13" grpId="0"/>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03F0A6-5982-44AC-8A37-ED2D6D6975CC}"/>
              </a:ext>
            </a:extLst>
          </p:cNvPr>
          <p:cNvPicPr>
            <a:picLocks noChangeAspect="1"/>
          </p:cNvPicPr>
          <p:nvPr/>
        </p:nvPicPr>
        <p:blipFill rotWithShape="1">
          <a:blip r:embed="rId2">
            <a:extLst>
              <a:ext uri="{28A0092B-C50C-407E-A947-70E740481C1C}">
                <a14:useLocalDpi xmlns:a14="http://schemas.microsoft.com/office/drawing/2010/main" val="0"/>
              </a:ext>
            </a:extLst>
          </a:blip>
          <a:srcRect t="32298" b="42616"/>
          <a:stretch/>
        </p:blipFill>
        <p:spPr>
          <a:xfrm>
            <a:off x="0" y="5131834"/>
            <a:ext cx="12192000" cy="1720381"/>
          </a:xfrm>
          <a:prstGeom prst="rect">
            <a:avLst/>
          </a:prstGeom>
        </p:spPr>
      </p:pic>
      <p:sp>
        <p:nvSpPr>
          <p:cNvPr id="12" name="Slide Number Placeholder 1">
            <a:extLst>
              <a:ext uri="{FF2B5EF4-FFF2-40B4-BE49-F238E27FC236}">
                <a16:creationId xmlns:a16="http://schemas.microsoft.com/office/drawing/2014/main" id="{17EF93F7-FC63-4426-8962-48644D7A3C72}"/>
              </a:ext>
            </a:extLst>
          </p:cNvPr>
          <p:cNvSpPr>
            <a:spLocks noGrp="1"/>
          </p:cNvSpPr>
          <p:nvPr>
            <p:ph type="sldNum" sz="quarter" idx="4"/>
          </p:nvPr>
        </p:nvSpPr>
        <p:spPr>
          <a:xfrm>
            <a:off x="11696726" y="6484937"/>
            <a:ext cx="533348" cy="365125"/>
          </a:xfrm>
        </p:spPr>
        <p:txBody>
          <a:bodyPr/>
          <a:lstStyle/>
          <a:p>
            <a:fld id="{5AE1514C-5E56-4738-A1FF-4B1CFD2A3E36}" type="slidenum">
              <a:rPr lang="en-US" smtClean="0"/>
              <a:pPr/>
              <a:t>19</a:t>
            </a:fld>
            <a:endParaRPr lang="en-US"/>
          </a:p>
        </p:txBody>
      </p:sp>
      <p:sp>
        <p:nvSpPr>
          <p:cNvPr id="13" name="Content Placeholder 19">
            <a:extLst>
              <a:ext uri="{FF2B5EF4-FFF2-40B4-BE49-F238E27FC236}">
                <a16:creationId xmlns:a16="http://schemas.microsoft.com/office/drawing/2014/main" id="{1A6D94AD-E405-4275-8FE5-9D0CC1B5C2B3}"/>
              </a:ext>
            </a:extLst>
          </p:cNvPr>
          <p:cNvSpPr>
            <a:spLocks noGrp="1"/>
          </p:cNvSpPr>
          <p:nvPr>
            <p:ph idx="18"/>
          </p:nvPr>
        </p:nvSpPr>
        <p:spPr>
          <a:xfrm>
            <a:off x="2049622" y="363783"/>
            <a:ext cx="2377440" cy="840230"/>
          </a:xfrm>
        </p:spPr>
        <p:txBody>
          <a:bodyPr/>
          <a:lstStyle/>
          <a:p>
            <a:r>
              <a:rPr lang="en-US" dirty="0"/>
              <a:t>4</a:t>
            </a:r>
          </a:p>
        </p:txBody>
      </p:sp>
      <p:sp>
        <p:nvSpPr>
          <p:cNvPr id="14" name="Text Placeholder 5">
            <a:extLst>
              <a:ext uri="{FF2B5EF4-FFF2-40B4-BE49-F238E27FC236}">
                <a16:creationId xmlns:a16="http://schemas.microsoft.com/office/drawing/2014/main" id="{1756A6F3-BBF1-4EDB-88EF-2E806AD48F80}"/>
              </a:ext>
            </a:extLst>
          </p:cNvPr>
          <p:cNvSpPr txBox="1">
            <a:spLocks/>
          </p:cNvSpPr>
          <p:nvPr/>
        </p:nvSpPr>
        <p:spPr>
          <a:xfrm>
            <a:off x="205756" y="1287549"/>
            <a:ext cx="6126554" cy="590931"/>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PH" dirty="0">
                <a:solidFill>
                  <a:schemeClr val="tx1"/>
                </a:solidFill>
              </a:rPr>
              <a:t>SCOPE AND DELIMITATION</a:t>
            </a:r>
          </a:p>
        </p:txBody>
      </p:sp>
      <p:sp>
        <p:nvSpPr>
          <p:cNvPr id="15" name="Text Placeholder 5">
            <a:extLst>
              <a:ext uri="{FF2B5EF4-FFF2-40B4-BE49-F238E27FC236}">
                <a16:creationId xmlns:a16="http://schemas.microsoft.com/office/drawing/2014/main" id="{F06F52B8-E830-43C3-A567-E040A0788A65}"/>
              </a:ext>
            </a:extLst>
          </p:cNvPr>
          <p:cNvSpPr txBox="1">
            <a:spLocks/>
          </p:cNvSpPr>
          <p:nvPr/>
        </p:nvSpPr>
        <p:spPr>
          <a:xfrm>
            <a:off x="175065" y="2144965"/>
            <a:ext cx="6126555" cy="1421928"/>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1200"/>
              </a:spcAft>
            </a:pPr>
            <a:r>
              <a:rPr lang="en-PH" sz="2400" dirty="0">
                <a:solidFill>
                  <a:schemeClr val="tx2">
                    <a:lumMod val="50000"/>
                  </a:schemeClr>
                </a:solidFill>
              </a:rPr>
              <a:t>This presents the coverage of the research in terms of location, time, respondents, etc., and the potential weaknesses or problems with the study identified by the researcher. </a:t>
            </a:r>
          </a:p>
        </p:txBody>
      </p:sp>
      <p:cxnSp>
        <p:nvCxnSpPr>
          <p:cNvPr id="16" name="Straight Connector 15">
            <a:extLst>
              <a:ext uri="{FF2B5EF4-FFF2-40B4-BE49-F238E27FC236}">
                <a16:creationId xmlns:a16="http://schemas.microsoft.com/office/drawing/2014/main" id="{D42DB6E4-F10E-4B01-8FFC-C0BBA26C32EF}"/>
              </a:ext>
            </a:extLst>
          </p:cNvPr>
          <p:cNvCxnSpPr>
            <a:cxnSpLocks/>
          </p:cNvCxnSpPr>
          <p:nvPr/>
        </p:nvCxnSpPr>
        <p:spPr>
          <a:xfrm>
            <a:off x="727202" y="2007053"/>
            <a:ext cx="5083663" cy="0"/>
          </a:xfrm>
          <a:prstGeom prst="line">
            <a:avLst/>
          </a:prstGeom>
          <a:ln w="57150">
            <a:solidFill>
              <a:srgbClr val="75D1FF"/>
            </a:solidFill>
          </a:ln>
        </p:spPr>
        <p:style>
          <a:lnRef idx="1">
            <a:schemeClr val="accent1"/>
          </a:lnRef>
          <a:fillRef idx="0">
            <a:schemeClr val="accent1"/>
          </a:fillRef>
          <a:effectRef idx="0">
            <a:schemeClr val="accent1"/>
          </a:effectRef>
          <a:fontRef idx="minor">
            <a:schemeClr val="tx1"/>
          </a:fontRef>
        </p:style>
      </p:cxnSp>
      <p:sp>
        <p:nvSpPr>
          <p:cNvPr id="17" name="Text Placeholder 70">
            <a:extLst>
              <a:ext uri="{FF2B5EF4-FFF2-40B4-BE49-F238E27FC236}">
                <a16:creationId xmlns:a16="http://schemas.microsoft.com/office/drawing/2014/main" id="{79046766-7FFB-45EB-9F2D-524972BF7536}"/>
              </a:ext>
            </a:extLst>
          </p:cNvPr>
          <p:cNvSpPr txBox="1">
            <a:spLocks/>
          </p:cNvSpPr>
          <p:nvPr/>
        </p:nvSpPr>
        <p:spPr>
          <a:xfrm>
            <a:off x="6425039" y="120795"/>
            <a:ext cx="5805035" cy="4927503"/>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PH" sz="2400" b="1" dirty="0">
                <a:solidFill>
                  <a:schemeClr val="tx1"/>
                </a:solidFill>
              </a:rPr>
              <a:t>In writing this section, </a:t>
            </a:r>
          </a:p>
          <a:p>
            <a:pPr marL="457200" indent="-457200" algn="l">
              <a:spcAft>
                <a:spcPts val="1200"/>
              </a:spcAft>
              <a:buFont typeface="Arial" panose="020B0604020202020204" pitchFamily="34" charset="0"/>
              <a:buChar char="•"/>
            </a:pPr>
            <a:r>
              <a:rPr lang="en-PH" sz="2400" dirty="0">
                <a:solidFill>
                  <a:schemeClr val="tx1"/>
                </a:solidFill>
              </a:rPr>
              <a:t>cite data collection </a:t>
            </a:r>
          </a:p>
          <a:p>
            <a:pPr marL="457200" indent="-457200" algn="l">
              <a:spcAft>
                <a:spcPts val="1200"/>
              </a:spcAft>
              <a:buFont typeface="Arial" panose="020B0604020202020204" pitchFamily="34" charset="0"/>
              <a:buChar char="•"/>
            </a:pPr>
            <a:r>
              <a:rPr lang="en-PH" sz="2400" dirty="0">
                <a:solidFill>
                  <a:schemeClr val="tx1"/>
                </a:solidFill>
              </a:rPr>
              <a:t>identify school involved, number of classes, their grade/year level, number of participants (or respondents, subjects), and topics of lessons covered (if applicable).</a:t>
            </a:r>
          </a:p>
          <a:p>
            <a:pPr marL="457200" indent="-457200" algn="l">
              <a:spcAft>
                <a:spcPts val="1200"/>
              </a:spcAft>
              <a:buFont typeface="Arial" panose="020B0604020202020204" pitchFamily="34" charset="0"/>
              <a:buChar char="•"/>
            </a:pPr>
            <a:r>
              <a:rPr lang="en-PH" sz="2400" dirty="0">
                <a:solidFill>
                  <a:schemeClr val="tx1"/>
                </a:solidFill>
              </a:rPr>
              <a:t>state inadequate measures of variables, loss or lack of participants, small sample sizes, errors in measurement, and other factors typically related to data collection and analysis.</a:t>
            </a:r>
          </a:p>
        </p:txBody>
      </p:sp>
    </p:spTree>
    <p:extLst>
      <p:ext uri="{BB962C8B-B14F-4D97-AF65-F5344CB8AC3E}">
        <p14:creationId xmlns:p14="http://schemas.microsoft.com/office/powerpoint/2010/main" val="3238385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50"/>
                                        <p:tgtEl>
                                          <p:spTgt spid="15"/>
                                        </p:tgtEl>
                                        <p:attrNameLst>
                                          <p:attrName>ppt_y</p:attrName>
                                        </p:attrNameLst>
                                      </p:cBhvr>
                                      <p:tavLst>
                                        <p:tav tm="0">
                                          <p:val>
                                            <p:strVal val="#ppt_y-#ppt_h*1.125000"/>
                                          </p:val>
                                        </p:tav>
                                        <p:tav tm="100000">
                                          <p:val>
                                            <p:strVal val="#ppt_y"/>
                                          </p:val>
                                        </p:tav>
                                      </p:tavLst>
                                    </p:anim>
                                    <p:animEffect transition="in" filter="wipe(down)">
                                      <p:cBhvr>
                                        <p:cTn id="18" dur="250"/>
                                        <p:tgtEl>
                                          <p:spTgt spid="1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p:tgtEl>
                                          <p:spTgt spid="14"/>
                                        </p:tgtEl>
                                        <p:attrNameLst>
                                          <p:attrName>ppt_y</p:attrName>
                                        </p:attrNameLst>
                                      </p:cBhvr>
                                      <p:tavLst>
                                        <p:tav tm="0">
                                          <p:val>
                                            <p:strVal val="#ppt_y+#ppt_h*1.125000"/>
                                          </p:val>
                                        </p:tav>
                                        <p:tav tm="100000">
                                          <p:val>
                                            <p:strVal val="#ppt_y"/>
                                          </p:val>
                                        </p:tav>
                                      </p:tavLst>
                                    </p:anim>
                                    <p:animEffect transition="in" filter="wipe(up)">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 calcmode="lin" valueType="num">
                                      <p:cBhvr additive="base">
                                        <p:cTn id="3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 calcmode="lin" valueType="num">
                                      <p:cBhvr additive="base">
                                        <p:cTn id="39"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xEl>
                                              <p:pRg st="3" end="3"/>
                                            </p:txEl>
                                          </p:spTgt>
                                        </p:tgtEl>
                                        <p:attrNameLst>
                                          <p:attrName>style.visibility</p:attrName>
                                        </p:attrNameLst>
                                      </p:cBhvr>
                                      <p:to>
                                        <p:strVal val="visible"/>
                                      </p:to>
                                    </p:set>
                                    <p:anim calcmode="lin" valueType="num">
                                      <p:cBhvr additive="base">
                                        <p:cTn id="4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P spid="1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70A7968-4D40-46E9-B9F4-DA13FE688647}"/>
              </a:ext>
            </a:extLst>
          </p:cNvPr>
          <p:cNvSpPr>
            <a:spLocks noChangeAspect="1"/>
          </p:cNvSpPr>
          <p:nvPr/>
        </p:nvSpPr>
        <p:spPr>
          <a:xfrm>
            <a:off x="220327" y="-2717889"/>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14" name="Text Placeholder 13"/>
          <p:cNvSpPr>
            <a:spLocks noGrp="1"/>
          </p:cNvSpPr>
          <p:nvPr>
            <p:ph type="body" sz="quarter" idx="10"/>
          </p:nvPr>
        </p:nvSpPr>
        <p:spPr>
          <a:xfrm>
            <a:off x="944881" y="2662267"/>
            <a:ext cx="4332514" cy="1797415"/>
          </a:xfrm>
        </p:spPr>
        <p:txBody>
          <a:bodyPr/>
          <a:lstStyle/>
          <a:p>
            <a:r>
              <a:rPr lang="en-PH" dirty="0"/>
              <a:t>Identifying Inquiry and Stating the Problem:</a:t>
            </a:r>
          </a:p>
          <a:p>
            <a:r>
              <a:rPr lang="en-PH" b="1" dirty="0"/>
              <a:t>THE PROBLEM AND ITS BACKGROUND</a:t>
            </a:r>
          </a:p>
        </p:txBody>
      </p:sp>
      <p:sp>
        <p:nvSpPr>
          <p:cNvPr id="15" name="Text Placeholder 14"/>
          <p:cNvSpPr>
            <a:spLocks noGrp="1"/>
          </p:cNvSpPr>
          <p:nvPr>
            <p:ph type="body" sz="quarter" idx="11"/>
          </p:nvPr>
        </p:nvSpPr>
        <p:spPr>
          <a:xfrm>
            <a:off x="5754356" y="631624"/>
            <a:ext cx="5671764" cy="867930"/>
          </a:xfrm>
        </p:spPr>
        <p:txBody>
          <a:bodyPr/>
          <a:lstStyle/>
          <a:p>
            <a:pPr lvl="1"/>
            <a:r>
              <a:rPr lang="en-PH" sz="2800" b="1" dirty="0"/>
              <a:t>After this discussion, you are expected to have the ability to…</a:t>
            </a:r>
          </a:p>
        </p:txBody>
      </p:sp>
      <p:sp>
        <p:nvSpPr>
          <p:cNvPr id="32" name="Title 31"/>
          <p:cNvSpPr>
            <a:spLocks noGrp="1"/>
          </p:cNvSpPr>
          <p:nvPr>
            <p:ph type="title"/>
          </p:nvPr>
        </p:nvSpPr>
        <p:spPr>
          <a:xfrm>
            <a:off x="555244" y="0"/>
            <a:ext cx="4083304" cy="1578894"/>
          </a:xfrm>
        </p:spPr>
        <p:txBody>
          <a:bodyPr/>
          <a:lstStyle/>
          <a:p>
            <a:r>
              <a:rPr lang="en-US" sz="4000" b="1" dirty="0">
                <a:solidFill>
                  <a:srgbClr val="FFFF00"/>
                </a:solidFill>
              </a:rPr>
              <a:t>OUR LEARNING GOALS</a:t>
            </a:r>
          </a:p>
        </p:txBody>
      </p:sp>
      <p:sp>
        <p:nvSpPr>
          <p:cNvPr id="21" name="Text Placeholder 20"/>
          <p:cNvSpPr>
            <a:spLocks noGrp="1"/>
          </p:cNvSpPr>
          <p:nvPr>
            <p:ph type="body" sz="quarter" idx="12"/>
          </p:nvPr>
        </p:nvSpPr>
        <p:spPr>
          <a:xfrm>
            <a:off x="6446912" y="1596817"/>
            <a:ext cx="5221682" cy="4238083"/>
          </a:xfrm>
        </p:spPr>
        <p:txBody>
          <a:bodyPr/>
          <a:lstStyle/>
          <a:p>
            <a:pPr>
              <a:spcBef>
                <a:spcPts val="1800"/>
              </a:spcBef>
            </a:pPr>
            <a:r>
              <a:rPr lang="en-PH" sz="2400" b="0" dirty="0"/>
              <a:t>state research questions; </a:t>
            </a:r>
          </a:p>
          <a:p>
            <a:pPr>
              <a:spcBef>
                <a:spcPts val="1800"/>
              </a:spcBef>
            </a:pPr>
            <a:r>
              <a:rPr lang="en-PH" sz="2400" b="0" dirty="0"/>
              <a:t>write a research title; </a:t>
            </a:r>
          </a:p>
          <a:p>
            <a:pPr>
              <a:spcBef>
                <a:spcPts val="1800"/>
              </a:spcBef>
            </a:pPr>
            <a:r>
              <a:rPr lang="en-PH" sz="2400" b="0" dirty="0"/>
              <a:t>describe background of research;</a:t>
            </a:r>
          </a:p>
          <a:p>
            <a:pPr>
              <a:spcBef>
                <a:spcPts val="1800"/>
              </a:spcBef>
            </a:pPr>
            <a:r>
              <a:rPr lang="en-PH" sz="2400" b="0" dirty="0"/>
              <a:t>cite benefits and beneficiaries of study; </a:t>
            </a:r>
          </a:p>
          <a:p>
            <a:pPr>
              <a:spcBef>
                <a:spcPts val="1800"/>
              </a:spcBef>
            </a:pPr>
            <a:r>
              <a:rPr lang="en-PH" sz="2400" b="0" dirty="0"/>
              <a:t>indicate scope and delimitation of study; and </a:t>
            </a:r>
          </a:p>
          <a:p>
            <a:pPr>
              <a:spcBef>
                <a:spcPts val="1800"/>
              </a:spcBef>
            </a:pPr>
            <a:r>
              <a:rPr lang="en-PH" sz="2400" b="0" dirty="0"/>
              <a:t>present written statement of the problem.</a:t>
            </a:r>
          </a:p>
        </p:txBody>
      </p:sp>
      <p:sp>
        <p:nvSpPr>
          <p:cNvPr id="22" name="Text Placeholder 21"/>
          <p:cNvSpPr>
            <a:spLocks noGrp="1"/>
          </p:cNvSpPr>
          <p:nvPr>
            <p:ph type="body" sz="quarter" idx="13"/>
          </p:nvPr>
        </p:nvSpPr>
        <p:spPr>
          <a:xfrm>
            <a:off x="451919" y="4760717"/>
            <a:ext cx="4716127" cy="1079270"/>
          </a:xfrm>
        </p:spPr>
        <p:txBody>
          <a:bodyPr/>
          <a:lstStyle/>
          <a:p>
            <a:r>
              <a:rPr lang="en-PH" sz="2000" b="0" dirty="0"/>
              <a:t>This slideshow presentation will be made available through the trainer’s website: </a:t>
            </a:r>
            <a:r>
              <a:rPr lang="en-PH" sz="2000" i="1" u="sng" dirty="0">
                <a:solidFill>
                  <a:schemeClr val="accent4">
                    <a:lumMod val="60000"/>
                    <a:lumOff val="40000"/>
                  </a:schemeClr>
                </a:solidFill>
              </a:rPr>
              <a:t>mathbychua.weebly.com</a:t>
            </a:r>
            <a:r>
              <a:rPr lang="en-PH" sz="2000" b="0" dirty="0"/>
              <a:t>.</a:t>
            </a:r>
          </a:p>
          <a:p>
            <a:r>
              <a:rPr lang="en-PH" sz="2000" b="0" dirty="0"/>
              <a:t>Download the document to use it as reference.</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a:t>
            </a:fld>
            <a:endParaRPr lang="en-US"/>
          </a:p>
        </p:txBody>
      </p:sp>
      <p:sp>
        <p:nvSpPr>
          <p:cNvPr id="10" name="Rectangle 9">
            <a:extLst>
              <a:ext uri="{FF2B5EF4-FFF2-40B4-BE49-F238E27FC236}">
                <a16:creationId xmlns:a16="http://schemas.microsoft.com/office/drawing/2014/main" id="{B62ACAC3-6AA5-41EF-A7B0-134549C50227}"/>
              </a:ext>
            </a:extLst>
          </p:cNvPr>
          <p:cNvSpPr/>
          <p:nvPr/>
        </p:nvSpPr>
        <p:spPr>
          <a:xfrm>
            <a:off x="5860853" y="1592860"/>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1</a:t>
            </a:r>
          </a:p>
        </p:txBody>
      </p:sp>
      <p:sp>
        <p:nvSpPr>
          <p:cNvPr id="11" name="Rectangle 10">
            <a:extLst>
              <a:ext uri="{FF2B5EF4-FFF2-40B4-BE49-F238E27FC236}">
                <a16:creationId xmlns:a16="http://schemas.microsoft.com/office/drawing/2014/main" id="{EE826E3E-82D1-452B-BD8D-4227B8067882}"/>
              </a:ext>
            </a:extLst>
          </p:cNvPr>
          <p:cNvSpPr/>
          <p:nvPr/>
        </p:nvSpPr>
        <p:spPr>
          <a:xfrm>
            <a:off x="5860853" y="2695144"/>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3</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cxnSp>
        <p:nvCxnSpPr>
          <p:cNvPr id="12" name="Straight Connector 11">
            <a:extLst>
              <a:ext uri="{FF2B5EF4-FFF2-40B4-BE49-F238E27FC236}">
                <a16:creationId xmlns:a16="http://schemas.microsoft.com/office/drawing/2014/main" id="{7EBDF635-F978-4CFD-AA5D-F5679CCD47FE}"/>
              </a:ext>
            </a:extLst>
          </p:cNvPr>
          <p:cNvCxnSpPr/>
          <p:nvPr/>
        </p:nvCxnSpPr>
        <p:spPr>
          <a:xfrm flipH="1">
            <a:off x="5767067" y="1577767"/>
            <a:ext cx="26241" cy="424317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BEA37D-E1E0-444E-BDE9-32710369A3F5}"/>
              </a:ext>
            </a:extLst>
          </p:cNvPr>
          <p:cNvCxnSpPr>
            <a:cxnSpLocks/>
          </p:cNvCxnSpPr>
          <p:nvPr/>
        </p:nvCxnSpPr>
        <p:spPr>
          <a:xfrm flipH="1">
            <a:off x="5766976" y="1608764"/>
            <a:ext cx="27521" cy="42261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334C8BF-F6B2-448B-AEC3-624FFCFC8BE2}"/>
              </a:ext>
            </a:extLst>
          </p:cNvPr>
          <p:cNvSpPr/>
          <p:nvPr/>
        </p:nvSpPr>
        <p:spPr>
          <a:xfrm>
            <a:off x="5860853" y="2129558"/>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2</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17" name="Rectangle 16">
            <a:extLst>
              <a:ext uri="{FF2B5EF4-FFF2-40B4-BE49-F238E27FC236}">
                <a16:creationId xmlns:a16="http://schemas.microsoft.com/office/drawing/2014/main" id="{32918F98-EA57-4686-A4EC-68274222DE73}"/>
              </a:ext>
            </a:extLst>
          </p:cNvPr>
          <p:cNvSpPr/>
          <p:nvPr/>
        </p:nvSpPr>
        <p:spPr>
          <a:xfrm>
            <a:off x="5851328" y="3400602"/>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4</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18" name="Rectangle 17">
            <a:extLst>
              <a:ext uri="{FF2B5EF4-FFF2-40B4-BE49-F238E27FC236}">
                <a16:creationId xmlns:a16="http://schemas.microsoft.com/office/drawing/2014/main" id="{BF272F77-886F-4ECE-A5C6-478562564FB9}"/>
              </a:ext>
            </a:extLst>
          </p:cNvPr>
          <p:cNvSpPr/>
          <p:nvPr/>
        </p:nvSpPr>
        <p:spPr>
          <a:xfrm>
            <a:off x="5848309" y="4294534"/>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5</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
        <p:nvSpPr>
          <p:cNvPr id="19" name="Rectangle 18">
            <a:extLst>
              <a:ext uri="{FF2B5EF4-FFF2-40B4-BE49-F238E27FC236}">
                <a16:creationId xmlns:a16="http://schemas.microsoft.com/office/drawing/2014/main" id="{FFB52BA6-664F-4ADE-A4E8-E56F476580B9}"/>
              </a:ext>
            </a:extLst>
          </p:cNvPr>
          <p:cNvSpPr/>
          <p:nvPr/>
        </p:nvSpPr>
        <p:spPr>
          <a:xfrm>
            <a:off x="5841815" y="5149439"/>
            <a:ext cx="556590" cy="475708"/>
          </a:xfrm>
          <a:prstGeom prst="rect">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rPr>
              <a:t>6</a:t>
            </a:r>
            <a:endParaRPr lang="en-PH" sz="32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entury Gothic" panose="020B0502020202020204" pitchFamily="34" charset="0"/>
            </a:endParaRPr>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500"/>
                                        <p:tgtEl>
                                          <p:spTgt spid="14">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cTn>
                              </p:par>
                            </p:childTnLst>
                          </p:cTn>
                        </p:par>
                        <p:par>
                          <p:cTn id="24" fill="hold">
                            <p:stCondLst>
                              <p:cond delay="1000"/>
                            </p:stCondLst>
                            <p:childTnLst>
                              <p:par>
                                <p:cTn id="25" presetID="10" presetClass="entr" presetSubtype="0" fill="hold" grpId="0" nodeType="afterEffect">
                                  <p:stCondLst>
                                    <p:cond delay="2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10" presetClass="entr" presetSubtype="0" fill="hold" grpId="0" nodeType="afterEffect">
                                  <p:stCondLst>
                                    <p:cond delay="25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750"/>
                                        <p:tgtEl>
                                          <p:spTgt spid="21">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21">
                                            <p:txEl>
                                              <p:pRg st="1" end="1"/>
                                            </p:txEl>
                                          </p:spTgt>
                                        </p:tgtEl>
                                        <p:attrNameLst>
                                          <p:attrName>style.visibility</p:attrName>
                                        </p:attrNameLst>
                                      </p:cBhvr>
                                      <p:to>
                                        <p:strVal val="visible"/>
                                      </p:to>
                                    </p:set>
                                    <p:animEffect transition="in" filter="fade">
                                      <p:cBhvr>
                                        <p:cTn id="49" dur="750"/>
                                        <p:tgtEl>
                                          <p:spTgt spid="21">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2250"/>
                            </p:stCondLst>
                            <p:childTnLst>
                              <p:par>
                                <p:cTn id="54" presetID="10" presetClass="entr" presetSubtype="0" fill="hold" grpId="0" nodeType="after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fade">
                                      <p:cBhvr>
                                        <p:cTn id="56" dur="750"/>
                                        <p:tgtEl>
                                          <p:spTgt spid="21">
                                            <p:txEl>
                                              <p:pRg st="2" end="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3000"/>
                            </p:stCondLst>
                            <p:childTnLst>
                              <p:par>
                                <p:cTn id="61" presetID="10" presetClass="entr" presetSubtype="0" fill="hold" grpId="0" nodeType="afterEffect">
                                  <p:stCondLst>
                                    <p:cond delay="0"/>
                                  </p:stCondLst>
                                  <p:childTnLst>
                                    <p:set>
                                      <p:cBhvr>
                                        <p:cTn id="62" dur="1" fill="hold">
                                          <p:stCondLst>
                                            <p:cond delay="0"/>
                                          </p:stCondLst>
                                        </p:cTn>
                                        <p:tgtEl>
                                          <p:spTgt spid="21">
                                            <p:txEl>
                                              <p:pRg st="3" end="3"/>
                                            </p:txEl>
                                          </p:spTgt>
                                        </p:tgtEl>
                                        <p:attrNameLst>
                                          <p:attrName>style.visibility</p:attrName>
                                        </p:attrNameLst>
                                      </p:cBhvr>
                                      <p:to>
                                        <p:strVal val="visible"/>
                                      </p:to>
                                    </p:set>
                                    <p:animEffect transition="in" filter="fade">
                                      <p:cBhvr>
                                        <p:cTn id="63" dur="750"/>
                                        <p:tgtEl>
                                          <p:spTgt spid="21">
                                            <p:txEl>
                                              <p:pRg st="3" end="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par>
                          <p:cTn id="67" fill="hold">
                            <p:stCondLst>
                              <p:cond delay="3750"/>
                            </p:stCondLst>
                            <p:childTnLst>
                              <p:par>
                                <p:cTn id="68" presetID="10" presetClass="entr" presetSubtype="0" fill="hold" grpId="0" nodeType="afterEffect">
                                  <p:stCondLst>
                                    <p:cond delay="0"/>
                                  </p:stCondLst>
                                  <p:childTnLst>
                                    <p:set>
                                      <p:cBhvr>
                                        <p:cTn id="69" dur="1" fill="hold">
                                          <p:stCondLst>
                                            <p:cond delay="0"/>
                                          </p:stCondLst>
                                        </p:cTn>
                                        <p:tgtEl>
                                          <p:spTgt spid="21">
                                            <p:txEl>
                                              <p:pRg st="4" end="4"/>
                                            </p:txEl>
                                          </p:spTgt>
                                        </p:tgtEl>
                                        <p:attrNameLst>
                                          <p:attrName>style.visibility</p:attrName>
                                        </p:attrNameLst>
                                      </p:cBhvr>
                                      <p:to>
                                        <p:strVal val="visible"/>
                                      </p:to>
                                    </p:set>
                                    <p:animEffect transition="in" filter="fade">
                                      <p:cBhvr>
                                        <p:cTn id="70" dur="750"/>
                                        <p:tgtEl>
                                          <p:spTgt spid="21">
                                            <p:txEl>
                                              <p:pRg st="4" end="4"/>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par>
                          <p:cTn id="74" fill="hold">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21">
                                            <p:txEl>
                                              <p:pRg st="5" end="5"/>
                                            </p:txEl>
                                          </p:spTgt>
                                        </p:tgtEl>
                                        <p:attrNameLst>
                                          <p:attrName>style.visibility</p:attrName>
                                        </p:attrNameLst>
                                      </p:cBhvr>
                                      <p:to>
                                        <p:strVal val="visible"/>
                                      </p:to>
                                    </p:set>
                                    <p:animEffect transition="in" filter="fade">
                                      <p:cBhvr>
                                        <p:cTn id="77" dur="750"/>
                                        <p:tgtEl>
                                          <p:spTgt spid="21">
                                            <p:txEl>
                                              <p:pRg st="5" end="5"/>
                                            </p:txEl>
                                          </p:spTgt>
                                        </p:tgtEl>
                                      </p:cBhvr>
                                    </p:animEffect>
                                  </p:childTnLst>
                                </p:cTn>
                              </p:par>
                            </p:childTnLst>
                          </p:cTn>
                        </p:par>
                        <p:par>
                          <p:cTn id="78" fill="hold">
                            <p:stCondLst>
                              <p:cond delay="5250"/>
                            </p:stCondLst>
                            <p:childTnLst>
                              <p:par>
                                <p:cTn id="79" presetID="10" presetClass="entr" presetSubtype="0" fill="hold" grpId="0" nodeType="afterEffect">
                                  <p:stCondLst>
                                    <p:cond delay="25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75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1" fill="hold" grpId="1" nodeType="clickEffect">
                                  <p:stCondLst>
                                    <p:cond delay="0"/>
                                  </p:stCondLst>
                                  <p:childTnLst>
                                    <p:anim calcmode="lin" valueType="num">
                                      <p:cBhvr additive="base">
                                        <p:cTn id="85" dur="500"/>
                                        <p:tgtEl>
                                          <p:spTgt spid="32"/>
                                        </p:tgtEl>
                                        <p:attrNameLst>
                                          <p:attrName>ppt_x</p:attrName>
                                        </p:attrNameLst>
                                      </p:cBhvr>
                                      <p:tavLst>
                                        <p:tav tm="0">
                                          <p:val>
                                            <p:strVal val="ppt_x"/>
                                          </p:val>
                                        </p:tav>
                                        <p:tav tm="100000">
                                          <p:val>
                                            <p:strVal val="ppt_x"/>
                                          </p:val>
                                        </p:tav>
                                      </p:tavLst>
                                    </p:anim>
                                    <p:anim calcmode="lin" valueType="num">
                                      <p:cBhvr additive="base">
                                        <p:cTn id="86" dur="500"/>
                                        <p:tgtEl>
                                          <p:spTgt spid="32"/>
                                        </p:tgtEl>
                                        <p:attrNameLst>
                                          <p:attrName>ppt_y</p:attrName>
                                        </p:attrNameLst>
                                      </p:cBhvr>
                                      <p:tavLst>
                                        <p:tav tm="0">
                                          <p:val>
                                            <p:strVal val="ppt_y"/>
                                          </p:val>
                                        </p:tav>
                                        <p:tav tm="100000">
                                          <p:val>
                                            <p:strVal val="0-ppt_h/2"/>
                                          </p:val>
                                        </p:tav>
                                      </p:tavLst>
                                    </p:anim>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4">
                                            <p:txEl>
                                              <p:pRg st="0" end="0"/>
                                            </p:txEl>
                                          </p:spTgt>
                                        </p:tgtEl>
                                      </p:cBhvr>
                                    </p:animEffect>
                                    <p:set>
                                      <p:cBhvr>
                                        <p:cTn id="90" dur="1" fill="hold">
                                          <p:stCondLst>
                                            <p:cond delay="499"/>
                                          </p:stCondLst>
                                        </p:cTn>
                                        <p:tgtEl>
                                          <p:spTgt spid="14">
                                            <p:txEl>
                                              <p:pRg st="0" end="0"/>
                                            </p:txEl>
                                          </p:spTgt>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4">
                                            <p:txEl>
                                              <p:pRg st="1" end="1"/>
                                            </p:txEl>
                                          </p:spTgt>
                                        </p:tgtEl>
                                      </p:cBhvr>
                                    </p:animEffect>
                                    <p:set>
                                      <p:cBhvr>
                                        <p:cTn id="93" dur="1" fill="hold">
                                          <p:stCondLst>
                                            <p:cond delay="499"/>
                                          </p:stCondLst>
                                        </p:cTn>
                                        <p:tgtEl>
                                          <p:spTgt spid="14">
                                            <p:txEl>
                                              <p:pRg st="1" end="1"/>
                                            </p:txEl>
                                          </p:spTgt>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1">
                                            <p:txEl>
                                              <p:pRg st="0" end="0"/>
                                            </p:txEl>
                                          </p:spTgt>
                                        </p:tgtEl>
                                      </p:cBhvr>
                                    </p:animEffect>
                                    <p:set>
                                      <p:cBhvr>
                                        <p:cTn id="99" dur="1" fill="hold">
                                          <p:stCondLst>
                                            <p:cond delay="499"/>
                                          </p:stCondLst>
                                        </p:cTn>
                                        <p:tgtEl>
                                          <p:spTgt spid="21">
                                            <p:txEl>
                                              <p:pRg st="0" end="0"/>
                                            </p:txEl>
                                          </p:spTgt>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1">
                                            <p:txEl>
                                              <p:pRg st="1" end="1"/>
                                            </p:txEl>
                                          </p:spTgt>
                                        </p:tgtEl>
                                      </p:cBhvr>
                                    </p:animEffect>
                                    <p:set>
                                      <p:cBhvr>
                                        <p:cTn id="102" dur="1" fill="hold">
                                          <p:stCondLst>
                                            <p:cond delay="499"/>
                                          </p:stCondLst>
                                        </p:cTn>
                                        <p:tgtEl>
                                          <p:spTgt spid="21">
                                            <p:txEl>
                                              <p:pRg st="1" end="1"/>
                                            </p:txEl>
                                          </p:spTgt>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21">
                                            <p:txEl>
                                              <p:pRg st="2" end="2"/>
                                            </p:txEl>
                                          </p:spTgt>
                                        </p:tgtEl>
                                      </p:cBhvr>
                                    </p:animEffect>
                                    <p:set>
                                      <p:cBhvr>
                                        <p:cTn id="105" dur="1" fill="hold">
                                          <p:stCondLst>
                                            <p:cond delay="499"/>
                                          </p:stCondLst>
                                        </p:cTn>
                                        <p:tgtEl>
                                          <p:spTgt spid="21">
                                            <p:txEl>
                                              <p:pRg st="2" end="2"/>
                                            </p:txEl>
                                          </p:spTgt>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21">
                                            <p:txEl>
                                              <p:pRg st="3" end="3"/>
                                            </p:txEl>
                                          </p:spTgt>
                                        </p:tgtEl>
                                      </p:cBhvr>
                                    </p:animEffect>
                                    <p:set>
                                      <p:cBhvr>
                                        <p:cTn id="108" dur="1" fill="hold">
                                          <p:stCondLst>
                                            <p:cond delay="499"/>
                                          </p:stCondLst>
                                        </p:cTn>
                                        <p:tgtEl>
                                          <p:spTgt spid="21">
                                            <p:txEl>
                                              <p:pRg st="3" end="3"/>
                                            </p:txEl>
                                          </p:spTgt>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21">
                                            <p:txEl>
                                              <p:pRg st="4" end="4"/>
                                            </p:txEl>
                                          </p:spTgt>
                                        </p:tgtEl>
                                      </p:cBhvr>
                                    </p:animEffect>
                                    <p:set>
                                      <p:cBhvr>
                                        <p:cTn id="111" dur="1" fill="hold">
                                          <p:stCondLst>
                                            <p:cond delay="499"/>
                                          </p:stCondLst>
                                        </p:cTn>
                                        <p:tgtEl>
                                          <p:spTgt spid="21">
                                            <p:txEl>
                                              <p:pRg st="4" end="4"/>
                                            </p:txEl>
                                          </p:spTgt>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21">
                                            <p:txEl>
                                              <p:pRg st="5" end="5"/>
                                            </p:txEl>
                                          </p:spTgt>
                                        </p:tgtEl>
                                      </p:cBhvr>
                                    </p:animEffect>
                                    <p:set>
                                      <p:cBhvr>
                                        <p:cTn id="114" dur="1" fill="hold">
                                          <p:stCondLst>
                                            <p:cond delay="499"/>
                                          </p:stCondLst>
                                        </p:cTn>
                                        <p:tgtEl>
                                          <p:spTgt spid="21">
                                            <p:txEl>
                                              <p:pRg st="5" end="5"/>
                                            </p:txEl>
                                          </p:spTgt>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22"/>
                                        </p:tgtEl>
                                      </p:cBhvr>
                                    </p:animEffect>
                                    <p:set>
                                      <p:cBhvr>
                                        <p:cTn id="117" dur="1" fill="hold">
                                          <p:stCondLst>
                                            <p:cond delay="499"/>
                                          </p:stCondLst>
                                        </p:cTn>
                                        <p:tgtEl>
                                          <p:spTgt spid="22"/>
                                        </p:tgtEl>
                                        <p:attrNameLst>
                                          <p:attrName>style.visibility</p:attrName>
                                        </p:attrNameLst>
                                      </p:cBhvr>
                                      <p:to>
                                        <p:strVal val="hidden"/>
                                      </p:to>
                                    </p:set>
                                  </p:childTnLst>
                                </p:cTn>
                              </p:par>
                            </p:childTnLst>
                          </p:cTn>
                        </p:par>
                        <p:par>
                          <p:cTn id="118" fill="hold">
                            <p:stCondLst>
                              <p:cond delay="500"/>
                            </p:stCondLst>
                            <p:childTnLst>
                              <p:par>
                                <p:cTn id="119" presetID="63" presetClass="path" presetSubtype="0" accel="50000" decel="50000" fill="hold" grpId="0" nodeType="afterEffect">
                                  <p:stCondLst>
                                    <p:cond delay="0"/>
                                  </p:stCondLst>
                                  <p:childTnLst>
                                    <p:animMotion origin="layout" path="M 8.33333E-7 -1.11111E-6 L 0.28906 -1.11111E-6 " pathEditMode="relative" rAng="0" ptsTypes="AA">
                                      <p:cBhvr>
                                        <p:cTn id="120" dur="500" fill="hold"/>
                                        <p:tgtEl>
                                          <p:spTgt spid="9"/>
                                        </p:tgtEl>
                                        <p:attrNameLst>
                                          <p:attrName>ppt_x</p:attrName>
                                          <p:attrName>ppt_y</p:attrName>
                                        </p:attrNameLst>
                                      </p:cBhvr>
                                      <p:rCtr x="144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uiExpand="1" build="p"/>
      <p:bldP spid="14" grpId="1" build="p"/>
      <p:bldP spid="15" grpId="0"/>
      <p:bldP spid="15" grpId="1"/>
      <p:bldP spid="32" grpId="0"/>
      <p:bldP spid="32" grpId="1"/>
      <p:bldP spid="21" grpId="0" uiExpand="1" build="p"/>
      <p:bldP spid="21" grpId="1" build="p"/>
      <p:bldP spid="22" grpId="0"/>
      <p:bldP spid="22" grpId="1"/>
      <p:bldP spid="10" grpId="0" animBg="1"/>
      <p:bldP spid="11" grpId="0" animBg="1"/>
      <p:bldP spid="16" grpId="0" animBg="1"/>
      <p:bldP spid="17" grpId="0" animBg="1"/>
      <p:bldP spid="18" grpId="0" animBg="1"/>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57D2D-D3B7-47F1-90BF-6CB7103457CD}"/>
              </a:ext>
            </a:extLst>
          </p:cNvPr>
          <p:cNvPicPr>
            <a:picLocks noChangeAspect="1"/>
          </p:cNvPicPr>
          <p:nvPr/>
        </p:nvPicPr>
        <p:blipFill rotWithShape="1">
          <a:blip r:embed="rId2">
            <a:extLst>
              <a:ext uri="{28A0092B-C50C-407E-A947-70E740481C1C}">
                <a14:useLocalDpi xmlns:a14="http://schemas.microsoft.com/office/drawing/2010/main" val="0"/>
              </a:ext>
            </a:extLst>
          </a:blip>
          <a:srcRect t="56861" b="3477"/>
          <a:stretch/>
        </p:blipFill>
        <p:spPr>
          <a:xfrm>
            <a:off x="0" y="0"/>
            <a:ext cx="12192000" cy="2720050"/>
          </a:xfrm>
          <a:prstGeom prst="rect">
            <a:avLst/>
          </a:prstGeom>
        </p:spPr>
      </p:pic>
    </p:spTree>
    <p:extLst>
      <p:ext uri="{BB962C8B-B14F-4D97-AF65-F5344CB8AC3E}">
        <p14:creationId xmlns:p14="http://schemas.microsoft.com/office/powerpoint/2010/main" val="27603095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4410582-A0D2-41D0-908E-E358972D919E}"/>
              </a:ext>
            </a:extLst>
          </p:cNvPr>
          <p:cNvSpPr>
            <a:spLocks noChangeAspect="1"/>
          </p:cNvSpPr>
          <p:nvPr/>
        </p:nvSpPr>
        <p:spPr>
          <a:xfrm>
            <a:off x="3743815" y="-2717889"/>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
        <p:nvSpPr>
          <p:cNvPr id="9" name="Title 8"/>
          <p:cNvSpPr>
            <a:spLocks noGrp="1"/>
          </p:cNvSpPr>
          <p:nvPr>
            <p:ph type="title"/>
          </p:nvPr>
        </p:nvSpPr>
        <p:spPr>
          <a:xfrm>
            <a:off x="304801" y="2914588"/>
            <a:ext cx="11660405" cy="625641"/>
          </a:xfrm>
        </p:spPr>
        <p:txBody>
          <a:bodyPr/>
          <a:lstStyle/>
          <a:p>
            <a:br>
              <a:rPr lang="en-US" dirty="0">
                <a:solidFill>
                  <a:srgbClr val="FFFF00"/>
                </a:solidFill>
              </a:rPr>
            </a:br>
            <a:r>
              <a:rPr lang="en-US" sz="3600" b="0" dirty="0">
                <a:solidFill>
                  <a:schemeClr val="bg1"/>
                </a:solidFill>
              </a:rPr>
              <a:t>Chapter 1</a:t>
            </a:r>
            <a:br>
              <a:rPr lang="en-US" dirty="0">
                <a:solidFill>
                  <a:srgbClr val="FFFF00"/>
                </a:solidFill>
              </a:rPr>
            </a:br>
            <a:r>
              <a:rPr lang="en-US" dirty="0">
                <a:solidFill>
                  <a:srgbClr val="FFFF00"/>
                </a:solidFill>
              </a:rPr>
              <a:t>INTRODUCTION</a:t>
            </a:r>
          </a:p>
        </p:txBody>
      </p:sp>
      <p:sp>
        <p:nvSpPr>
          <p:cNvPr id="10" name="Text Placeholder 9"/>
          <p:cNvSpPr>
            <a:spLocks noGrp="1"/>
          </p:cNvSpPr>
          <p:nvPr>
            <p:ph type="body" sz="quarter" idx="10"/>
          </p:nvPr>
        </p:nvSpPr>
        <p:spPr>
          <a:xfrm>
            <a:off x="3923323" y="186061"/>
            <a:ext cx="4376615" cy="1042850"/>
          </a:xfrm>
        </p:spPr>
        <p:txBody>
          <a:bodyPr/>
          <a:lstStyle/>
          <a:p>
            <a:r>
              <a:rPr lang="en-US" sz="2800" dirty="0"/>
              <a:t>STATING THE PROBLEM</a:t>
            </a:r>
          </a:p>
          <a:p>
            <a:pPr lvl="1"/>
            <a:r>
              <a:rPr lang="en-US" sz="1800" dirty="0"/>
              <a:t>How must a research problem be introduced in the paper?</a:t>
            </a:r>
          </a:p>
        </p:txBody>
      </p:sp>
      <p:sp>
        <p:nvSpPr>
          <p:cNvPr id="11" name="Text Placeholder 10"/>
          <p:cNvSpPr>
            <a:spLocks noGrp="1"/>
          </p:cNvSpPr>
          <p:nvPr>
            <p:ph type="body" sz="quarter" idx="11"/>
          </p:nvPr>
        </p:nvSpPr>
        <p:spPr>
          <a:xfrm>
            <a:off x="306606" y="3556680"/>
            <a:ext cx="11658600" cy="2249847"/>
          </a:xfrm>
        </p:spPr>
        <p:txBody>
          <a:bodyPr/>
          <a:lstStyle/>
          <a:p>
            <a:r>
              <a:rPr lang="en-PH" sz="3200" dirty="0"/>
              <a:t>Background of the Study</a:t>
            </a:r>
          </a:p>
          <a:p>
            <a:r>
              <a:rPr lang="en-PH" sz="3200" dirty="0"/>
              <a:t>Statement of the Problem</a:t>
            </a:r>
          </a:p>
          <a:p>
            <a:r>
              <a:rPr lang="en-PH" sz="3200" dirty="0"/>
              <a:t>Significance of the Study</a:t>
            </a:r>
          </a:p>
          <a:p>
            <a:r>
              <a:rPr lang="en-PH" sz="3200" dirty="0"/>
              <a:t>Scope and Delimitation</a:t>
            </a:r>
          </a:p>
        </p:txBody>
      </p:sp>
      <p:sp>
        <p:nvSpPr>
          <p:cNvPr id="12" name="Text Placeholder 11"/>
          <p:cNvSpPr>
            <a:spLocks noGrp="1"/>
          </p:cNvSpPr>
          <p:nvPr>
            <p:ph type="body" sz="quarter" idx="12"/>
          </p:nvPr>
        </p:nvSpPr>
        <p:spPr/>
        <p:txBody>
          <a:bodyPr/>
          <a:lstStyle/>
          <a:p>
            <a:r>
              <a:rPr lang="en-US" dirty="0"/>
              <a:t>!</a:t>
            </a:r>
          </a:p>
        </p:txBody>
      </p:sp>
    </p:spTree>
    <p:extLst>
      <p:ext uri="{BB962C8B-B14F-4D97-AF65-F5344CB8AC3E}">
        <p14:creationId xmlns:p14="http://schemas.microsoft.com/office/powerpoint/2010/main" val="393707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p:cTn id="1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 calcmode="lin" valueType="num">
                                      <p:cBhvr additive="base">
                                        <p:cTn id="3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 calcmode="lin" valueType="num">
                                      <p:cBhvr additive="base">
                                        <p:cTn id="40"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11">
                                            <p:txEl>
                                              <p:pRg st="3" end="3"/>
                                            </p:txEl>
                                          </p:spTgt>
                                        </p:tgtEl>
                                        <p:attrNameLst>
                                          <p:attrName>style.visibility</p:attrName>
                                        </p:attrNameLst>
                                      </p:cBhvr>
                                      <p:to>
                                        <p:strVal val="visible"/>
                                      </p:to>
                                    </p:set>
                                    <p:anim calcmode="lin" valueType="num">
                                      <p:cBhvr additive="base">
                                        <p:cTn id="4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uiExpand="1" build="p"/>
      <p:bldP spid="11" grpId="0" uiExpand="1"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a:extLst>
              <a:ext uri="{FF2B5EF4-FFF2-40B4-BE49-F238E27FC236}">
                <a16:creationId xmlns:a16="http://schemas.microsoft.com/office/drawing/2014/main" id="{9CBB7BD4-0EE9-4108-B617-EBFD8F4B449A}"/>
              </a:ext>
            </a:extLst>
          </p:cNvPr>
          <p:cNvSpPr/>
          <p:nvPr/>
        </p:nvSpPr>
        <p:spPr>
          <a:xfrm rot="5400000">
            <a:off x="5355426" y="-3415600"/>
            <a:ext cx="1395386" cy="11473593"/>
          </a:xfrm>
          <a:prstGeom prst="trapezoid">
            <a:avLst>
              <a:gd name="adj" fmla="val 35959"/>
            </a:avLst>
          </a:prstGeom>
          <a:solidFill>
            <a:schemeClr val="accent3">
              <a:lumMod val="60000"/>
              <a:lumOff val="4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Content Placeholder 9"/>
          <p:cNvSpPr>
            <a:spLocks noGrp="1"/>
          </p:cNvSpPr>
          <p:nvPr>
            <p:ph idx="1"/>
          </p:nvPr>
        </p:nvSpPr>
        <p:spPr>
          <a:xfrm>
            <a:off x="277911" y="1728326"/>
            <a:ext cx="2700000" cy="4512004"/>
          </a:xfrm>
        </p:spPr>
        <p:txBody>
          <a:bodyPr/>
          <a:lstStyle/>
          <a:p>
            <a:pPr>
              <a:spcAft>
                <a:spcPts val="0"/>
              </a:spcAft>
            </a:pPr>
            <a:r>
              <a:rPr lang="en-US" sz="3600" dirty="0"/>
              <a:t>TOPIC</a:t>
            </a:r>
          </a:p>
          <a:p>
            <a:pPr lvl="1"/>
            <a:r>
              <a:rPr lang="en-PH" sz="2400" dirty="0"/>
              <a:t>broad subject matter addressed by the study.</a:t>
            </a:r>
          </a:p>
          <a:p>
            <a:pPr lvl="1"/>
            <a:endParaRPr lang="en-PH" dirty="0"/>
          </a:p>
          <a:p>
            <a:pPr lvl="1"/>
            <a:endParaRPr lang="en-PH" dirty="0"/>
          </a:p>
          <a:p>
            <a:pPr lvl="1"/>
            <a:endParaRPr lang="en-PH" dirty="0"/>
          </a:p>
          <a:p>
            <a:pPr lvl="1"/>
            <a:endParaRPr lang="en-PH" dirty="0"/>
          </a:p>
          <a:p>
            <a:pPr lvl="1"/>
            <a:r>
              <a:rPr lang="en-PH" dirty="0">
                <a:latin typeface="Montserrat Alternates" panose="00000500000000000000" pitchFamily="50" charset="0"/>
              </a:rPr>
              <a:t>SHS Mathematics</a:t>
            </a:r>
          </a:p>
        </p:txBody>
      </p:sp>
      <p:sp>
        <p:nvSpPr>
          <p:cNvPr id="11" name="Content Placeholder 10"/>
          <p:cNvSpPr>
            <a:spLocks noGrp="1"/>
          </p:cNvSpPr>
          <p:nvPr>
            <p:ph idx="14"/>
          </p:nvPr>
        </p:nvSpPr>
        <p:spPr>
          <a:xfrm>
            <a:off x="3210622" y="1206734"/>
            <a:ext cx="2700000" cy="5272213"/>
          </a:xfrm>
        </p:spPr>
        <p:txBody>
          <a:bodyPr/>
          <a:lstStyle/>
          <a:p>
            <a:r>
              <a:rPr lang="en-US" sz="3600" dirty="0"/>
              <a:t>RESEARCH PROBLEM</a:t>
            </a:r>
          </a:p>
          <a:p>
            <a:pPr lvl="1"/>
            <a:r>
              <a:rPr lang="en-PH" sz="2400" dirty="0"/>
              <a:t>a general educational issue, concern, or controversy addressed in research that narrows the topic.</a:t>
            </a:r>
          </a:p>
          <a:p>
            <a:pPr lvl="1"/>
            <a:endParaRPr lang="en-PH" sz="2400" dirty="0"/>
          </a:p>
          <a:p>
            <a:pPr lvl="1"/>
            <a:r>
              <a:rPr lang="en-PH" dirty="0">
                <a:latin typeface="Montserrat Alternates" panose="00000500000000000000" pitchFamily="50" charset="0"/>
              </a:rPr>
              <a:t>Low grades of SHS students in General Mathematics</a:t>
            </a:r>
          </a:p>
        </p:txBody>
      </p:sp>
      <p:sp>
        <p:nvSpPr>
          <p:cNvPr id="18" name="Content Placeholder 17"/>
          <p:cNvSpPr>
            <a:spLocks noGrp="1"/>
          </p:cNvSpPr>
          <p:nvPr>
            <p:ph idx="15"/>
          </p:nvPr>
        </p:nvSpPr>
        <p:spPr>
          <a:xfrm>
            <a:off x="6137730" y="1206734"/>
            <a:ext cx="2700000" cy="5388142"/>
          </a:xfrm>
        </p:spPr>
        <p:txBody>
          <a:bodyPr/>
          <a:lstStyle/>
          <a:p>
            <a:r>
              <a:rPr lang="en-US" sz="3600" dirty="0"/>
              <a:t>PURPOSE STATEMENT</a:t>
            </a:r>
          </a:p>
          <a:p>
            <a:pPr lvl="1"/>
            <a:r>
              <a:rPr lang="en-PH" sz="2400" dirty="0"/>
              <a:t>the major intent or objective of the study used to address the problem</a:t>
            </a:r>
          </a:p>
          <a:p>
            <a:pPr lvl="1"/>
            <a:endParaRPr lang="en-PH" dirty="0"/>
          </a:p>
          <a:p>
            <a:pPr lvl="1"/>
            <a:endParaRPr lang="en-PH" dirty="0"/>
          </a:p>
          <a:p>
            <a:pPr lvl="1"/>
            <a:r>
              <a:rPr lang="en-PH" dirty="0">
                <a:latin typeface="Montserrat Alternates" panose="00000500000000000000" pitchFamily="50" charset="0"/>
              </a:rPr>
              <a:t>To improve the grades of SHS students in General Mathematics</a:t>
            </a:r>
          </a:p>
        </p:txBody>
      </p:sp>
      <p:sp>
        <p:nvSpPr>
          <p:cNvPr id="14" name="Title 1"/>
          <p:cNvSpPr>
            <a:spLocks noGrp="1"/>
          </p:cNvSpPr>
          <p:nvPr>
            <p:ph type="title"/>
          </p:nvPr>
        </p:nvSpPr>
        <p:spPr/>
        <p:txBody>
          <a:bodyPr/>
          <a:lstStyle/>
          <a:p>
            <a:r>
              <a:rPr lang="en-US" dirty="0"/>
              <a:t>NOTE</a:t>
            </a:r>
          </a:p>
        </p:txBody>
      </p:sp>
      <p:sp>
        <p:nvSpPr>
          <p:cNvPr id="6" name="Text Placeholder 5"/>
          <p:cNvSpPr>
            <a:spLocks noGrp="1"/>
          </p:cNvSpPr>
          <p:nvPr>
            <p:ph type="body" sz="quarter" idx="16"/>
          </p:nvPr>
        </p:nvSpPr>
        <p:spPr>
          <a:xfrm>
            <a:off x="2879003" y="419100"/>
            <a:ext cx="9084398" cy="757130"/>
          </a:xfrm>
        </p:spPr>
        <p:txBody>
          <a:bodyPr/>
          <a:lstStyle/>
          <a:p>
            <a:r>
              <a:rPr lang="en-US" dirty="0"/>
              <a:t>Distinguishing among Topic, Research Problem, Purpose, and Research Questions</a:t>
            </a:r>
          </a:p>
        </p:txBody>
      </p:sp>
      <p:sp>
        <p:nvSpPr>
          <p:cNvPr id="9" name="Rectangle 8"/>
          <p:cNvSpPr/>
          <p:nvPr/>
        </p:nvSpPr>
        <p:spPr>
          <a:xfrm>
            <a:off x="3215686" y="2256659"/>
            <a:ext cx="270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46073" y="2256660"/>
            <a:ext cx="270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433" y="2256659"/>
            <a:ext cx="270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5421859"/>
            <a:ext cx="498402" cy="365125"/>
          </a:xfrm>
        </p:spPr>
        <p:txBody>
          <a:bodyPr/>
          <a:lstStyle/>
          <a:p>
            <a:fld id="{5AE1514C-5E56-4738-A1FF-4B1CFD2A3E36}" type="slidenum">
              <a:rPr lang="en-US" smtClean="0"/>
              <a:t>4</a:t>
            </a:fld>
            <a:endParaRPr lang="en-US"/>
          </a:p>
        </p:txBody>
      </p:sp>
      <p:sp>
        <p:nvSpPr>
          <p:cNvPr id="12" name="Content Placeholder 17">
            <a:extLst>
              <a:ext uri="{FF2B5EF4-FFF2-40B4-BE49-F238E27FC236}">
                <a16:creationId xmlns:a16="http://schemas.microsoft.com/office/drawing/2014/main" id="{6AD73828-55A5-4A7B-92DB-919A4C347FAE}"/>
              </a:ext>
            </a:extLst>
          </p:cNvPr>
          <p:cNvSpPr txBox="1">
            <a:spLocks/>
          </p:cNvSpPr>
          <p:nvPr/>
        </p:nvSpPr>
        <p:spPr>
          <a:xfrm>
            <a:off x="8983226" y="1206734"/>
            <a:ext cx="2806689" cy="554408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2400" b="1"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RESEARCH QUESTION</a:t>
            </a:r>
          </a:p>
          <a:p>
            <a:pPr lvl="1"/>
            <a:r>
              <a:rPr lang="en-PH" sz="2400" dirty="0"/>
              <a:t>narrows the purpose into specific questions that the researcher would like answered or addressed in the study.</a:t>
            </a:r>
          </a:p>
          <a:p>
            <a:pPr lvl="1"/>
            <a:r>
              <a:rPr lang="en-PH" dirty="0">
                <a:latin typeface="Montserrat Alternates" panose="00000500000000000000" pitchFamily="50" charset="0"/>
              </a:rPr>
              <a:t>Can peer tutoring improve the grades of SHS students in General Mathematics?</a:t>
            </a:r>
          </a:p>
        </p:txBody>
      </p:sp>
      <p:sp>
        <p:nvSpPr>
          <p:cNvPr id="16" name="Rectangle 15">
            <a:extLst>
              <a:ext uri="{FF2B5EF4-FFF2-40B4-BE49-F238E27FC236}">
                <a16:creationId xmlns:a16="http://schemas.microsoft.com/office/drawing/2014/main" id="{EF671E82-5FE2-4096-820D-A50C0B742750}"/>
              </a:ext>
            </a:extLst>
          </p:cNvPr>
          <p:cNvSpPr/>
          <p:nvPr/>
        </p:nvSpPr>
        <p:spPr>
          <a:xfrm>
            <a:off x="9098256" y="2256660"/>
            <a:ext cx="2700000" cy="3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7168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6" presetClass="entr" presetSubtype="37"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par>
                                <p:cTn id="14" presetID="2" presetClass="entr" presetSubtype="4"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 calcmode="lin" valueType="num">
                                      <p:cBhvr additive="base">
                                        <p:cTn id="22"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decel="100000"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80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6" presetClass="entr" presetSubtype="37" fill="hold" grpId="1"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outVertical)">
                                      <p:cBhvr>
                                        <p:cTn id="34" dur="500"/>
                                        <p:tgtEl>
                                          <p:spTgt spid="9"/>
                                        </p:tgtEl>
                                      </p:cBhvr>
                                    </p:animEffect>
                                  </p:childTnLst>
                                </p:cTn>
                              </p:par>
                              <p:par>
                                <p:cTn id="35" presetID="2" presetClass="entr" presetSubtype="4"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 calcmode="lin" valueType="num">
                                      <p:cBhvr additive="base">
                                        <p:cTn id="4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decel="100000" fill="hold" grpId="0"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 calcmode="lin" valueType="num">
                                      <p:cBhvr additive="base">
                                        <p:cTn id="49"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0" dur="800" fill="hold"/>
                                        <p:tgtEl>
                                          <p:spTgt spid="18">
                                            <p:txEl>
                                              <p:pRg st="0" end="0"/>
                                            </p:txEl>
                                          </p:spTgt>
                                        </p:tgtEl>
                                        <p:attrNameLst>
                                          <p:attrName>ppt_y</p:attrName>
                                        </p:attrNameLst>
                                      </p:cBhvr>
                                      <p:tavLst>
                                        <p:tav tm="0">
                                          <p:val>
                                            <p:strVal val="0-#ppt_h/2"/>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6" presetClass="entr" presetSubtype="37" fill="hold" grpId="1"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outVertical)">
                                      <p:cBhvr>
                                        <p:cTn id="55" dur="500"/>
                                        <p:tgtEl>
                                          <p:spTgt spid="15"/>
                                        </p:tgtEl>
                                      </p:cBhvr>
                                    </p:animEffect>
                                  </p:childTnLst>
                                </p:cTn>
                              </p:par>
                              <p:par>
                                <p:cTn id="56" presetID="2" presetClass="entr" presetSubtype="4" fill="hold" nodeType="withEffect">
                                  <p:stCondLst>
                                    <p:cond delay="0"/>
                                  </p:stCondLst>
                                  <p:childTnLst>
                                    <p:set>
                                      <p:cBhvr>
                                        <p:cTn id="57" dur="1" fill="hold">
                                          <p:stCondLst>
                                            <p:cond delay="0"/>
                                          </p:stCondLst>
                                        </p:cTn>
                                        <p:tgtEl>
                                          <p:spTgt spid="18">
                                            <p:txEl>
                                              <p:pRg st="1" end="1"/>
                                            </p:txEl>
                                          </p:spTgt>
                                        </p:tgtEl>
                                        <p:attrNameLst>
                                          <p:attrName>style.visibility</p:attrName>
                                        </p:attrNameLst>
                                      </p:cBhvr>
                                      <p:to>
                                        <p:strVal val="visible"/>
                                      </p:to>
                                    </p:set>
                                    <p:anim calcmode="lin" valueType="num">
                                      <p:cBhvr additive="base">
                                        <p:cTn id="5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8">
                                            <p:txEl>
                                              <p:pRg st="4" end="4"/>
                                            </p:txEl>
                                          </p:spTgt>
                                        </p:tgtEl>
                                        <p:attrNameLst>
                                          <p:attrName>style.visibility</p:attrName>
                                        </p:attrNameLst>
                                      </p:cBhvr>
                                      <p:to>
                                        <p:strVal val="visible"/>
                                      </p:to>
                                    </p:set>
                                    <p:anim calcmode="lin" valueType="num">
                                      <p:cBhvr additive="base">
                                        <p:cTn id="6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1" decel="100000" fill="hold" grpId="0"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 calcmode="lin" valueType="num">
                                      <p:cBhvr additive="base">
                                        <p:cTn id="70" dur="8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71" dur="800" fill="hold"/>
                                        <p:tgtEl>
                                          <p:spTgt spid="12">
                                            <p:txEl>
                                              <p:pRg st="0" end="0"/>
                                            </p:txEl>
                                          </p:spTgt>
                                        </p:tgtEl>
                                        <p:attrNameLst>
                                          <p:attrName>ppt_y</p:attrName>
                                        </p:attrNameLst>
                                      </p:cBhvr>
                                      <p:tavLst>
                                        <p:tav tm="0">
                                          <p:val>
                                            <p:strVal val="0-#ppt_h/2"/>
                                          </p:val>
                                        </p:tav>
                                        <p:tav tm="100000">
                                          <p:val>
                                            <p:strVal val="#ppt_y"/>
                                          </p:val>
                                        </p:tav>
                                      </p:tavLst>
                                    </p:anim>
                                  </p:childTnLst>
                                </p:cTn>
                              </p:par>
                              <p:par>
                                <p:cTn id="72" presetID="1"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par>
                                <p:cTn id="74" presetID="16" presetClass="entr" presetSubtype="37" fill="hold" grpId="1"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par>
                                <p:cTn id="77" presetID="2" presetClass="entr" presetSubtype="4" fill="hold" nodeType="withEffect">
                                  <p:stCondLst>
                                    <p:cond delay="0"/>
                                  </p:stCondLst>
                                  <p:childTnLst>
                                    <p:set>
                                      <p:cBhvr>
                                        <p:cTn id="78" dur="1" fill="hold">
                                          <p:stCondLst>
                                            <p:cond delay="0"/>
                                          </p:stCondLst>
                                        </p:cTn>
                                        <p:tgtEl>
                                          <p:spTgt spid="12">
                                            <p:txEl>
                                              <p:pRg st="1" end="1"/>
                                            </p:txEl>
                                          </p:spTgt>
                                        </p:tgtEl>
                                        <p:attrNameLst>
                                          <p:attrName>style.visibility</p:attrName>
                                        </p:attrNameLst>
                                      </p:cBhvr>
                                      <p:to>
                                        <p:strVal val="visible"/>
                                      </p:to>
                                    </p:set>
                                    <p:anim calcmode="lin" valueType="num">
                                      <p:cBhvr additive="base">
                                        <p:cTn id="7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
                                            <p:txEl>
                                              <p:pRg st="2" end="2"/>
                                            </p:txEl>
                                          </p:spTgt>
                                        </p:tgtEl>
                                        <p:attrNameLst>
                                          <p:attrName>style.visibility</p:attrName>
                                        </p:attrNameLst>
                                      </p:cBhvr>
                                      <p:to>
                                        <p:strVal val="visible"/>
                                      </p:to>
                                    </p:set>
                                    <p:anim calcmode="lin" valueType="num">
                                      <p:cBhvr additive="base">
                                        <p:cTn id="8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wipe(left)">
                                      <p:cBhvr>
                                        <p:cTn id="9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P spid="12" grpId="0" uiExpand="1" build="p"/>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1">
            <a:extLst>
              <a:ext uri="{FF2B5EF4-FFF2-40B4-BE49-F238E27FC236}">
                <a16:creationId xmlns:a16="http://schemas.microsoft.com/office/drawing/2014/main" id="{89EF8160-F4DB-499A-BF4D-C7743E8930E1}"/>
              </a:ext>
            </a:extLst>
          </p:cNvPr>
          <p:cNvSpPr>
            <a:spLocks noGrp="1"/>
          </p:cNvSpPr>
          <p:nvPr>
            <p:ph type="body" sz="quarter" idx="11"/>
          </p:nvPr>
        </p:nvSpPr>
        <p:spPr>
          <a:xfrm>
            <a:off x="116129" y="243647"/>
            <a:ext cx="6096000" cy="1409617"/>
          </a:xfrm>
        </p:spPr>
        <p:txBody>
          <a:bodyPr/>
          <a:lstStyle/>
          <a:p>
            <a:pPr>
              <a:spcAft>
                <a:spcPts val="0"/>
              </a:spcAft>
            </a:pPr>
            <a:r>
              <a:rPr lang="en-US" dirty="0"/>
              <a:t>SEEKING A PROBLEM</a:t>
            </a:r>
          </a:p>
          <a:p>
            <a:pPr lvl="2"/>
            <a:r>
              <a:rPr lang="en-PH" dirty="0"/>
              <a:t>What are good resources of researchable problems?</a:t>
            </a:r>
          </a:p>
        </p:txBody>
      </p:sp>
      <p:sp>
        <p:nvSpPr>
          <p:cNvPr id="15" name="Text Placeholder 20">
            <a:extLst>
              <a:ext uri="{FF2B5EF4-FFF2-40B4-BE49-F238E27FC236}">
                <a16:creationId xmlns:a16="http://schemas.microsoft.com/office/drawing/2014/main" id="{AE0C50B9-E89C-45FF-B6F3-5F6A7D5A338A}"/>
              </a:ext>
            </a:extLst>
          </p:cNvPr>
          <p:cNvSpPr>
            <a:spLocks noGrp="1"/>
          </p:cNvSpPr>
          <p:nvPr>
            <p:ph type="body" sz="quarter" idx="19"/>
          </p:nvPr>
        </p:nvSpPr>
        <p:spPr>
          <a:xfrm>
            <a:off x="1021928" y="1746518"/>
            <a:ext cx="4937088" cy="4819781"/>
          </a:xfrm>
        </p:spPr>
        <p:txBody>
          <a:bodyPr/>
          <a:lstStyle/>
          <a:p>
            <a:pPr algn="l">
              <a:spcBef>
                <a:spcPts val="0"/>
              </a:spcBef>
              <a:spcAft>
                <a:spcPts val="1200"/>
              </a:spcAft>
            </a:pPr>
            <a:r>
              <a:rPr lang="en-PH" sz="2800" dirty="0"/>
              <a:t>Theories to be validated, extended, or modified</a:t>
            </a:r>
          </a:p>
          <a:p>
            <a:pPr algn="l">
              <a:spcBef>
                <a:spcPts val="0"/>
              </a:spcBef>
              <a:spcAft>
                <a:spcPts val="1200"/>
              </a:spcAft>
            </a:pPr>
            <a:r>
              <a:rPr lang="en-PH" sz="2800" dirty="0"/>
              <a:t>Other studies, particularly through research recommendations</a:t>
            </a:r>
          </a:p>
          <a:p>
            <a:pPr algn="l">
              <a:spcBef>
                <a:spcPts val="0"/>
              </a:spcBef>
              <a:spcAft>
                <a:spcPts val="1200"/>
              </a:spcAft>
            </a:pPr>
            <a:r>
              <a:rPr lang="en-PH" sz="2800" dirty="0"/>
              <a:t>National or international trends or situations to be described or improved</a:t>
            </a:r>
          </a:p>
          <a:p>
            <a:pPr algn="l">
              <a:spcBef>
                <a:spcPts val="0"/>
              </a:spcBef>
              <a:spcAft>
                <a:spcPts val="1200"/>
              </a:spcAft>
            </a:pPr>
            <a:r>
              <a:rPr lang="en-PH" sz="2800" dirty="0"/>
              <a:t>Real-life problems, issues, experiences, or situations of SHS students</a:t>
            </a:r>
          </a:p>
        </p:txBody>
      </p:sp>
      <p:sp>
        <p:nvSpPr>
          <p:cNvPr id="17" name="Content Placeholder 15">
            <a:extLst>
              <a:ext uri="{FF2B5EF4-FFF2-40B4-BE49-F238E27FC236}">
                <a16:creationId xmlns:a16="http://schemas.microsoft.com/office/drawing/2014/main" id="{4D014DF6-16E4-4347-BB07-DF4CB663A5A4}"/>
              </a:ext>
            </a:extLst>
          </p:cNvPr>
          <p:cNvSpPr txBox="1">
            <a:spLocks/>
          </p:cNvSpPr>
          <p:nvPr/>
        </p:nvSpPr>
        <p:spPr>
          <a:xfrm>
            <a:off x="262939" y="1769037"/>
            <a:ext cx="808485" cy="7571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a:t>1</a:t>
            </a:r>
          </a:p>
        </p:txBody>
      </p:sp>
      <p:sp>
        <p:nvSpPr>
          <p:cNvPr id="25" name="Content Placeholder 15">
            <a:extLst>
              <a:ext uri="{FF2B5EF4-FFF2-40B4-BE49-F238E27FC236}">
                <a16:creationId xmlns:a16="http://schemas.microsoft.com/office/drawing/2014/main" id="{2CA0844F-FB35-4D61-82BD-AB3B5F77BDFE}"/>
              </a:ext>
            </a:extLst>
          </p:cNvPr>
          <p:cNvSpPr txBox="1">
            <a:spLocks/>
          </p:cNvSpPr>
          <p:nvPr/>
        </p:nvSpPr>
        <p:spPr>
          <a:xfrm>
            <a:off x="257207" y="2766048"/>
            <a:ext cx="808485" cy="7571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a:t>2</a:t>
            </a:r>
          </a:p>
        </p:txBody>
      </p:sp>
      <p:sp>
        <p:nvSpPr>
          <p:cNvPr id="27" name="Content Placeholder 15">
            <a:extLst>
              <a:ext uri="{FF2B5EF4-FFF2-40B4-BE49-F238E27FC236}">
                <a16:creationId xmlns:a16="http://schemas.microsoft.com/office/drawing/2014/main" id="{FDA12422-397A-429D-BC7B-22DBD48B89A3}"/>
              </a:ext>
            </a:extLst>
          </p:cNvPr>
          <p:cNvSpPr txBox="1">
            <a:spLocks/>
          </p:cNvSpPr>
          <p:nvPr/>
        </p:nvSpPr>
        <p:spPr>
          <a:xfrm>
            <a:off x="266721" y="4008262"/>
            <a:ext cx="808485" cy="7571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a:t>3</a:t>
            </a:r>
          </a:p>
        </p:txBody>
      </p:sp>
      <p:sp>
        <p:nvSpPr>
          <p:cNvPr id="29" name="Content Placeholder 15">
            <a:extLst>
              <a:ext uri="{FF2B5EF4-FFF2-40B4-BE49-F238E27FC236}">
                <a16:creationId xmlns:a16="http://schemas.microsoft.com/office/drawing/2014/main" id="{2516130C-6568-4AB0-9F1D-C16078450796}"/>
              </a:ext>
            </a:extLst>
          </p:cNvPr>
          <p:cNvSpPr txBox="1">
            <a:spLocks/>
          </p:cNvSpPr>
          <p:nvPr/>
        </p:nvSpPr>
        <p:spPr>
          <a:xfrm>
            <a:off x="272335" y="5357539"/>
            <a:ext cx="721128" cy="757130"/>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4800" dirty="0"/>
              <a:t>4</a:t>
            </a:r>
          </a:p>
        </p:txBody>
      </p:sp>
      <p:cxnSp>
        <p:nvCxnSpPr>
          <p:cNvPr id="16" name="Straight Connector 15">
            <a:extLst>
              <a:ext uri="{FF2B5EF4-FFF2-40B4-BE49-F238E27FC236}">
                <a16:creationId xmlns:a16="http://schemas.microsoft.com/office/drawing/2014/main" id="{68C4DAE8-248C-4D87-A315-1629240B841E}"/>
              </a:ext>
            </a:extLst>
          </p:cNvPr>
          <p:cNvCxnSpPr>
            <a:cxnSpLocks/>
          </p:cNvCxnSpPr>
          <p:nvPr/>
        </p:nvCxnSpPr>
        <p:spPr>
          <a:xfrm>
            <a:off x="961643" y="1807806"/>
            <a:ext cx="0" cy="72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C31C41-26C9-441B-A3EE-78481E1FF71A}"/>
              </a:ext>
            </a:extLst>
          </p:cNvPr>
          <p:cNvCxnSpPr>
            <a:cxnSpLocks/>
          </p:cNvCxnSpPr>
          <p:nvPr/>
        </p:nvCxnSpPr>
        <p:spPr>
          <a:xfrm>
            <a:off x="955911" y="2804817"/>
            <a:ext cx="0" cy="72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7295D7-51BD-425E-B7FC-10270F4FFD0B}"/>
              </a:ext>
            </a:extLst>
          </p:cNvPr>
          <p:cNvCxnSpPr>
            <a:cxnSpLocks/>
          </p:cNvCxnSpPr>
          <p:nvPr/>
        </p:nvCxnSpPr>
        <p:spPr>
          <a:xfrm>
            <a:off x="965425" y="4047031"/>
            <a:ext cx="0" cy="72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0BA712-9FE7-4015-8A71-181B57E2DE80}"/>
              </a:ext>
            </a:extLst>
          </p:cNvPr>
          <p:cNvCxnSpPr>
            <a:cxnSpLocks/>
          </p:cNvCxnSpPr>
          <p:nvPr/>
        </p:nvCxnSpPr>
        <p:spPr>
          <a:xfrm>
            <a:off x="966271" y="5407877"/>
            <a:ext cx="0" cy="72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6AA3F3-454B-4E5A-AB2F-2FA8C1097F89}"/>
              </a:ext>
            </a:extLst>
          </p:cNvPr>
          <p:cNvPicPr>
            <a:picLocks noChangeAspect="1"/>
          </p:cNvPicPr>
          <p:nvPr/>
        </p:nvPicPr>
        <p:blipFill>
          <a:blip r:embed="rId2"/>
          <a:stretch>
            <a:fillRect/>
          </a:stretch>
        </p:blipFill>
        <p:spPr>
          <a:xfrm>
            <a:off x="6126479" y="0"/>
            <a:ext cx="6065521" cy="6858000"/>
          </a:xfrm>
          <a:prstGeom prst="rect">
            <a:avLst/>
          </a:prstGeom>
        </p:spPr>
      </p:pic>
      <p:cxnSp>
        <p:nvCxnSpPr>
          <p:cNvPr id="4" name="Straight Connector 3">
            <a:extLst>
              <a:ext uri="{FF2B5EF4-FFF2-40B4-BE49-F238E27FC236}">
                <a16:creationId xmlns:a16="http://schemas.microsoft.com/office/drawing/2014/main" id="{7EE0C4AD-9C38-4177-98CD-F2DB0E991BD9}"/>
              </a:ext>
            </a:extLst>
          </p:cNvPr>
          <p:cNvCxnSpPr/>
          <p:nvPr/>
        </p:nvCxnSpPr>
        <p:spPr>
          <a:xfrm>
            <a:off x="457200" y="811105"/>
            <a:ext cx="539496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2916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anim calcmode="lin" valueType="num">
                                      <p:cBhvr>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3" dur="45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anim calcmode="lin" valueType="num">
                                      <p:cBhvr>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outHorizontal)">
                                      <p:cBhvr>
                                        <p:cTn id="24" dur="500"/>
                                        <p:tgtEl>
                                          <p:spTgt spid="16"/>
                                        </p:tgtEl>
                                      </p:cBhvr>
                                    </p:animEffect>
                                  </p:childTnLst>
                                </p:cTn>
                              </p:par>
                            </p:childTnLst>
                          </p:cTn>
                        </p:par>
                        <p:par>
                          <p:cTn id="25" fill="hold">
                            <p:stCondLst>
                              <p:cond delay="500"/>
                            </p:stCondLst>
                            <p:childTnLst>
                              <p:par>
                                <p:cTn id="26" presetID="12" presetClass="entr" presetSubtype="2"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ppt_x</p:attrName>
                                        </p:attrNameLst>
                                      </p:cBhvr>
                                      <p:tavLst>
                                        <p:tav tm="0">
                                          <p:val>
                                            <p:strVal val="#ppt_x+#ppt_w*1.125000"/>
                                          </p:val>
                                        </p:tav>
                                        <p:tav tm="100000">
                                          <p:val>
                                            <p:strVal val="#ppt_x"/>
                                          </p:val>
                                        </p:tav>
                                      </p:tavLst>
                                    </p:anim>
                                    <p:animEffect transition="in" filter="wipe(left)">
                                      <p:cBhvr>
                                        <p:cTn id="29" dur="500"/>
                                        <p:tgtEl>
                                          <p:spTgt spid="17"/>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p:tgtEl>
                                          <p:spTgt spid="15">
                                            <p:txEl>
                                              <p:pRg st="0" end="0"/>
                                            </p:txEl>
                                          </p:spTgt>
                                        </p:tgtEl>
                                        <p:attrNameLst>
                                          <p:attrName>ppt_x</p:attrName>
                                        </p:attrNameLst>
                                      </p:cBhvr>
                                      <p:tavLst>
                                        <p:tav tm="0">
                                          <p:val>
                                            <p:strVal val="#ppt_x-#ppt_w*1.125000"/>
                                          </p:val>
                                        </p:tav>
                                        <p:tav tm="100000">
                                          <p:val>
                                            <p:strVal val="#ppt_x"/>
                                          </p:val>
                                        </p:tav>
                                      </p:tavLst>
                                    </p:anim>
                                    <p:animEffect transition="in" filter="wipe(right)">
                                      <p:cBhvr>
                                        <p:cTn id="33" dur="500"/>
                                        <p:tgtEl>
                                          <p:spTgt spid="1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42"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outHorizontal)">
                                      <p:cBhvr>
                                        <p:cTn id="38" dur="500"/>
                                        <p:tgtEl>
                                          <p:spTgt spid="22"/>
                                        </p:tgtEl>
                                      </p:cBhvr>
                                    </p:animEffect>
                                  </p:childTnLst>
                                </p:cTn>
                              </p:par>
                            </p:childTnLst>
                          </p:cTn>
                        </p:par>
                        <p:par>
                          <p:cTn id="39" fill="hold">
                            <p:stCondLst>
                              <p:cond delay="500"/>
                            </p:stCondLst>
                            <p:childTnLst>
                              <p:par>
                                <p:cTn id="40" presetID="12" presetClass="entr" presetSubtype="2"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left)">
                                      <p:cBhvr>
                                        <p:cTn id="43" dur="500"/>
                                        <p:tgtEl>
                                          <p:spTgt spid="25"/>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 calcmode="lin" valueType="num">
                                      <p:cBhvr additive="base">
                                        <p:cTn id="46" dur="500"/>
                                        <p:tgtEl>
                                          <p:spTgt spid="15">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15">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42"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outHorizontal)">
                                      <p:cBhvr>
                                        <p:cTn id="52" dur="500"/>
                                        <p:tgtEl>
                                          <p:spTgt spid="26"/>
                                        </p:tgtEl>
                                      </p:cBhvr>
                                    </p:animEffect>
                                  </p:childTnLst>
                                </p:cTn>
                              </p:par>
                            </p:childTnLst>
                          </p:cTn>
                        </p:par>
                        <p:par>
                          <p:cTn id="53" fill="hold">
                            <p:stCondLst>
                              <p:cond delay="500"/>
                            </p:stCondLst>
                            <p:childTnLst>
                              <p:par>
                                <p:cTn id="54" presetID="12" presetClass="entr" presetSubtype="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p:tgtEl>
                                          <p:spTgt spid="27"/>
                                        </p:tgtEl>
                                        <p:attrNameLst>
                                          <p:attrName>ppt_x</p:attrName>
                                        </p:attrNameLst>
                                      </p:cBhvr>
                                      <p:tavLst>
                                        <p:tav tm="0">
                                          <p:val>
                                            <p:strVal val="#ppt_x+#ppt_w*1.125000"/>
                                          </p:val>
                                        </p:tav>
                                        <p:tav tm="100000">
                                          <p:val>
                                            <p:strVal val="#ppt_x"/>
                                          </p:val>
                                        </p:tav>
                                      </p:tavLst>
                                    </p:anim>
                                    <p:animEffect transition="in" filter="wipe(left)">
                                      <p:cBhvr>
                                        <p:cTn id="57" dur="500"/>
                                        <p:tgtEl>
                                          <p:spTgt spid="27"/>
                                        </p:tgtEl>
                                      </p:cBhvr>
                                    </p:animEffect>
                                  </p:childTnLst>
                                </p:cTn>
                              </p:par>
                              <p:par>
                                <p:cTn id="58" presetID="12" presetClass="entr" presetSubtype="8" fill="hold" grpId="0" nodeType="withEffect">
                                  <p:stCondLst>
                                    <p:cond delay="0"/>
                                  </p:stCondLst>
                                  <p:childTnLst>
                                    <p:set>
                                      <p:cBhvr>
                                        <p:cTn id="59" dur="1" fill="hold">
                                          <p:stCondLst>
                                            <p:cond delay="0"/>
                                          </p:stCondLst>
                                        </p:cTn>
                                        <p:tgtEl>
                                          <p:spTgt spid="15">
                                            <p:txEl>
                                              <p:pRg st="2" end="2"/>
                                            </p:txEl>
                                          </p:spTgt>
                                        </p:tgtEl>
                                        <p:attrNameLst>
                                          <p:attrName>style.visibility</p:attrName>
                                        </p:attrNameLst>
                                      </p:cBhvr>
                                      <p:to>
                                        <p:strVal val="visible"/>
                                      </p:to>
                                    </p:set>
                                    <p:anim calcmode="lin" valueType="num">
                                      <p:cBhvr additive="base">
                                        <p:cTn id="60" dur="500"/>
                                        <p:tgtEl>
                                          <p:spTgt spid="15">
                                            <p:txEl>
                                              <p:pRg st="2" end="2"/>
                                            </p:txEl>
                                          </p:spTgt>
                                        </p:tgtEl>
                                        <p:attrNameLst>
                                          <p:attrName>ppt_x</p:attrName>
                                        </p:attrNameLst>
                                      </p:cBhvr>
                                      <p:tavLst>
                                        <p:tav tm="0">
                                          <p:val>
                                            <p:strVal val="#ppt_x-#ppt_w*1.125000"/>
                                          </p:val>
                                        </p:tav>
                                        <p:tav tm="100000">
                                          <p:val>
                                            <p:strVal val="#ppt_x"/>
                                          </p:val>
                                        </p:tav>
                                      </p:tavLst>
                                    </p:anim>
                                    <p:animEffect transition="in" filter="wipe(right)">
                                      <p:cBhvr>
                                        <p:cTn id="61" dur="500"/>
                                        <p:tgtEl>
                                          <p:spTgt spid="1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4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childTnLst>
                          </p:cTn>
                        </p:par>
                        <p:par>
                          <p:cTn id="67" fill="hold">
                            <p:stCondLst>
                              <p:cond delay="500"/>
                            </p:stCondLst>
                            <p:childTnLst>
                              <p:par>
                                <p:cTn id="68" presetID="12" presetClass="entr" presetSubtype="2"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p:tgtEl>
                                          <p:spTgt spid="29"/>
                                        </p:tgtEl>
                                        <p:attrNameLst>
                                          <p:attrName>ppt_x</p:attrName>
                                        </p:attrNameLst>
                                      </p:cBhvr>
                                      <p:tavLst>
                                        <p:tav tm="0">
                                          <p:val>
                                            <p:strVal val="#ppt_x+#ppt_w*1.125000"/>
                                          </p:val>
                                        </p:tav>
                                        <p:tav tm="100000">
                                          <p:val>
                                            <p:strVal val="#ppt_x"/>
                                          </p:val>
                                        </p:tav>
                                      </p:tavLst>
                                    </p:anim>
                                    <p:animEffect transition="in" filter="wipe(left)">
                                      <p:cBhvr>
                                        <p:cTn id="71" dur="500"/>
                                        <p:tgtEl>
                                          <p:spTgt spid="29"/>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15">
                                            <p:txEl>
                                              <p:pRg st="3" end="3"/>
                                            </p:txEl>
                                          </p:spTgt>
                                        </p:tgtEl>
                                        <p:attrNameLst>
                                          <p:attrName>style.visibility</p:attrName>
                                        </p:attrNameLst>
                                      </p:cBhvr>
                                      <p:to>
                                        <p:strVal val="visible"/>
                                      </p:to>
                                    </p:set>
                                    <p:anim calcmode="lin" valueType="num">
                                      <p:cBhvr additive="base">
                                        <p:cTn id="74" dur="500"/>
                                        <p:tgtEl>
                                          <p:spTgt spid="15">
                                            <p:txEl>
                                              <p:pRg st="3" end="3"/>
                                            </p:txEl>
                                          </p:spTgt>
                                        </p:tgtEl>
                                        <p:attrNameLst>
                                          <p:attrName>ppt_x</p:attrName>
                                        </p:attrNameLst>
                                      </p:cBhvr>
                                      <p:tavLst>
                                        <p:tav tm="0">
                                          <p:val>
                                            <p:strVal val="#ppt_x-#ppt_w*1.125000"/>
                                          </p:val>
                                        </p:tav>
                                        <p:tav tm="100000">
                                          <p:val>
                                            <p:strVal val="#ppt_x"/>
                                          </p:val>
                                        </p:tav>
                                      </p:tavLst>
                                    </p:anim>
                                    <p:animEffect transition="in" filter="wipe(right)">
                                      <p:cBhvr>
                                        <p:cTn id="75"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uiExpand="1" build="p"/>
      <p:bldP spid="17" grpId="0"/>
      <p:bldP spid="25" grpId="0"/>
      <p:bldP spid="2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1">
            <a:extLst>
              <a:ext uri="{FF2B5EF4-FFF2-40B4-BE49-F238E27FC236}">
                <a16:creationId xmlns:a16="http://schemas.microsoft.com/office/drawing/2014/main" id="{89EF8160-F4DB-499A-BF4D-C7743E8930E1}"/>
              </a:ext>
            </a:extLst>
          </p:cNvPr>
          <p:cNvSpPr>
            <a:spLocks noGrp="1"/>
          </p:cNvSpPr>
          <p:nvPr>
            <p:ph type="body" sz="quarter" idx="11"/>
          </p:nvPr>
        </p:nvSpPr>
        <p:spPr>
          <a:xfrm>
            <a:off x="6117699" y="133919"/>
            <a:ext cx="6096000" cy="1409617"/>
          </a:xfrm>
        </p:spPr>
        <p:txBody>
          <a:bodyPr/>
          <a:lstStyle/>
          <a:p>
            <a:pPr>
              <a:spcAft>
                <a:spcPts val="0"/>
              </a:spcAft>
            </a:pPr>
            <a:r>
              <a:rPr lang="en-US" dirty="0"/>
              <a:t>FRAMING THE TITLE</a:t>
            </a:r>
          </a:p>
          <a:p>
            <a:pPr lvl="2"/>
            <a:r>
              <a:rPr lang="en-PH" dirty="0"/>
              <a:t>What are the standards in writing the research title?</a:t>
            </a:r>
          </a:p>
        </p:txBody>
      </p:sp>
      <p:sp>
        <p:nvSpPr>
          <p:cNvPr id="15" name="Text Placeholder 20">
            <a:extLst>
              <a:ext uri="{FF2B5EF4-FFF2-40B4-BE49-F238E27FC236}">
                <a16:creationId xmlns:a16="http://schemas.microsoft.com/office/drawing/2014/main" id="{AE0C50B9-E89C-45FF-B6F3-5F6A7D5A338A}"/>
              </a:ext>
            </a:extLst>
          </p:cNvPr>
          <p:cNvSpPr>
            <a:spLocks noGrp="1"/>
          </p:cNvSpPr>
          <p:nvPr>
            <p:ph type="body" sz="quarter" idx="19"/>
          </p:nvPr>
        </p:nvSpPr>
        <p:spPr>
          <a:xfrm>
            <a:off x="7023498" y="1636790"/>
            <a:ext cx="4937088" cy="4585871"/>
          </a:xfrm>
        </p:spPr>
        <p:txBody>
          <a:bodyPr/>
          <a:lstStyle/>
          <a:p>
            <a:pPr algn="l">
              <a:spcBef>
                <a:spcPts val="0"/>
              </a:spcBef>
            </a:pPr>
            <a:r>
              <a:rPr lang="en-PH" sz="2800" dirty="0"/>
              <a:t>A research title must…</a:t>
            </a:r>
          </a:p>
          <a:p>
            <a:pPr algn="l">
              <a:spcBef>
                <a:spcPts val="0"/>
              </a:spcBef>
            </a:pPr>
            <a:endParaRPr lang="en-PH" sz="2800" dirty="0"/>
          </a:p>
          <a:p>
            <a:pPr algn="l">
              <a:spcBef>
                <a:spcPts val="0"/>
              </a:spcBef>
              <a:spcAft>
                <a:spcPts val="1200"/>
              </a:spcAft>
            </a:pPr>
            <a:r>
              <a:rPr lang="en-PH" sz="2800" dirty="0"/>
              <a:t>list key variables</a:t>
            </a:r>
          </a:p>
          <a:p>
            <a:pPr algn="l">
              <a:spcBef>
                <a:spcPts val="0"/>
              </a:spcBef>
              <a:spcAft>
                <a:spcPts val="1200"/>
              </a:spcAft>
            </a:pPr>
            <a:r>
              <a:rPr lang="en-PH" sz="2800" dirty="0"/>
              <a:t>be written in scientific or technical style</a:t>
            </a:r>
          </a:p>
          <a:p>
            <a:pPr algn="l">
              <a:spcBef>
                <a:spcPts val="0"/>
              </a:spcBef>
              <a:spcAft>
                <a:spcPts val="1200"/>
              </a:spcAft>
            </a:pPr>
            <a:r>
              <a:rPr lang="en-PH" sz="2800" dirty="0"/>
              <a:t>be concise (no more than 12 words) and non-repetitive</a:t>
            </a:r>
          </a:p>
          <a:p>
            <a:pPr algn="l">
              <a:spcBef>
                <a:spcPts val="0"/>
              </a:spcBef>
              <a:spcAft>
                <a:spcPts val="1200"/>
              </a:spcAft>
            </a:pPr>
            <a:r>
              <a:rPr lang="en-PH" sz="2800" dirty="0"/>
              <a:t>reflect SHS students’ context</a:t>
            </a:r>
          </a:p>
          <a:p>
            <a:pPr algn="l">
              <a:spcBef>
                <a:spcPts val="0"/>
              </a:spcBef>
              <a:spcAft>
                <a:spcPts val="1200"/>
              </a:spcAft>
            </a:pPr>
            <a:r>
              <a:rPr lang="en-PH" sz="2800" dirty="0"/>
              <a:t>not explicitly provide reference to the research design</a:t>
            </a:r>
          </a:p>
        </p:txBody>
      </p:sp>
      <p:sp>
        <p:nvSpPr>
          <p:cNvPr id="17" name="Content Placeholder 15">
            <a:extLst>
              <a:ext uri="{FF2B5EF4-FFF2-40B4-BE49-F238E27FC236}">
                <a16:creationId xmlns:a16="http://schemas.microsoft.com/office/drawing/2014/main" id="{4D014DF6-16E4-4347-BB07-DF4CB663A5A4}"/>
              </a:ext>
            </a:extLst>
          </p:cNvPr>
          <p:cNvSpPr txBox="1">
            <a:spLocks/>
          </p:cNvSpPr>
          <p:nvPr/>
        </p:nvSpPr>
        <p:spPr>
          <a:xfrm>
            <a:off x="6264509" y="2396160"/>
            <a:ext cx="808485"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1</a:t>
            </a:r>
          </a:p>
        </p:txBody>
      </p:sp>
      <p:sp>
        <p:nvSpPr>
          <p:cNvPr id="25" name="Content Placeholder 15">
            <a:extLst>
              <a:ext uri="{FF2B5EF4-FFF2-40B4-BE49-F238E27FC236}">
                <a16:creationId xmlns:a16="http://schemas.microsoft.com/office/drawing/2014/main" id="{2CA0844F-FB35-4D61-82BD-AB3B5F77BDFE}"/>
              </a:ext>
            </a:extLst>
          </p:cNvPr>
          <p:cNvSpPr txBox="1">
            <a:spLocks/>
          </p:cNvSpPr>
          <p:nvPr/>
        </p:nvSpPr>
        <p:spPr>
          <a:xfrm>
            <a:off x="6258777" y="3100208"/>
            <a:ext cx="808485"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2</a:t>
            </a:r>
          </a:p>
        </p:txBody>
      </p:sp>
      <p:sp>
        <p:nvSpPr>
          <p:cNvPr id="27" name="Content Placeholder 15">
            <a:extLst>
              <a:ext uri="{FF2B5EF4-FFF2-40B4-BE49-F238E27FC236}">
                <a16:creationId xmlns:a16="http://schemas.microsoft.com/office/drawing/2014/main" id="{FDA12422-397A-429D-BC7B-22DBD48B89A3}"/>
              </a:ext>
            </a:extLst>
          </p:cNvPr>
          <p:cNvSpPr txBox="1">
            <a:spLocks/>
          </p:cNvSpPr>
          <p:nvPr/>
        </p:nvSpPr>
        <p:spPr>
          <a:xfrm>
            <a:off x="6268291" y="4013944"/>
            <a:ext cx="808485"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3</a:t>
            </a:r>
          </a:p>
        </p:txBody>
      </p:sp>
      <p:sp>
        <p:nvSpPr>
          <p:cNvPr id="29" name="Content Placeholder 15">
            <a:extLst>
              <a:ext uri="{FF2B5EF4-FFF2-40B4-BE49-F238E27FC236}">
                <a16:creationId xmlns:a16="http://schemas.microsoft.com/office/drawing/2014/main" id="{2516130C-6568-4AB0-9F1D-C16078450796}"/>
              </a:ext>
            </a:extLst>
          </p:cNvPr>
          <p:cNvSpPr txBox="1">
            <a:spLocks/>
          </p:cNvSpPr>
          <p:nvPr/>
        </p:nvSpPr>
        <p:spPr>
          <a:xfrm>
            <a:off x="6273059" y="4766905"/>
            <a:ext cx="721128"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4</a:t>
            </a:r>
          </a:p>
        </p:txBody>
      </p:sp>
      <p:sp>
        <p:nvSpPr>
          <p:cNvPr id="31" name="Content Placeholder 15">
            <a:extLst>
              <a:ext uri="{FF2B5EF4-FFF2-40B4-BE49-F238E27FC236}">
                <a16:creationId xmlns:a16="http://schemas.microsoft.com/office/drawing/2014/main" id="{3EF23A88-5324-4C2E-A6F4-875EA570D430}"/>
              </a:ext>
            </a:extLst>
          </p:cNvPr>
          <p:cNvSpPr txBox="1">
            <a:spLocks/>
          </p:cNvSpPr>
          <p:nvPr/>
        </p:nvSpPr>
        <p:spPr>
          <a:xfrm>
            <a:off x="6268291" y="5462659"/>
            <a:ext cx="808485" cy="590931"/>
          </a:xfrm>
          <a:prstGeom prst="rect">
            <a:avLst/>
          </a:prstGeom>
        </p:spPr>
        <p:txBody>
          <a:bodyPr vert="horz" wrap="square" lIns="146304" tIns="45720" rIns="146304"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lang="en-US" sz="5400" b="1"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200" kern="1200">
                <a:solidFill>
                  <a:schemeClr val="tx1">
                    <a:lumMod val="75000"/>
                    <a:lumOff val="25000"/>
                  </a:schemeClr>
                </a:solidFill>
                <a:latin typeface="Segoe UI Semilight" panose="020B0402040204020203" pitchFamily="34" charset="0"/>
                <a:ea typeface="+mn-ea"/>
                <a:cs typeface="Segoe UI Semilight" panose="020B0402040204020203" pitchFamily="34" charset="0"/>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18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8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PH" sz="3600" dirty="0"/>
              <a:t>5</a:t>
            </a:r>
          </a:p>
        </p:txBody>
      </p:sp>
      <p:cxnSp>
        <p:nvCxnSpPr>
          <p:cNvPr id="16" name="Straight Connector 15">
            <a:extLst>
              <a:ext uri="{FF2B5EF4-FFF2-40B4-BE49-F238E27FC236}">
                <a16:creationId xmlns:a16="http://schemas.microsoft.com/office/drawing/2014/main" id="{68C4DAE8-248C-4D87-A315-1629240B841E}"/>
              </a:ext>
            </a:extLst>
          </p:cNvPr>
          <p:cNvCxnSpPr>
            <a:cxnSpLocks/>
          </p:cNvCxnSpPr>
          <p:nvPr/>
        </p:nvCxnSpPr>
        <p:spPr>
          <a:xfrm>
            <a:off x="6963213" y="2434929"/>
            <a:ext cx="0" cy="4404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C31C41-26C9-441B-A3EE-78481E1FF71A}"/>
              </a:ext>
            </a:extLst>
          </p:cNvPr>
          <p:cNvCxnSpPr>
            <a:cxnSpLocks/>
          </p:cNvCxnSpPr>
          <p:nvPr/>
        </p:nvCxnSpPr>
        <p:spPr>
          <a:xfrm>
            <a:off x="6957481" y="3138977"/>
            <a:ext cx="0" cy="4404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7295D7-51BD-425E-B7FC-10270F4FFD0B}"/>
              </a:ext>
            </a:extLst>
          </p:cNvPr>
          <p:cNvCxnSpPr>
            <a:cxnSpLocks/>
          </p:cNvCxnSpPr>
          <p:nvPr/>
        </p:nvCxnSpPr>
        <p:spPr>
          <a:xfrm>
            <a:off x="6966995" y="4052713"/>
            <a:ext cx="0" cy="4404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B0BA712-9FE7-4015-8A71-181B57E2DE80}"/>
              </a:ext>
            </a:extLst>
          </p:cNvPr>
          <p:cNvCxnSpPr>
            <a:cxnSpLocks/>
          </p:cNvCxnSpPr>
          <p:nvPr/>
        </p:nvCxnSpPr>
        <p:spPr>
          <a:xfrm>
            <a:off x="6966995" y="4817243"/>
            <a:ext cx="0" cy="4644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700975-0D17-4218-8BA9-5C72A114C7AF}"/>
              </a:ext>
            </a:extLst>
          </p:cNvPr>
          <p:cNvCxnSpPr>
            <a:cxnSpLocks/>
          </p:cNvCxnSpPr>
          <p:nvPr/>
        </p:nvCxnSpPr>
        <p:spPr>
          <a:xfrm>
            <a:off x="6966995" y="5501428"/>
            <a:ext cx="0" cy="4644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0CCEC1-EE11-44F2-ABBC-F6F0200F23DF}"/>
              </a:ext>
            </a:extLst>
          </p:cNvPr>
          <p:cNvSpPr txBox="1"/>
          <p:nvPr/>
        </p:nvSpPr>
        <p:spPr>
          <a:xfrm>
            <a:off x="457200" y="838727"/>
            <a:ext cx="5283200" cy="1569660"/>
          </a:xfrm>
          <a:prstGeom prst="rect">
            <a:avLst/>
          </a:prstGeom>
          <a:noFill/>
        </p:spPr>
        <p:txBody>
          <a:bodyPr wrap="square" rtlCol="0">
            <a:spAutoFit/>
          </a:bodyPr>
          <a:lstStyle/>
          <a:p>
            <a:r>
              <a:rPr lang="en-PH" sz="2400" dirty="0">
                <a:latin typeface="+mj-lt"/>
              </a:rPr>
              <a:t>What is the attitude towards work of SHS students of families who are 4Ps (</a:t>
            </a:r>
            <a:r>
              <a:rPr lang="en-PH" sz="2400" i="1" dirty="0" err="1">
                <a:latin typeface="+mj-lt"/>
              </a:rPr>
              <a:t>Pantawid</a:t>
            </a:r>
            <a:r>
              <a:rPr lang="en-PH" sz="2400" i="1" dirty="0">
                <a:latin typeface="+mj-lt"/>
              </a:rPr>
              <a:t> </a:t>
            </a:r>
            <a:r>
              <a:rPr lang="en-PH" sz="2400" i="1" dirty="0" err="1">
                <a:latin typeface="+mj-lt"/>
              </a:rPr>
              <a:t>Pamilyang</a:t>
            </a:r>
            <a:r>
              <a:rPr lang="en-PH" sz="2400" i="1" dirty="0">
                <a:latin typeface="+mj-lt"/>
              </a:rPr>
              <a:t> Pilipino Program</a:t>
            </a:r>
            <a:r>
              <a:rPr lang="en-PH" sz="2400" dirty="0">
                <a:latin typeface="+mj-lt"/>
              </a:rPr>
              <a:t>) beneficiaries?</a:t>
            </a:r>
          </a:p>
        </p:txBody>
      </p:sp>
      <p:sp>
        <p:nvSpPr>
          <p:cNvPr id="18" name="Text Placeholder 20">
            <a:extLst>
              <a:ext uri="{FF2B5EF4-FFF2-40B4-BE49-F238E27FC236}">
                <a16:creationId xmlns:a16="http://schemas.microsoft.com/office/drawing/2014/main" id="{0181B7D9-4458-4169-A3E4-3DD9B165A690}"/>
              </a:ext>
            </a:extLst>
          </p:cNvPr>
          <p:cNvSpPr txBox="1">
            <a:spLocks/>
          </p:cNvSpPr>
          <p:nvPr/>
        </p:nvSpPr>
        <p:spPr>
          <a:xfrm>
            <a:off x="750014" y="2489865"/>
            <a:ext cx="4697572" cy="1421928"/>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pPr>
            <a:r>
              <a:rPr lang="en-PH" sz="2400" b="1" dirty="0">
                <a:latin typeface="Raleway Light" panose="020B0403030101060003" pitchFamily="34" charset="0"/>
              </a:rPr>
              <a:t>SHS students of </a:t>
            </a:r>
            <a:r>
              <a:rPr lang="en-PH" sz="2400" b="1" i="1" dirty="0" err="1">
                <a:latin typeface="Raleway Light" panose="020B0403030101060003" pitchFamily="34" charset="0"/>
              </a:rPr>
              <a:t>Pantawid</a:t>
            </a:r>
            <a:r>
              <a:rPr lang="en-PH" sz="2400" b="1" i="1" dirty="0">
                <a:latin typeface="Raleway Light" panose="020B0403030101060003" pitchFamily="34" charset="0"/>
              </a:rPr>
              <a:t> </a:t>
            </a:r>
            <a:r>
              <a:rPr lang="en-PH" sz="2400" b="1" i="1" dirty="0" err="1">
                <a:latin typeface="Raleway Light" panose="020B0403030101060003" pitchFamily="34" charset="0"/>
              </a:rPr>
              <a:t>Pamilyang</a:t>
            </a:r>
            <a:r>
              <a:rPr lang="en-PH" sz="2400" b="1" i="1" dirty="0">
                <a:latin typeface="Raleway Light" panose="020B0403030101060003" pitchFamily="34" charset="0"/>
              </a:rPr>
              <a:t> Pilipino Program </a:t>
            </a:r>
            <a:r>
              <a:rPr lang="en-PH" sz="2400" b="1" dirty="0">
                <a:latin typeface="Raleway Light" panose="020B0403030101060003" pitchFamily="34" charset="0"/>
              </a:rPr>
              <a:t>families and their attitude towards work</a:t>
            </a:r>
            <a:endParaRPr lang="en-PH" sz="5400" b="1" dirty="0">
              <a:latin typeface="Raleway Light" panose="020B0403030101060003" pitchFamily="34" charset="0"/>
            </a:endParaRPr>
          </a:p>
        </p:txBody>
      </p:sp>
      <p:sp>
        <p:nvSpPr>
          <p:cNvPr id="19" name="TextBox 18">
            <a:extLst>
              <a:ext uri="{FF2B5EF4-FFF2-40B4-BE49-F238E27FC236}">
                <a16:creationId xmlns:a16="http://schemas.microsoft.com/office/drawing/2014/main" id="{CBD16147-89AA-4806-AD5D-D4505E0D72D9}"/>
              </a:ext>
            </a:extLst>
          </p:cNvPr>
          <p:cNvSpPr txBox="1"/>
          <p:nvPr/>
        </p:nvSpPr>
        <p:spPr>
          <a:xfrm>
            <a:off x="457200" y="4013944"/>
            <a:ext cx="5283200" cy="1200329"/>
          </a:xfrm>
          <a:prstGeom prst="rect">
            <a:avLst/>
          </a:prstGeom>
          <a:noFill/>
        </p:spPr>
        <p:txBody>
          <a:bodyPr wrap="square" rtlCol="0">
            <a:spAutoFit/>
          </a:bodyPr>
          <a:lstStyle/>
          <a:p>
            <a:r>
              <a:rPr lang="en-PH" sz="2400" dirty="0">
                <a:latin typeface="+mj-lt"/>
              </a:rPr>
              <a:t>Does social media usage possess any relationship with a SHS student’s attention span in class?</a:t>
            </a:r>
          </a:p>
        </p:txBody>
      </p:sp>
      <p:sp>
        <p:nvSpPr>
          <p:cNvPr id="20" name="Text Placeholder 20">
            <a:extLst>
              <a:ext uri="{FF2B5EF4-FFF2-40B4-BE49-F238E27FC236}">
                <a16:creationId xmlns:a16="http://schemas.microsoft.com/office/drawing/2014/main" id="{37A65BFA-6478-420B-9E00-9C1CEB13D480}"/>
              </a:ext>
            </a:extLst>
          </p:cNvPr>
          <p:cNvSpPr txBox="1">
            <a:spLocks/>
          </p:cNvSpPr>
          <p:nvPr/>
        </p:nvSpPr>
        <p:spPr>
          <a:xfrm>
            <a:off x="750014" y="5400669"/>
            <a:ext cx="4697572" cy="757130"/>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3600" b="0" kern="1200">
                <a:gradFill>
                  <a:gsLst>
                    <a:gs pos="15000">
                      <a:schemeClr val="tx1"/>
                    </a:gs>
                    <a:gs pos="47000">
                      <a:schemeClr val="tx1"/>
                    </a:gs>
                  </a:gsLst>
                  <a:lin ang="5400000" scaled="1"/>
                </a:gradFill>
                <a:latin typeface="+mj-lt"/>
                <a:ea typeface="+mn-ea"/>
                <a:cs typeface="+mn-cs"/>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a:solidFill>
                  <a:schemeClr val="tx1">
                    <a:lumMod val="65000"/>
                    <a:lumOff val="35000"/>
                  </a:schemeClr>
                </a:solidFill>
                <a:latin typeface="+mj-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pPr>
            <a:r>
              <a:rPr lang="en-PH" sz="2400" b="1" dirty="0">
                <a:latin typeface="Raleway Light" panose="020B0403030101060003" pitchFamily="34" charset="0"/>
              </a:rPr>
              <a:t>SHS students’ use of social media and their attention span</a:t>
            </a:r>
            <a:endParaRPr lang="en-PH" sz="5400" b="1" dirty="0">
              <a:latin typeface="Raleway Light" panose="020B0403030101060003" pitchFamily="34" charset="0"/>
            </a:endParaRPr>
          </a:p>
        </p:txBody>
      </p:sp>
      <p:sp>
        <p:nvSpPr>
          <p:cNvPr id="24" name="Picture Placeholder 44">
            <a:extLst>
              <a:ext uri="{FF2B5EF4-FFF2-40B4-BE49-F238E27FC236}">
                <a16:creationId xmlns:a16="http://schemas.microsoft.com/office/drawing/2014/main" id="{2E6EFF8B-594B-41B9-977F-2DF8B7D62432}"/>
              </a:ext>
            </a:extLst>
          </p:cNvPr>
          <p:cNvSpPr>
            <a:spLocks noGrp="1"/>
          </p:cNvSpPr>
          <p:nvPr>
            <p:ph type="pic" sz="quarter" idx="10"/>
          </p:nvPr>
        </p:nvSpPr>
        <p:spPr>
          <a:xfrm flipH="1">
            <a:off x="6964" y="13537"/>
            <a:ext cx="6094444" cy="6856100"/>
          </a:xfrm>
        </p:spPr>
      </p:sp>
      <p:pic>
        <p:nvPicPr>
          <p:cNvPr id="5" name="Picture 4">
            <a:extLst>
              <a:ext uri="{FF2B5EF4-FFF2-40B4-BE49-F238E27FC236}">
                <a16:creationId xmlns:a16="http://schemas.microsoft.com/office/drawing/2014/main" id="{1E6AA3F3-454B-4E5A-AB2F-2FA8C1097F89}"/>
              </a:ext>
            </a:extLst>
          </p:cNvPr>
          <p:cNvPicPr>
            <a:picLocks noChangeAspect="1"/>
          </p:cNvPicPr>
          <p:nvPr/>
        </p:nvPicPr>
        <p:blipFill>
          <a:blip r:embed="rId2"/>
          <a:stretch>
            <a:fillRect/>
          </a:stretch>
        </p:blipFill>
        <p:spPr>
          <a:xfrm>
            <a:off x="-6058557" y="-9909"/>
            <a:ext cx="6065521" cy="6858000"/>
          </a:xfrm>
          <a:prstGeom prst="rect">
            <a:avLst/>
          </a:prstGeom>
        </p:spPr>
      </p:pic>
    </p:spTree>
    <p:extLst>
      <p:ext uri="{BB962C8B-B14F-4D97-AF65-F5344CB8AC3E}">
        <p14:creationId xmlns:p14="http://schemas.microsoft.com/office/powerpoint/2010/main" val="108195101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2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8" dur="2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Horizontal)">
                                      <p:cBhvr>
                                        <p:cTn id="23" dur="750"/>
                                        <p:tgtEl>
                                          <p:spTgt spid="16"/>
                                        </p:tgtEl>
                                      </p:cBhvr>
                                    </p:animEffect>
                                  </p:childTnLst>
                                </p:cTn>
                              </p:par>
                            </p:childTnLst>
                          </p:cTn>
                        </p:par>
                        <p:par>
                          <p:cTn id="24" fill="hold">
                            <p:stCondLst>
                              <p:cond delay="750"/>
                            </p:stCondLst>
                            <p:childTnLst>
                              <p:par>
                                <p:cTn id="25" presetID="12" presetClass="entr" presetSubtype="2"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p:tgtEl>
                                          <p:spTgt spid="17"/>
                                        </p:tgtEl>
                                        <p:attrNameLst>
                                          <p:attrName>ppt_x</p:attrName>
                                        </p:attrNameLst>
                                      </p:cBhvr>
                                      <p:tavLst>
                                        <p:tav tm="0">
                                          <p:val>
                                            <p:strVal val="#ppt_x+#ppt_w*1.125000"/>
                                          </p:val>
                                        </p:tav>
                                        <p:tav tm="100000">
                                          <p:val>
                                            <p:strVal val="#ppt_x"/>
                                          </p:val>
                                        </p:tav>
                                      </p:tavLst>
                                    </p:anim>
                                    <p:animEffect transition="in" filter="wipe(left)">
                                      <p:cBhvr>
                                        <p:cTn id="28" dur="500"/>
                                        <p:tgtEl>
                                          <p:spTgt spid="1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5">
                                            <p:txEl>
                                              <p:pRg st="2" end="2"/>
                                            </p:txEl>
                                          </p:spTgt>
                                        </p:tgtEl>
                                        <p:attrNameLst>
                                          <p:attrName>style.visibility</p:attrName>
                                        </p:attrNameLst>
                                      </p:cBhvr>
                                      <p:to>
                                        <p:strVal val="visible"/>
                                      </p:to>
                                    </p:set>
                                    <p:anim calcmode="lin" valueType="num">
                                      <p:cBhvr additive="base">
                                        <p:cTn id="31" dur="250"/>
                                        <p:tgtEl>
                                          <p:spTgt spid="15">
                                            <p:txEl>
                                              <p:pRg st="2" end="2"/>
                                            </p:txEl>
                                          </p:spTgt>
                                        </p:tgtEl>
                                        <p:attrNameLst>
                                          <p:attrName>ppt_x</p:attrName>
                                        </p:attrNameLst>
                                      </p:cBhvr>
                                      <p:tavLst>
                                        <p:tav tm="0">
                                          <p:val>
                                            <p:strVal val="#ppt_x-#ppt_w*1.125000"/>
                                          </p:val>
                                        </p:tav>
                                        <p:tav tm="100000">
                                          <p:val>
                                            <p:strVal val="#ppt_x"/>
                                          </p:val>
                                        </p:tav>
                                      </p:tavLst>
                                    </p:anim>
                                    <p:animEffect transition="in" filter="wipe(right)">
                                      <p:cBhvr>
                                        <p:cTn id="32" dur="25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outHorizontal)">
                                      <p:cBhvr>
                                        <p:cTn id="37" dur="750"/>
                                        <p:tgtEl>
                                          <p:spTgt spid="22"/>
                                        </p:tgtEl>
                                      </p:cBhvr>
                                    </p:animEffect>
                                  </p:childTnLst>
                                </p:cTn>
                              </p:par>
                            </p:childTnLst>
                          </p:cTn>
                        </p:par>
                        <p:par>
                          <p:cTn id="38" fill="hold">
                            <p:stCondLst>
                              <p:cond delay="750"/>
                            </p:stCondLst>
                            <p:childTnLst>
                              <p:par>
                                <p:cTn id="39" presetID="12" presetClass="entr" presetSubtype="2"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left)">
                                      <p:cBhvr>
                                        <p:cTn id="42" dur="500"/>
                                        <p:tgtEl>
                                          <p:spTgt spid="25"/>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5">
                                            <p:txEl>
                                              <p:pRg st="3" end="3"/>
                                            </p:txEl>
                                          </p:spTgt>
                                        </p:tgtEl>
                                        <p:attrNameLst>
                                          <p:attrName>style.visibility</p:attrName>
                                        </p:attrNameLst>
                                      </p:cBhvr>
                                      <p:to>
                                        <p:strVal val="visible"/>
                                      </p:to>
                                    </p:set>
                                    <p:anim calcmode="lin" valueType="num">
                                      <p:cBhvr additive="base">
                                        <p:cTn id="45" dur="250"/>
                                        <p:tgtEl>
                                          <p:spTgt spid="15">
                                            <p:txEl>
                                              <p:pRg st="3" end="3"/>
                                            </p:txEl>
                                          </p:spTgt>
                                        </p:tgtEl>
                                        <p:attrNameLst>
                                          <p:attrName>ppt_x</p:attrName>
                                        </p:attrNameLst>
                                      </p:cBhvr>
                                      <p:tavLst>
                                        <p:tav tm="0">
                                          <p:val>
                                            <p:strVal val="#ppt_x-#ppt_w*1.125000"/>
                                          </p:val>
                                        </p:tav>
                                        <p:tav tm="100000">
                                          <p:val>
                                            <p:strVal val="#ppt_x"/>
                                          </p:val>
                                        </p:tav>
                                      </p:tavLst>
                                    </p:anim>
                                    <p:animEffect transition="in" filter="wipe(right)">
                                      <p:cBhvr>
                                        <p:cTn id="46" dur="250"/>
                                        <p:tgtEl>
                                          <p:spTgt spid="1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42"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Horizontal)">
                                      <p:cBhvr>
                                        <p:cTn id="51" dur="750"/>
                                        <p:tgtEl>
                                          <p:spTgt spid="26"/>
                                        </p:tgtEl>
                                      </p:cBhvr>
                                    </p:animEffect>
                                  </p:childTnLst>
                                </p:cTn>
                              </p:par>
                            </p:childTnLst>
                          </p:cTn>
                        </p:par>
                        <p:par>
                          <p:cTn id="52" fill="hold">
                            <p:stCondLst>
                              <p:cond delay="750"/>
                            </p:stCondLst>
                            <p:childTnLst>
                              <p:par>
                                <p:cTn id="53" presetID="12" presetClass="entr" presetSubtype="2"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p:tgtEl>
                                          <p:spTgt spid="27"/>
                                        </p:tgtEl>
                                        <p:attrNameLst>
                                          <p:attrName>ppt_x</p:attrName>
                                        </p:attrNameLst>
                                      </p:cBhvr>
                                      <p:tavLst>
                                        <p:tav tm="0">
                                          <p:val>
                                            <p:strVal val="#ppt_x+#ppt_w*1.125000"/>
                                          </p:val>
                                        </p:tav>
                                        <p:tav tm="100000">
                                          <p:val>
                                            <p:strVal val="#ppt_x"/>
                                          </p:val>
                                        </p:tav>
                                      </p:tavLst>
                                    </p:anim>
                                    <p:animEffect transition="in" filter="wipe(left)">
                                      <p:cBhvr>
                                        <p:cTn id="56" dur="500"/>
                                        <p:tgtEl>
                                          <p:spTgt spid="27"/>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5">
                                            <p:txEl>
                                              <p:pRg st="4" end="4"/>
                                            </p:txEl>
                                          </p:spTgt>
                                        </p:tgtEl>
                                        <p:attrNameLst>
                                          <p:attrName>style.visibility</p:attrName>
                                        </p:attrNameLst>
                                      </p:cBhvr>
                                      <p:to>
                                        <p:strVal val="visible"/>
                                      </p:to>
                                    </p:set>
                                    <p:anim calcmode="lin" valueType="num">
                                      <p:cBhvr additive="base">
                                        <p:cTn id="59" dur="250"/>
                                        <p:tgtEl>
                                          <p:spTgt spid="15">
                                            <p:txEl>
                                              <p:pRg st="4" end="4"/>
                                            </p:txEl>
                                          </p:spTgt>
                                        </p:tgtEl>
                                        <p:attrNameLst>
                                          <p:attrName>ppt_x</p:attrName>
                                        </p:attrNameLst>
                                      </p:cBhvr>
                                      <p:tavLst>
                                        <p:tav tm="0">
                                          <p:val>
                                            <p:strVal val="#ppt_x-#ppt_w*1.125000"/>
                                          </p:val>
                                        </p:tav>
                                        <p:tav tm="100000">
                                          <p:val>
                                            <p:strVal val="#ppt_x"/>
                                          </p:val>
                                        </p:tav>
                                      </p:tavLst>
                                    </p:anim>
                                    <p:animEffect transition="in" filter="wipe(right)">
                                      <p:cBhvr>
                                        <p:cTn id="60" dur="250"/>
                                        <p:tgtEl>
                                          <p:spTgt spid="1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42"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barn(outHorizontal)">
                                      <p:cBhvr>
                                        <p:cTn id="65" dur="750"/>
                                        <p:tgtEl>
                                          <p:spTgt spid="28"/>
                                        </p:tgtEl>
                                      </p:cBhvr>
                                    </p:animEffect>
                                  </p:childTnLst>
                                </p:cTn>
                              </p:par>
                            </p:childTnLst>
                          </p:cTn>
                        </p:par>
                        <p:par>
                          <p:cTn id="66" fill="hold">
                            <p:stCondLst>
                              <p:cond delay="750"/>
                            </p:stCondLst>
                            <p:childTnLst>
                              <p:par>
                                <p:cTn id="67" presetID="12" presetClass="entr" presetSubtype="2"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ppt_x</p:attrName>
                                        </p:attrNameLst>
                                      </p:cBhvr>
                                      <p:tavLst>
                                        <p:tav tm="0">
                                          <p:val>
                                            <p:strVal val="#ppt_x+#ppt_w*1.125000"/>
                                          </p:val>
                                        </p:tav>
                                        <p:tav tm="100000">
                                          <p:val>
                                            <p:strVal val="#ppt_x"/>
                                          </p:val>
                                        </p:tav>
                                      </p:tavLst>
                                    </p:anim>
                                    <p:animEffect transition="in" filter="wipe(left)">
                                      <p:cBhvr>
                                        <p:cTn id="70" dur="500"/>
                                        <p:tgtEl>
                                          <p:spTgt spid="29"/>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15">
                                            <p:txEl>
                                              <p:pRg st="5" end="5"/>
                                            </p:txEl>
                                          </p:spTgt>
                                        </p:tgtEl>
                                        <p:attrNameLst>
                                          <p:attrName>style.visibility</p:attrName>
                                        </p:attrNameLst>
                                      </p:cBhvr>
                                      <p:to>
                                        <p:strVal val="visible"/>
                                      </p:to>
                                    </p:set>
                                    <p:anim calcmode="lin" valueType="num">
                                      <p:cBhvr additive="base">
                                        <p:cTn id="73" dur="250"/>
                                        <p:tgtEl>
                                          <p:spTgt spid="15">
                                            <p:txEl>
                                              <p:pRg st="5" end="5"/>
                                            </p:txEl>
                                          </p:spTgt>
                                        </p:tgtEl>
                                        <p:attrNameLst>
                                          <p:attrName>ppt_x</p:attrName>
                                        </p:attrNameLst>
                                      </p:cBhvr>
                                      <p:tavLst>
                                        <p:tav tm="0">
                                          <p:val>
                                            <p:strVal val="#ppt_x-#ppt_w*1.125000"/>
                                          </p:val>
                                        </p:tav>
                                        <p:tav tm="100000">
                                          <p:val>
                                            <p:strVal val="#ppt_x"/>
                                          </p:val>
                                        </p:tav>
                                      </p:tavLst>
                                    </p:anim>
                                    <p:animEffect transition="in" filter="wipe(right)">
                                      <p:cBhvr>
                                        <p:cTn id="74" dur="250"/>
                                        <p:tgtEl>
                                          <p:spTgt spid="15">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42"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barn(outHorizontal)">
                                      <p:cBhvr>
                                        <p:cTn id="79" dur="750"/>
                                        <p:tgtEl>
                                          <p:spTgt spid="30"/>
                                        </p:tgtEl>
                                      </p:cBhvr>
                                    </p:animEffect>
                                  </p:childTnLst>
                                </p:cTn>
                              </p:par>
                            </p:childTnLst>
                          </p:cTn>
                        </p:par>
                        <p:par>
                          <p:cTn id="80" fill="hold">
                            <p:stCondLst>
                              <p:cond delay="750"/>
                            </p:stCondLst>
                            <p:childTnLst>
                              <p:par>
                                <p:cTn id="81" presetID="12" presetClass="entr" presetSubtype="2"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p:tgtEl>
                                          <p:spTgt spid="31"/>
                                        </p:tgtEl>
                                        <p:attrNameLst>
                                          <p:attrName>ppt_x</p:attrName>
                                        </p:attrNameLst>
                                      </p:cBhvr>
                                      <p:tavLst>
                                        <p:tav tm="0">
                                          <p:val>
                                            <p:strVal val="#ppt_x+#ppt_w*1.125000"/>
                                          </p:val>
                                        </p:tav>
                                        <p:tav tm="100000">
                                          <p:val>
                                            <p:strVal val="#ppt_x"/>
                                          </p:val>
                                        </p:tav>
                                      </p:tavLst>
                                    </p:anim>
                                    <p:animEffect transition="in" filter="wipe(left)">
                                      <p:cBhvr>
                                        <p:cTn id="84" dur="500"/>
                                        <p:tgtEl>
                                          <p:spTgt spid="31"/>
                                        </p:tgtEl>
                                      </p:cBhvr>
                                    </p:animEffect>
                                  </p:childTnLst>
                                </p:cTn>
                              </p:par>
                              <p:par>
                                <p:cTn id="85" presetID="12" presetClass="entr" presetSubtype="8" fill="hold" grpId="0" nodeType="withEffect">
                                  <p:stCondLst>
                                    <p:cond delay="0"/>
                                  </p:stCondLst>
                                  <p:childTnLst>
                                    <p:set>
                                      <p:cBhvr>
                                        <p:cTn id="86" dur="1" fill="hold">
                                          <p:stCondLst>
                                            <p:cond delay="0"/>
                                          </p:stCondLst>
                                        </p:cTn>
                                        <p:tgtEl>
                                          <p:spTgt spid="15">
                                            <p:txEl>
                                              <p:pRg st="6" end="6"/>
                                            </p:txEl>
                                          </p:spTgt>
                                        </p:tgtEl>
                                        <p:attrNameLst>
                                          <p:attrName>style.visibility</p:attrName>
                                        </p:attrNameLst>
                                      </p:cBhvr>
                                      <p:to>
                                        <p:strVal val="visible"/>
                                      </p:to>
                                    </p:set>
                                    <p:anim calcmode="lin" valueType="num">
                                      <p:cBhvr additive="base">
                                        <p:cTn id="87" dur="250"/>
                                        <p:tgtEl>
                                          <p:spTgt spid="15">
                                            <p:txEl>
                                              <p:pRg st="6" end="6"/>
                                            </p:txEl>
                                          </p:spTgt>
                                        </p:tgtEl>
                                        <p:attrNameLst>
                                          <p:attrName>ppt_x</p:attrName>
                                        </p:attrNameLst>
                                      </p:cBhvr>
                                      <p:tavLst>
                                        <p:tav tm="0">
                                          <p:val>
                                            <p:strVal val="#ppt_x-#ppt_w*1.125000"/>
                                          </p:val>
                                        </p:tav>
                                        <p:tav tm="100000">
                                          <p:val>
                                            <p:strVal val="#ppt_x"/>
                                          </p:val>
                                        </p:tav>
                                      </p:tavLst>
                                    </p:anim>
                                    <p:animEffect transition="in" filter="wipe(right)">
                                      <p:cBhvr>
                                        <p:cTn id="88" dur="250"/>
                                        <p:tgtEl>
                                          <p:spTgt spid="15">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63" presetClass="path" presetSubtype="0" accel="50000" decel="50000" fill="hold" nodeType="clickEffect">
                                  <p:stCondLst>
                                    <p:cond delay="0"/>
                                  </p:stCondLst>
                                  <p:childTnLst>
                                    <p:animMotion origin="layout" path="M -2.91667E-6 -1.11111E-6 L 1.00352 -1.11111E-6 " pathEditMode="relative" rAng="0" ptsTypes="AA">
                                      <p:cBhvr>
                                        <p:cTn id="92" dur="2000" fill="hold"/>
                                        <p:tgtEl>
                                          <p:spTgt spid="5"/>
                                        </p:tgtEl>
                                        <p:attrNameLst>
                                          <p:attrName>ppt_x</p:attrName>
                                          <p:attrName>ppt_y</p:attrName>
                                        </p:attrNameLst>
                                      </p:cBhvr>
                                      <p:rCtr x="50169" y="0"/>
                                    </p:animMotion>
                                  </p:childTnLst>
                                </p:cTn>
                              </p:par>
                              <p:par>
                                <p:cTn id="93" presetID="63" presetClass="path" presetSubtype="0" accel="50000" decel="50000" fill="hold" nodeType="withEffect">
                                  <p:stCondLst>
                                    <p:cond delay="0"/>
                                  </p:stCondLst>
                                  <p:childTnLst>
                                    <p:animMotion origin="layout" path="M -6.25E-7 -1.85185E-6 L 1.00156 -1.85185E-6 " pathEditMode="relative" rAng="0" ptsTypes="AA">
                                      <p:cBhvr>
                                        <p:cTn id="94" dur="2000" fill="hold"/>
                                        <p:tgtEl>
                                          <p:spTgt spid="24"/>
                                        </p:tgtEl>
                                        <p:attrNameLst>
                                          <p:attrName>ppt_x</p:attrName>
                                          <p:attrName>ppt_y</p:attrName>
                                        </p:attrNameLst>
                                      </p:cBhvr>
                                      <p:rCtr x="50078" y="0"/>
                                    </p:animMotion>
                                  </p:childTnLst>
                                </p:cTn>
                              </p:par>
                            </p:childTnLst>
                          </p:cTn>
                        </p:par>
                        <p:par>
                          <p:cTn id="95" fill="hold">
                            <p:stCondLst>
                              <p:cond delay="2000"/>
                            </p:stCondLst>
                            <p:childTnLst>
                              <p:par>
                                <p:cTn id="96" presetID="10" presetClass="exit" presetSubtype="0" fill="hold" grpId="1" nodeType="afterEffect">
                                  <p:stCondLst>
                                    <p:cond delay="0"/>
                                  </p:stCondLst>
                                  <p:childTnLst>
                                    <p:animEffect transition="out" filter="fade">
                                      <p:cBhvr>
                                        <p:cTn id="97" dur="500"/>
                                        <p:tgtEl>
                                          <p:spTgt spid="14">
                                            <p:txEl>
                                              <p:pRg st="0" end="0"/>
                                            </p:txEl>
                                          </p:spTgt>
                                        </p:tgtEl>
                                      </p:cBhvr>
                                    </p:animEffect>
                                    <p:set>
                                      <p:cBhvr>
                                        <p:cTn id="98" dur="1" fill="hold">
                                          <p:stCondLst>
                                            <p:cond delay="499"/>
                                          </p:stCondLst>
                                        </p:cTn>
                                        <p:tgtEl>
                                          <p:spTgt spid="14">
                                            <p:txEl>
                                              <p:pRg st="0" end="0"/>
                                            </p:txEl>
                                          </p:spTgt>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14">
                                            <p:txEl>
                                              <p:pRg st="1" end="1"/>
                                            </p:txEl>
                                          </p:spTgt>
                                        </p:tgtEl>
                                      </p:cBhvr>
                                    </p:animEffect>
                                    <p:set>
                                      <p:cBhvr>
                                        <p:cTn id="101" dur="1" fill="hold">
                                          <p:stCondLst>
                                            <p:cond delay="499"/>
                                          </p:stCondLst>
                                        </p:cTn>
                                        <p:tgtEl>
                                          <p:spTgt spid="14">
                                            <p:txEl>
                                              <p:pRg st="1" end="1"/>
                                            </p:txEl>
                                          </p:spTgt>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15">
                                            <p:txEl>
                                              <p:pRg st="0" end="0"/>
                                            </p:txEl>
                                          </p:spTgt>
                                        </p:tgtEl>
                                      </p:cBhvr>
                                    </p:animEffect>
                                    <p:set>
                                      <p:cBhvr>
                                        <p:cTn id="104" dur="1" fill="hold">
                                          <p:stCondLst>
                                            <p:cond delay="499"/>
                                          </p:stCondLst>
                                        </p:cTn>
                                        <p:tgtEl>
                                          <p:spTgt spid="15">
                                            <p:txEl>
                                              <p:pRg st="0" end="0"/>
                                            </p:txEl>
                                          </p:spTgt>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15">
                                            <p:txEl>
                                              <p:pRg st="2" end="2"/>
                                            </p:txEl>
                                          </p:spTgt>
                                        </p:tgtEl>
                                      </p:cBhvr>
                                    </p:animEffect>
                                    <p:set>
                                      <p:cBhvr>
                                        <p:cTn id="107" dur="1" fill="hold">
                                          <p:stCondLst>
                                            <p:cond delay="499"/>
                                          </p:stCondLst>
                                        </p:cTn>
                                        <p:tgtEl>
                                          <p:spTgt spid="15">
                                            <p:txEl>
                                              <p:pRg st="2" end="2"/>
                                            </p:txEl>
                                          </p:spTgt>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15">
                                            <p:txEl>
                                              <p:pRg st="3" end="3"/>
                                            </p:txEl>
                                          </p:spTgt>
                                        </p:tgtEl>
                                      </p:cBhvr>
                                    </p:animEffect>
                                    <p:set>
                                      <p:cBhvr>
                                        <p:cTn id="110" dur="1" fill="hold">
                                          <p:stCondLst>
                                            <p:cond delay="499"/>
                                          </p:stCondLst>
                                        </p:cTn>
                                        <p:tgtEl>
                                          <p:spTgt spid="15">
                                            <p:txEl>
                                              <p:pRg st="3" end="3"/>
                                            </p:txEl>
                                          </p:spTgt>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15">
                                            <p:txEl>
                                              <p:pRg st="4" end="4"/>
                                            </p:txEl>
                                          </p:spTgt>
                                        </p:tgtEl>
                                      </p:cBhvr>
                                    </p:animEffect>
                                    <p:set>
                                      <p:cBhvr>
                                        <p:cTn id="113" dur="1" fill="hold">
                                          <p:stCondLst>
                                            <p:cond delay="499"/>
                                          </p:stCondLst>
                                        </p:cTn>
                                        <p:tgtEl>
                                          <p:spTgt spid="15">
                                            <p:txEl>
                                              <p:pRg st="4" end="4"/>
                                            </p:txEl>
                                          </p:spTgt>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5">
                                            <p:txEl>
                                              <p:pRg st="5" end="5"/>
                                            </p:txEl>
                                          </p:spTgt>
                                        </p:tgtEl>
                                      </p:cBhvr>
                                    </p:animEffect>
                                    <p:set>
                                      <p:cBhvr>
                                        <p:cTn id="116" dur="1" fill="hold">
                                          <p:stCondLst>
                                            <p:cond delay="499"/>
                                          </p:stCondLst>
                                        </p:cTn>
                                        <p:tgtEl>
                                          <p:spTgt spid="15">
                                            <p:txEl>
                                              <p:pRg st="5" end="5"/>
                                            </p:txEl>
                                          </p:spTgt>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5">
                                            <p:txEl>
                                              <p:pRg st="6" end="6"/>
                                            </p:txEl>
                                          </p:spTgt>
                                        </p:tgtEl>
                                      </p:cBhvr>
                                    </p:animEffect>
                                    <p:set>
                                      <p:cBhvr>
                                        <p:cTn id="119" dur="1" fill="hold">
                                          <p:stCondLst>
                                            <p:cond delay="499"/>
                                          </p:stCondLst>
                                        </p:cTn>
                                        <p:tgtEl>
                                          <p:spTgt spid="15">
                                            <p:txEl>
                                              <p:pRg st="6" end="6"/>
                                            </p:txEl>
                                          </p:spTgt>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6"/>
                                        </p:tgtEl>
                                      </p:cBhvr>
                                    </p:animEffect>
                                    <p:set>
                                      <p:cBhvr>
                                        <p:cTn id="122" dur="1" fill="hold">
                                          <p:stCondLst>
                                            <p:cond delay="499"/>
                                          </p:stCondLst>
                                        </p:cTn>
                                        <p:tgtEl>
                                          <p:spTgt spid="16"/>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7"/>
                                        </p:tgtEl>
                                      </p:cBhvr>
                                    </p:animEffect>
                                    <p:set>
                                      <p:cBhvr>
                                        <p:cTn id="125" dur="1" fill="hold">
                                          <p:stCondLst>
                                            <p:cond delay="499"/>
                                          </p:stCondLst>
                                        </p:cTn>
                                        <p:tgtEl>
                                          <p:spTgt spid="1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22"/>
                                        </p:tgtEl>
                                      </p:cBhvr>
                                    </p:animEffect>
                                    <p:set>
                                      <p:cBhvr>
                                        <p:cTn id="128" dur="1" fill="hold">
                                          <p:stCondLst>
                                            <p:cond delay="499"/>
                                          </p:stCondLst>
                                        </p:cTn>
                                        <p:tgtEl>
                                          <p:spTgt spid="22"/>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25"/>
                                        </p:tgtEl>
                                      </p:cBhvr>
                                    </p:animEffect>
                                    <p:set>
                                      <p:cBhvr>
                                        <p:cTn id="131" dur="1" fill="hold">
                                          <p:stCondLst>
                                            <p:cond delay="499"/>
                                          </p:stCondLst>
                                        </p:cTn>
                                        <p:tgtEl>
                                          <p:spTgt spid="25"/>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26"/>
                                        </p:tgtEl>
                                      </p:cBhvr>
                                    </p:animEffect>
                                    <p:set>
                                      <p:cBhvr>
                                        <p:cTn id="134" dur="1" fill="hold">
                                          <p:stCondLst>
                                            <p:cond delay="499"/>
                                          </p:stCondLst>
                                        </p:cTn>
                                        <p:tgtEl>
                                          <p:spTgt spid="26"/>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27"/>
                                        </p:tgtEl>
                                      </p:cBhvr>
                                    </p:animEffect>
                                    <p:set>
                                      <p:cBhvr>
                                        <p:cTn id="137" dur="1" fill="hold">
                                          <p:stCondLst>
                                            <p:cond delay="499"/>
                                          </p:stCondLst>
                                        </p:cTn>
                                        <p:tgtEl>
                                          <p:spTgt spid="2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8"/>
                                        </p:tgtEl>
                                      </p:cBhvr>
                                    </p:animEffect>
                                    <p:set>
                                      <p:cBhvr>
                                        <p:cTn id="140" dur="1" fill="hold">
                                          <p:stCondLst>
                                            <p:cond delay="499"/>
                                          </p:stCondLst>
                                        </p:cTn>
                                        <p:tgtEl>
                                          <p:spTgt spid="28"/>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9"/>
                                        </p:tgtEl>
                                      </p:cBhvr>
                                    </p:animEffect>
                                    <p:set>
                                      <p:cBhvr>
                                        <p:cTn id="143" dur="1" fill="hold">
                                          <p:stCondLst>
                                            <p:cond delay="499"/>
                                          </p:stCondLst>
                                        </p:cTn>
                                        <p:tgtEl>
                                          <p:spTgt spid="29"/>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30"/>
                                        </p:tgtEl>
                                      </p:cBhvr>
                                    </p:animEffect>
                                    <p:set>
                                      <p:cBhvr>
                                        <p:cTn id="146" dur="1" fill="hold">
                                          <p:stCondLst>
                                            <p:cond delay="499"/>
                                          </p:stCondLst>
                                        </p:cTn>
                                        <p:tgtEl>
                                          <p:spTgt spid="30"/>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31"/>
                                        </p:tgtEl>
                                      </p:cBhvr>
                                    </p:animEffect>
                                    <p:set>
                                      <p:cBhvr>
                                        <p:cTn id="149" dur="1" fill="hold">
                                          <p:stCondLst>
                                            <p:cond delay="499"/>
                                          </p:stCondLst>
                                        </p:cTn>
                                        <p:tgtEl>
                                          <p:spTgt spid="31"/>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2"/>
                                        </p:tgtEl>
                                        <p:attrNameLst>
                                          <p:attrName>style.visibility</p:attrName>
                                        </p:attrNameLst>
                                      </p:cBhvr>
                                      <p:to>
                                        <p:strVal val="visible"/>
                                      </p:to>
                                    </p:set>
                                    <p:animEffect transition="in" filter="fade">
                                      <p:cBhvr>
                                        <p:cTn id="154" dur="500"/>
                                        <p:tgtEl>
                                          <p:spTgt spid="2"/>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8"/>
                                        </p:tgtEl>
                                        <p:attrNameLst>
                                          <p:attrName>style.visibility</p:attrName>
                                        </p:attrNameLst>
                                      </p:cBhvr>
                                      <p:to>
                                        <p:strVal val="visible"/>
                                      </p:to>
                                    </p:set>
                                    <p:animEffect transition="in" filter="fade">
                                      <p:cBhvr>
                                        <p:cTn id="159" dur="500"/>
                                        <p:tgtEl>
                                          <p:spTgt spid="18"/>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9"/>
                                        </p:tgtEl>
                                        <p:attrNameLst>
                                          <p:attrName>style.visibility</p:attrName>
                                        </p:attrNameLst>
                                      </p:cBhvr>
                                      <p:to>
                                        <p:strVal val="visible"/>
                                      </p:to>
                                    </p:set>
                                    <p:animEffect transition="in" filter="fade">
                                      <p:cBhvr>
                                        <p:cTn id="164" dur="500"/>
                                        <p:tgtEl>
                                          <p:spTgt spid="19"/>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20"/>
                                        </p:tgtEl>
                                        <p:attrNameLst>
                                          <p:attrName>style.visibility</p:attrName>
                                        </p:attrNameLst>
                                      </p:cBhvr>
                                      <p:to>
                                        <p:strVal val="visible"/>
                                      </p:to>
                                    </p:set>
                                    <p:animEffect transition="in" filter="fade">
                                      <p:cBhvr>
                                        <p:cTn id="169" dur="500"/>
                                        <p:tgtEl>
                                          <p:spTgt spid="20"/>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xit" presetSubtype="0" fill="hold" grpId="1" nodeType="clickEffect">
                                  <p:stCondLst>
                                    <p:cond delay="0"/>
                                  </p:stCondLst>
                                  <p:childTnLst>
                                    <p:animEffect transition="out" filter="fade">
                                      <p:cBhvr>
                                        <p:cTn id="173" dur="500"/>
                                        <p:tgtEl>
                                          <p:spTgt spid="2"/>
                                        </p:tgtEl>
                                      </p:cBhvr>
                                    </p:animEffect>
                                    <p:set>
                                      <p:cBhvr>
                                        <p:cTn id="174" dur="1" fill="hold">
                                          <p:stCondLst>
                                            <p:cond delay="499"/>
                                          </p:stCondLst>
                                        </p:cTn>
                                        <p:tgtEl>
                                          <p:spTgt spid="2"/>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18"/>
                                        </p:tgtEl>
                                      </p:cBhvr>
                                    </p:animEffect>
                                    <p:set>
                                      <p:cBhvr>
                                        <p:cTn id="177" dur="1" fill="hold">
                                          <p:stCondLst>
                                            <p:cond delay="499"/>
                                          </p:stCondLst>
                                        </p:cTn>
                                        <p:tgtEl>
                                          <p:spTgt spid="1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19"/>
                                        </p:tgtEl>
                                      </p:cBhvr>
                                    </p:animEffect>
                                    <p:set>
                                      <p:cBhvr>
                                        <p:cTn id="180" dur="1" fill="hold">
                                          <p:stCondLst>
                                            <p:cond delay="499"/>
                                          </p:stCondLst>
                                        </p:cTn>
                                        <p:tgtEl>
                                          <p:spTgt spid="1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20"/>
                                        </p:tgtEl>
                                      </p:cBhvr>
                                    </p:animEffect>
                                    <p:set>
                                      <p:cBhvr>
                                        <p:cTn id="18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4" grpId="1" uiExpand="1" build="p"/>
      <p:bldP spid="15" grpId="0" uiExpand="1" build="p"/>
      <p:bldP spid="15" grpId="1" uiExpand="1" build="p"/>
      <p:bldP spid="17" grpId="0"/>
      <p:bldP spid="17" grpId="1"/>
      <p:bldP spid="25" grpId="0"/>
      <p:bldP spid="25" grpId="1"/>
      <p:bldP spid="27" grpId="0"/>
      <p:bldP spid="27" grpId="1"/>
      <p:bldP spid="29" grpId="0"/>
      <p:bldP spid="29" grpId="1"/>
      <p:bldP spid="31" grpId="0"/>
      <p:bldP spid="31" grpId="1"/>
      <p:bldP spid="2" grpId="0"/>
      <p:bldP spid="2" grpId="1"/>
      <p:bldP spid="18" grpId="0"/>
      <p:bldP spid="18" grpId="1"/>
      <p:bldP spid="19" grpId="0"/>
      <p:bldP spid="19" grpId="1"/>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icture Placeholder 80"/>
          <p:cNvSpPr>
            <a:spLocks noGrp="1"/>
          </p:cNvSpPr>
          <p:nvPr>
            <p:ph type="pic" sz="quarter" idx="12"/>
          </p:nvPr>
        </p:nvSpPr>
        <p:spPr/>
      </p:sp>
      <p:sp>
        <p:nvSpPr>
          <p:cNvPr id="3" name="Slide Number Placeholder 2"/>
          <p:cNvSpPr>
            <a:spLocks noGrp="1"/>
          </p:cNvSpPr>
          <p:nvPr>
            <p:ph type="sldNum" sz="quarter" idx="4"/>
          </p:nvPr>
        </p:nvSpPr>
        <p:spPr>
          <a:xfrm>
            <a:off x="11753512" y="6484937"/>
            <a:ext cx="419776" cy="365125"/>
          </a:xfrm>
        </p:spPr>
        <p:txBody>
          <a:bodyPr/>
          <a:lstStyle/>
          <a:p>
            <a:fld id="{5AE1514C-5E56-4738-A1FF-4B1CFD2A3E36}" type="slidenum">
              <a:rPr lang="en-US" smtClean="0"/>
              <a:pPr/>
              <a:t>7</a:t>
            </a:fld>
            <a:endParaRPr lang="en-US"/>
          </a:p>
        </p:txBody>
      </p:sp>
      <p:sp>
        <p:nvSpPr>
          <p:cNvPr id="51" name="Rectangle 50"/>
          <p:cNvSpPr/>
          <p:nvPr/>
        </p:nvSpPr>
        <p:spPr>
          <a:xfrm>
            <a:off x="-2882" y="-85344"/>
            <a:ext cx="10412974" cy="7028688"/>
          </a:xfrm>
          <a:prstGeom prst="rect">
            <a:avLst/>
          </a:prstGeom>
          <a:gradFill flip="none" rotWithShape="1">
            <a:gsLst>
              <a:gs pos="0">
                <a:schemeClr val="tx1">
                  <a:alpha val="53000"/>
                </a:schemeClr>
              </a:gs>
              <a:gs pos="9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0" name="Content Placeholder 19"/>
          <p:cNvSpPr>
            <a:spLocks noGrp="1"/>
          </p:cNvSpPr>
          <p:nvPr>
            <p:ph idx="18"/>
          </p:nvPr>
        </p:nvSpPr>
        <p:spPr>
          <a:xfrm>
            <a:off x="531503" y="150876"/>
            <a:ext cx="2377440" cy="840230"/>
          </a:xfrm>
        </p:spPr>
        <p:txBody>
          <a:bodyPr/>
          <a:lstStyle/>
          <a:p>
            <a:r>
              <a:rPr lang="en-US" dirty="0"/>
              <a:t>1</a:t>
            </a:r>
          </a:p>
        </p:txBody>
      </p:sp>
      <p:sp>
        <p:nvSpPr>
          <p:cNvPr id="6" name="Text Placeholder 5"/>
          <p:cNvSpPr>
            <a:spLocks noGrp="1"/>
          </p:cNvSpPr>
          <p:nvPr>
            <p:ph type="body" sz="quarter" idx="11"/>
          </p:nvPr>
        </p:nvSpPr>
        <p:spPr>
          <a:xfrm>
            <a:off x="-188571" y="867820"/>
            <a:ext cx="3614524" cy="1116646"/>
          </a:xfrm>
        </p:spPr>
        <p:txBody>
          <a:bodyPr/>
          <a:lstStyle/>
          <a:p>
            <a:pPr algn="r">
              <a:spcAft>
                <a:spcPts val="600"/>
              </a:spcAft>
            </a:pPr>
            <a:r>
              <a:rPr lang="en-US" dirty="0">
                <a:solidFill>
                  <a:schemeClr val="bg1"/>
                </a:solidFill>
              </a:rPr>
              <a:t>BACKGROUND OF THE STUDY</a:t>
            </a:r>
          </a:p>
        </p:txBody>
      </p:sp>
      <p:sp>
        <p:nvSpPr>
          <p:cNvPr id="71" name="Text Placeholder 70"/>
          <p:cNvSpPr>
            <a:spLocks noGrp="1"/>
          </p:cNvSpPr>
          <p:nvPr>
            <p:ph type="body" sz="quarter" idx="19"/>
          </p:nvPr>
        </p:nvSpPr>
        <p:spPr>
          <a:xfrm>
            <a:off x="219454" y="2243327"/>
            <a:ext cx="7059169" cy="4389920"/>
          </a:xfrm>
          <a:solidFill>
            <a:schemeClr val="bg1">
              <a:alpha val="50000"/>
            </a:schemeClr>
          </a:solidFill>
        </p:spPr>
        <p:txBody>
          <a:bodyPr/>
          <a:lstStyle/>
          <a:p>
            <a:pPr algn="l"/>
            <a:r>
              <a:rPr lang="en-PH" sz="2400" dirty="0">
                <a:solidFill>
                  <a:schemeClr val="tx1"/>
                </a:solidFill>
                <a:latin typeface="+mn-lt"/>
              </a:rPr>
              <a:t>In writing this section, </a:t>
            </a:r>
          </a:p>
          <a:p>
            <a:pPr marL="342900" indent="-342900" algn="l">
              <a:buFont typeface="Arial" panose="020B0604020202020204" pitchFamily="34" charset="0"/>
              <a:buChar char="•"/>
            </a:pPr>
            <a:r>
              <a:rPr lang="en-PH" sz="2400" dirty="0">
                <a:solidFill>
                  <a:schemeClr val="tx1"/>
                </a:solidFill>
                <a:latin typeface="+mn-lt"/>
              </a:rPr>
              <a:t>Introduce and briefly define the variables under study</a:t>
            </a:r>
          </a:p>
          <a:p>
            <a:pPr marL="342900" indent="-342900" algn="l">
              <a:buFont typeface="Arial" panose="020B0604020202020204" pitchFamily="34" charset="0"/>
              <a:buChar char="•"/>
            </a:pPr>
            <a:r>
              <a:rPr lang="en-PH" sz="2400" dirty="0">
                <a:solidFill>
                  <a:schemeClr val="tx1"/>
                </a:solidFill>
                <a:latin typeface="+mn-lt"/>
              </a:rPr>
              <a:t>cite the most important study or related literature</a:t>
            </a:r>
          </a:p>
          <a:p>
            <a:pPr marL="342900" indent="-342900" algn="l">
              <a:buFont typeface="Arial" panose="020B0604020202020204" pitchFamily="34" charset="0"/>
              <a:buChar char="•"/>
            </a:pPr>
            <a:r>
              <a:rPr lang="en-PH" sz="2400" dirty="0">
                <a:solidFill>
                  <a:schemeClr val="tx1"/>
                </a:solidFill>
                <a:latin typeface="+mn-lt"/>
              </a:rPr>
              <a:t>be consistent with terms used</a:t>
            </a:r>
          </a:p>
          <a:p>
            <a:pPr marL="342900" indent="-342900" algn="l">
              <a:buFont typeface="Arial" panose="020B0604020202020204" pitchFamily="34" charset="0"/>
              <a:buChar char="•"/>
            </a:pPr>
            <a:r>
              <a:rPr lang="en-PH" sz="2400" dirty="0">
                <a:solidFill>
                  <a:schemeClr val="tx1"/>
                </a:solidFill>
                <a:latin typeface="+mn-lt"/>
              </a:rPr>
              <a:t>ensure that paragraphs summarize unresolved issues, conflicting findings, social concerns, or educational, national, or international issues.</a:t>
            </a:r>
          </a:p>
          <a:p>
            <a:pPr marL="342900" indent="-342900" algn="l">
              <a:buFont typeface="Arial" panose="020B0604020202020204" pitchFamily="34" charset="0"/>
              <a:buChar char="•"/>
            </a:pPr>
            <a:r>
              <a:rPr lang="en-PH" sz="2400" dirty="0">
                <a:solidFill>
                  <a:schemeClr val="tx1"/>
                </a:solidFill>
                <a:latin typeface="+mn-lt"/>
              </a:rPr>
              <a:t>write the last paragraph to highlight the </a:t>
            </a:r>
            <a:r>
              <a:rPr lang="en-PH" sz="2400" b="1" dirty="0">
                <a:solidFill>
                  <a:schemeClr val="accent5"/>
                </a:solidFill>
                <a:latin typeface="+mn-lt"/>
              </a:rPr>
              <a:t>research gap</a:t>
            </a:r>
          </a:p>
        </p:txBody>
      </p:sp>
      <p:sp>
        <p:nvSpPr>
          <p:cNvPr id="8" name="Text Placeholder 5">
            <a:extLst>
              <a:ext uri="{FF2B5EF4-FFF2-40B4-BE49-F238E27FC236}">
                <a16:creationId xmlns:a16="http://schemas.microsoft.com/office/drawing/2014/main" id="{B103153B-EEE6-4ED7-817A-93B930B0EDDA}"/>
              </a:ext>
            </a:extLst>
          </p:cNvPr>
          <p:cNvSpPr txBox="1">
            <a:spLocks/>
          </p:cNvSpPr>
          <p:nvPr/>
        </p:nvSpPr>
        <p:spPr>
          <a:xfrm>
            <a:off x="3688486" y="715178"/>
            <a:ext cx="5960269" cy="1421928"/>
          </a:xfrm>
          <a:prstGeom prst="rect">
            <a:avLst/>
          </a:prstGeom>
        </p:spPr>
        <p:txBody>
          <a:bodyPr vert="horz" wrap="square" lIns="91440" tIns="45720" rIns="91440" bIns="45720" rtlCol="0" anchor="t" anchorCtr="0">
            <a:spAutoFit/>
          </a:bodyPr>
          <a:lstStyle>
            <a:lvl1pPr marL="0" indent="0" algn="ctr" defTabSz="914400" rtl="0" eaLnBrk="1" latinLnBrk="0" hangingPunct="1">
              <a:lnSpc>
                <a:spcPct val="90000"/>
              </a:lnSpc>
              <a:spcBef>
                <a:spcPct val="0"/>
              </a:spcBef>
              <a:spcAft>
                <a:spcPts val="3000"/>
              </a:spcAft>
              <a:buFont typeface="Arial" panose="020B0604020202020204" pitchFamily="34" charset="0"/>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marL="0" indent="0" algn="ctr" defTabSz="914400" rtl="0" eaLnBrk="1" latinLnBrk="0" hangingPunct="1">
              <a:lnSpc>
                <a:spcPct val="90000"/>
              </a:lnSpc>
              <a:spcBef>
                <a:spcPts val="500"/>
              </a:spcBef>
              <a:buFont typeface="Arial" panose="020B0604020202020204" pitchFamily="34" charset="0"/>
              <a:buNone/>
              <a:defRPr sz="2800" kern="1200">
                <a:solidFill>
                  <a:schemeClr val="tx1">
                    <a:lumMod val="65000"/>
                    <a:lumOff val="35000"/>
                  </a:schemeClr>
                </a:solidFill>
                <a:latin typeface="+mn-lt"/>
                <a:ea typeface="+mn-ea"/>
                <a:cs typeface="+mn-cs"/>
              </a:defRPr>
            </a:lvl2pPr>
            <a:lvl3pPr marL="0" indent="0" algn="ctr" defTabSz="914400" rtl="0" eaLnBrk="1" latinLnBrk="0" hangingPunct="1">
              <a:lnSpc>
                <a:spcPct val="90000"/>
              </a:lnSpc>
              <a:spcBef>
                <a:spcPts val="1200"/>
              </a:spcBef>
              <a:spcAft>
                <a:spcPts val="1200"/>
              </a:spcAft>
              <a:buFont typeface="Arial" panose="020B0604020202020204" pitchFamily="34" charset="0"/>
              <a:buNone/>
              <a:defRPr lang="en-US" sz="2400" b="0" kern="1200" dirty="0">
                <a:solidFill>
                  <a:schemeClr val="tx1">
                    <a:lumMod val="85000"/>
                    <a:lumOff val="15000"/>
                  </a:schemeClr>
                </a:solidFill>
                <a:latin typeface="+mn-lt"/>
                <a:ea typeface="+mn-ea"/>
                <a:cs typeface="+mn-cs"/>
              </a:defRPr>
            </a:lvl3pPr>
            <a:lvl4pPr marL="0" indent="0" algn="ctr" defTabSz="914400" rtl="0" eaLnBrk="1" latinLnBrk="0" hangingPunct="1">
              <a:lnSpc>
                <a:spcPct val="90000"/>
              </a:lnSpc>
              <a:spcBef>
                <a:spcPts val="0"/>
              </a:spcBef>
              <a:spcAft>
                <a:spcPts val="600"/>
              </a:spcAft>
              <a:buFont typeface="Arial" panose="020B0604020202020204" pitchFamily="34" charset="0"/>
              <a:buNone/>
              <a:defRPr sz="2000" b="1" kern="1200">
                <a:solidFill>
                  <a:schemeClr val="tx1">
                    <a:lumMod val="85000"/>
                    <a:lumOff val="15000"/>
                  </a:schemeClr>
                </a:solidFill>
                <a:latin typeface="+mn-lt"/>
                <a:ea typeface="+mn-ea"/>
                <a:cs typeface="+mn-cs"/>
              </a:defRPr>
            </a:lvl4pPr>
            <a:lvl5pPr marL="0" indent="0" algn="ctr" defTabSz="914400" rtl="0" eaLnBrk="1" latinLnBrk="0" hangingPunct="1">
              <a:lnSpc>
                <a:spcPct val="90000"/>
              </a:lnSpc>
              <a:spcBef>
                <a:spcPts val="0"/>
              </a:spcBef>
              <a:spcAft>
                <a:spcPts val="1200"/>
              </a:spcAft>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l">
              <a:spcAft>
                <a:spcPts val="1200"/>
              </a:spcAft>
            </a:pPr>
            <a:r>
              <a:rPr lang="en-PH" sz="2400" dirty="0">
                <a:solidFill>
                  <a:schemeClr val="tx2">
                    <a:lumMod val="50000"/>
                  </a:schemeClr>
                </a:solidFill>
              </a:rPr>
              <a:t>This is the description that leads the reader to understanding the research questions and appreciate why they are asked.</a:t>
            </a:r>
          </a:p>
        </p:txBody>
      </p:sp>
      <p:cxnSp>
        <p:nvCxnSpPr>
          <p:cNvPr id="4" name="Straight Connector 3">
            <a:extLst>
              <a:ext uri="{FF2B5EF4-FFF2-40B4-BE49-F238E27FC236}">
                <a16:creationId xmlns:a16="http://schemas.microsoft.com/office/drawing/2014/main" id="{3E139271-FCA3-460B-91EA-126C0CD100B7}"/>
              </a:ext>
            </a:extLst>
          </p:cNvPr>
          <p:cNvCxnSpPr>
            <a:cxnSpLocks/>
          </p:cNvCxnSpPr>
          <p:nvPr/>
        </p:nvCxnSpPr>
        <p:spPr>
          <a:xfrm>
            <a:off x="3587258" y="813856"/>
            <a:ext cx="0" cy="1225714"/>
          </a:xfrm>
          <a:prstGeom prst="line">
            <a:avLst/>
          </a:prstGeom>
          <a:ln w="57150">
            <a:solidFill>
              <a:srgbClr val="75D1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2263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500"/>
                                        <p:tgtEl>
                                          <p:spTgt spid="4"/>
                                        </p:tgtEl>
                                      </p:cBhvr>
                                    </p:animEffect>
                                  </p:childTnLst>
                                </p:cTn>
                              </p:par>
                            </p:childTnLst>
                          </p:cTn>
                        </p:par>
                        <p:par>
                          <p:cTn id="12" fill="hold">
                            <p:stCondLst>
                              <p:cond delay="1000"/>
                            </p:stCondLst>
                            <p:childTnLst>
                              <p:par>
                                <p:cTn id="13" presetID="12" presetClass="entr" presetSubtype="2"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5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16" dur="250"/>
                                        <p:tgtEl>
                                          <p:spTgt spid="6">
                                            <p:txEl>
                                              <p:pRg st="0" end="0"/>
                                            </p:txEl>
                                          </p:spTgt>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50"/>
                                        <p:tgtEl>
                                          <p:spTgt spid="8"/>
                                        </p:tgtEl>
                                        <p:attrNameLst>
                                          <p:attrName>ppt_x</p:attrName>
                                        </p:attrNameLst>
                                      </p:cBhvr>
                                      <p:tavLst>
                                        <p:tav tm="0">
                                          <p:val>
                                            <p:strVal val="#ppt_x-#ppt_w*1.125000"/>
                                          </p:val>
                                        </p:tav>
                                        <p:tav tm="100000">
                                          <p:val>
                                            <p:strVal val="#ppt_x"/>
                                          </p:val>
                                        </p:tav>
                                      </p:tavLst>
                                    </p:anim>
                                    <p:animEffect transition="in" filter="wipe(right)">
                                      <p:cBhvr>
                                        <p:cTn id="20" dur="25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
                                            <p:bg/>
                                          </p:spTgt>
                                        </p:tgtEl>
                                        <p:attrNameLst>
                                          <p:attrName>style.visibility</p:attrName>
                                        </p:attrNameLst>
                                      </p:cBhvr>
                                      <p:to>
                                        <p:strVal val="visible"/>
                                      </p:to>
                                    </p:set>
                                    <p:anim calcmode="lin" valueType="num">
                                      <p:cBhvr additive="base">
                                        <p:cTn id="25" dur="500" fill="hold"/>
                                        <p:tgtEl>
                                          <p:spTgt spid="71">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71">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
                                            <p:txEl>
                                              <p:pRg st="0" end="0"/>
                                            </p:txEl>
                                          </p:spTgt>
                                        </p:tgtEl>
                                        <p:attrNameLst>
                                          <p:attrName>style.visibility</p:attrName>
                                        </p:attrNameLst>
                                      </p:cBhvr>
                                      <p:to>
                                        <p:strVal val="visible"/>
                                      </p:to>
                                    </p:set>
                                    <p:anim calcmode="lin" valueType="num">
                                      <p:cBhvr additive="base">
                                        <p:cTn id="31"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
                                            <p:txEl>
                                              <p:pRg st="1" end="1"/>
                                            </p:txEl>
                                          </p:spTgt>
                                        </p:tgtEl>
                                        <p:attrNameLst>
                                          <p:attrName>style.visibility</p:attrName>
                                        </p:attrNameLst>
                                      </p:cBhvr>
                                      <p:to>
                                        <p:strVal val="visible"/>
                                      </p:to>
                                    </p:set>
                                    <p:anim calcmode="lin" valueType="num">
                                      <p:cBhvr additive="base">
                                        <p:cTn id="37"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
                                            <p:txEl>
                                              <p:pRg st="2" end="2"/>
                                            </p:txEl>
                                          </p:spTgt>
                                        </p:tgtEl>
                                        <p:attrNameLst>
                                          <p:attrName>style.visibility</p:attrName>
                                        </p:attrNameLst>
                                      </p:cBhvr>
                                      <p:to>
                                        <p:strVal val="visible"/>
                                      </p:to>
                                    </p:set>
                                    <p:anim calcmode="lin" valueType="num">
                                      <p:cBhvr additive="base">
                                        <p:cTn id="43"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
                                            <p:txEl>
                                              <p:pRg st="3" end="3"/>
                                            </p:txEl>
                                          </p:spTgt>
                                        </p:tgtEl>
                                        <p:attrNameLst>
                                          <p:attrName>style.visibility</p:attrName>
                                        </p:attrNameLst>
                                      </p:cBhvr>
                                      <p:to>
                                        <p:strVal val="visible"/>
                                      </p:to>
                                    </p:set>
                                    <p:anim calcmode="lin" valueType="num">
                                      <p:cBhvr additive="base">
                                        <p:cTn id="49"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
                                            <p:txEl>
                                              <p:pRg st="4" end="4"/>
                                            </p:txEl>
                                          </p:spTgt>
                                        </p:tgtEl>
                                        <p:attrNameLst>
                                          <p:attrName>style.visibility</p:attrName>
                                        </p:attrNameLst>
                                      </p:cBhvr>
                                      <p:to>
                                        <p:strVal val="visible"/>
                                      </p:to>
                                    </p:set>
                                    <p:anim calcmode="lin" valueType="num">
                                      <p:cBhvr additive="base">
                                        <p:cTn id="55"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
                                            <p:txEl>
                                              <p:pRg st="5" end="5"/>
                                            </p:txEl>
                                          </p:spTgt>
                                        </p:tgtEl>
                                        <p:attrNameLst>
                                          <p:attrName>style.visibility</p:attrName>
                                        </p:attrNameLst>
                                      </p:cBhvr>
                                      <p:to>
                                        <p:strVal val="visible"/>
                                      </p:to>
                                    </p:set>
                                    <p:anim calcmode="lin" valueType="num">
                                      <p:cBhvr additive="base">
                                        <p:cTn id="61" dur="500" fill="hold"/>
                                        <p:tgtEl>
                                          <p:spTgt spid="71">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6" grpId="0" build="p"/>
      <p:bldP spid="71" grpId="0" uiExpand="1" build="p"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8</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232389" y="703641"/>
            <a:ext cx="10258572" cy="4524315"/>
          </a:xfrm>
          <a:prstGeom prst="rect">
            <a:avLst/>
          </a:prstGeom>
          <a:noFill/>
        </p:spPr>
        <p:txBody>
          <a:bodyPr wrap="square" rtlCol="0">
            <a:spAutoFit/>
          </a:bodyPr>
          <a:lstStyle/>
          <a:p>
            <a:pPr algn="ctr"/>
            <a:r>
              <a:rPr lang="en-PH" sz="2400" b="1" dirty="0">
                <a:latin typeface="Raleway" panose="020B0503030101060003" pitchFamily="34" charset="0"/>
              </a:rPr>
              <a:t>SHS Students’ Social Media Usage and Their Attention Span in Class</a:t>
            </a:r>
          </a:p>
          <a:p>
            <a:endParaRPr lang="en-PH" sz="2400" dirty="0">
              <a:latin typeface="Raleway" panose="020B0503030101060003" pitchFamily="34" charset="0"/>
            </a:endParaRPr>
          </a:p>
          <a:p>
            <a:r>
              <a:rPr lang="en-PH" sz="2400" dirty="0">
                <a:latin typeface="Raleway" panose="020B0503030101060003" pitchFamily="34" charset="0"/>
              </a:rPr>
              <a:t>Over the past decade, social media has drastically increased its breadth in terms of the number of people who use it significantly. In fact, Facebook alone, as of January 2017 has reached a record high of approximately 1,850,000,000 active users as compared to 400 million in 2012 (Smith, 2017). This exponential increase in social media activity has fueled the interest of various researchers on the effect of social media usage.</a:t>
            </a:r>
            <a:r>
              <a:rPr lang="en-PH" sz="2400" dirty="0">
                <a:solidFill>
                  <a:srgbClr val="0070C0"/>
                </a:solidFill>
                <a:latin typeface="Raleway" panose="020B0503030101060003" pitchFamily="34" charset="0"/>
              </a:rPr>
              <a:t> Social media are forms of electronic communication devices through which users create online communities to share information, ideas, personal messages, and other content (Merriam-Webster, 2017). </a:t>
            </a:r>
            <a:endParaRPr lang="en-PH" sz="2400" dirty="0">
              <a:latin typeface="Raleway" panose="020B0503030101060003" pitchFamily="34" charset="0"/>
            </a:endParaRPr>
          </a:p>
        </p:txBody>
      </p:sp>
    </p:spTree>
    <p:extLst>
      <p:ext uri="{BB962C8B-B14F-4D97-AF65-F5344CB8AC3E}">
        <p14:creationId xmlns:p14="http://schemas.microsoft.com/office/powerpoint/2010/main" val="49474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73D56C7-80A8-4821-8CC9-7BE8E5E60F9B}"/>
              </a:ext>
            </a:extLst>
          </p:cNvPr>
          <p:cNvSpPr>
            <a:spLocks noGrp="1"/>
          </p:cNvSpPr>
          <p:nvPr>
            <p:ph type="sldNum" sz="quarter" idx="12"/>
          </p:nvPr>
        </p:nvSpPr>
        <p:spPr/>
        <p:txBody>
          <a:bodyPr/>
          <a:lstStyle/>
          <a:p>
            <a:fld id="{4997E989-D798-4C62-8E93-3D2D613C2488}" type="slidenum">
              <a:rPr lang="en-US" smtClean="0"/>
              <a:pPr/>
              <a:t>9</a:t>
            </a:fld>
            <a:endParaRPr lang="en-US"/>
          </a:p>
        </p:txBody>
      </p:sp>
      <p:sp>
        <p:nvSpPr>
          <p:cNvPr id="7" name="TextBox 6">
            <a:extLst>
              <a:ext uri="{FF2B5EF4-FFF2-40B4-BE49-F238E27FC236}">
                <a16:creationId xmlns:a16="http://schemas.microsoft.com/office/drawing/2014/main" id="{0DDDE6CA-FF22-4371-861C-51CEAC10F841}"/>
              </a:ext>
            </a:extLst>
          </p:cNvPr>
          <p:cNvSpPr txBox="1"/>
          <p:nvPr/>
        </p:nvSpPr>
        <p:spPr>
          <a:xfrm>
            <a:off x="1232389" y="703641"/>
            <a:ext cx="10258572" cy="4154984"/>
          </a:xfrm>
          <a:prstGeom prst="rect">
            <a:avLst/>
          </a:prstGeom>
          <a:noFill/>
        </p:spPr>
        <p:txBody>
          <a:bodyPr wrap="square" rtlCol="0">
            <a:spAutoFit/>
          </a:bodyPr>
          <a:lstStyle/>
          <a:p>
            <a:r>
              <a:rPr lang="en-PH" sz="2400" dirty="0">
                <a:solidFill>
                  <a:srgbClr val="00B050"/>
                </a:solidFill>
                <a:latin typeface="Raleway" panose="020B0503030101060003" pitchFamily="34" charset="0"/>
              </a:rPr>
              <a:t>Due to this, several studies have examined the effect of social media on student academics (Matthews, 2014; Johnson &amp; Johnson, 2016), its relationship with stress (Santos, 2015; Chan, 2016), and attention span (Microsoft Corp., 2014; Jackson, 2016)</a:t>
            </a:r>
          </a:p>
          <a:p>
            <a:endParaRPr lang="en-PH" sz="2400" dirty="0">
              <a:latin typeface="Raleway" panose="020B0503030101060003" pitchFamily="34" charset="0"/>
            </a:endParaRPr>
          </a:p>
          <a:p>
            <a:r>
              <a:rPr lang="en-PH" sz="2400" dirty="0">
                <a:latin typeface="Raleway" panose="020B0503030101060003" pitchFamily="34" charset="0"/>
              </a:rPr>
              <a:t>According to a study funded by Microsoft in 2014, people now generally lose concentration after eight seconds, highlighting the affects of an increasingly digitalized lifestyle on the brain. </a:t>
            </a:r>
            <a:r>
              <a:rPr lang="en-PH" sz="2400" dirty="0">
                <a:solidFill>
                  <a:srgbClr val="0070C0"/>
                </a:solidFill>
                <a:latin typeface="Raleway" panose="020B0503030101060003" pitchFamily="34" charset="0"/>
              </a:rPr>
              <a:t>Attention span, as defined by Webster (2011) is the amount of concentrated time a person can spend on a task without becoming distracted.</a:t>
            </a:r>
          </a:p>
          <a:p>
            <a:endParaRPr lang="en-PH" sz="2400" dirty="0">
              <a:latin typeface="Raleway" panose="020B0503030101060003" pitchFamily="34" charset="0"/>
            </a:endParaRPr>
          </a:p>
        </p:txBody>
      </p:sp>
    </p:spTree>
    <p:extLst>
      <p:ext uri="{BB962C8B-B14F-4D97-AF65-F5344CB8AC3E}">
        <p14:creationId xmlns:p14="http://schemas.microsoft.com/office/powerpoint/2010/main" val="2767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tf16401425</Template>
  <TotalTime>522</TotalTime>
  <Words>1955</Words>
  <Application>Microsoft Office PowerPoint</Application>
  <PresentationFormat>Widescreen</PresentationFormat>
  <Paragraphs>217</Paragraphs>
  <Slides>20</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Arial Black</vt:lpstr>
      <vt:lpstr>Calibri</vt:lpstr>
      <vt:lpstr>Century Gothic</vt:lpstr>
      <vt:lpstr>Montserrat Alternates</vt:lpstr>
      <vt:lpstr>Raleway</vt:lpstr>
      <vt:lpstr>Raleway Light</vt:lpstr>
      <vt:lpstr>Segoe UI</vt:lpstr>
      <vt:lpstr>Segoe UI Black</vt:lpstr>
      <vt:lpstr>Segoe UI Light</vt:lpstr>
      <vt:lpstr>Segoe UI Semibold</vt:lpstr>
      <vt:lpstr>Segoe UI Semilight</vt:lpstr>
      <vt:lpstr>Wingdings</vt:lpstr>
      <vt:lpstr>Storybuilding Neal Creative</vt:lpstr>
      <vt:lpstr>The PROBLEM and its BACKGROUND</vt:lpstr>
      <vt:lpstr>OUR LEARNING GOALS</vt:lpstr>
      <vt:lpstr> Chapter 1 INTRODUCTION</vt:lpstr>
      <vt:lpstr>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and its BACKGROUND</dc:title>
  <dc:subject/>
  <dc:creator>Von Christopher  G. Chua</dc:creator>
  <cp:keywords/>
  <dc:description/>
  <cp:lastModifiedBy>Von Christopher  G. Chua</cp:lastModifiedBy>
  <cp:revision>47</cp:revision>
  <dcterms:created xsi:type="dcterms:W3CDTF">2017-09-23T13:47:07Z</dcterms:created>
  <dcterms:modified xsi:type="dcterms:W3CDTF">2017-09-29T02:13:36Z</dcterms:modified>
  <cp:category/>
</cp:coreProperties>
</file>