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3"/>
  </p:notesMasterIdLst>
  <p:sldIdLst>
    <p:sldId id="385" r:id="rId2"/>
    <p:sldId id="393" r:id="rId3"/>
    <p:sldId id="394" r:id="rId4"/>
    <p:sldId id="396" r:id="rId5"/>
    <p:sldId id="411" r:id="rId6"/>
    <p:sldId id="410" r:id="rId7"/>
    <p:sldId id="416" r:id="rId8"/>
    <p:sldId id="417" r:id="rId9"/>
    <p:sldId id="402" r:id="rId10"/>
    <p:sldId id="403" r:id="rId11"/>
    <p:sldId id="404" r:id="rId12"/>
    <p:sldId id="405" r:id="rId13"/>
    <p:sldId id="406" r:id="rId14"/>
    <p:sldId id="407" r:id="rId15"/>
    <p:sldId id="418" r:id="rId16"/>
    <p:sldId id="419" r:id="rId17"/>
    <p:sldId id="409" r:id="rId18"/>
    <p:sldId id="420" r:id="rId19"/>
    <p:sldId id="422" r:id="rId20"/>
    <p:sldId id="421" r:id="rId21"/>
    <p:sldId id="424" r:id="rId22"/>
    <p:sldId id="425" r:id="rId23"/>
    <p:sldId id="426" r:id="rId24"/>
    <p:sldId id="427" r:id="rId25"/>
    <p:sldId id="428" r:id="rId26"/>
    <p:sldId id="429" r:id="rId27"/>
    <p:sldId id="430" r:id="rId28"/>
    <p:sldId id="431" r:id="rId29"/>
    <p:sldId id="432" r:id="rId30"/>
    <p:sldId id="433" r:id="rId31"/>
    <p:sldId id="434" r:id="rId32"/>
  </p:sldIdLst>
  <p:sldSz cx="12192000" cy="6858000"/>
  <p:notesSz cx="6858000" cy="9144000"/>
  <p:embeddedFontLst>
    <p:embeddedFont>
      <p:font typeface="Raleway" panose="020B0403030101060003" pitchFamily="34" charset="0"/>
      <p:regular r:id="rId34"/>
      <p:bold r:id="rId35"/>
      <p:italic r:id="rId36"/>
      <p:boldItalic r:id="rId37"/>
    </p:embeddedFont>
    <p:embeddedFont>
      <p:font typeface="OCR A Extended" panose="02010509020102010303" pitchFamily="50" charset="0"/>
      <p:regular r:id="rId38"/>
    </p:embeddedFont>
    <p:embeddedFont>
      <p:font typeface="HP Simplified" panose="020B0604020204020204" pitchFamily="34" charset="0"/>
      <p:regular r:id="rId39"/>
      <p:bold r:id="rId40"/>
      <p:italic r:id="rId41"/>
      <p:boldItalic r:id="rId42"/>
    </p:embeddedFont>
    <p:embeddedFont>
      <p:font typeface="Cambria Math" panose="02040503050406030204" pitchFamily="18" charset="0"/>
      <p:regular r:id="rId43"/>
    </p:embeddedFont>
    <p:embeddedFont>
      <p:font typeface="Lato"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66CC"/>
    <a:srgbClr val="FF9900"/>
    <a:srgbClr val="5DD5FF"/>
    <a:srgbClr val="FF99FF"/>
    <a:srgbClr val="FFCCCC"/>
    <a:srgbClr val="CCFF33"/>
    <a:srgbClr val="99FF33"/>
    <a:srgbClr val="669900"/>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3BC96F-8F19-466C-939E-990869C6507B}">
  <a:tblStyle styleId="{D63BC96F-8F19-466C-939E-990869C6507B}"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72593" autoAdjust="0"/>
  </p:normalViewPr>
  <p:slideViewPr>
    <p:cSldViewPr snapToGrid="0">
      <p:cViewPr varScale="1">
        <p:scale>
          <a:sx n="49" d="100"/>
          <a:sy n="49" d="100"/>
        </p:scale>
        <p:origin x="137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894490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75758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9581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219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596448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6372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33741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9072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582242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82995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3285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990312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815870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030702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04796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92067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15370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1158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041046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99914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515031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470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66404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004407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45653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84213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3887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88395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4646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346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4393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61901" y="3785246"/>
            <a:ext cx="6955599" cy="1546500"/>
          </a:xfrm>
          <a:prstGeom prst="rect">
            <a:avLst/>
          </a:prstGeom>
        </p:spPr>
        <p:txBody>
          <a:bodyPr lIns="91425" tIns="91425" rIns="91425" bIns="91425" anchor="t" anchorCtr="0"/>
          <a:lstStyle>
            <a:lvl1pPr lvl="0">
              <a:spcBef>
                <a:spcPts val="0"/>
              </a:spcBef>
              <a:buClr>
                <a:srgbClr val="2185C5"/>
              </a:buClr>
              <a:buSzPct val="100000"/>
              <a:defRPr sz="4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endParaRPr/>
          </a:p>
        </p:txBody>
      </p:sp>
      <p:sp>
        <p:nvSpPr>
          <p:cNvPr id="10" name="Shape 10"/>
          <p:cNvSpPr/>
          <p:nvPr/>
        </p:nvSpPr>
        <p:spPr>
          <a:xfrm>
            <a:off x="7917661" y="3377551"/>
            <a:ext cx="9624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11" name="Shape 11"/>
          <p:cNvSpPr/>
          <p:nvPr/>
        </p:nvSpPr>
        <p:spPr>
          <a:xfrm>
            <a:off x="8879813" y="3377551"/>
            <a:ext cx="9624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12" name="Shape 12"/>
          <p:cNvSpPr/>
          <p:nvPr/>
        </p:nvSpPr>
        <p:spPr>
          <a:xfrm>
            <a:off x="-1" y="3377551"/>
            <a:ext cx="9624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13" name="Shape 13"/>
          <p:cNvSpPr/>
          <p:nvPr/>
        </p:nvSpPr>
        <p:spPr>
          <a:xfrm>
            <a:off x="961899" y="3377551"/>
            <a:ext cx="6955599"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4"/>
        <p:cNvGrpSpPr/>
        <p:nvPr/>
      </p:nvGrpSpPr>
      <p:grpSpPr>
        <a:xfrm>
          <a:off x="0" y="0"/>
          <a:ext cx="0" cy="0"/>
          <a:chOff x="0" y="0"/>
          <a:chExt cx="0" cy="0"/>
        </a:xfrm>
      </p:grpSpPr>
      <p:sp>
        <p:nvSpPr>
          <p:cNvPr id="15" name="Shape 15"/>
          <p:cNvSpPr/>
          <p:nvPr/>
        </p:nvSpPr>
        <p:spPr>
          <a:xfrm>
            <a:off x="0" y="0"/>
            <a:ext cx="12192000" cy="5323800"/>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
        <p:nvSpPr>
          <p:cNvPr id="16" name="Shape 16"/>
          <p:cNvSpPr txBox="1">
            <a:spLocks noGrp="1"/>
          </p:cNvSpPr>
          <p:nvPr>
            <p:ph type="ctrTitle"/>
          </p:nvPr>
        </p:nvSpPr>
        <p:spPr>
          <a:xfrm>
            <a:off x="914400" y="2111123"/>
            <a:ext cx="10363200" cy="1546500"/>
          </a:xfrm>
          <a:prstGeom prst="rect">
            <a:avLst/>
          </a:prstGeom>
        </p:spPr>
        <p:txBody>
          <a:bodyPr lIns="91425" tIns="91425" rIns="91425" bIns="91425" anchor="b" anchorCtr="0"/>
          <a:lstStyle>
            <a:lvl1pPr lvl="0" algn="ctr" rtl="0">
              <a:spcBef>
                <a:spcPts val="0"/>
              </a:spcBef>
              <a:buClr>
                <a:srgbClr val="FFFFFF"/>
              </a:buClr>
              <a:buSzPct val="100000"/>
              <a:defRPr sz="48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a:p>
        </p:txBody>
      </p:sp>
      <p:sp>
        <p:nvSpPr>
          <p:cNvPr id="17" name="Shape 17"/>
          <p:cNvSpPr txBox="1">
            <a:spLocks noGrp="1"/>
          </p:cNvSpPr>
          <p:nvPr>
            <p:ph type="subTitle" idx="1"/>
          </p:nvPr>
        </p:nvSpPr>
        <p:spPr>
          <a:xfrm>
            <a:off x="914400" y="3786737"/>
            <a:ext cx="10363200" cy="1046400"/>
          </a:xfrm>
          <a:prstGeom prst="rect">
            <a:avLst/>
          </a:prstGeom>
        </p:spPr>
        <p:txBody>
          <a:bodyPr lIns="91425" tIns="91425" rIns="91425" bIns="91425" anchor="t" anchorCtr="0"/>
          <a:lstStyle>
            <a:lvl1pPr lvl="0" algn="ctr" rtl="0">
              <a:spcBef>
                <a:spcPts val="0"/>
              </a:spcBef>
              <a:buClr>
                <a:srgbClr val="FFFFFF"/>
              </a:buClr>
              <a:buSzPct val="100000"/>
              <a:buNone/>
              <a:defRPr sz="2400" b="1">
                <a:solidFill>
                  <a:srgbClr val="FFFFFF"/>
                </a:solidFill>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a:p>
        </p:txBody>
      </p:sp>
      <p:sp>
        <p:nvSpPr>
          <p:cNvPr id="18" name="Shape 18"/>
          <p:cNvSpPr/>
          <p:nvPr/>
        </p:nvSpPr>
        <p:spPr>
          <a:xfrm>
            <a:off x="4063604" y="5323801"/>
            <a:ext cx="40636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19" name="Shape 19"/>
          <p:cNvSpPr/>
          <p:nvPr/>
        </p:nvSpPr>
        <p:spPr>
          <a:xfrm>
            <a:off x="8128360" y="5323801"/>
            <a:ext cx="40636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20" name="Shape 20"/>
          <p:cNvSpPr/>
          <p:nvPr/>
        </p:nvSpPr>
        <p:spPr>
          <a:xfrm>
            <a:off x="1" y="5323801"/>
            <a:ext cx="40636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91600" y="274650"/>
            <a:ext cx="86168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191600" y="1831451"/>
            <a:ext cx="8616800" cy="4736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p:nvPr/>
        </p:nvSpPr>
        <p:spPr>
          <a:xfrm>
            <a:off x="9808489" y="6755101"/>
            <a:ext cx="11915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32" name="Shape 32"/>
          <p:cNvSpPr/>
          <p:nvPr/>
        </p:nvSpPr>
        <p:spPr>
          <a:xfrm>
            <a:off x="11000415" y="6755101"/>
            <a:ext cx="11915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33" name="Shape 33"/>
          <p:cNvSpPr/>
          <p:nvPr/>
        </p:nvSpPr>
        <p:spPr>
          <a:xfrm>
            <a:off x="1" y="6755101"/>
            <a:ext cx="11915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34" name="Shape 34"/>
          <p:cNvSpPr/>
          <p:nvPr/>
        </p:nvSpPr>
        <p:spPr>
          <a:xfrm>
            <a:off x="1191612" y="6755101"/>
            <a:ext cx="86168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5"/>
        <p:cNvGrpSpPr/>
        <p:nvPr/>
      </p:nvGrpSpPr>
      <p:grpSpPr>
        <a:xfrm>
          <a:off x="0" y="0"/>
          <a:ext cx="0" cy="0"/>
          <a:chOff x="0" y="0"/>
          <a:chExt cx="0" cy="0"/>
        </a:xfrm>
      </p:grpSpPr>
      <p:sp>
        <p:nvSpPr>
          <p:cNvPr id="9" name="Shape 15"/>
          <p:cNvSpPr/>
          <p:nvPr userDrawn="1"/>
        </p:nvSpPr>
        <p:spPr>
          <a:xfrm>
            <a:off x="0" y="-1"/>
            <a:ext cx="12192000" cy="6567901"/>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
        <p:nvSpPr>
          <p:cNvPr id="36" name="Shape 36"/>
          <p:cNvSpPr txBox="1">
            <a:spLocks noGrp="1"/>
          </p:cNvSpPr>
          <p:nvPr>
            <p:ph type="title"/>
          </p:nvPr>
        </p:nvSpPr>
        <p:spPr>
          <a:xfrm>
            <a:off x="1191600" y="274650"/>
            <a:ext cx="86168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body" idx="1"/>
          </p:nvPr>
        </p:nvSpPr>
        <p:spPr>
          <a:xfrm>
            <a:off x="1191500" y="1600200"/>
            <a:ext cx="4182400" cy="4967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body" idx="2"/>
          </p:nvPr>
        </p:nvSpPr>
        <p:spPr>
          <a:xfrm>
            <a:off x="5625940" y="1600200"/>
            <a:ext cx="4182400" cy="4967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p:nvPr/>
        </p:nvSpPr>
        <p:spPr>
          <a:xfrm>
            <a:off x="9808489" y="6755101"/>
            <a:ext cx="11915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40" name="Shape 40"/>
          <p:cNvSpPr/>
          <p:nvPr/>
        </p:nvSpPr>
        <p:spPr>
          <a:xfrm>
            <a:off x="11000415" y="6755101"/>
            <a:ext cx="11915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41" name="Shape 41"/>
          <p:cNvSpPr/>
          <p:nvPr/>
        </p:nvSpPr>
        <p:spPr>
          <a:xfrm>
            <a:off x="1" y="6755101"/>
            <a:ext cx="11915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42" name="Shape 42"/>
          <p:cNvSpPr/>
          <p:nvPr/>
        </p:nvSpPr>
        <p:spPr>
          <a:xfrm>
            <a:off x="1191612" y="6755101"/>
            <a:ext cx="86168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91600" y="274650"/>
            <a:ext cx="8616800" cy="1143000"/>
          </a:xfrm>
          <a:prstGeom prst="rect">
            <a:avLst/>
          </a:prstGeom>
          <a:noFill/>
          <a:ln>
            <a:noFill/>
          </a:ln>
        </p:spPr>
        <p:txBody>
          <a:bodyPr lIns="91425" tIns="91425" rIns="91425" bIns="91425" anchor="b" anchorCtr="0"/>
          <a:lstStyle>
            <a:lvl1pPr lvl="0">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1191600" y="1831451"/>
            <a:ext cx="8616800" cy="4736399"/>
          </a:xfrm>
          <a:prstGeom prst="rect">
            <a:avLst/>
          </a:prstGeom>
          <a:noFill/>
          <a:ln>
            <a:noFill/>
          </a:ln>
        </p:spPr>
        <p:txBody>
          <a:bodyPr lIns="91425" tIns="91425" rIns="91425" bIns="91425" anchor="t" anchorCtr="0"/>
          <a:lstStyle>
            <a:lvl1pPr lvl="0">
              <a:spcBef>
                <a:spcPts val="600"/>
              </a:spcBef>
              <a:buClr>
                <a:srgbClr val="677480"/>
              </a:buClr>
              <a:buSzPct val="100000"/>
              <a:buFont typeface="Lato"/>
              <a:buChar char="▷"/>
              <a:defRPr sz="3000">
                <a:solidFill>
                  <a:srgbClr val="677480"/>
                </a:solidFill>
                <a:latin typeface="Lato"/>
                <a:ea typeface="Lato"/>
                <a:cs typeface="Lato"/>
                <a:sym typeface="Lato"/>
              </a:defRPr>
            </a:lvl1pPr>
            <a:lvl2pPr lvl="1">
              <a:spcBef>
                <a:spcPts val="480"/>
              </a:spcBef>
              <a:buClr>
                <a:srgbClr val="677480"/>
              </a:buClr>
              <a:buSzPct val="100000"/>
              <a:buFont typeface="Lato"/>
              <a:defRPr sz="2400">
                <a:solidFill>
                  <a:srgbClr val="677480"/>
                </a:solidFill>
                <a:latin typeface="Lato"/>
                <a:ea typeface="Lato"/>
                <a:cs typeface="Lato"/>
                <a:sym typeface="Lato"/>
              </a:defRPr>
            </a:lvl2pPr>
            <a:lvl3pPr lvl="2">
              <a:spcBef>
                <a:spcPts val="480"/>
              </a:spcBef>
              <a:buClr>
                <a:srgbClr val="677480"/>
              </a:buClr>
              <a:buSzPct val="100000"/>
              <a:buFont typeface="Lato"/>
              <a:defRPr sz="2400">
                <a:solidFill>
                  <a:srgbClr val="677480"/>
                </a:solidFill>
                <a:latin typeface="Lato"/>
                <a:ea typeface="Lato"/>
                <a:cs typeface="Lato"/>
                <a:sym typeface="Lato"/>
              </a:defRPr>
            </a:lvl3pPr>
            <a:lvl4pPr lvl="3">
              <a:spcBef>
                <a:spcPts val="360"/>
              </a:spcBef>
              <a:buClr>
                <a:srgbClr val="677480"/>
              </a:buClr>
              <a:buSzPct val="100000"/>
              <a:buFont typeface="Lato"/>
              <a:defRPr sz="1800">
                <a:solidFill>
                  <a:srgbClr val="677480"/>
                </a:solidFill>
                <a:latin typeface="Lato"/>
                <a:ea typeface="Lato"/>
                <a:cs typeface="Lato"/>
                <a:sym typeface="Lato"/>
              </a:defRPr>
            </a:lvl4pPr>
            <a:lvl5pPr lvl="4">
              <a:spcBef>
                <a:spcPts val="360"/>
              </a:spcBef>
              <a:buClr>
                <a:srgbClr val="677480"/>
              </a:buClr>
              <a:buSzPct val="100000"/>
              <a:buFont typeface="Lato"/>
              <a:defRPr sz="1800">
                <a:solidFill>
                  <a:srgbClr val="677480"/>
                </a:solidFill>
                <a:latin typeface="Lato"/>
                <a:ea typeface="Lato"/>
                <a:cs typeface="Lato"/>
                <a:sym typeface="Lato"/>
              </a:defRPr>
            </a:lvl5pPr>
            <a:lvl6pPr lvl="5">
              <a:spcBef>
                <a:spcPts val="360"/>
              </a:spcBef>
              <a:buClr>
                <a:srgbClr val="677480"/>
              </a:buClr>
              <a:buSzPct val="100000"/>
              <a:buFont typeface="Lato"/>
              <a:defRPr sz="1800">
                <a:solidFill>
                  <a:srgbClr val="677480"/>
                </a:solidFill>
                <a:latin typeface="Lato"/>
                <a:ea typeface="Lato"/>
                <a:cs typeface="Lato"/>
                <a:sym typeface="Lato"/>
              </a:defRPr>
            </a:lvl6pPr>
            <a:lvl7pPr lvl="6">
              <a:spcBef>
                <a:spcPts val="360"/>
              </a:spcBef>
              <a:buClr>
                <a:srgbClr val="677480"/>
              </a:buClr>
              <a:buSzPct val="100000"/>
              <a:buFont typeface="Lato"/>
              <a:defRPr sz="1800">
                <a:solidFill>
                  <a:srgbClr val="677480"/>
                </a:solidFill>
                <a:latin typeface="Lato"/>
                <a:ea typeface="Lato"/>
                <a:cs typeface="Lato"/>
                <a:sym typeface="Lato"/>
              </a:defRPr>
            </a:lvl7pPr>
            <a:lvl8pPr lvl="7">
              <a:spcBef>
                <a:spcPts val="360"/>
              </a:spcBef>
              <a:buClr>
                <a:srgbClr val="677480"/>
              </a:buClr>
              <a:buSzPct val="100000"/>
              <a:buFont typeface="Lato"/>
              <a:defRPr sz="1800">
                <a:solidFill>
                  <a:srgbClr val="677480"/>
                </a:solidFill>
                <a:latin typeface="Lato"/>
                <a:ea typeface="Lato"/>
                <a:cs typeface="Lato"/>
                <a:sym typeface="Lato"/>
              </a:defRPr>
            </a:lvl8pPr>
            <a:lvl9pPr lvl="8">
              <a:spcBef>
                <a:spcPts val="360"/>
              </a:spcBef>
              <a:buClr>
                <a:srgbClr val="677480"/>
              </a:buClr>
              <a:buSzPct val="100000"/>
              <a:buFont typeface="Lato"/>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921773" y="2012351"/>
            <a:ext cx="9473511" cy="1470352"/>
          </a:xfrm>
          <a:prstGeom prst="rect">
            <a:avLst/>
          </a:prstGeom>
        </p:spPr>
        <p:txBody>
          <a:bodyPr lIns="91425" tIns="91425" rIns="91425" bIns="91425" anchor="t" anchorCtr="0">
            <a:noAutofit/>
          </a:bodyPr>
          <a:lstStyle/>
          <a:p>
            <a:r>
              <a:rPr lang="en-PH" sz="4400" b="1" spc="300" dirty="0">
                <a:ln w="0"/>
                <a:solidFill>
                  <a:srgbClr val="002060"/>
                </a:solidFill>
                <a:effectLst>
                  <a:outerShdw blurRad="38100" dist="19050" dir="2700000" algn="tl" rotWithShape="0">
                    <a:schemeClr val="dk1">
                      <a:alpha val="40000"/>
                    </a:schemeClr>
                  </a:outerShdw>
                </a:effectLst>
              </a:rPr>
              <a:t>Understanding Data and Ways to Systematically Collect Data</a:t>
            </a:r>
          </a:p>
        </p:txBody>
      </p:sp>
      <p:sp>
        <p:nvSpPr>
          <p:cNvPr id="5" name="Shape 78"/>
          <p:cNvSpPr txBox="1">
            <a:spLocks/>
          </p:cNvSpPr>
          <p:nvPr/>
        </p:nvSpPr>
        <p:spPr>
          <a:xfrm>
            <a:off x="973391" y="1739419"/>
            <a:ext cx="6591969" cy="54586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ct val="100000"/>
              <a:buFont typeface="Raleway"/>
              <a:buNone/>
              <a:defRPr sz="4800" b="0" i="0" u="none" strike="noStrike" cap="none">
                <a:solidFill>
                  <a:srgbClr val="2185C5"/>
                </a:solidFill>
                <a:latin typeface="Raleway"/>
                <a:ea typeface="Raleway"/>
                <a:cs typeface="Raleway"/>
                <a:sym typeface="Raleway"/>
              </a:defRPr>
            </a:lvl1pPr>
            <a:lvl2pPr lvl="1">
              <a:spcBef>
                <a:spcPts val="0"/>
              </a:spcBef>
              <a:buClr>
                <a:srgbClr val="2185C5"/>
              </a:buClr>
              <a:buSzPct val="100000"/>
              <a:buFont typeface="Raleway"/>
              <a:buNone/>
              <a:defRPr sz="4800">
                <a:solidFill>
                  <a:srgbClr val="2185C5"/>
                </a:solidFill>
                <a:latin typeface="Raleway"/>
                <a:ea typeface="Raleway"/>
                <a:cs typeface="Raleway"/>
                <a:sym typeface="Raleway"/>
              </a:defRPr>
            </a:lvl2pPr>
            <a:lvl3pPr lvl="2">
              <a:spcBef>
                <a:spcPts val="0"/>
              </a:spcBef>
              <a:buClr>
                <a:srgbClr val="2185C5"/>
              </a:buClr>
              <a:buSzPct val="100000"/>
              <a:buFont typeface="Raleway"/>
              <a:buNone/>
              <a:defRPr sz="4800">
                <a:solidFill>
                  <a:srgbClr val="2185C5"/>
                </a:solidFill>
                <a:latin typeface="Raleway"/>
                <a:ea typeface="Raleway"/>
                <a:cs typeface="Raleway"/>
                <a:sym typeface="Raleway"/>
              </a:defRPr>
            </a:lvl3pPr>
            <a:lvl4pPr lvl="3">
              <a:spcBef>
                <a:spcPts val="0"/>
              </a:spcBef>
              <a:buClr>
                <a:srgbClr val="2185C5"/>
              </a:buClr>
              <a:buSzPct val="100000"/>
              <a:buFont typeface="Raleway"/>
              <a:buNone/>
              <a:defRPr sz="4800">
                <a:solidFill>
                  <a:srgbClr val="2185C5"/>
                </a:solidFill>
                <a:latin typeface="Raleway"/>
                <a:ea typeface="Raleway"/>
                <a:cs typeface="Raleway"/>
                <a:sym typeface="Raleway"/>
              </a:defRPr>
            </a:lvl4pPr>
            <a:lvl5pPr lvl="4">
              <a:spcBef>
                <a:spcPts val="0"/>
              </a:spcBef>
              <a:buClr>
                <a:srgbClr val="2185C5"/>
              </a:buClr>
              <a:buSzPct val="100000"/>
              <a:buFont typeface="Raleway"/>
              <a:buNone/>
              <a:defRPr sz="4800">
                <a:solidFill>
                  <a:srgbClr val="2185C5"/>
                </a:solidFill>
                <a:latin typeface="Raleway"/>
                <a:ea typeface="Raleway"/>
                <a:cs typeface="Raleway"/>
                <a:sym typeface="Raleway"/>
              </a:defRPr>
            </a:lvl5pPr>
            <a:lvl6pPr lvl="5">
              <a:spcBef>
                <a:spcPts val="0"/>
              </a:spcBef>
              <a:buClr>
                <a:srgbClr val="2185C5"/>
              </a:buClr>
              <a:buSzPct val="100000"/>
              <a:buFont typeface="Raleway"/>
              <a:buNone/>
              <a:defRPr sz="4800">
                <a:solidFill>
                  <a:srgbClr val="2185C5"/>
                </a:solidFill>
                <a:latin typeface="Raleway"/>
                <a:ea typeface="Raleway"/>
                <a:cs typeface="Raleway"/>
                <a:sym typeface="Raleway"/>
              </a:defRPr>
            </a:lvl6pPr>
            <a:lvl7pPr lvl="6">
              <a:spcBef>
                <a:spcPts val="0"/>
              </a:spcBef>
              <a:buClr>
                <a:srgbClr val="2185C5"/>
              </a:buClr>
              <a:buSzPct val="100000"/>
              <a:buFont typeface="Raleway"/>
              <a:buNone/>
              <a:defRPr sz="4800">
                <a:solidFill>
                  <a:srgbClr val="2185C5"/>
                </a:solidFill>
                <a:latin typeface="Raleway"/>
                <a:ea typeface="Raleway"/>
                <a:cs typeface="Raleway"/>
                <a:sym typeface="Raleway"/>
              </a:defRPr>
            </a:lvl7pPr>
            <a:lvl8pPr lvl="7">
              <a:spcBef>
                <a:spcPts val="0"/>
              </a:spcBef>
              <a:buClr>
                <a:srgbClr val="2185C5"/>
              </a:buClr>
              <a:buSzPct val="100000"/>
              <a:buFont typeface="Raleway"/>
              <a:buNone/>
              <a:defRPr sz="4800">
                <a:solidFill>
                  <a:srgbClr val="2185C5"/>
                </a:solidFill>
                <a:latin typeface="Raleway"/>
                <a:ea typeface="Raleway"/>
                <a:cs typeface="Raleway"/>
                <a:sym typeface="Raleway"/>
              </a:defRPr>
            </a:lvl8pPr>
            <a:lvl9pPr lvl="8">
              <a:spcBef>
                <a:spcPts val="0"/>
              </a:spcBef>
              <a:buClr>
                <a:srgbClr val="2185C5"/>
              </a:buClr>
              <a:buSzPct val="100000"/>
              <a:buFont typeface="Raleway"/>
              <a:buNone/>
              <a:defRPr sz="4800">
                <a:solidFill>
                  <a:srgbClr val="2185C5"/>
                </a:solidFill>
                <a:latin typeface="Raleway"/>
                <a:ea typeface="Raleway"/>
                <a:cs typeface="Raleway"/>
                <a:sym typeface="Raleway"/>
              </a:defRPr>
            </a:lvl9pPr>
          </a:lstStyle>
          <a:p>
            <a:r>
              <a:rPr lang="en-PH" sz="2400" spc="300" dirty="0">
                <a:ln w="0"/>
                <a:solidFill>
                  <a:schemeClr val="bg1">
                    <a:lumMod val="65000"/>
                  </a:schemeClr>
                </a:solidFill>
                <a:effectLst>
                  <a:outerShdw blurRad="38100" dist="19050" dir="2700000" algn="tl" rotWithShape="0">
                    <a:schemeClr val="dk1">
                      <a:alpha val="40000"/>
                    </a:schemeClr>
                  </a:outerShdw>
                </a:effectLst>
                <a:latin typeface="Lato" panose="020B0604020202020204" charset="0"/>
              </a:rPr>
              <a:t>Session 3:</a:t>
            </a:r>
          </a:p>
        </p:txBody>
      </p:sp>
      <p:sp>
        <p:nvSpPr>
          <p:cNvPr id="6" name="Shape 78"/>
          <p:cNvSpPr txBox="1">
            <a:spLocks/>
          </p:cNvSpPr>
          <p:nvPr/>
        </p:nvSpPr>
        <p:spPr>
          <a:xfrm>
            <a:off x="973391" y="3482703"/>
            <a:ext cx="8970709" cy="6549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ct val="100000"/>
              <a:buFont typeface="Raleway"/>
              <a:buNone/>
              <a:defRPr sz="4800" b="0" i="0" u="none" strike="noStrike" cap="none">
                <a:solidFill>
                  <a:srgbClr val="2185C5"/>
                </a:solidFill>
                <a:latin typeface="Raleway"/>
                <a:ea typeface="Raleway"/>
                <a:cs typeface="Raleway"/>
                <a:sym typeface="Raleway"/>
              </a:defRPr>
            </a:lvl1pPr>
            <a:lvl2pPr lvl="1">
              <a:spcBef>
                <a:spcPts val="0"/>
              </a:spcBef>
              <a:buClr>
                <a:srgbClr val="2185C5"/>
              </a:buClr>
              <a:buSzPct val="100000"/>
              <a:buFont typeface="Raleway"/>
              <a:buNone/>
              <a:defRPr sz="4800">
                <a:solidFill>
                  <a:srgbClr val="2185C5"/>
                </a:solidFill>
                <a:latin typeface="Raleway"/>
                <a:ea typeface="Raleway"/>
                <a:cs typeface="Raleway"/>
                <a:sym typeface="Raleway"/>
              </a:defRPr>
            </a:lvl2pPr>
            <a:lvl3pPr lvl="2">
              <a:spcBef>
                <a:spcPts val="0"/>
              </a:spcBef>
              <a:buClr>
                <a:srgbClr val="2185C5"/>
              </a:buClr>
              <a:buSzPct val="100000"/>
              <a:buFont typeface="Raleway"/>
              <a:buNone/>
              <a:defRPr sz="4800">
                <a:solidFill>
                  <a:srgbClr val="2185C5"/>
                </a:solidFill>
                <a:latin typeface="Raleway"/>
                <a:ea typeface="Raleway"/>
                <a:cs typeface="Raleway"/>
                <a:sym typeface="Raleway"/>
              </a:defRPr>
            </a:lvl3pPr>
            <a:lvl4pPr lvl="3">
              <a:spcBef>
                <a:spcPts val="0"/>
              </a:spcBef>
              <a:buClr>
                <a:srgbClr val="2185C5"/>
              </a:buClr>
              <a:buSzPct val="100000"/>
              <a:buFont typeface="Raleway"/>
              <a:buNone/>
              <a:defRPr sz="4800">
                <a:solidFill>
                  <a:srgbClr val="2185C5"/>
                </a:solidFill>
                <a:latin typeface="Raleway"/>
                <a:ea typeface="Raleway"/>
                <a:cs typeface="Raleway"/>
                <a:sym typeface="Raleway"/>
              </a:defRPr>
            </a:lvl4pPr>
            <a:lvl5pPr lvl="4">
              <a:spcBef>
                <a:spcPts val="0"/>
              </a:spcBef>
              <a:buClr>
                <a:srgbClr val="2185C5"/>
              </a:buClr>
              <a:buSzPct val="100000"/>
              <a:buFont typeface="Raleway"/>
              <a:buNone/>
              <a:defRPr sz="4800">
                <a:solidFill>
                  <a:srgbClr val="2185C5"/>
                </a:solidFill>
                <a:latin typeface="Raleway"/>
                <a:ea typeface="Raleway"/>
                <a:cs typeface="Raleway"/>
                <a:sym typeface="Raleway"/>
              </a:defRPr>
            </a:lvl5pPr>
            <a:lvl6pPr lvl="5">
              <a:spcBef>
                <a:spcPts val="0"/>
              </a:spcBef>
              <a:buClr>
                <a:srgbClr val="2185C5"/>
              </a:buClr>
              <a:buSzPct val="100000"/>
              <a:buFont typeface="Raleway"/>
              <a:buNone/>
              <a:defRPr sz="4800">
                <a:solidFill>
                  <a:srgbClr val="2185C5"/>
                </a:solidFill>
                <a:latin typeface="Raleway"/>
                <a:ea typeface="Raleway"/>
                <a:cs typeface="Raleway"/>
                <a:sym typeface="Raleway"/>
              </a:defRPr>
            </a:lvl6pPr>
            <a:lvl7pPr lvl="6">
              <a:spcBef>
                <a:spcPts val="0"/>
              </a:spcBef>
              <a:buClr>
                <a:srgbClr val="2185C5"/>
              </a:buClr>
              <a:buSzPct val="100000"/>
              <a:buFont typeface="Raleway"/>
              <a:buNone/>
              <a:defRPr sz="4800">
                <a:solidFill>
                  <a:srgbClr val="2185C5"/>
                </a:solidFill>
                <a:latin typeface="Raleway"/>
                <a:ea typeface="Raleway"/>
                <a:cs typeface="Raleway"/>
                <a:sym typeface="Raleway"/>
              </a:defRPr>
            </a:lvl7pPr>
            <a:lvl8pPr lvl="7">
              <a:spcBef>
                <a:spcPts val="0"/>
              </a:spcBef>
              <a:buClr>
                <a:srgbClr val="2185C5"/>
              </a:buClr>
              <a:buSzPct val="100000"/>
              <a:buFont typeface="Raleway"/>
              <a:buNone/>
              <a:defRPr sz="4800">
                <a:solidFill>
                  <a:srgbClr val="2185C5"/>
                </a:solidFill>
                <a:latin typeface="Raleway"/>
                <a:ea typeface="Raleway"/>
                <a:cs typeface="Raleway"/>
                <a:sym typeface="Raleway"/>
              </a:defRPr>
            </a:lvl8pPr>
            <a:lvl9pPr lvl="8">
              <a:spcBef>
                <a:spcPts val="0"/>
              </a:spcBef>
              <a:buClr>
                <a:srgbClr val="2185C5"/>
              </a:buClr>
              <a:buSzPct val="100000"/>
              <a:buFont typeface="Raleway"/>
              <a:buNone/>
              <a:defRPr sz="4800">
                <a:solidFill>
                  <a:srgbClr val="2185C5"/>
                </a:solidFill>
                <a:latin typeface="Raleway"/>
                <a:ea typeface="Raleway"/>
                <a:cs typeface="Raleway"/>
                <a:sym typeface="Raleway"/>
              </a:defRPr>
            </a:lvl9pPr>
          </a:lstStyle>
          <a:p>
            <a:pPr algn="r"/>
            <a:r>
              <a:rPr lang="en-PH" sz="2400" b="1" dirty="0">
                <a:ln w="0"/>
                <a:solidFill>
                  <a:srgbClr val="0070C0"/>
                </a:solidFill>
                <a:effectLst>
                  <a:outerShdw blurRad="38100" dist="19050" dir="2700000" algn="tl" rotWithShape="0">
                    <a:schemeClr val="dk1">
                      <a:alpha val="40000"/>
                    </a:schemeClr>
                  </a:outerShdw>
                </a:effectLst>
              </a:rPr>
              <a:t>SHS Mass Training of Teachers, Practical Research 2</a:t>
            </a:r>
            <a:endParaRPr lang="en-PH" sz="24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7809729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lIns="91425" tIns="91425" rIns="91425" bIns="91425" anchor="b" anchorCtr="0">
            <a:noAutofit/>
          </a:bodyPr>
          <a:lstStyle/>
          <a:p>
            <a:r>
              <a:rPr lang="en" sz="4400" b="1" dirty="0">
                <a:solidFill>
                  <a:srgbClr val="0070C0"/>
                </a:solidFill>
              </a:rPr>
              <a:t>Sampling Techniques</a:t>
            </a:r>
          </a:p>
        </p:txBody>
      </p:sp>
      <p:sp>
        <p:nvSpPr>
          <p:cNvPr id="101" name="Shape 101"/>
          <p:cNvSpPr txBox="1">
            <a:spLocks noGrp="1"/>
          </p:cNvSpPr>
          <p:nvPr>
            <p:ph type="body" idx="1"/>
          </p:nvPr>
        </p:nvSpPr>
        <p:spPr>
          <a:xfrm>
            <a:off x="1191600" y="1187215"/>
            <a:ext cx="6310636" cy="4736399"/>
          </a:xfrm>
          <a:prstGeom prst="rect">
            <a:avLst/>
          </a:prstGeom>
        </p:spPr>
        <p:txBody>
          <a:bodyPr lIns="91425" tIns="91425" rIns="91425" bIns="91425" anchor="t" anchorCtr="0">
            <a:noAutofit/>
          </a:bodyPr>
          <a:lstStyle/>
          <a:p>
            <a:pPr>
              <a:buNone/>
            </a:pPr>
            <a:r>
              <a:rPr lang="en-US" sz="2400" dirty="0">
                <a:solidFill>
                  <a:schemeClr val="tx1"/>
                </a:solidFill>
              </a:rPr>
              <a:t>Probability Sampling Techniques</a:t>
            </a:r>
            <a:endParaRPr lang="en" sz="2400" dirty="0">
              <a:solidFill>
                <a:schemeClr val="tx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600" y="1768282"/>
            <a:ext cx="3976145" cy="324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1163" y="1263436"/>
            <a:ext cx="3835111" cy="312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120735" y="4631814"/>
            <a:ext cx="3232332" cy="1670231"/>
            <a:chOff x="3147686" y="4813695"/>
            <a:chExt cx="3232332" cy="1670231"/>
          </a:xfrm>
        </p:grpSpPr>
        <p:sp>
          <p:nvSpPr>
            <p:cNvPr id="8" name="Rectangle: Top Corners Rounded 7"/>
            <p:cNvSpPr/>
            <p:nvPr/>
          </p:nvSpPr>
          <p:spPr>
            <a:xfrm rot="10800000">
              <a:off x="3147687" y="4813695"/>
              <a:ext cx="3196178" cy="1670231"/>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9" name="TextBox 8"/>
            <p:cNvSpPr txBox="1"/>
            <p:nvPr/>
          </p:nvSpPr>
          <p:spPr>
            <a:xfrm>
              <a:off x="3147686" y="4900166"/>
              <a:ext cx="3232332" cy="1477328"/>
            </a:xfrm>
            <a:prstGeom prst="rect">
              <a:avLst/>
            </a:prstGeom>
            <a:noFill/>
          </p:spPr>
          <p:txBody>
            <a:bodyPr wrap="square" rtlCol="0">
              <a:spAutoFit/>
            </a:bodyPr>
            <a:lstStyle/>
            <a:p>
              <a:pPr algn="ctr"/>
              <a:r>
                <a:rPr lang="en-PH" sz="1800" dirty="0">
                  <a:solidFill>
                    <a:schemeClr val="tx1"/>
                  </a:solidFill>
                  <a:latin typeface="Lato" panose="020B0604020202020204" charset="0"/>
                </a:rPr>
                <a:t>a process in which certain</a:t>
              </a:r>
            </a:p>
            <a:p>
              <a:pPr algn="ctr"/>
              <a:r>
                <a:rPr lang="en-PH" sz="1800" dirty="0">
                  <a:solidFill>
                    <a:schemeClr val="tx1"/>
                  </a:solidFill>
                  <a:latin typeface="Lato" panose="020B0604020202020204" charset="0"/>
                </a:rPr>
                <a:t>subgroups, or strata, are selected for the sample in</a:t>
              </a:r>
            </a:p>
            <a:p>
              <a:pPr algn="ctr"/>
              <a:r>
                <a:rPr lang="en-PH" sz="1800" dirty="0">
                  <a:solidFill>
                    <a:schemeClr val="tx1"/>
                  </a:solidFill>
                  <a:latin typeface="Lato" panose="020B0604020202020204" charset="0"/>
                </a:rPr>
                <a:t>the same proportion as they exist in the population</a:t>
              </a:r>
              <a:endParaRPr lang="en-US" sz="1800" dirty="0">
                <a:solidFill>
                  <a:schemeClr val="tx1"/>
                </a:solidFill>
                <a:latin typeface="Lato" panose="020B0604020202020204" charset="0"/>
              </a:endParaRPr>
            </a:p>
          </p:txBody>
        </p:sp>
      </p:grpSp>
      <p:sp>
        <p:nvSpPr>
          <p:cNvPr id="10" name="Rectangle 9"/>
          <p:cNvSpPr/>
          <p:nvPr/>
        </p:nvSpPr>
        <p:spPr>
          <a:xfrm>
            <a:off x="3120736" y="4114800"/>
            <a:ext cx="3196178" cy="517015"/>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STRATIFIED RANDOM SAMPLING</a:t>
            </a:r>
          </a:p>
        </p:txBody>
      </p:sp>
      <p:grpSp>
        <p:nvGrpSpPr>
          <p:cNvPr id="11" name="Group 10"/>
          <p:cNvGrpSpPr/>
          <p:nvPr/>
        </p:nvGrpSpPr>
        <p:grpSpPr>
          <a:xfrm>
            <a:off x="7688089" y="4821098"/>
            <a:ext cx="3232332" cy="1670231"/>
            <a:chOff x="3147686" y="4813695"/>
            <a:chExt cx="3232332" cy="1670231"/>
          </a:xfrm>
        </p:grpSpPr>
        <p:sp>
          <p:nvSpPr>
            <p:cNvPr id="12" name="Rectangle: Top Corners Rounded 11"/>
            <p:cNvSpPr/>
            <p:nvPr/>
          </p:nvSpPr>
          <p:spPr>
            <a:xfrm rot="10800000">
              <a:off x="3147687" y="4813695"/>
              <a:ext cx="3196178" cy="1670231"/>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13" name="TextBox 12"/>
            <p:cNvSpPr txBox="1"/>
            <p:nvPr/>
          </p:nvSpPr>
          <p:spPr>
            <a:xfrm>
              <a:off x="3147686" y="5010248"/>
              <a:ext cx="3232332" cy="923330"/>
            </a:xfrm>
            <a:prstGeom prst="rect">
              <a:avLst/>
            </a:prstGeom>
            <a:noFill/>
          </p:spPr>
          <p:txBody>
            <a:bodyPr wrap="square" rtlCol="0">
              <a:spAutoFit/>
            </a:bodyPr>
            <a:lstStyle/>
            <a:p>
              <a:pPr algn="ctr"/>
              <a:r>
                <a:rPr lang="en-PH" sz="1800" dirty="0">
                  <a:solidFill>
                    <a:schemeClr val="tx1"/>
                  </a:solidFill>
                  <a:latin typeface="Lato" panose="020B0604020202020204" charset="0"/>
                </a:rPr>
                <a:t>The selection of groups, or</a:t>
              </a:r>
            </a:p>
            <a:p>
              <a:pPr algn="ctr"/>
              <a:r>
                <a:rPr lang="en-PH" sz="1800" dirty="0">
                  <a:solidFill>
                    <a:schemeClr val="tx1"/>
                  </a:solidFill>
                  <a:latin typeface="Lato" panose="020B0604020202020204" charset="0"/>
                </a:rPr>
                <a:t>clusters, of subjects rather than individuals</a:t>
              </a:r>
              <a:endParaRPr lang="en-US" sz="1800" dirty="0">
                <a:solidFill>
                  <a:schemeClr val="tx1"/>
                </a:solidFill>
                <a:latin typeface="Lato" panose="020B0604020202020204" charset="0"/>
              </a:endParaRPr>
            </a:p>
          </p:txBody>
        </p:sp>
      </p:grpSp>
      <p:sp>
        <p:nvSpPr>
          <p:cNvPr id="14" name="Rectangle 13"/>
          <p:cNvSpPr/>
          <p:nvPr/>
        </p:nvSpPr>
        <p:spPr>
          <a:xfrm>
            <a:off x="7688090" y="4424648"/>
            <a:ext cx="3196178" cy="396451"/>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CLUSTER SAMPLING</a:t>
            </a:r>
          </a:p>
        </p:txBody>
      </p:sp>
    </p:spTree>
    <p:extLst>
      <p:ext uri="{BB962C8B-B14F-4D97-AF65-F5344CB8AC3E}">
        <p14:creationId xmlns:p14="http://schemas.microsoft.com/office/powerpoint/2010/main" val="21017694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500"/>
                            </p:stCondLst>
                            <p:childTnLst>
                              <p:par>
                                <p:cTn id="16" presetID="1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1000"/>
                            </p:stCondLst>
                            <p:childTnLst>
                              <p:par>
                                <p:cTn id="33" presetID="12"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ppt_y</p:attrName>
                                        </p:attrNameLst>
                                      </p:cBhvr>
                                      <p:tavLst>
                                        <p:tav tm="0">
                                          <p:val>
                                            <p:strVal val="#ppt_y-#ppt_h*1.125000"/>
                                          </p:val>
                                        </p:tav>
                                        <p:tav tm="100000">
                                          <p:val>
                                            <p:strVal val="#ppt_y"/>
                                          </p:val>
                                        </p:tav>
                                      </p:tavLst>
                                    </p:anim>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xit" presetSubtype="1" fill="hold" nodeType="clickEffect">
                                  <p:stCondLst>
                                    <p:cond delay="0"/>
                                  </p:stCondLst>
                                  <p:childTnLst>
                                    <p:anim calcmode="lin" valueType="num">
                                      <p:cBhvr additive="base">
                                        <p:cTn id="40" dur="500"/>
                                        <p:tgtEl>
                                          <p:spTgt spid="3"/>
                                        </p:tgtEl>
                                        <p:attrNameLst>
                                          <p:attrName>ppt_y</p:attrName>
                                        </p:attrNameLst>
                                      </p:cBhvr>
                                      <p:tavLst>
                                        <p:tav tm="0">
                                          <p:val>
                                            <p:strVal val="#ppt_y"/>
                                          </p:val>
                                        </p:tav>
                                        <p:tav tm="100000">
                                          <p:val>
                                            <p:strVal val="#ppt_y-#ppt_h*1.125000"/>
                                          </p:val>
                                        </p:tav>
                                      </p:tavLst>
                                    </p:anim>
                                    <p:animEffect transition="out" filter="wipe(up)">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par>
                                <p:cTn id="43" presetID="12" presetClass="exit" presetSubtype="1" fill="hold" nodeType="withEffect">
                                  <p:stCondLst>
                                    <p:cond delay="0"/>
                                  </p:stCondLst>
                                  <p:childTnLst>
                                    <p:anim calcmode="lin" valueType="num">
                                      <p:cBhvr additive="base">
                                        <p:cTn id="44" dur="500"/>
                                        <p:tgtEl>
                                          <p:spTgt spid="11"/>
                                        </p:tgtEl>
                                        <p:attrNameLst>
                                          <p:attrName>ppt_y</p:attrName>
                                        </p:attrNameLst>
                                      </p:cBhvr>
                                      <p:tavLst>
                                        <p:tav tm="0">
                                          <p:val>
                                            <p:strVal val="#ppt_y"/>
                                          </p:val>
                                        </p:tav>
                                        <p:tav tm="100000">
                                          <p:val>
                                            <p:strVal val="#ppt_y-#ppt_h*1.125000"/>
                                          </p:val>
                                        </p:tav>
                                      </p:tavLst>
                                    </p:anim>
                                    <p:animEffect transition="out" filter="wipe(up)">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500"/>
                            </p:stCondLst>
                            <p:childTnLst>
                              <p:par>
                                <p:cTn id="48" presetID="53" presetClass="exit" presetSubtype="32" fill="hold" nodeType="afterEffect">
                                  <p:stCondLst>
                                    <p:cond delay="0"/>
                                  </p:stCondLst>
                                  <p:childTnLst>
                                    <p:anim calcmode="lin" valueType="num">
                                      <p:cBhvr>
                                        <p:cTn id="49" dur="500"/>
                                        <p:tgtEl>
                                          <p:spTgt spid="6"/>
                                        </p:tgtEl>
                                        <p:attrNameLst>
                                          <p:attrName>ppt_w</p:attrName>
                                        </p:attrNameLst>
                                      </p:cBhvr>
                                      <p:tavLst>
                                        <p:tav tm="0">
                                          <p:val>
                                            <p:strVal val="ppt_w"/>
                                          </p:val>
                                        </p:tav>
                                        <p:tav tm="100000">
                                          <p:val>
                                            <p:fltVal val="0"/>
                                          </p:val>
                                        </p:tav>
                                      </p:tavLst>
                                    </p:anim>
                                    <p:anim calcmode="lin" valueType="num">
                                      <p:cBhvr>
                                        <p:cTn id="50" dur="500"/>
                                        <p:tgtEl>
                                          <p:spTgt spid="6"/>
                                        </p:tgtEl>
                                        <p:attrNameLst>
                                          <p:attrName>ppt_h</p:attrName>
                                        </p:attrNameLst>
                                      </p:cBhvr>
                                      <p:tavLst>
                                        <p:tav tm="0">
                                          <p:val>
                                            <p:strVal val="ppt_h"/>
                                          </p:val>
                                        </p:tav>
                                        <p:tav tm="100000">
                                          <p:val>
                                            <p:fltVal val="0"/>
                                          </p:val>
                                        </p:tav>
                                      </p:tavLst>
                                    </p:anim>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53" presetClass="exit" presetSubtype="32" fill="hold" grpId="1" nodeType="withEffect">
                                  <p:stCondLst>
                                    <p:cond delay="0"/>
                                  </p:stCondLst>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53" presetClass="exit" presetSubtype="32" fill="hold" nodeType="withEffect">
                                  <p:stCondLst>
                                    <p:cond delay="0"/>
                                  </p:stCondLst>
                                  <p:childTnLst>
                                    <p:anim calcmode="lin" valueType="num">
                                      <p:cBhvr>
                                        <p:cTn id="59" dur="500"/>
                                        <p:tgtEl>
                                          <p:spTgt spid="7"/>
                                        </p:tgtEl>
                                        <p:attrNameLst>
                                          <p:attrName>ppt_w</p:attrName>
                                        </p:attrNameLst>
                                      </p:cBhvr>
                                      <p:tavLst>
                                        <p:tav tm="0">
                                          <p:val>
                                            <p:strVal val="ppt_w"/>
                                          </p:val>
                                        </p:tav>
                                        <p:tav tm="100000">
                                          <p:val>
                                            <p:fltVal val="0"/>
                                          </p:val>
                                        </p:tav>
                                      </p:tavLst>
                                    </p:anim>
                                    <p:anim calcmode="lin" valueType="num">
                                      <p:cBhvr>
                                        <p:cTn id="60" dur="500"/>
                                        <p:tgtEl>
                                          <p:spTgt spid="7"/>
                                        </p:tgtEl>
                                        <p:attrNameLst>
                                          <p:attrName>ppt_h</p:attrName>
                                        </p:attrNameLst>
                                      </p:cBhvr>
                                      <p:tavLst>
                                        <p:tav tm="0">
                                          <p:val>
                                            <p:strVal val="ppt_h"/>
                                          </p:val>
                                        </p:tav>
                                        <p:tav tm="100000">
                                          <p:val>
                                            <p:fltVal val="0"/>
                                          </p:val>
                                        </p:tav>
                                      </p:tavLst>
                                    </p:anim>
                                    <p:animEffect transition="out" filter="fad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14"/>
                                        </p:tgtEl>
                                        <p:attrNameLst>
                                          <p:attrName>ppt_w</p:attrName>
                                        </p:attrNameLst>
                                      </p:cBhvr>
                                      <p:tavLst>
                                        <p:tav tm="0">
                                          <p:val>
                                            <p:strVal val="ppt_w"/>
                                          </p:val>
                                        </p:tav>
                                        <p:tav tm="100000">
                                          <p:val>
                                            <p:fltVal val="0"/>
                                          </p:val>
                                        </p:tav>
                                      </p:tavLst>
                                    </p:anim>
                                    <p:anim calcmode="lin" valueType="num">
                                      <p:cBhvr>
                                        <p:cTn id="65" dur="500"/>
                                        <p:tgtEl>
                                          <p:spTgt spid="14"/>
                                        </p:tgtEl>
                                        <p:attrNameLst>
                                          <p:attrName>ppt_h</p:attrName>
                                        </p:attrNameLst>
                                      </p:cBhvr>
                                      <p:tavLst>
                                        <p:tav tm="0">
                                          <p:val>
                                            <p:strVal val="ppt_h"/>
                                          </p:val>
                                        </p:tav>
                                        <p:tav tm="100000">
                                          <p:val>
                                            <p:fltVal val="0"/>
                                          </p:val>
                                        </p:tav>
                                      </p:tavLst>
                                    </p:anim>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par>
                          <p:cTn id="68" fill="hold">
                            <p:stCondLst>
                              <p:cond delay="1000"/>
                            </p:stCondLst>
                            <p:childTnLst>
                              <p:par>
                                <p:cTn id="69" presetID="12" presetClass="exit" presetSubtype="1" fill="hold" grpId="0" nodeType="afterEffect">
                                  <p:stCondLst>
                                    <p:cond delay="0"/>
                                  </p:stCondLst>
                                  <p:childTnLst>
                                    <p:anim calcmode="lin" valueType="num">
                                      <p:cBhvr additive="base">
                                        <p:cTn id="70" dur="500"/>
                                        <p:tgtEl>
                                          <p:spTgt spid="101">
                                            <p:txEl>
                                              <p:pRg st="0" end="0"/>
                                            </p:txEl>
                                          </p:spTgt>
                                        </p:tgtEl>
                                        <p:attrNameLst>
                                          <p:attrName>ppt_y</p:attrName>
                                        </p:attrNameLst>
                                      </p:cBhvr>
                                      <p:tavLst>
                                        <p:tav tm="0">
                                          <p:val>
                                            <p:strVal val="#ppt_y"/>
                                          </p:val>
                                        </p:tav>
                                        <p:tav tm="100000">
                                          <p:val>
                                            <p:strVal val="#ppt_y-#ppt_h*1.125000"/>
                                          </p:val>
                                        </p:tav>
                                      </p:tavLst>
                                    </p:anim>
                                    <p:animEffect transition="out" filter="wipe(up)">
                                      <p:cBhvr>
                                        <p:cTn id="71" dur="500"/>
                                        <p:tgtEl>
                                          <p:spTgt spid="101">
                                            <p:txEl>
                                              <p:pRg st="0" end="0"/>
                                            </p:txEl>
                                          </p:spTgt>
                                        </p:tgtEl>
                                      </p:cBhvr>
                                    </p:animEffect>
                                    <p:set>
                                      <p:cBhvr>
                                        <p:cTn id="72" dur="1" fill="hold">
                                          <p:stCondLst>
                                            <p:cond delay="499"/>
                                          </p:stCondLst>
                                        </p:cTn>
                                        <p:tgtEl>
                                          <p:spTgt spid="10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uild="p"/>
      <p:bldP spid="10" grpId="0" animBg="1"/>
      <p:bldP spid="10" grpId="1" animBg="1"/>
      <p:bldP spid="14" grpId="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lIns="91425" tIns="91425" rIns="91425" bIns="91425" anchor="b" anchorCtr="0">
            <a:noAutofit/>
          </a:bodyPr>
          <a:lstStyle/>
          <a:p>
            <a:r>
              <a:rPr lang="en" sz="4400" b="1" dirty="0">
                <a:solidFill>
                  <a:srgbClr val="0070C0"/>
                </a:solidFill>
              </a:rPr>
              <a:t>Sampling Techniques</a:t>
            </a:r>
          </a:p>
        </p:txBody>
      </p:sp>
      <p:sp>
        <p:nvSpPr>
          <p:cNvPr id="101" name="Shape 101"/>
          <p:cNvSpPr txBox="1">
            <a:spLocks noGrp="1"/>
          </p:cNvSpPr>
          <p:nvPr>
            <p:ph type="body" idx="1"/>
          </p:nvPr>
        </p:nvSpPr>
        <p:spPr>
          <a:xfrm>
            <a:off x="1191600" y="1187216"/>
            <a:ext cx="5500145" cy="890386"/>
          </a:xfrm>
          <a:prstGeom prst="rect">
            <a:avLst/>
          </a:prstGeom>
        </p:spPr>
        <p:txBody>
          <a:bodyPr lIns="91425" tIns="91425" rIns="91425" bIns="91425" anchor="t" anchorCtr="0">
            <a:noAutofit/>
          </a:bodyPr>
          <a:lstStyle/>
          <a:p>
            <a:pPr algn="l">
              <a:buNone/>
            </a:pPr>
            <a:r>
              <a:rPr lang="en-US" sz="2400" b="0" dirty="0">
                <a:solidFill>
                  <a:schemeClr val="tx1"/>
                </a:solidFill>
              </a:rPr>
              <a:t>Non-probability Sampling Techniques</a:t>
            </a:r>
            <a:endParaRPr lang="en" sz="2400" b="0" dirty="0">
              <a:solidFill>
                <a:schemeClr val="tx1"/>
              </a:solidFill>
            </a:endParaRPr>
          </a:p>
        </p:txBody>
      </p:sp>
      <p:grpSp>
        <p:nvGrpSpPr>
          <p:cNvPr id="43" name="Group 42"/>
          <p:cNvGrpSpPr/>
          <p:nvPr/>
        </p:nvGrpSpPr>
        <p:grpSpPr>
          <a:xfrm>
            <a:off x="1300041" y="1851072"/>
            <a:ext cx="2641631" cy="4648101"/>
            <a:chOff x="817377" y="2060868"/>
            <a:chExt cx="2641631" cy="4648101"/>
          </a:xfrm>
          <a:effectLst>
            <a:outerShdw blurRad="50800" dist="38100" dir="2700000" algn="tl" rotWithShape="0">
              <a:prstClr val="black">
                <a:alpha val="40000"/>
              </a:prstClr>
            </a:outerShdw>
          </a:effectLst>
        </p:grpSpPr>
        <p:pic>
          <p:nvPicPr>
            <p:cNvPr id="2" name="Picture 1"/>
            <p:cNvPicPr>
              <a:picLocks noChangeAspect="1"/>
            </p:cNvPicPr>
            <p:nvPr/>
          </p:nvPicPr>
          <p:blipFill rotWithShape="1">
            <a:blip r:embed="rId3">
              <a:duotone>
                <a:prstClr val="black"/>
                <a:schemeClr val="accent1">
                  <a:tint val="45000"/>
                  <a:satMod val="400000"/>
                </a:schemeClr>
              </a:duotone>
            </a:blip>
            <a:srcRect l="16789" t="36164" r="65835" b="-7182"/>
            <a:stretch/>
          </p:blipFill>
          <p:spPr>
            <a:xfrm>
              <a:off x="817377" y="2130898"/>
              <a:ext cx="2350076" cy="4578071"/>
            </a:xfrm>
            <a:prstGeom prst="rect">
              <a:avLst/>
            </a:prstGeom>
          </p:spPr>
        </p:pic>
        <p:grpSp>
          <p:nvGrpSpPr>
            <p:cNvPr id="3" name="Group 2"/>
            <p:cNvGrpSpPr/>
            <p:nvPr/>
          </p:nvGrpSpPr>
          <p:grpSpPr>
            <a:xfrm>
              <a:off x="2019696" y="3892858"/>
              <a:ext cx="318499" cy="538693"/>
              <a:chOff x="1705766" y="2725729"/>
              <a:chExt cx="318499" cy="538693"/>
            </a:xfrm>
          </p:grpSpPr>
          <p:sp>
            <p:nvSpPr>
              <p:cNvPr id="9" name="Rectangle 8"/>
              <p:cNvSpPr/>
              <p:nvPr/>
            </p:nvSpPr>
            <p:spPr>
              <a:xfrm>
                <a:off x="1705766" y="3017521"/>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37616" y="2725729"/>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857176" y="3065450"/>
              <a:ext cx="318499" cy="538693"/>
              <a:chOff x="1705766" y="2725729"/>
              <a:chExt cx="318499" cy="538693"/>
            </a:xfrm>
          </p:grpSpPr>
          <p:sp>
            <p:nvSpPr>
              <p:cNvPr id="12" name="Rectangle 11"/>
              <p:cNvSpPr/>
              <p:nvPr/>
            </p:nvSpPr>
            <p:spPr>
              <a:xfrm>
                <a:off x="1705766" y="3017521"/>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37616" y="2725729"/>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346204" y="4334212"/>
              <a:ext cx="318499" cy="538693"/>
              <a:chOff x="1705766" y="2725729"/>
              <a:chExt cx="318499" cy="538693"/>
            </a:xfrm>
          </p:grpSpPr>
          <p:sp>
            <p:nvSpPr>
              <p:cNvPr id="15" name="Rectangle 14"/>
              <p:cNvSpPr/>
              <p:nvPr/>
            </p:nvSpPr>
            <p:spPr>
              <a:xfrm>
                <a:off x="1705766" y="3017521"/>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37616" y="2725729"/>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414548" y="3819474"/>
              <a:ext cx="318499" cy="538693"/>
              <a:chOff x="1705766" y="2725729"/>
              <a:chExt cx="318499" cy="538693"/>
            </a:xfrm>
          </p:grpSpPr>
          <p:sp>
            <p:nvSpPr>
              <p:cNvPr id="18" name="Rectangle 17"/>
              <p:cNvSpPr/>
              <p:nvPr/>
            </p:nvSpPr>
            <p:spPr>
              <a:xfrm>
                <a:off x="1705766" y="3017521"/>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737616" y="2725729"/>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10796" y="5724297"/>
              <a:ext cx="318499" cy="538693"/>
              <a:chOff x="1705766" y="2725729"/>
              <a:chExt cx="318499" cy="538693"/>
            </a:xfrm>
          </p:grpSpPr>
          <p:sp>
            <p:nvSpPr>
              <p:cNvPr id="21" name="Rectangle 20"/>
              <p:cNvSpPr/>
              <p:nvPr/>
            </p:nvSpPr>
            <p:spPr>
              <a:xfrm>
                <a:off x="1705766" y="3017521"/>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37616" y="2725729"/>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605648" y="5607971"/>
              <a:ext cx="318499" cy="538693"/>
              <a:chOff x="1705766" y="2725729"/>
              <a:chExt cx="318499" cy="538693"/>
            </a:xfrm>
          </p:grpSpPr>
          <p:sp>
            <p:nvSpPr>
              <p:cNvPr id="24" name="Rectangle 23"/>
              <p:cNvSpPr/>
              <p:nvPr/>
            </p:nvSpPr>
            <p:spPr>
              <a:xfrm>
                <a:off x="1705766" y="3017521"/>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37616" y="2725729"/>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673916" y="4638779"/>
              <a:ext cx="318499" cy="538693"/>
              <a:chOff x="1705766" y="2725729"/>
              <a:chExt cx="318499" cy="538693"/>
            </a:xfrm>
          </p:grpSpPr>
          <p:sp>
            <p:nvSpPr>
              <p:cNvPr id="27" name="Rectangle 26"/>
              <p:cNvSpPr/>
              <p:nvPr/>
            </p:nvSpPr>
            <p:spPr>
              <a:xfrm>
                <a:off x="1705766" y="3017521"/>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37616" y="2725729"/>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274786" y="3286067"/>
              <a:ext cx="318499" cy="538693"/>
              <a:chOff x="1705766" y="2725729"/>
              <a:chExt cx="318499" cy="538693"/>
            </a:xfrm>
          </p:grpSpPr>
          <p:sp>
            <p:nvSpPr>
              <p:cNvPr id="30" name="Rectangle 29"/>
              <p:cNvSpPr/>
              <p:nvPr/>
            </p:nvSpPr>
            <p:spPr>
              <a:xfrm>
                <a:off x="1705766" y="3017521"/>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37616" y="2725729"/>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873101" y="2060868"/>
              <a:ext cx="318499" cy="538693"/>
              <a:chOff x="1705766" y="2725729"/>
              <a:chExt cx="318499" cy="538693"/>
            </a:xfrm>
          </p:grpSpPr>
          <p:sp>
            <p:nvSpPr>
              <p:cNvPr id="33" name="Rectangle 32"/>
              <p:cNvSpPr/>
              <p:nvPr/>
            </p:nvSpPr>
            <p:spPr>
              <a:xfrm>
                <a:off x="1705766" y="3017521"/>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37616" y="2725729"/>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761419" y="3386274"/>
              <a:ext cx="318499" cy="538693"/>
              <a:chOff x="1705766" y="2725729"/>
              <a:chExt cx="318499" cy="538693"/>
            </a:xfrm>
          </p:grpSpPr>
          <p:sp>
            <p:nvSpPr>
              <p:cNvPr id="36" name="Rectangle 35"/>
              <p:cNvSpPr/>
              <p:nvPr/>
            </p:nvSpPr>
            <p:spPr>
              <a:xfrm>
                <a:off x="1705766" y="3017521"/>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37616" y="2725729"/>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p:cNvSpPr/>
            <p:nvPr/>
          </p:nvSpPr>
          <p:spPr>
            <a:xfrm>
              <a:off x="1733047" y="3200123"/>
              <a:ext cx="1725961" cy="177900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661261" y="3860243"/>
              <a:ext cx="318499" cy="538693"/>
              <a:chOff x="1705766" y="2725729"/>
              <a:chExt cx="318499" cy="538693"/>
            </a:xfrm>
            <a:solidFill>
              <a:srgbClr val="00B050"/>
            </a:solidFill>
          </p:grpSpPr>
          <p:sp>
            <p:nvSpPr>
              <p:cNvPr id="40" name="Rectangle 39"/>
              <p:cNvSpPr/>
              <p:nvPr/>
            </p:nvSpPr>
            <p:spPr>
              <a:xfrm>
                <a:off x="1705766" y="3017521"/>
                <a:ext cx="318499" cy="24690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737616" y="2725729"/>
                <a:ext cx="254799" cy="26934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Shape 41"/>
            <p:cNvSpPr/>
            <p:nvPr/>
          </p:nvSpPr>
          <p:spPr>
            <a:xfrm>
              <a:off x="2438400" y="3699164"/>
              <a:ext cx="318655" cy="207818"/>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rot="4405085">
              <a:off x="2707248" y="3640319"/>
              <a:ext cx="259615" cy="211524"/>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rot="19871715">
              <a:off x="2181538" y="3859136"/>
              <a:ext cx="599444" cy="204939"/>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p:cNvSpPr/>
            <p:nvPr/>
          </p:nvSpPr>
          <p:spPr>
            <a:xfrm rot="16648436">
              <a:off x="2333039" y="4088568"/>
              <a:ext cx="561939" cy="150086"/>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6470404" y="2289554"/>
            <a:ext cx="2256769" cy="2043193"/>
            <a:chOff x="5319663" y="2539517"/>
            <a:chExt cx="2256769" cy="2043193"/>
          </a:xfrm>
        </p:grpSpPr>
        <p:sp>
          <p:nvSpPr>
            <p:cNvPr id="48" name="Rectangle: Rounded Corners 47"/>
            <p:cNvSpPr/>
            <p:nvPr/>
          </p:nvSpPr>
          <p:spPr>
            <a:xfrm>
              <a:off x="5842765" y="3202838"/>
              <a:ext cx="1371600" cy="630490"/>
            </a:xfrm>
            <a:prstGeom prst="roundRect">
              <a:avLst/>
            </a:prstGeom>
            <a:solidFill>
              <a:schemeClr val="accent1">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886333" y="3508485"/>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918183" y="3216693"/>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886333" y="4335809"/>
              <a:ext cx="318499" cy="24690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918183" y="4044017"/>
              <a:ext cx="254799" cy="269346"/>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343533" y="3514636"/>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375383" y="3222844"/>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800733" y="3514636"/>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832583" y="3222844"/>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257933" y="3520151"/>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289783" y="3228359"/>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842765" y="2831309"/>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874615" y="2539517"/>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299965" y="2837460"/>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331815" y="2545668"/>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757165" y="2837460"/>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89015" y="2545668"/>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214365" y="2842975"/>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246215" y="2551183"/>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peech Bubble: Oval 43"/>
            <p:cNvSpPr/>
            <p:nvPr/>
          </p:nvSpPr>
          <p:spPr>
            <a:xfrm>
              <a:off x="5319663" y="3683329"/>
              <a:ext cx="540327" cy="433200"/>
            </a:xfrm>
            <a:prstGeom prst="wedgeEllipseCallout">
              <a:avLst>
                <a:gd name="adj1" fmla="val 50962"/>
                <a:gd name="adj2" fmla="val 40113"/>
              </a:avLst>
            </a:prstGeom>
            <a:solidFill>
              <a:schemeClr val="accent1">
                <a:lumMod val="40000"/>
                <a:lumOff val="6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3</a:t>
              </a:r>
            </a:p>
          </p:txBody>
        </p:sp>
      </p:grpSp>
      <p:grpSp>
        <p:nvGrpSpPr>
          <p:cNvPr id="68" name="Group 67"/>
          <p:cNvGrpSpPr/>
          <p:nvPr/>
        </p:nvGrpSpPr>
        <p:grpSpPr>
          <a:xfrm>
            <a:off x="3309160" y="4831520"/>
            <a:ext cx="3232332" cy="1670231"/>
            <a:chOff x="3147686" y="4813695"/>
            <a:chExt cx="3232332" cy="1670231"/>
          </a:xfrm>
        </p:grpSpPr>
        <p:sp>
          <p:nvSpPr>
            <p:cNvPr id="69" name="Rectangle: Top Corners Rounded 68"/>
            <p:cNvSpPr/>
            <p:nvPr/>
          </p:nvSpPr>
          <p:spPr>
            <a:xfrm rot="10800000">
              <a:off x="3147687" y="4813695"/>
              <a:ext cx="3196178" cy="1670231"/>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70" name="TextBox 69"/>
            <p:cNvSpPr txBox="1"/>
            <p:nvPr/>
          </p:nvSpPr>
          <p:spPr>
            <a:xfrm>
              <a:off x="3147686" y="4994077"/>
              <a:ext cx="3232332" cy="1200329"/>
            </a:xfrm>
            <a:prstGeom prst="rect">
              <a:avLst/>
            </a:prstGeom>
            <a:noFill/>
          </p:spPr>
          <p:txBody>
            <a:bodyPr wrap="square" rtlCol="0">
              <a:spAutoFit/>
            </a:bodyPr>
            <a:lstStyle/>
            <a:p>
              <a:pPr algn="ctr"/>
              <a:r>
                <a:rPr lang="en-PH" sz="1800" dirty="0">
                  <a:solidFill>
                    <a:schemeClr val="tx1"/>
                  </a:solidFill>
                  <a:latin typeface="Lato" panose="020B0604020202020204" charset="0"/>
                </a:rPr>
                <a:t>is selecting a group of individuals who are conveniently available</a:t>
              </a:r>
            </a:p>
            <a:p>
              <a:pPr algn="ctr"/>
              <a:r>
                <a:rPr lang="en-PH" sz="1800" dirty="0">
                  <a:solidFill>
                    <a:schemeClr val="tx1"/>
                  </a:solidFill>
                  <a:latin typeface="Lato" panose="020B0604020202020204" charset="0"/>
                </a:rPr>
                <a:t>for study</a:t>
              </a:r>
              <a:endParaRPr lang="en-US" sz="1800" dirty="0">
                <a:solidFill>
                  <a:schemeClr val="tx1"/>
                </a:solidFill>
                <a:latin typeface="Lato" panose="020B0604020202020204" charset="0"/>
              </a:endParaRPr>
            </a:p>
          </p:txBody>
        </p:sp>
      </p:grpSp>
      <p:sp>
        <p:nvSpPr>
          <p:cNvPr id="71" name="Rectangle 70"/>
          <p:cNvSpPr/>
          <p:nvPr/>
        </p:nvSpPr>
        <p:spPr>
          <a:xfrm>
            <a:off x="3309161" y="4314506"/>
            <a:ext cx="3196178" cy="517015"/>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CONVENIENCE SAMPLING</a:t>
            </a:r>
          </a:p>
        </p:txBody>
      </p:sp>
      <p:grpSp>
        <p:nvGrpSpPr>
          <p:cNvPr id="72" name="Group 71"/>
          <p:cNvGrpSpPr/>
          <p:nvPr/>
        </p:nvGrpSpPr>
        <p:grpSpPr>
          <a:xfrm>
            <a:off x="7923298" y="4308995"/>
            <a:ext cx="3232332" cy="1670231"/>
            <a:chOff x="3147687" y="4813695"/>
            <a:chExt cx="3232332" cy="1670231"/>
          </a:xfrm>
        </p:grpSpPr>
        <p:sp>
          <p:nvSpPr>
            <p:cNvPr id="73" name="Rectangle: Top Corners Rounded 72"/>
            <p:cNvSpPr/>
            <p:nvPr/>
          </p:nvSpPr>
          <p:spPr>
            <a:xfrm rot="10800000">
              <a:off x="3147687" y="4813695"/>
              <a:ext cx="3196178" cy="1670231"/>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74" name="TextBox 73"/>
            <p:cNvSpPr txBox="1"/>
            <p:nvPr/>
          </p:nvSpPr>
          <p:spPr>
            <a:xfrm>
              <a:off x="3147687" y="5040133"/>
              <a:ext cx="3232332" cy="1200329"/>
            </a:xfrm>
            <a:prstGeom prst="rect">
              <a:avLst/>
            </a:prstGeom>
            <a:noFill/>
          </p:spPr>
          <p:txBody>
            <a:bodyPr wrap="square" rtlCol="0">
              <a:spAutoFit/>
            </a:bodyPr>
            <a:lstStyle/>
            <a:p>
              <a:pPr algn="ctr"/>
              <a:r>
                <a:rPr lang="en-PH" sz="1800" dirty="0">
                  <a:solidFill>
                    <a:schemeClr val="tx1"/>
                  </a:solidFill>
                  <a:latin typeface="Lato" panose="020B0604020202020204" charset="0"/>
                </a:rPr>
                <a:t>The number of samples is decided by the researcher and selection is also made out of availability of the respondent.</a:t>
              </a:r>
              <a:endParaRPr lang="en-US" sz="1800" dirty="0">
                <a:solidFill>
                  <a:schemeClr val="tx1"/>
                </a:solidFill>
                <a:latin typeface="Lato" panose="020B0604020202020204" charset="0"/>
              </a:endParaRPr>
            </a:p>
          </p:txBody>
        </p:sp>
      </p:grpSp>
      <p:sp>
        <p:nvSpPr>
          <p:cNvPr id="75" name="Rectangle 74"/>
          <p:cNvSpPr/>
          <p:nvPr/>
        </p:nvSpPr>
        <p:spPr>
          <a:xfrm>
            <a:off x="7923298" y="3791981"/>
            <a:ext cx="3196178" cy="517015"/>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QUOTA SAMPLING</a:t>
            </a:r>
          </a:p>
        </p:txBody>
      </p:sp>
    </p:spTree>
    <p:extLst>
      <p:ext uri="{BB962C8B-B14F-4D97-AF65-F5344CB8AC3E}">
        <p14:creationId xmlns:p14="http://schemas.microsoft.com/office/powerpoint/2010/main" val="20213270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500"/>
                                        <p:tgtEl>
                                          <p:spTgt spid="101">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10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childTnLst>
                          </p:cTn>
                        </p:par>
                        <p:par>
                          <p:cTn id="21" fill="hold">
                            <p:stCondLst>
                              <p:cond delay="500"/>
                            </p:stCondLst>
                            <p:childTnLst>
                              <p:par>
                                <p:cTn id="22" presetID="12" presetClass="entr" presetSubtype="1" fill="hold" nodeType="after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p:tgtEl>
                                          <p:spTgt spid="68"/>
                                        </p:tgtEl>
                                        <p:attrNameLst>
                                          <p:attrName>ppt_y</p:attrName>
                                        </p:attrNameLst>
                                      </p:cBhvr>
                                      <p:tavLst>
                                        <p:tav tm="0">
                                          <p:val>
                                            <p:strVal val="#ppt_y-#ppt_h*1.125000"/>
                                          </p:val>
                                        </p:tav>
                                        <p:tav tm="100000">
                                          <p:val>
                                            <p:strVal val="#ppt_y"/>
                                          </p:val>
                                        </p:tav>
                                      </p:tavLst>
                                    </p:anim>
                                    <p:animEffect transition="in" filter="wipe(down)">
                                      <p:cBhvr>
                                        <p:cTn id="25" dur="500"/>
                                        <p:tgtEl>
                                          <p:spTgt spid="6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Effect transition="in" filter="fade">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500"/>
                            </p:stCondLst>
                            <p:childTnLst>
                              <p:par>
                                <p:cTn id="39" presetID="12" presetClass="entr" presetSubtype="1"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additive="base">
                                        <p:cTn id="41" dur="500"/>
                                        <p:tgtEl>
                                          <p:spTgt spid="72"/>
                                        </p:tgtEl>
                                        <p:attrNameLst>
                                          <p:attrName>ppt_y</p:attrName>
                                        </p:attrNameLst>
                                      </p:cBhvr>
                                      <p:tavLst>
                                        <p:tav tm="0">
                                          <p:val>
                                            <p:strVal val="#ppt_y-#ppt_h*1.125000"/>
                                          </p:val>
                                        </p:tav>
                                        <p:tav tm="100000">
                                          <p:val>
                                            <p:strVal val="#ppt_y"/>
                                          </p:val>
                                        </p:tav>
                                      </p:tavLst>
                                    </p:anim>
                                    <p:animEffect transition="in" filter="wipe(down)">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xit" presetSubtype="1" fill="hold" nodeType="clickEffect">
                                  <p:stCondLst>
                                    <p:cond delay="0"/>
                                  </p:stCondLst>
                                  <p:childTnLst>
                                    <p:anim calcmode="lin" valueType="num">
                                      <p:cBhvr additive="base">
                                        <p:cTn id="46" dur="500"/>
                                        <p:tgtEl>
                                          <p:spTgt spid="68"/>
                                        </p:tgtEl>
                                        <p:attrNameLst>
                                          <p:attrName>ppt_y</p:attrName>
                                        </p:attrNameLst>
                                      </p:cBhvr>
                                      <p:tavLst>
                                        <p:tav tm="0">
                                          <p:val>
                                            <p:strVal val="#ppt_y"/>
                                          </p:val>
                                        </p:tav>
                                        <p:tav tm="100000">
                                          <p:val>
                                            <p:strVal val="#ppt_y-#ppt_h*1.125000"/>
                                          </p:val>
                                        </p:tav>
                                      </p:tavLst>
                                    </p:anim>
                                    <p:animEffect transition="out" filter="wipe(up)">
                                      <p:cBhvr>
                                        <p:cTn id="47" dur="500"/>
                                        <p:tgtEl>
                                          <p:spTgt spid="68"/>
                                        </p:tgtEl>
                                      </p:cBhvr>
                                    </p:animEffect>
                                    <p:set>
                                      <p:cBhvr>
                                        <p:cTn id="48" dur="1" fill="hold">
                                          <p:stCondLst>
                                            <p:cond delay="499"/>
                                          </p:stCondLst>
                                        </p:cTn>
                                        <p:tgtEl>
                                          <p:spTgt spid="68"/>
                                        </p:tgtEl>
                                        <p:attrNameLst>
                                          <p:attrName>style.visibility</p:attrName>
                                        </p:attrNameLst>
                                      </p:cBhvr>
                                      <p:to>
                                        <p:strVal val="hidden"/>
                                      </p:to>
                                    </p:set>
                                  </p:childTnLst>
                                </p:cTn>
                              </p:par>
                              <p:par>
                                <p:cTn id="49" presetID="12" presetClass="exit" presetSubtype="1" fill="hold" nodeType="withEffect">
                                  <p:stCondLst>
                                    <p:cond delay="0"/>
                                  </p:stCondLst>
                                  <p:childTnLst>
                                    <p:anim calcmode="lin" valueType="num">
                                      <p:cBhvr additive="base">
                                        <p:cTn id="50" dur="500"/>
                                        <p:tgtEl>
                                          <p:spTgt spid="72"/>
                                        </p:tgtEl>
                                        <p:attrNameLst>
                                          <p:attrName>ppt_y</p:attrName>
                                        </p:attrNameLst>
                                      </p:cBhvr>
                                      <p:tavLst>
                                        <p:tav tm="0">
                                          <p:val>
                                            <p:strVal val="#ppt_y"/>
                                          </p:val>
                                        </p:tav>
                                        <p:tav tm="100000">
                                          <p:val>
                                            <p:strVal val="#ppt_y-#ppt_h*1.125000"/>
                                          </p:val>
                                        </p:tav>
                                      </p:tavLst>
                                    </p:anim>
                                    <p:animEffect transition="out" filter="wipe(up)">
                                      <p:cBhvr>
                                        <p:cTn id="51" dur="500"/>
                                        <p:tgtEl>
                                          <p:spTgt spid="72"/>
                                        </p:tgtEl>
                                      </p:cBhvr>
                                    </p:animEffect>
                                    <p:set>
                                      <p:cBhvr>
                                        <p:cTn id="52" dur="1" fill="hold">
                                          <p:stCondLst>
                                            <p:cond delay="499"/>
                                          </p:stCondLst>
                                        </p:cTn>
                                        <p:tgtEl>
                                          <p:spTgt spid="72"/>
                                        </p:tgtEl>
                                        <p:attrNameLst>
                                          <p:attrName>style.visibility</p:attrName>
                                        </p:attrNameLst>
                                      </p:cBhvr>
                                      <p:to>
                                        <p:strVal val="hidden"/>
                                      </p:to>
                                    </p:set>
                                  </p:childTnLst>
                                </p:cTn>
                              </p:par>
                            </p:childTnLst>
                          </p:cTn>
                        </p:par>
                        <p:par>
                          <p:cTn id="53" fill="hold">
                            <p:stCondLst>
                              <p:cond delay="500"/>
                            </p:stCondLst>
                            <p:childTnLst>
                              <p:par>
                                <p:cTn id="54" presetID="53" presetClass="exit" presetSubtype="32" fill="hold" nodeType="afterEffect">
                                  <p:stCondLst>
                                    <p:cond delay="0"/>
                                  </p:stCondLst>
                                  <p:childTnLst>
                                    <p:anim calcmode="lin" valueType="num">
                                      <p:cBhvr>
                                        <p:cTn id="55" dur="500"/>
                                        <p:tgtEl>
                                          <p:spTgt spid="43"/>
                                        </p:tgtEl>
                                        <p:attrNameLst>
                                          <p:attrName>ppt_w</p:attrName>
                                        </p:attrNameLst>
                                      </p:cBhvr>
                                      <p:tavLst>
                                        <p:tav tm="0">
                                          <p:val>
                                            <p:strVal val="ppt_w"/>
                                          </p:val>
                                        </p:tav>
                                        <p:tav tm="100000">
                                          <p:val>
                                            <p:fltVal val="0"/>
                                          </p:val>
                                        </p:tav>
                                      </p:tavLst>
                                    </p:anim>
                                    <p:anim calcmode="lin" valueType="num">
                                      <p:cBhvr>
                                        <p:cTn id="56" dur="500"/>
                                        <p:tgtEl>
                                          <p:spTgt spid="43"/>
                                        </p:tgtEl>
                                        <p:attrNameLst>
                                          <p:attrName>ppt_h</p:attrName>
                                        </p:attrNameLst>
                                      </p:cBhvr>
                                      <p:tavLst>
                                        <p:tav tm="0">
                                          <p:val>
                                            <p:strVal val="ppt_h"/>
                                          </p:val>
                                        </p:tav>
                                        <p:tav tm="100000">
                                          <p:val>
                                            <p:fltVal val="0"/>
                                          </p:val>
                                        </p:tav>
                                      </p:tavLst>
                                    </p:anim>
                                    <p:animEffect transition="out" filter="fad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67"/>
                                        </p:tgtEl>
                                        <p:attrNameLst>
                                          <p:attrName>ppt_w</p:attrName>
                                        </p:attrNameLst>
                                      </p:cBhvr>
                                      <p:tavLst>
                                        <p:tav tm="0">
                                          <p:val>
                                            <p:strVal val="ppt_w"/>
                                          </p:val>
                                        </p:tav>
                                        <p:tav tm="100000">
                                          <p:val>
                                            <p:fltVal val="0"/>
                                          </p:val>
                                        </p:tav>
                                      </p:tavLst>
                                    </p:anim>
                                    <p:anim calcmode="lin" valueType="num">
                                      <p:cBhvr>
                                        <p:cTn id="61" dur="500"/>
                                        <p:tgtEl>
                                          <p:spTgt spid="67"/>
                                        </p:tgtEl>
                                        <p:attrNameLst>
                                          <p:attrName>ppt_h</p:attrName>
                                        </p:attrNameLst>
                                      </p:cBhvr>
                                      <p:tavLst>
                                        <p:tav tm="0">
                                          <p:val>
                                            <p:strVal val="ppt_h"/>
                                          </p:val>
                                        </p:tav>
                                        <p:tav tm="100000">
                                          <p:val>
                                            <p:fltVal val="0"/>
                                          </p:val>
                                        </p:tav>
                                      </p:tavLst>
                                    </p:anim>
                                    <p:animEffect transition="out" filter="fade">
                                      <p:cBhvr>
                                        <p:cTn id="62" dur="500"/>
                                        <p:tgtEl>
                                          <p:spTgt spid="67"/>
                                        </p:tgtEl>
                                      </p:cBhvr>
                                    </p:animEffect>
                                    <p:set>
                                      <p:cBhvr>
                                        <p:cTn id="63" dur="1" fill="hold">
                                          <p:stCondLst>
                                            <p:cond delay="499"/>
                                          </p:stCondLst>
                                        </p:cTn>
                                        <p:tgtEl>
                                          <p:spTgt spid="67"/>
                                        </p:tgtEl>
                                        <p:attrNameLst>
                                          <p:attrName>style.visibility</p:attrName>
                                        </p:attrNameLst>
                                      </p:cBhvr>
                                      <p:to>
                                        <p:strVal val="hidden"/>
                                      </p:to>
                                    </p:set>
                                  </p:childTnLst>
                                </p:cTn>
                              </p:par>
                              <p:par>
                                <p:cTn id="64" presetID="53" presetClass="exit" presetSubtype="32" fill="hold" grpId="1" nodeType="withEffect">
                                  <p:stCondLst>
                                    <p:cond delay="0"/>
                                  </p:stCondLst>
                                  <p:childTnLst>
                                    <p:anim calcmode="lin" valueType="num">
                                      <p:cBhvr>
                                        <p:cTn id="65" dur="500"/>
                                        <p:tgtEl>
                                          <p:spTgt spid="71"/>
                                        </p:tgtEl>
                                        <p:attrNameLst>
                                          <p:attrName>ppt_w</p:attrName>
                                        </p:attrNameLst>
                                      </p:cBhvr>
                                      <p:tavLst>
                                        <p:tav tm="0">
                                          <p:val>
                                            <p:strVal val="ppt_w"/>
                                          </p:val>
                                        </p:tav>
                                        <p:tav tm="100000">
                                          <p:val>
                                            <p:fltVal val="0"/>
                                          </p:val>
                                        </p:tav>
                                      </p:tavLst>
                                    </p:anim>
                                    <p:anim calcmode="lin" valueType="num">
                                      <p:cBhvr>
                                        <p:cTn id="66" dur="500"/>
                                        <p:tgtEl>
                                          <p:spTgt spid="71"/>
                                        </p:tgtEl>
                                        <p:attrNameLst>
                                          <p:attrName>ppt_h</p:attrName>
                                        </p:attrNameLst>
                                      </p:cBhvr>
                                      <p:tavLst>
                                        <p:tav tm="0">
                                          <p:val>
                                            <p:strVal val="ppt_h"/>
                                          </p:val>
                                        </p:tav>
                                        <p:tav tm="100000">
                                          <p:val>
                                            <p:fltVal val="0"/>
                                          </p:val>
                                        </p:tav>
                                      </p:tavLst>
                                    </p:anim>
                                    <p:animEffect transition="out" filter="fade">
                                      <p:cBhvr>
                                        <p:cTn id="67" dur="500"/>
                                        <p:tgtEl>
                                          <p:spTgt spid="71"/>
                                        </p:tgtEl>
                                      </p:cBhvr>
                                    </p:animEffect>
                                    <p:set>
                                      <p:cBhvr>
                                        <p:cTn id="68" dur="1" fill="hold">
                                          <p:stCondLst>
                                            <p:cond delay="499"/>
                                          </p:stCondLst>
                                        </p:cTn>
                                        <p:tgtEl>
                                          <p:spTgt spid="71"/>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75"/>
                                        </p:tgtEl>
                                        <p:attrNameLst>
                                          <p:attrName>ppt_w</p:attrName>
                                        </p:attrNameLst>
                                      </p:cBhvr>
                                      <p:tavLst>
                                        <p:tav tm="0">
                                          <p:val>
                                            <p:strVal val="ppt_w"/>
                                          </p:val>
                                        </p:tav>
                                        <p:tav tm="100000">
                                          <p:val>
                                            <p:fltVal val="0"/>
                                          </p:val>
                                        </p:tav>
                                      </p:tavLst>
                                    </p:anim>
                                    <p:anim calcmode="lin" valueType="num">
                                      <p:cBhvr>
                                        <p:cTn id="71" dur="500"/>
                                        <p:tgtEl>
                                          <p:spTgt spid="75"/>
                                        </p:tgtEl>
                                        <p:attrNameLst>
                                          <p:attrName>ppt_h</p:attrName>
                                        </p:attrNameLst>
                                      </p:cBhvr>
                                      <p:tavLst>
                                        <p:tav tm="0">
                                          <p:val>
                                            <p:strVal val="ppt_h"/>
                                          </p:val>
                                        </p:tav>
                                        <p:tav tm="100000">
                                          <p:val>
                                            <p:fltVal val="0"/>
                                          </p:val>
                                        </p:tav>
                                      </p:tavLst>
                                    </p:anim>
                                    <p:animEffect transition="out" filter="fade">
                                      <p:cBhvr>
                                        <p:cTn id="72" dur="500"/>
                                        <p:tgtEl>
                                          <p:spTgt spid="75"/>
                                        </p:tgtEl>
                                      </p:cBhvr>
                                    </p:animEffect>
                                    <p:set>
                                      <p:cBhvr>
                                        <p:cTn id="73"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uild="p"/>
      <p:bldP spid="71" grpId="0" animBg="1"/>
      <p:bldP spid="71" grpId="1" animBg="1"/>
      <p:bldP spid="75" grpId="0" animBg="1"/>
      <p:bldP spid="7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lIns="91425" tIns="91425" rIns="91425" bIns="91425" anchor="b" anchorCtr="0">
            <a:noAutofit/>
          </a:bodyPr>
          <a:lstStyle/>
          <a:p>
            <a:r>
              <a:rPr lang="en" sz="4400" b="1" dirty="0">
                <a:solidFill>
                  <a:srgbClr val="0070C0"/>
                </a:solidFill>
              </a:rPr>
              <a:t>Sampling Techniques</a:t>
            </a:r>
          </a:p>
        </p:txBody>
      </p:sp>
      <p:sp>
        <p:nvSpPr>
          <p:cNvPr id="101" name="Shape 101"/>
          <p:cNvSpPr txBox="1">
            <a:spLocks noGrp="1"/>
          </p:cNvSpPr>
          <p:nvPr>
            <p:ph type="body" idx="1"/>
          </p:nvPr>
        </p:nvSpPr>
        <p:spPr>
          <a:xfrm>
            <a:off x="1191600" y="1187216"/>
            <a:ext cx="5500145" cy="890386"/>
          </a:xfrm>
          <a:prstGeom prst="rect">
            <a:avLst/>
          </a:prstGeom>
        </p:spPr>
        <p:txBody>
          <a:bodyPr lIns="91425" tIns="91425" rIns="91425" bIns="91425" anchor="t" anchorCtr="0">
            <a:noAutofit/>
          </a:bodyPr>
          <a:lstStyle/>
          <a:p>
            <a:pPr>
              <a:buNone/>
            </a:pPr>
            <a:r>
              <a:rPr lang="en-US" sz="2400" dirty="0">
                <a:solidFill>
                  <a:schemeClr val="tx1"/>
                </a:solidFill>
              </a:rPr>
              <a:t>Non-probability Sampling Techniques</a:t>
            </a:r>
            <a:endParaRPr lang="en" sz="2400" dirty="0">
              <a:solidFill>
                <a:schemeClr val="tx1"/>
              </a:solidFill>
            </a:endParaRPr>
          </a:p>
        </p:txBody>
      </p:sp>
      <p:grpSp>
        <p:nvGrpSpPr>
          <p:cNvPr id="70" name="Group 69"/>
          <p:cNvGrpSpPr/>
          <p:nvPr/>
        </p:nvGrpSpPr>
        <p:grpSpPr>
          <a:xfrm>
            <a:off x="1748218" y="2004983"/>
            <a:ext cx="3485190" cy="2705814"/>
            <a:chOff x="8192465" y="2402034"/>
            <a:chExt cx="3485190" cy="2705814"/>
          </a:xfrm>
        </p:grpSpPr>
        <p:grpSp>
          <p:nvGrpSpPr>
            <p:cNvPr id="69" name="Group 68"/>
            <p:cNvGrpSpPr/>
            <p:nvPr/>
          </p:nvGrpSpPr>
          <p:grpSpPr>
            <a:xfrm>
              <a:off x="8192465" y="3384951"/>
              <a:ext cx="3462486" cy="1722897"/>
              <a:chOff x="7468750" y="2393632"/>
              <a:chExt cx="3462486" cy="1722897"/>
            </a:xfrm>
            <a:effectLst>
              <a:outerShdw blurRad="50800" dist="38100" dir="2700000" algn="tl" rotWithShape="0">
                <a:prstClr val="black">
                  <a:alpha val="40000"/>
                </a:prstClr>
              </a:outerShdw>
            </a:effectLst>
          </p:grpSpPr>
          <p:sp>
            <p:nvSpPr>
              <p:cNvPr id="68" name="L-Shape 67"/>
              <p:cNvSpPr/>
              <p:nvPr/>
            </p:nvSpPr>
            <p:spPr>
              <a:xfrm>
                <a:off x="8328454" y="2823675"/>
                <a:ext cx="1906212" cy="931434"/>
              </a:xfrm>
              <a:prstGeom prst="corner">
                <a:avLst>
                  <a:gd name="adj1" fmla="val 50000"/>
                  <a:gd name="adj2" fmla="val 11141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L-Shape 70"/>
              <p:cNvSpPr/>
              <p:nvPr/>
            </p:nvSpPr>
            <p:spPr>
              <a:xfrm>
                <a:off x="7468750" y="2393632"/>
                <a:ext cx="3462486" cy="1722897"/>
              </a:xfrm>
              <a:prstGeom prst="corner">
                <a:avLst>
                  <a:gd name="adj1" fmla="val 25874"/>
                  <a:gd name="adj2" fmla="val 5332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10998937" y="4390613"/>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30787" y="4098821"/>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1359156" y="4390613"/>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1391006" y="4098821"/>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0188397" y="3999499"/>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0220247" y="3707707"/>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0548616" y="3999499"/>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0580466" y="3707707"/>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197032" y="3542070"/>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228882" y="3250278"/>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557251" y="3542070"/>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9589101" y="3250278"/>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8334051" y="2467391"/>
              <a:ext cx="1725961" cy="177900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674672" y="3101423"/>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706522" y="2809631"/>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9613242" y="2693826"/>
              <a:ext cx="318499" cy="24690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9645092" y="2402034"/>
              <a:ext cx="254799" cy="269346"/>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5879156" y="1972360"/>
            <a:ext cx="2843091" cy="2403082"/>
            <a:chOff x="5150970" y="4439149"/>
            <a:chExt cx="2843091" cy="2403082"/>
          </a:xfrm>
        </p:grpSpPr>
        <p:sp>
          <p:nvSpPr>
            <p:cNvPr id="91" name="Rectangle 90"/>
            <p:cNvSpPr/>
            <p:nvPr/>
          </p:nvSpPr>
          <p:spPr>
            <a:xfrm>
              <a:off x="5150970" y="5680571"/>
              <a:ext cx="318499" cy="24690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182820" y="5388779"/>
              <a:ext cx="254799" cy="269346"/>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5894402" y="5141878"/>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926252" y="4850086"/>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34056" y="6353350"/>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165906" y="6061558"/>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6618464" y="4730941"/>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650314" y="4439149"/>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079661" y="4943022"/>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111511" y="4651230"/>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650314" y="5431903"/>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682164" y="5140111"/>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214365" y="5894368"/>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246215" y="5602576"/>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675562" y="6106449"/>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707412" y="5814657"/>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7246215" y="6595330"/>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278065" y="6303538"/>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p:cNvSpPr/>
            <p:nvPr/>
          </p:nvSpPr>
          <p:spPr>
            <a:xfrm rot="17803772">
              <a:off x="5282220" y="5146761"/>
              <a:ext cx="611209" cy="343288"/>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p:cNvSpPr/>
            <p:nvPr/>
          </p:nvSpPr>
          <p:spPr>
            <a:xfrm rot="17803772" flipH="1">
              <a:off x="5722028" y="5263350"/>
              <a:ext cx="111677" cy="1126726"/>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p:cNvSpPr/>
            <p:nvPr/>
          </p:nvSpPr>
          <p:spPr>
            <a:xfrm rot="17803772">
              <a:off x="6070132" y="4595418"/>
              <a:ext cx="611209" cy="343288"/>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p:cNvSpPr/>
            <p:nvPr/>
          </p:nvSpPr>
          <p:spPr>
            <a:xfrm rot="17803772">
              <a:off x="6315468" y="4455888"/>
              <a:ext cx="575770" cy="898508"/>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p:cNvSpPr/>
            <p:nvPr/>
          </p:nvSpPr>
          <p:spPr>
            <a:xfrm rot="17803772">
              <a:off x="6366918" y="4763144"/>
              <a:ext cx="45719" cy="687179"/>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p:cNvSpPr/>
            <p:nvPr/>
          </p:nvSpPr>
          <p:spPr>
            <a:xfrm rot="17803772">
              <a:off x="6378756" y="5654191"/>
              <a:ext cx="907759" cy="654196"/>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p:cNvSpPr/>
            <p:nvPr/>
          </p:nvSpPr>
          <p:spPr>
            <a:xfrm rot="17803772">
              <a:off x="6596290" y="5553008"/>
              <a:ext cx="849948" cy="1108457"/>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p:cNvSpPr/>
            <p:nvPr/>
          </p:nvSpPr>
          <p:spPr>
            <a:xfrm rot="17803772">
              <a:off x="6746494" y="5820628"/>
              <a:ext cx="282522" cy="1000669"/>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078497" y="4633949"/>
            <a:ext cx="3232332" cy="1670231"/>
            <a:chOff x="3147686" y="4813695"/>
            <a:chExt cx="3232332" cy="1670231"/>
          </a:xfrm>
        </p:grpSpPr>
        <p:sp>
          <p:nvSpPr>
            <p:cNvPr id="53" name="Rectangle: Top Corners Rounded 52"/>
            <p:cNvSpPr/>
            <p:nvPr/>
          </p:nvSpPr>
          <p:spPr>
            <a:xfrm rot="10800000">
              <a:off x="3147687" y="4813695"/>
              <a:ext cx="3196178" cy="1670231"/>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54" name="TextBox 53"/>
            <p:cNvSpPr txBox="1"/>
            <p:nvPr/>
          </p:nvSpPr>
          <p:spPr>
            <a:xfrm>
              <a:off x="3147686" y="4900166"/>
              <a:ext cx="3232332" cy="1477328"/>
            </a:xfrm>
            <a:prstGeom prst="rect">
              <a:avLst/>
            </a:prstGeom>
            <a:noFill/>
          </p:spPr>
          <p:txBody>
            <a:bodyPr wrap="square" rtlCol="0">
              <a:spAutoFit/>
            </a:bodyPr>
            <a:lstStyle/>
            <a:p>
              <a:pPr algn="ctr"/>
              <a:r>
                <a:rPr lang="en-PH" sz="1800" dirty="0">
                  <a:solidFill>
                    <a:schemeClr val="tx1"/>
                  </a:solidFill>
                  <a:latin typeface="Lato" panose="020B0604020202020204" charset="0"/>
                </a:rPr>
                <a:t>Using researcher’s judgment to select a sample that they believe, based on prior information, will provide the data they need.</a:t>
              </a:r>
              <a:endParaRPr lang="en-US" sz="1800" dirty="0">
                <a:solidFill>
                  <a:schemeClr val="tx1"/>
                </a:solidFill>
                <a:latin typeface="Lato" panose="020B0604020202020204" charset="0"/>
              </a:endParaRPr>
            </a:p>
          </p:txBody>
        </p:sp>
      </p:grpSp>
      <p:sp>
        <p:nvSpPr>
          <p:cNvPr id="55" name="Rectangle 54"/>
          <p:cNvSpPr/>
          <p:nvPr/>
        </p:nvSpPr>
        <p:spPr>
          <a:xfrm>
            <a:off x="1078498" y="4116935"/>
            <a:ext cx="3196178" cy="517015"/>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PURPOSIVE SAMPLING</a:t>
            </a:r>
          </a:p>
        </p:txBody>
      </p:sp>
      <p:grpSp>
        <p:nvGrpSpPr>
          <p:cNvPr id="56" name="Group 55"/>
          <p:cNvGrpSpPr/>
          <p:nvPr/>
        </p:nvGrpSpPr>
        <p:grpSpPr>
          <a:xfrm>
            <a:off x="8385671" y="4523384"/>
            <a:ext cx="3232332" cy="1670231"/>
            <a:chOff x="3129610" y="4813695"/>
            <a:chExt cx="3232332" cy="1670231"/>
          </a:xfrm>
        </p:grpSpPr>
        <p:sp>
          <p:nvSpPr>
            <p:cNvPr id="57" name="Rectangle: Top Corners Rounded 56"/>
            <p:cNvSpPr/>
            <p:nvPr/>
          </p:nvSpPr>
          <p:spPr>
            <a:xfrm rot="10800000">
              <a:off x="3147687" y="4813695"/>
              <a:ext cx="3196178" cy="1670231"/>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58" name="TextBox 57"/>
            <p:cNvSpPr txBox="1"/>
            <p:nvPr/>
          </p:nvSpPr>
          <p:spPr>
            <a:xfrm>
              <a:off x="3129610" y="5191412"/>
              <a:ext cx="3232332" cy="646331"/>
            </a:xfrm>
            <a:prstGeom prst="rect">
              <a:avLst/>
            </a:prstGeom>
            <a:noFill/>
          </p:spPr>
          <p:txBody>
            <a:bodyPr wrap="square" rtlCol="0">
              <a:spAutoFit/>
            </a:bodyPr>
            <a:lstStyle/>
            <a:p>
              <a:pPr algn="ctr"/>
              <a:r>
                <a:rPr lang="en-PH" sz="1800" dirty="0">
                  <a:solidFill>
                    <a:schemeClr val="tx1"/>
                  </a:solidFill>
                  <a:latin typeface="Lato" panose="020B0604020202020204" charset="0"/>
                </a:rPr>
                <a:t>One sample leads on to more of the same kind of sample.</a:t>
              </a:r>
            </a:p>
          </p:txBody>
        </p:sp>
      </p:grpSp>
      <p:sp>
        <p:nvSpPr>
          <p:cNvPr id="59" name="Rectangle 58"/>
          <p:cNvSpPr/>
          <p:nvPr/>
        </p:nvSpPr>
        <p:spPr>
          <a:xfrm>
            <a:off x="8403748" y="4006370"/>
            <a:ext cx="3196178" cy="517015"/>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SNOWBALL SAMPLING</a:t>
            </a:r>
          </a:p>
        </p:txBody>
      </p:sp>
    </p:spTree>
    <p:extLst>
      <p:ext uri="{BB962C8B-B14F-4D97-AF65-F5344CB8AC3E}">
        <p14:creationId xmlns:p14="http://schemas.microsoft.com/office/powerpoint/2010/main" val="24780929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500"/>
                            </p:stCondLst>
                            <p:childTnLst>
                              <p:par>
                                <p:cTn id="16" presetID="12" presetClass="entr" presetSubtype="1" fill="hold"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p:tgtEl>
                                          <p:spTgt spid="52"/>
                                        </p:tgtEl>
                                        <p:attrNameLst>
                                          <p:attrName>ppt_y</p:attrName>
                                        </p:attrNameLst>
                                      </p:cBhvr>
                                      <p:tavLst>
                                        <p:tav tm="0">
                                          <p:val>
                                            <p:strVal val="#ppt_y-#ppt_h*1.125000"/>
                                          </p:val>
                                        </p:tav>
                                        <p:tav tm="100000">
                                          <p:val>
                                            <p:strVal val="#ppt_y"/>
                                          </p:val>
                                        </p:tav>
                                      </p:tavLst>
                                    </p:anim>
                                    <p:animEffect transition="in" filter="wipe(down)">
                                      <p:cBhvr>
                                        <p:cTn id="19" dur="5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500"/>
                            </p:stCondLst>
                            <p:childTnLst>
                              <p:par>
                                <p:cTn id="33" presetID="12" presetClass="entr" presetSubtype="1"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p:tgtEl>
                                          <p:spTgt spid="56"/>
                                        </p:tgtEl>
                                        <p:attrNameLst>
                                          <p:attrName>ppt_y</p:attrName>
                                        </p:attrNameLst>
                                      </p:cBhvr>
                                      <p:tavLst>
                                        <p:tav tm="0">
                                          <p:val>
                                            <p:strVal val="#ppt_y-#ppt_h*1.125000"/>
                                          </p:val>
                                        </p:tav>
                                        <p:tav tm="100000">
                                          <p:val>
                                            <p:strVal val="#ppt_y"/>
                                          </p:val>
                                        </p:tav>
                                      </p:tavLst>
                                    </p:anim>
                                    <p:animEffect transition="in" filter="wipe(down)">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xit" presetSubtype="1" fill="hold" nodeType="clickEffect">
                                  <p:stCondLst>
                                    <p:cond delay="0"/>
                                  </p:stCondLst>
                                  <p:childTnLst>
                                    <p:anim calcmode="lin" valueType="num">
                                      <p:cBhvr additive="base">
                                        <p:cTn id="40" dur="500"/>
                                        <p:tgtEl>
                                          <p:spTgt spid="52"/>
                                        </p:tgtEl>
                                        <p:attrNameLst>
                                          <p:attrName>ppt_y</p:attrName>
                                        </p:attrNameLst>
                                      </p:cBhvr>
                                      <p:tavLst>
                                        <p:tav tm="0">
                                          <p:val>
                                            <p:strVal val="#ppt_y"/>
                                          </p:val>
                                        </p:tav>
                                        <p:tav tm="100000">
                                          <p:val>
                                            <p:strVal val="#ppt_y-#ppt_h*1.125000"/>
                                          </p:val>
                                        </p:tav>
                                      </p:tavLst>
                                    </p:anim>
                                    <p:animEffect transition="out" filter="wipe(up)">
                                      <p:cBhvr>
                                        <p:cTn id="41" dur="500"/>
                                        <p:tgtEl>
                                          <p:spTgt spid="52"/>
                                        </p:tgtEl>
                                      </p:cBhvr>
                                    </p:animEffect>
                                    <p:set>
                                      <p:cBhvr>
                                        <p:cTn id="42" dur="1" fill="hold">
                                          <p:stCondLst>
                                            <p:cond delay="499"/>
                                          </p:stCondLst>
                                        </p:cTn>
                                        <p:tgtEl>
                                          <p:spTgt spid="52"/>
                                        </p:tgtEl>
                                        <p:attrNameLst>
                                          <p:attrName>style.visibility</p:attrName>
                                        </p:attrNameLst>
                                      </p:cBhvr>
                                      <p:to>
                                        <p:strVal val="hidden"/>
                                      </p:to>
                                    </p:set>
                                  </p:childTnLst>
                                </p:cTn>
                              </p:par>
                              <p:par>
                                <p:cTn id="43" presetID="12" presetClass="exit" presetSubtype="1" fill="hold" nodeType="withEffect">
                                  <p:stCondLst>
                                    <p:cond delay="0"/>
                                  </p:stCondLst>
                                  <p:childTnLst>
                                    <p:anim calcmode="lin" valueType="num">
                                      <p:cBhvr additive="base">
                                        <p:cTn id="44" dur="500"/>
                                        <p:tgtEl>
                                          <p:spTgt spid="56"/>
                                        </p:tgtEl>
                                        <p:attrNameLst>
                                          <p:attrName>ppt_y</p:attrName>
                                        </p:attrNameLst>
                                      </p:cBhvr>
                                      <p:tavLst>
                                        <p:tav tm="0">
                                          <p:val>
                                            <p:strVal val="#ppt_y"/>
                                          </p:val>
                                        </p:tav>
                                        <p:tav tm="100000">
                                          <p:val>
                                            <p:strVal val="#ppt_y-#ppt_h*1.125000"/>
                                          </p:val>
                                        </p:tav>
                                      </p:tavLst>
                                    </p:anim>
                                    <p:animEffect transition="out" filter="wipe(up)">
                                      <p:cBhvr>
                                        <p:cTn id="45" dur="500"/>
                                        <p:tgtEl>
                                          <p:spTgt spid="56"/>
                                        </p:tgtEl>
                                      </p:cBhvr>
                                    </p:animEffect>
                                    <p:set>
                                      <p:cBhvr>
                                        <p:cTn id="46" dur="1" fill="hold">
                                          <p:stCondLst>
                                            <p:cond delay="499"/>
                                          </p:stCondLst>
                                        </p:cTn>
                                        <p:tgtEl>
                                          <p:spTgt spid="56"/>
                                        </p:tgtEl>
                                        <p:attrNameLst>
                                          <p:attrName>style.visibility</p:attrName>
                                        </p:attrNameLst>
                                      </p:cBhvr>
                                      <p:to>
                                        <p:strVal val="hidden"/>
                                      </p:to>
                                    </p:set>
                                  </p:childTnLst>
                                </p:cTn>
                              </p:par>
                            </p:childTnLst>
                          </p:cTn>
                        </p:par>
                        <p:par>
                          <p:cTn id="47" fill="hold">
                            <p:stCondLst>
                              <p:cond delay="500"/>
                            </p:stCondLst>
                            <p:childTnLst>
                              <p:par>
                                <p:cTn id="48" presetID="53" presetClass="exit" presetSubtype="32" fill="hold" nodeType="afterEffect">
                                  <p:stCondLst>
                                    <p:cond delay="0"/>
                                  </p:stCondLst>
                                  <p:childTnLst>
                                    <p:anim calcmode="lin" valueType="num">
                                      <p:cBhvr>
                                        <p:cTn id="49" dur="500"/>
                                        <p:tgtEl>
                                          <p:spTgt spid="70"/>
                                        </p:tgtEl>
                                        <p:attrNameLst>
                                          <p:attrName>ppt_w</p:attrName>
                                        </p:attrNameLst>
                                      </p:cBhvr>
                                      <p:tavLst>
                                        <p:tav tm="0">
                                          <p:val>
                                            <p:strVal val="ppt_w"/>
                                          </p:val>
                                        </p:tav>
                                        <p:tav tm="100000">
                                          <p:val>
                                            <p:fltVal val="0"/>
                                          </p:val>
                                        </p:tav>
                                      </p:tavLst>
                                    </p:anim>
                                    <p:anim calcmode="lin" valueType="num">
                                      <p:cBhvr>
                                        <p:cTn id="50" dur="500"/>
                                        <p:tgtEl>
                                          <p:spTgt spid="70"/>
                                        </p:tgtEl>
                                        <p:attrNameLst>
                                          <p:attrName>ppt_h</p:attrName>
                                        </p:attrNameLst>
                                      </p:cBhvr>
                                      <p:tavLst>
                                        <p:tav tm="0">
                                          <p:val>
                                            <p:strVal val="ppt_h"/>
                                          </p:val>
                                        </p:tav>
                                        <p:tav tm="100000">
                                          <p:val>
                                            <p:fltVal val="0"/>
                                          </p:val>
                                        </p:tav>
                                      </p:tavLst>
                                    </p:anim>
                                    <p:animEffect transition="out" filter="fade">
                                      <p:cBhvr>
                                        <p:cTn id="51" dur="500"/>
                                        <p:tgtEl>
                                          <p:spTgt spid="70"/>
                                        </p:tgtEl>
                                      </p:cBhvr>
                                    </p:animEffect>
                                    <p:set>
                                      <p:cBhvr>
                                        <p:cTn id="52" dur="1" fill="hold">
                                          <p:stCondLst>
                                            <p:cond delay="499"/>
                                          </p:stCondLst>
                                        </p:cTn>
                                        <p:tgtEl>
                                          <p:spTgt spid="70"/>
                                        </p:tgtEl>
                                        <p:attrNameLst>
                                          <p:attrName>style.visibility</p:attrName>
                                        </p:attrNameLst>
                                      </p:cBhvr>
                                      <p:to>
                                        <p:strVal val="hidden"/>
                                      </p:to>
                                    </p:set>
                                  </p:childTnLst>
                                </p:cTn>
                              </p:par>
                              <p:par>
                                <p:cTn id="53" presetID="53" presetClass="exit" presetSubtype="32" fill="hold" grpId="1" nodeType="withEffect">
                                  <p:stCondLst>
                                    <p:cond delay="0"/>
                                  </p:stCondLst>
                                  <p:childTnLst>
                                    <p:anim calcmode="lin" valueType="num">
                                      <p:cBhvr>
                                        <p:cTn id="54" dur="500"/>
                                        <p:tgtEl>
                                          <p:spTgt spid="55"/>
                                        </p:tgtEl>
                                        <p:attrNameLst>
                                          <p:attrName>ppt_w</p:attrName>
                                        </p:attrNameLst>
                                      </p:cBhvr>
                                      <p:tavLst>
                                        <p:tav tm="0">
                                          <p:val>
                                            <p:strVal val="ppt_w"/>
                                          </p:val>
                                        </p:tav>
                                        <p:tav tm="100000">
                                          <p:val>
                                            <p:fltVal val="0"/>
                                          </p:val>
                                        </p:tav>
                                      </p:tavLst>
                                    </p:anim>
                                    <p:anim calcmode="lin" valueType="num">
                                      <p:cBhvr>
                                        <p:cTn id="55" dur="500"/>
                                        <p:tgtEl>
                                          <p:spTgt spid="55"/>
                                        </p:tgtEl>
                                        <p:attrNameLst>
                                          <p:attrName>ppt_h</p:attrName>
                                        </p:attrNameLst>
                                      </p:cBhvr>
                                      <p:tavLst>
                                        <p:tav tm="0">
                                          <p:val>
                                            <p:strVal val="ppt_h"/>
                                          </p:val>
                                        </p:tav>
                                        <p:tav tm="100000">
                                          <p:val>
                                            <p:fltVal val="0"/>
                                          </p:val>
                                        </p:tav>
                                      </p:tavLst>
                                    </p:anim>
                                    <p:animEffect transition="out" filter="fade">
                                      <p:cBhvr>
                                        <p:cTn id="56" dur="500"/>
                                        <p:tgtEl>
                                          <p:spTgt spid="55"/>
                                        </p:tgtEl>
                                      </p:cBhvr>
                                    </p:animEffect>
                                    <p:set>
                                      <p:cBhvr>
                                        <p:cTn id="57" dur="1" fill="hold">
                                          <p:stCondLst>
                                            <p:cond delay="499"/>
                                          </p:stCondLst>
                                        </p:cTn>
                                        <p:tgtEl>
                                          <p:spTgt spid="55"/>
                                        </p:tgtEl>
                                        <p:attrNameLst>
                                          <p:attrName>style.visibility</p:attrName>
                                        </p:attrNameLst>
                                      </p:cBhvr>
                                      <p:to>
                                        <p:strVal val="hidden"/>
                                      </p:to>
                                    </p:set>
                                  </p:childTnLst>
                                </p:cTn>
                              </p:par>
                              <p:par>
                                <p:cTn id="58" presetID="53" presetClass="exit" presetSubtype="32" fill="hold" nodeType="withEffect">
                                  <p:stCondLst>
                                    <p:cond delay="0"/>
                                  </p:stCondLst>
                                  <p:childTnLst>
                                    <p:anim calcmode="lin" valueType="num">
                                      <p:cBhvr>
                                        <p:cTn id="59" dur="500"/>
                                        <p:tgtEl>
                                          <p:spTgt spid="72"/>
                                        </p:tgtEl>
                                        <p:attrNameLst>
                                          <p:attrName>ppt_w</p:attrName>
                                        </p:attrNameLst>
                                      </p:cBhvr>
                                      <p:tavLst>
                                        <p:tav tm="0">
                                          <p:val>
                                            <p:strVal val="ppt_w"/>
                                          </p:val>
                                        </p:tav>
                                        <p:tav tm="100000">
                                          <p:val>
                                            <p:fltVal val="0"/>
                                          </p:val>
                                        </p:tav>
                                      </p:tavLst>
                                    </p:anim>
                                    <p:anim calcmode="lin" valueType="num">
                                      <p:cBhvr>
                                        <p:cTn id="60" dur="500"/>
                                        <p:tgtEl>
                                          <p:spTgt spid="72"/>
                                        </p:tgtEl>
                                        <p:attrNameLst>
                                          <p:attrName>ppt_h</p:attrName>
                                        </p:attrNameLst>
                                      </p:cBhvr>
                                      <p:tavLst>
                                        <p:tav tm="0">
                                          <p:val>
                                            <p:strVal val="ppt_h"/>
                                          </p:val>
                                        </p:tav>
                                        <p:tav tm="100000">
                                          <p:val>
                                            <p:fltVal val="0"/>
                                          </p:val>
                                        </p:tav>
                                      </p:tavLst>
                                    </p:anim>
                                    <p:animEffect transition="out" filter="fade">
                                      <p:cBhvr>
                                        <p:cTn id="61" dur="500"/>
                                        <p:tgtEl>
                                          <p:spTgt spid="72"/>
                                        </p:tgtEl>
                                      </p:cBhvr>
                                    </p:animEffect>
                                    <p:set>
                                      <p:cBhvr>
                                        <p:cTn id="62" dur="1" fill="hold">
                                          <p:stCondLst>
                                            <p:cond delay="499"/>
                                          </p:stCondLst>
                                        </p:cTn>
                                        <p:tgtEl>
                                          <p:spTgt spid="72"/>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59"/>
                                        </p:tgtEl>
                                        <p:attrNameLst>
                                          <p:attrName>ppt_w</p:attrName>
                                        </p:attrNameLst>
                                      </p:cBhvr>
                                      <p:tavLst>
                                        <p:tav tm="0">
                                          <p:val>
                                            <p:strVal val="ppt_w"/>
                                          </p:val>
                                        </p:tav>
                                        <p:tav tm="100000">
                                          <p:val>
                                            <p:fltVal val="0"/>
                                          </p:val>
                                        </p:tav>
                                      </p:tavLst>
                                    </p:anim>
                                    <p:anim calcmode="lin" valueType="num">
                                      <p:cBhvr>
                                        <p:cTn id="65" dur="500"/>
                                        <p:tgtEl>
                                          <p:spTgt spid="59"/>
                                        </p:tgtEl>
                                        <p:attrNameLst>
                                          <p:attrName>ppt_h</p:attrName>
                                        </p:attrNameLst>
                                      </p:cBhvr>
                                      <p:tavLst>
                                        <p:tav tm="0">
                                          <p:val>
                                            <p:strVal val="ppt_h"/>
                                          </p:val>
                                        </p:tav>
                                        <p:tav tm="100000">
                                          <p:val>
                                            <p:fltVal val="0"/>
                                          </p:val>
                                        </p:tav>
                                      </p:tavLst>
                                    </p:anim>
                                    <p:animEffect transition="out" filter="fade">
                                      <p:cBhvr>
                                        <p:cTn id="66" dur="500"/>
                                        <p:tgtEl>
                                          <p:spTgt spid="59"/>
                                        </p:tgtEl>
                                      </p:cBhvr>
                                    </p:animEffect>
                                    <p:set>
                                      <p:cBhvr>
                                        <p:cTn id="67"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9" grpId="0" animBg="1"/>
      <p:bldP spid="5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362467" y="960999"/>
            <a:ext cx="2017876" cy="932133"/>
          </a:xfrm>
          <a:prstGeom prst="rect">
            <a:avLst/>
          </a:prstGeom>
        </p:spPr>
        <p:txBody>
          <a:bodyPr lIns="91425" tIns="91425" rIns="91425" bIns="91425" anchor="b" anchorCtr="0">
            <a:noAutofit/>
          </a:bodyPr>
          <a:lstStyle/>
          <a:p>
            <a:pPr algn="l"/>
            <a:r>
              <a:rPr lang="en" b="1" dirty="0"/>
              <a:t>Think of this</a:t>
            </a:r>
          </a:p>
        </p:txBody>
      </p:sp>
      <p:sp>
        <p:nvSpPr>
          <p:cNvPr id="5" name="Shape 101"/>
          <p:cNvSpPr txBox="1">
            <a:spLocks/>
          </p:cNvSpPr>
          <p:nvPr/>
        </p:nvSpPr>
        <p:spPr>
          <a:xfrm>
            <a:off x="2728686" y="493820"/>
            <a:ext cx="9038198" cy="448725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1pPr>
            <a:lvl2pPr marR="0" lvl="1"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2pPr>
            <a:lvl3pPr marR="0" lvl="2"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3pPr>
            <a:lvl4pPr marR="0" lvl="3"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4pPr>
            <a:lvl5pPr marR="0" lvl="4"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5pPr>
            <a:lvl6pPr marR="0" lvl="5"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6pPr>
            <a:lvl7pPr marR="0" lvl="6"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7pPr>
            <a:lvl8pPr marR="0" lvl="7"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8pPr>
            <a:lvl9pPr marR="0" lvl="8"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9pPr>
          </a:lstStyle>
          <a:p>
            <a:pPr algn="l">
              <a:spcAft>
                <a:spcPts val="600"/>
              </a:spcAft>
            </a:pPr>
            <a:r>
              <a:rPr lang="en-PH" sz="2800" b="0" i="1" dirty="0"/>
              <a:t>A teacher wants to conduct an action research in order to determine the effectiveness of home-based family counseling on the attendance of students. Of her 56 students, she has selected 20 whose residences are within a kilometer’s radius from the school.</a:t>
            </a:r>
          </a:p>
          <a:p>
            <a:pPr algn="l">
              <a:spcAft>
                <a:spcPts val="600"/>
              </a:spcAft>
            </a:pPr>
            <a:endParaRPr lang="en-PH" sz="2800" b="0" i="1" dirty="0"/>
          </a:p>
          <a:p>
            <a:pPr algn="l">
              <a:spcAft>
                <a:spcPts val="600"/>
              </a:spcAft>
            </a:pPr>
            <a:r>
              <a:rPr lang="en-PH" sz="2800" b="0" i="1" dirty="0"/>
              <a:t>What sampling technique did the teacher use?</a:t>
            </a:r>
          </a:p>
          <a:p>
            <a:pPr algn="l">
              <a:spcAft>
                <a:spcPts val="600"/>
              </a:spcAft>
            </a:pPr>
            <a:r>
              <a:rPr lang="en-PH" sz="2800" b="0" i="1" dirty="0"/>
              <a:t>Do you agree on the strategy she has employed?</a:t>
            </a:r>
          </a:p>
        </p:txBody>
      </p:sp>
    </p:spTree>
    <p:extLst>
      <p:ext uri="{BB962C8B-B14F-4D97-AF65-F5344CB8AC3E}">
        <p14:creationId xmlns:p14="http://schemas.microsoft.com/office/powerpoint/2010/main" val="132283552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p:tgtEl>
                                          <p:spTgt spid="5">
                                            <p:txEl>
                                              <p:pRg st="2" end="2"/>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p:tgtEl>
                                          <p:spTgt spid="5">
                                            <p:txEl>
                                              <p:pRg st="3" end="3"/>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509611" y="601580"/>
            <a:ext cx="8353525" cy="5674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457200" indent="-457200">
              <a:spcAft>
                <a:spcPts val="1200"/>
              </a:spcAft>
              <a:buFont typeface="Wingdings" panose="05000000000000000000" pitchFamily="2" charset="2"/>
              <a:buChar char="ü"/>
            </a:pPr>
            <a:r>
              <a:rPr lang="en-PH" sz="2800" dirty="0">
                <a:solidFill>
                  <a:schemeClr val="tx1"/>
                </a:solidFill>
              </a:rPr>
              <a:t>This refers to the questionnaire or data gathering tool to be constructed, validated and administered. </a:t>
            </a:r>
          </a:p>
          <a:p>
            <a:pPr marL="457200" indent="-457200">
              <a:spcAft>
                <a:spcPts val="1200"/>
              </a:spcAft>
              <a:buFont typeface="Wingdings" panose="05000000000000000000" pitchFamily="2" charset="2"/>
              <a:buChar char="ü"/>
            </a:pPr>
            <a:r>
              <a:rPr lang="en-PH" sz="2800" dirty="0">
                <a:solidFill>
                  <a:schemeClr val="tx1"/>
                </a:solidFill>
              </a:rPr>
              <a:t>If the instrument is prepared by the researcher, it should be tested for validity and reliability. However, if the instrument is standardized, the student should indicate its description as to its items, scoring and qualification. </a:t>
            </a:r>
          </a:p>
          <a:p>
            <a:pPr marL="457200" indent="-457200">
              <a:spcAft>
                <a:spcPts val="1200"/>
              </a:spcAft>
              <a:buFont typeface="Wingdings" panose="05000000000000000000" pitchFamily="2" charset="2"/>
              <a:buChar char="ü"/>
            </a:pPr>
            <a:r>
              <a:rPr lang="en-PH" sz="2800" dirty="0">
                <a:solidFill>
                  <a:schemeClr val="tx1"/>
                </a:solidFill>
              </a:rPr>
              <a:t>The researcher must explain its parts, and how the instrument will be validated. The instrument to be used should be appended (except for standardized). </a:t>
            </a: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The Instrument</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875754"/>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 calcmode="lin" valueType="num">
                                      <p:cBhvr additive="base">
                                        <p:cTn id="46" dur="500"/>
                                        <p:tgtEl>
                                          <p:spTgt spid="19">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9">
                                            <p:txEl>
                                              <p:pRg st="2" end="2"/>
                                            </p:txEl>
                                          </p:spTgt>
                                        </p:tgtEl>
                                        <p:attrNameLst>
                                          <p:attrName>style.visibility</p:attrName>
                                        </p:attrNameLst>
                                      </p:cBhvr>
                                      <p:to>
                                        <p:strVal val="visible"/>
                                      </p:to>
                                    </p:set>
                                    <p:anim calcmode="lin" valueType="num">
                                      <p:cBhvr additive="base">
                                        <p:cTn id="52" dur="500"/>
                                        <p:tgtEl>
                                          <p:spTgt spid="19">
                                            <p:txEl>
                                              <p:pRg st="2" end="2"/>
                                            </p:txEl>
                                          </p:spTgt>
                                        </p:tgtEl>
                                        <p:attrNameLst>
                                          <p:attrName>ppt_x</p:attrName>
                                        </p:attrNameLst>
                                      </p:cBhvr>
                                      <p:tavLst>
                                        <p:tav tm="0">
                                          <p:val>
                                            <p:strVal val="#ppt_x-#ppt_w*1.125000"/>
                                          </p:val>
                                        </p:tav>
                                        <p:tav tm="100000">
                                          <p:val>
                                            <p:strVal val="#ppt_x"/>
                                          </p:val>
                                        </p:tav>
                                      </p:tavLst>
                                    </p:anim>
                                    <p:animEffect transition="in" filter="wipe(right)">
                                      <p:cBhvr>
                                        <p:cTn id="5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5" grpId="0" animBg="1"/>
      <p:bldP spid="6"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509611" y="601580"/>
            <a:ext cx="8353525" cy="5674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1200"/>
              </a:spcAft>
              <a:buNone/>
            </a:pPr>
            <a:r>
              <a:rPr lang="en-PH" sz="2800" dirty="0">
                <a:solidFill>
                  <a:schemeClr val="tx1"/>
                </a:solidFill>
              </a:rPr>
              <a:t>CRITERIA for CHOOSING a GOOD INSTRUMENT</a:t>
            </a:r>
          </a:p>
          <a:p>
            <a:pPr marL="457200" indent="-457200">
              <a:spcAft>
                <a:spcPts val="1200"/>
              </a:spcAft>
              <a:buFont typeface="Wingdings" panose="05000000000000000000" pitchFamily="2" charset="2"/>
              <a:buChar char="ü"/>
            </a:pPr>
            <a:r>
              <a:rPr lang="en-PH" sz="2800" dirty="0">
                <a:solidFill>
                  <a:schemeClr val="tx1"/>
                </a:solidFill>
              </a:rPr>
              <a:t>Is it recent?</a:t>
            </a:r>
          </a:p>
          <a:p>
            <a:pPr marL="457200" indent="-457200">
              <a:spcAft>
                <a:spcPts val="1200"/>
              </a:spcAft>
              <a:buFont typeface="Wingdings" panose="05000000000000000000" pitchFamily="2" charset="2"/>
              <a:buChar char="ü"/>
            </a:pPr>
            <a:r>
              <a:rPr lang="en-PH" sz="2800" dirty="0">
                <a:solidFill>
                  <a:schemeClr val="tx1"/>
                </a:solidFill>
              </a:rPr>
              <a:t>Is it widely cited? Are reviews available?</a:t>
            </a:r>
          </a:p>
          <a:p>
            <a:pPr marL="457200" indent="-457200">
              <a:spcAft>
                <a:spcPts val="1200"/>
              </a:spcAft>
              <a:buFont typeface="Wingdings" panose="05000000000000000000" pitchFamily="2" charset="2"/>
              <a:buChar char="ü"/>
            </a:pPr>
            <a:r>
              <a:rPr lang="en-PH" sz="2800" dirty="0">
                <a:solidFill>
                  <a:schemeClr val="tx1"/>
                </a:solidFill>
              </a:rPr>
              <a:t>Is it reliable?</a:t>
            </a:r>
          </a:p>
          <a:p>
            <a:pPr marL="457200" indent="-457200">
              <a:spcAft>
                <a:spcPts val="1200"/>
              </a:spcAft>
              <a:buFont typeface="Wingdings" panose="05000000000000000000" pitchFamily="2" charset="2"/>
              <a:buChar char="ü"/>
            </a:pPr>
            <a:r>
              <a:rPr lang="en-PH" sz="2800" dirty="0">
                <a:solidFill>
                  <a:schemeClr val="tx1"/>
                </a:solidFill>
              </a:rPr>
              <a:t>Is it valid?</a:t>
            </a:r>
          </a:p>
          <a:p>
            <a:pPr marL="457200" indent="-457200">
              <a:spcAft>
                <a:spcPts val="1200"/>
              </a:spcAft>
              <a:buFont typeface="Wingdings" panose="05000000000000000000" pitchFamily="2" charset="2"/>
              <a:buChar char="ü"/>
            </a:pPr>
            <a:r>
              <a:rPr lang="en-PH" sz="2800" dirty="0">
                <a:solidFill>
                  <a:schemeClr val="tx1"/>
                </a:solidFill>
              </a:rPr>
              <a:t>Does the procedure for recording data fit the research questions in your study?</a:t>
            </a:r>
          </a:p>
          <a:p>
            <a:pPr marL="457200" indent="-457200">
              <a:spcAft>
                <a:spcPts val="1200"/>
              </a:spcAft>
              <a:buFont typeface="Wingdings" panose="05000000000000000000" pitchFamily="2" charset="2"/>
              <a:buChar char="ü"/>
            </a:pPr>
            <a:r>
              <a:rPr lang="en-PH" sz="2800" dirty="0">
                <a:solidFill>
                  <a:schemeClr val="tx1"/>
                </a:solidFill>
              </a:rPr>
              <a:t>Does the instrument contain accepted scales of measurement?</a:t>
            </a:r>
          </a:p>
          <a:p>
            <a:pPr algn="r">
              <a:spcAft>
                <a:spcPts val="1200"/>
              </a:spcAft>
              <a:buNone/>
            </a:pPr>
            <a:r>
              <a:rPr lang="en-PH" sz="2000" i="1" dirty="0">
                <a:solidFill>
                  <a:schemeClr val="tx1"/>
                </a:solidFill>
              </a:rPr>
              <a:t>Creswell, 2012</a:t>
            </a: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The Instrument</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94108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 calcmode="lin" valueType="num">
                                      <p:cBhvr additive="base">
                                        <p:cTn id="46" dur="500"/>
                                        <p:tgtEl>
                                          <p:spTgt spid="19">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9">
                                            <p:txEl>
                                              <p:pRg st="2" end="2"/>
                                            </p:txEl>
                                          </p:spTgt>
                                        </p:tgtEl>
                                        <p:attrNameLst>
                                          <p:attrName>style.visibility</p:attrName>
                                        </p:attrNameLst>
                                      </p:cBhvr>
                                      <p:to>
                                        <p:strVal val="visible"/>
                                      </p:to>
                                    </p:set>
                                    <p:anim calcmode="lin" valueType="num">
                                      <p:cBhvr additive="base">
                                        <p:cTn id="52" dur="500"/>
                                        <p:tgtEl>
                                          <p:spTgt spid="19">
                                            <p:txEl>
                                              <p:pRg st="2" end="2"/>
                                            </p:txEl>
                                          </p:spTgt>
                                        </p:tgtEl>
                                        <p:attrNameLst>
                                          <p:attrName>ppt_x</p:attrName>
                                        </p:attrNameLst>
                                      </p:cBhvr>
                                      <p:tavLst>
                                        <p:tav tm="0">
                                          <p:val>
                                            <p:strVal val="#ppt_x-#ppt_w*1.125000"/>
                                          </p:val>
                                        </p:tav>
                                        <p:tav tm="100000">
                                          <p:val>
                                            <p:strVal val="#ppt_x"/>
                                          </p:val>
                                        </p:tav>
                                      </p:tavLst>
                                    </p:anim>
                                    <p:animEffect transition="in" filter="wipe(right)">
                                      <p:cBhvr>
                                        <p:cTn id="53" dur="500"/>
                                        <p:tgtEl>
                                          <p:spTgt spid="1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19">
                                            <p:txEl>
                                              <p:pRg st="3" end="3"/>
                                            </p:txEl>
                                          </p:spTgt>
                                        </p:tgtEl>
                                        <p:attrNameLst>
                                          <p:attrName>style.visibility</p:attrName>
                                        </p:attrNameLst>
                                      </p:cBhvr>
                                      <p:to>
                                        <p:strVal val="visible"/>
                                      </p:to>
                                    </p:set>
                                    <p:anim calcmode="lin" valueType="num">
                                      <p:cBhvr additive="base">
                                        <p:cTn id="58" dur="500"/>
                                        <p:tgtEl>
                                          <p:spTgt spid="19">
                                            <p:txEl>
                                              <p:pRg st="3" end="3"/>
                                            </p:txEl>
                                          </p:spTgt>
                                        </p:tgtEl>
                                        <p:attrNameLst>
                                          <p:attrName>ppt_x</p:attrName>
                                        </p:attrNameLst>
                                      </p:cBhvr>
                                      <p:tavLst>
                                        <p:tav tm="0">
                                          <p:val>
                                            <p:strVal val="#ppt_x-#ppt_w*1.125000"/>
                                          </p:val>
                                        </p:tav>
                                        <p:tav tm="100000">
                                          <p:val>
                                            <p:strVal val="#ppt_x"/>
                                          </p:val>
                                        </p:tav>
                                      </p:tavLst>
                                    </p:anim>
                                    <p:animEffect transition="in" filter="wipe(right)">
                                      <p:cBhvr>
                                        <p:cTn id="59" dur="500"/>
                                        <p:tgtEl>
                                          <p:spTgt spid="19">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8" fill="hold" grpId="0" nodeType="clickEffect">
                                  <p:stCondLst>
                                    <p:cond delay="0"/>
                                  </p:stCondLst>
                                  <p:childTnLst>
                                    <p:set>
                                      <p:cBhvr>
                                        <p:cTn id="63" dur="1" fill="hold">
                                          <p:stCondLst>
                                            <p:cond delay="0"/>
                                          </p:stCondLst>
                                        </p:cTn>
                                        <p:tgtEl>
                                          <p:spTgt spid="19">
                                            <p:txEl>
                                              <p:pRg st="4" end="4"/>
                                            </p:txEl>
                                          </p:spTgt>
                                        </p:tgtEl>
                                        <p:attrNameLst>
                                          <p:attrName>style.visibility</p:attrName>
                                        </p:attrNameLst>
                                      </p:cBhvr>
                                      <p:to>
                                        <p:strVal val="visible"/>
                                      </p:to>
                                    </p:set>
                                    <p:anim calcmode="lin" valueType="num">
                                      <p:cBhvr additive="base">
                                        <p:cTn id="64" dur="500"/>
                                        <p:tgtEl>
                                          <p:spTgt spid="19">
                                            <p:txEl>
                                              <p:pRg st="4" end="4"/>
                                            </p:txEl>
                                          </p:spTgt>
                                        </p:tgtEl>
                                        <p:attrNameLst>
                                          <p:attrName>ppt_x</p:attrName>
                                        </p:attrNameLst>
                                      </p:cBhvr>
                                      <p:tavLst>
                                        <p:tav tm="0">
                                          <p:val>
                                            <p:strVal val="#ppt_x-#ppt_w*1.125000"/>
                                          </p:val>
                                        </p:tav>
                                        <p:tav tm="100000">
                                          <p:val>
                                            <p:strVal val="#ppt_x"/>
                                          </p:val>
                                        </p:tav>
                                      </p:tavLst>
                                    </p:anim>
                                    <p:animEffect transition="in" filter="wipe(right)">
                                      <p:cBhvr>
                                        <p:cTn id="65" dur="500"/>
                                        <p:tgtEl>
                                          <p:spTgt spid="19">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8" fill="hold" grpId="0" nodeType="clickEffect">
                                  <p:stCondLst>
                                    <p:cond delay="0"/>
                                  </p:stCondLst>
                                  <p:childTnLst>
                                    <p:set>
                                      <p:cBhvr>
                                        <p:cTn id="69" dur="1" fill="hold">
                                          <p:stCondLst>
                                            <p:cond delay="0"/>
                                          </p:stCondLst>
                                        </p:cTn>
                                        <p:tgtEl>
                                          <p:spTgt spid="19">
                                            <p:txEl>
                                              <p:pRg st="5" end="5"/>
                                            </p:txEl>
                                          </p:spTgt>
                                        </p:tgtEl>
                                        <p:attrNameLst>
                                          <p:attrName>style.visibility</p:attrName>
                                        </p:attrNameLst>
                                      </p:cBhvr>
                                      <p:to>
                                        <p:strVal val="visible"/>
                                      </p:to>
                                    </p:set>
                                    <p:anim calcmode="lin" valueType="num">
                                      <p:cBhvr additive="base">
                                        <p:cTn id="70" dur="500"/>
                                        <p:tgtEl>
                                          <p:spTgt spid="19">
                                            <p:txEl>
                                              <p:pRg st="5" end="5"/>
                                            </p:txEl>
                                          </p:spTgt>
                                        </p:tgtEl>
                                        <p:attrNameLst>
                                          <p:attrName>ppt_x</p:attrName>
                                        </p:attrNameLst>
                                      </p:cBhvr>
                                      <p:tavLst>
                                        <p:tav tm="0">
                                          <p:val>
                                            <p:strVal val="#ppt_x-#ppt_w*1.125000"/>
                                          </p:val>
                                        </p:tav>
                                        <p:tav tm="100000">
                                          <p:val>
                                            <p:strVal val="#ppt_x"/>
                                          </p:val>
                                        </p:tav>
                                      </p:tavLst>
                                    </p:anim>
                                    <p:animEffect transition="in" filter="wipe(right)">
                                      <p:cBhvr>
                                        <p:cTn id="71" dur="500"/>
                                        <p:tgtEl>
                                          <p:spTgt spid="19">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8" fill="hold" grpId="0" nodeType="clickEffect">
                                  <p:stCondLst>
                                    <p:cond delay="0"/>
                                  </p:stCondLst>
                                  <p:childTnLst>
                                    <p:set>
                                      <p:cBhvr>
                                        <p:cTn id="75" dur="1" fill="hold">
                                          <p:stCondLst>
                                            <p:cond delay="0"/>
                                          </p:stCondLst>
                                        </p:cTn>
                                        <p:tgtEl>
                                          <p:spTgt spid="19">
                                            <p:txEl>
                                              <p:pRg st="6" end="6"/>
                                            </p:txEl>
                                          </p:spTgt>
                                        </p:tgtEl>
                                        <p:attrNameLst>
                                          <p:attrName>style.visibility</p:attrName>
                                        </p:attrNameLst>
                                      </p:cBhvr>
                                      <p:to>
                                        <p:strVal val="visible"/>
                                      </p:to>
                                    </p:set>
                                    <p:anim calcmode="lin" valueType="num">
                                      <p:cBhvr additive="base">
                                        <p:cTn id="76" dur="500"/>
                                        <p:tgtEl>
                                          <p:spTgt spid="19">
                                            <p:txEl>
                                              <p:pRg st="6" end="6"/>
                                            </p:txEl>
                                          </p:spTgt>
                                        </p:tgtEl>
                                        <p:attrNameLst>
                                          <p:attrName>ppt_x</p:attrName>
                                        </p:attrNameLst>
                                      </p:cBhvr>
                                      <p:tavLst>
                                        <p:tav tm="0">
                                          <p:val>
                                            <p:strVal val="#ppt_x-#ppt_w*1.125000"/>
                                          </p:val>
                                        </p:tav>
                                        <p:tav tm="100000">
                                          <p:val>
                                            <p:strVal val="#ppt_x"/>
                                          </p:val>
                                        </p:tav>
                                      </p:tavLst>
                                    </p:anim>
                                    <p:animEffect transition="in" filter="wipe(right)">
                                      <p:cBhvr>
                                        <p:cTn id="77" dur="500"/>
                                        <p:tgtEl>
                                          <p:spTgt spid="19">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8" fill="hold" grpId="0" nodeType="clickEffect">
                                  <p:stCondLst>
                                    <p:cond delay="0"/>
                                  </p:stCondLst>
                                  <p:childTnLst>
                                    <p:set>
                                      <p:cBhvr>
                                        <p:cTn id="81" dur="1" fill="hold">
                                          <p:stCondLst>
                                            <p:cond delay="0"/>
                                          </p:stCondLst>
                                        </p:cTn>
                                        <p:tgtEl>
                                          <p:spTgt spid="19">
                                            <p:txEl>
                                              <p:pRg st="7" end="7"/>
                                            </p:txEl>
                                          </p:spTgt>
                                        </p:tgtEl>
                                        <p:attrNameLst>
                                          <p:attrName>style.visibility</p:attrName>
                                        </p:attrNameLst>
                                      </p:cBhvr>
                                      <p:to>
                                        <p:strVal val="visible"/>
                                      </p:to>
                                    </p:set>
                                    <p:anim calcmode="lin" valueType="num">
                                      <p:cBhvr additive="base">
                                        <p:cTn id="82" dur="500"/>
                                        <p:tgtEl>
                                          <p:spTgt spid="19">
                                            <p:txEl>
                                              <p:pRg st="7" end="7"/>
                                            </p:txEl>
                                          </p:spTgt>
                                        </p:tgtEl>
                                        <p:attrNameLst>
                                          <p:attrName>ppt_x</p:attrName>
                                        </p:attrNameLst>
                                      </p:cBhvr>
                                      <p:tavLst>
                                        <p:tav tm="0">
                                          <p:val>
                                            <p:strVal val="#ppt_x-#ppt_w*1.125000"/>
                                          </p:val>
                                        </p:tav>
                                        <p:tav tm="100000">
                                          <p:val>
                                            <p:strVal val="#ppt_x"/>
                                          </p:val>
                                        </p:tav>
                                      </p:tavLst>
                                    </p:anim>
                                    <p:animEffect transition="in" filter="wipe(right)">
                                      <p:cBhvr>
                                        <p:cTn id="83" dur="5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5" grpId="0" animBg="1"/>
      <p:bldP spid="6"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374688" y="946484"/>
            <a:ext cx="7001251" cy="932133"/>
          </a:xfrm>
          <a:prstGeom prst="rect">
            <a:avLst/>
          </a:prstGeom>
        </p:spPr>
        <p:txBody>
          <a:bodyPr lIns="91425" tIns="91425" rIns="91425" bIns="91425" anchor="b" anchorCtr="0">
            <a:noAutofit/>
          </a:bodyPr>
          <a:lstStyle/>
          <a:p>
            <a:pPr algn="l"/>
            <a:r>
              <a:rPr lang="en" b="1" dirty="0"/>
              <a:t>Think </a:t>
            </a:r>
            <a:br>
              <a:rPr lang="en" b="1" dirty="0"/>
            </a:br>
            <a:r>
              <a:rPr lang="en" b="1" dirty="0"/>
              <a:t>of this</a:t>
            </a:r>
          </a:p>
        </p:txBody>
      </p:sp>
      <p:sp>
        <p:nvSpPr>
          <p:cNvPr id="5" name="Shape 101"/>
          <p:cNvSpPr txBox="1">
            <a:spLocks/>
          </p:cNvSpPr>
          <p:nvPr/>
        </p:nvSpPr>
        <p:spPr>
          <a:xfrm>
            <a:off x="2510971" y="493820"/>
            <a:ext cx="9255913" cy="448725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1pPr>
            <a:lvl2pPr marR="0" lvl="1"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2pPr>
            <a:lvl3pPr marR="0" lvl="2"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3pPr>
            <a:lvl4pPr marR="0" lvl="3"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4pPr>
            <a:lvl5pPr marR="0" lvl="4"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5pPr>
            <a:lvl6pPr marR="0" lvl="5"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6pPr>
            <a:lvl7pPr marR="0" lvl="6"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7pPr>
            <a:lvl8pPr marR="0" lvl="7"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8pPr>
            <a:lvl9pPr marR="0" lvl="8"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9pPr>
          </a:lstStyle>
          <a:p>
            <a:pPr algn="l">
              <a:spcAft>
                <a:spcPts val="600"/>
              </a:spcAft>
            </a:pPr>
            <a:r>
              <a:rPr lang="en-PH" b="0" i="1" dirty="0"/>
              <a:t>A group of Grade 12 students is doing a research to know if Facebook can be used to encourage SHS students to discuss more actively their lessons in Math.</a:t>
            </a:r>
          </a:p>
          <a:p>
            <a:pPr algn="l">
              <a:spcAft>
                <a:spcPts val="600"/>
              </a:spcAft>
            </a:pPr>
            <a:r>
              <a:rPr lang="en-PH" b="0" i="1" dirty="0"/>
              <a:t>They decided to do a series of activities by posting several problems on Facebook and asking students to freely discuss by commenting on the problem.</a:t>
            </a:r>
          </a:p>
          <a:p>
            <a:pPr algn="l">
              <a:spcAft>
                <a:spcPts val="600"/>
              </a:spcAft>
            </a:pPr>
            <a:r>
              <a:rPr lang="en-PH" b="0" i="1" dirty="0"/>
              <a:t>To assess how effective this activity was, they required their participants to “like” the Facebook post if they feel like doing so.</a:t>
            </a:r>
          </a:p>
          <a:p>
            <a:pPr algn="l">
              <a:spcAft>
                <a:spcPts val="600"/>
              </a:spcAft>
            </a:pPr>
            <a:r>
              <a:rPr lang="en-PH" b="0" i="1" dirty="0"/>
              <a:t>It was found out that of the 100 participants, 95 “liked” the post.</a:t>
            </a:r>
          </a:p>
          <a:p>
            <a:pPr algn="l">
              <a:spcAft>
                <a:spcPts val="600"/>
              </a:spcAft>
            </a:pPr>
            <a:r>
              <a:rPr lang="en-PH" b="0" i="1" dirty="0"/>
              <a:t> The group therefore concluded that Facebook is an effective way to encourage active discussion.</a:t>
            </a:r>
          </a:p>
        </p:txBody>
      </p:sp>
    </p:spTree>
    <p:extLst>
      <p:ext uri="{BB962C8B-B14F-4D97-AF65-F5344CB8AC3E}">
        <p14:creationId xmlns:p14="http://schemas.microsoft.com/office/powerpoint/2010/main" val="104512770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5">
                                            <p:txEl>
                                              <p:pRg st="0" end="0"/>
                                            </p:txEl>
                                          </p:spTgt>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p:tgtEl>
                                          <p:spTgt spid="5">
                                            <p:txEl>
                                              <p:pRg st="1" end="1"/>
                                            </p:txEl>
                                          </p:spTgt>
                                        </p:tgtEl>
                                        <p:attrNameLst>
                                          <p:attrName>ppt_x</p:attrName>
                                        </p:attrNameLst>
                                      </p:cBhvr>
                                      <p:tavLst>
                                        <p:tav tm="0">
                                          <p:val>
                                            <p:strVal val="#ppt_x-#ppt_w*1.125000"/>
                                          </p:val>
                                        </p:tav>
                                        <p:tav tm="100000">
                                          <p:val>
                                            <p:strVal val="#ppt_x"/>
                                          </p:val>
                                        </p:tav>
                                      </p:tavLst>
                                    </p:anim>
                                    <p:animEffect transition="in" filter="wipe(right)">
                                      <p:cBhvr>
                                        <p:cTn id="18" dur="500"/>
                                        <p:tgtEl>
                                          <p:spTgt spid="5">
                                            <p:txEl>
                                              <p:pRg st="1" end="1"/>
                                            </p:txEl>
                                          </p:spTgt>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p:tgtEl>
                                          <p:spTgt spid="5">
                                            <p:txEl>
                                              <p:pRg st="2" end="2"/>
                                            </p:txEl>
                                          </p:spTgt>
                                        </p:tgtEl>
                                        <p:attrNameLst>
                                          <p:attrName>ppt_x</p:attrName>
                                        </p:attrNameLst>
                                      </p:cBhvr>
                                      <p:tavLst>
                                        <p:tav tm="0">
                                          <p:val>
                                            <p:strVal val="#ppt_x-#ppt_w*1.125000"/>
                                          </p:val>
                                        </p:tav>
                                        <p:tav tm="100000">
                                          <p:val>
                                            <p:strVal val="#ppt_x"/>
                                          </p:val>
                                        </p:tav>
                                      </p:tavLst>
                                    </p:anim>
                                    <p:animEffect transition="in" filter="wipe(right)">
                                      <p:cBhvr>
                                        <p:cTn id="23" dur="500"/>
                                        <p:tgtEl>
                                          <p:spTgt spid="5">
                                            <p:txEl>
                                              <p:pRg st="2" end="2"/>
                                            </p:txEl>
                                          </p:spTgt>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p:tgtEl>
                                          <p:spTgt spid="5">
                                            <p:txEl>
                                              <p:pRg st="3" end="3"/>
                                            </p:txEl>
                                          </p:spTgt>
                                        </p:tgtEl>
                                        <p:attrNameLst>
                                          <p:attrName>ppt_x</p:attrName>
                                        </p:attrNameLst>
                                      </p:cBhvr>
                                      <p:tavLst>
                                        <p:tav tm="0">
                                          <p:val>
                                            <p:strVal val="#ppt_x-#ppt_w*1.125000"/>
                                          </p:val>
                                        </p:tav>
                                        <p:tav tm="100000">
                                          <p:val>
                                            <p:strVal val="#ppt_x"/>
                                          </p:val>
                                        </p:tav>
                                      </p:tavLst>
                                    </p:anim>
                                    <p:animEffect transition="in" filter="wipe(right)">
                                      <p:cBhvr>
                                        <p:cTn id="28" dur="500"/>
                                        <p:tgtEl>
                                          <p:spTgt spid="5">
                                            <p:txEl>
                                              <p:pRg st="3" end="3"/>
                                            </p:txEl>
                                          </p:spTgt>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p:tgtEl>
                                          <p:spTgt spid="5">
                                            <p:txEl>
                                              <p:pRg st="4" end="4"/>
                                            </p:txEl>
                                          </p:spTgt>
                                        </p:tgtEl>
                                        <p:attrNameLst>
                                          <p:attrName>ppt_x</p:attrName>
                                        </p:attrNameLst>
                                      </p:cBhvr>
                                      <p:tavLst>
                                        <p:tav tm="0">
                                          <p:val>
                                            <p:strVal val="#ppt_x-#ppt_w*1.125000"/>
                                          </p:val>
                                        </p:tav>
                                        <p:tav tm="100000">
                                          <p:val>
                                            <p:strVal val="#ppt_x"/>
                                          </p:val>
                                        </p:tav>
                                      </p:tavLst>
                                    </p:anim>
                                    <p:animEffect transition="in" filter="wipe(right)">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Validity and Reliability</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ape 109"/>
          <p:cNvSpPr txBox="1">
            <a:spLocks/>
          </p:cNvSpPr>
          <p:nvPr/>
        </p:nvSpPr>
        <p:spPr>
          <a:xfrm>
            <a:off x="7315199" y="2076878"/>
            <a:ext cx="3066954" cy="4077178"/>
          </a:xfrm>
          <a:prstGeom prst="rect">
            <a:avLst/>
          </a:prstGeom>
          <a:gradFill flip="none" rotWithShape="1">
            <a:gsLst>
              <a:gs pos="0">
                <a:srgbClr val="00B050">
                  <a:shade val="30000"/>
                  <a:satMod val="115000"/>
                  <a:alpha val="85000"/>
                </a:srgbClr>
              </a:gs>
              <a:gs pos="98000">
                <a:srgbClr val="00B050">
                  <a:shade val="67500"/>
                  <a:satMod val="115000"/>
                  <a:alpha val="0"/>
                </a:srgbClr>
              </a:gs>
            </a:gsLst>
            <a:lin ang="16200000" scaled="1"/>
            <a:tileRect/>
          </a:grad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FFFFFF"/>
              </a:buClr>
              <a:buSzPct val="100000"/>
              <a:buFont typeface="Nixie One"/>
              <a:buNone/>
              <a:defRPr sz="2800" b="1" i="0" u="none" strike="noStrike" cap="none" baseline="0">
                <a:solidFill>
                  <a:srgbClr val="FFFFFF"/>
                </a:solidFill>
                <a:latin typeface="Nixie One"/>
                <a:ea typeface="Nixie One"/>
                <a:cs typeface="Nixie One"/>
                <a:sym typeface="Nixie One"/>
                <a:rtl val="0"/>
              </a:defRPr>
            </a:lvl1pPr>
            <a:lvl2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2pPr>
            <a:lvl3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3pPr>
            <a:lvl4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4pPr>
            <a:lvl5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5pPr>
            <a:lvl6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6pPr>
            <a:lvl7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7pPr>
            <a:lvl8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8pPr>
            <a:lvl9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9pPr>
          </a:lstStyle>
          <a:p>
            <a:pPr algn="ctr"/>
            <a:endParaRPr lang="en" b="0" dirty="0">
              <a:solidFill>
                <a:schemeClr val="tx1"/>
              </a:solidFill>
              <a:latin typeface="Lato" panose="020B0604020202020204" charset="0"/>
            </a:endParaRPr>
          </a:p>
          <a:p>
            <a:pPr algn="ctr"/>
            <a:endParaRPr lang="en-US" sz="2400" b="0" dirty="0">
              <a:solidFill>
                <a:schemeClr val="tx1"/>
              </a:solidFill>
              <a:latin typeface="Lato" panose="020B0604020202020204" charset="0"/>
            </a:endParaRPr>
          </a:p>
          <a:p>
            <a:pPr algn="ctr"/>
            <a:r>
              <a:rPr lang="en-US" sz="2400" b="0" dirty="0">
                <a:solidFill>
                  <a:schemeClr val="tx1"/>
                </a:solidFill>
                <a:latin typeface="Lato" panose="020B0604020202020204" charset="0"/>
              </a:rPr>
              <a:t>the development of sound evidence to demonstrate that the test interpretation matches its proposed use.</a:t>
            </a:r>
            <a:endParaRPr lang="en" sz="2400" b="0" dirty="0">
              <a:solidFill>
                <a:schemeClr val="tx1"/>
              </a:solidFill>
              <a:latin typeface="Lato" panose="020B0604020202020204" charset="0"/>
            </a:endParaRPr>
          </a:p>
        </p:txBody>
      </p:sp>
      <p:sp>
        <p:nvSpPr>
          <p:cNvPr id="17" name="Shape 16"/>
          <p:cNvSpPr/>
          <p:nvPr/>
        </p:nvSpPr>
        <p:spPr>
          <a:xfrm>
            <a:off x="4248244" y="1015891"/>
            <a:ext cx="6133909" cy="1704879"/>
          </a:xfrm>
          <a:prstGeom prst="leftRightRibbon">
            <a:avLst/>
          </a:prstGeom>
          <a:gradFill flip="none" rotWithShape="1">
            <a:gsLst>
              <a:gs pos="42000">
                <a:srgbClr val="00B0F0">
                  <a:alpha val="50000"/>
                </a:srgbClr>
              </a:gs>
              <a:gs pos="54000">
                <a:srgbClr val="00B050">
                  <a:alpha val="50000"/>
                </a:srgbClr>
              </a:gs>
            </a:gsLst>
            <a:lin ang="0" scaled="1"/>
            <a:tileRect/>
          </a:gra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sp>
        <p:nvSpPr>
          <p:cNvPr id="18" name="Freeform 6"/>
          <p:cNvSpPr/>
          <p:nvPr/>
        </p:nvSpPr>
        <p:spPr>
          <a:xfrm>
            <a:off x="4984313" y="1314244"/>
            <a:ext cx="2024190" cy="835390"/>
          </a:xfrm>
          <a:custGeom>
            <a:avLst/>
            <a:gdLst>
              <a:gd name="connsiteX0" fmla="*/ 0 w 1783715"/>
              <a:gd name="connsiteY0" fmla="*/ 0 h 1059418"/>
              <a:gd name="connsiteX1" fmla="*/ 1783715 w 1783715"/>
              <a:gd name="connsiteY1" fmla="*/ 0 h 1059418"/>
              <a:gd name="connsiteX2" fmla="*/ 1783715 w 1783715"/>
              <a:gd name="connsiteY2" fmla="*/ 1059418 h 1059418"/>
              <a:gd name="connsiteX3" fmla="*/ 0 w 1783715"/>
              <a:gd name="connsiteY3" fmla="*/ 1059418 h 1059418"/>
              <a:gd name="connsiteX4" fmla="*/ 0 w 1783715"/>
              <a:gd name="connsiteY4" fmla="*/ 0 h 105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715" h="1059418">
                <a:moveTo>
                  <a:pt x="0" y="0"/>
                </a:moveTo>
                <a:lnTo>
                  <a:pt x="1783715" y="0"/>
                </a:lnTo>
                <a:lnTo>
                  <a:pt x="1783715" y="1059418"/>
                </a:lnTo>
                <a:lnTo>
                  <a:pt x="0" y="1059418"/>
                </a:lnTo>
                <a:lnTo>
                  <a:pt x="0" y="0"/>
                </a:lnTo>
                <a:close/>
              </a:path>
            </a:pathLst>
          </a:custGeom>
          <a:noFill/>
          <a:ln>
            <a:noFill/>
          </a:ln>
          <a:sp3d/>
        </p:spPr>
        <p:style>
          <a:lnRef idx="3">
            <a:scrgbClr r="0" g="0" b="0"/>
          </a:lnRef>
          <a:fillRef idx="1">
            <a:scrgbClr r="0" g="0" b="0"/>
          </a:fillRef>
          <a:effectRef idx="1">
            <a:schemeClr val="accent4">
              <a:hueOff val="0"/>
              <a:satOff val="0"/>
              <a:lumOff val="0"/>
              <a:alphaOff val="0"/>
            </a:schemeClr>
          </a:effectRef>
          <a:fontRef idx="minor">
            <a:schemeClr val="lt1"/>
          </a:fontRef>
        </p:style>
        <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Lato" panose="020B0604020202020204" charset="0"/>
              </a:rPr>
              <a:t>RELIABILITY</a:t>
            </a:r>
          </a:p>
        </p:txBody>
      </p:sp>
      <p:sp>
        <p:nvSpPr>
          <p:cNvPr id="20" name="Freeform 8"/>
          <p:cNvSpPr/>
          <p:nvPr/>
        </p:nvSpPr>
        <p:spPr>
          <a:xfrm>
            <a:off x="7315199" y="1587025"/>
            <a:ext cx="2392225" cy="835390"/>
          </a:xfrm>
          <a:custGeom>
            <a:avLst/>
            <a:gdLst>
              <a:gd name="connsiteX0" fmla="*/ 0 w 2108027"/>
              <a:gd name="connsiteY0" fmla="*/ 0 h 1059418"/>
              <a:gd name="connsiteX1" fmla="*/ 2108027 w 2108027"/>
              <a:gd name="connsiteY1" fmla="*/ 0 h 1059418"/>
              <a:gd name="connsiteX2" fmla="*/ 2108027 w 2108027"/>
              <a:gd name="connsiteY2" fmla="*/ 1059418 h 1059418"/>
              <a:gd name="connsiteX3" fmla="*/ 0 w 2108027"/>
              <a:gd name="connsiteY3" fmla="*/ 1059418 h 1059418"/>
              <a:gd name="connsiteX4" fmla="*/ 0 w 2108027"/>
              <a:gd name="connsiteY4" fmla="*/ 0 h 105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027" h="1059418">
                <a:moveTo>
                  <a:pt x="0" y="0"/>
                </a:moveTo>
                <a:lnTo>
                  <a:pt x="2108027" y="0"/>
                </a:lnTo>
                <a:lnTo>
                  <a:pt x="2108027" y="1059418"/>
                </a:lnTo>
                <a:lnTo>
                  <a:pt x="0" y="1059418"/>
                </a:lnTo>
                <a:lnTo>
                  <a:pt x="0" y="0"/>
                </a:lnTo>
                <a:close/>
              </a:path>
            </a:pathLst>
          </a:custGeom>
          <a:noFill/>
          <a:ln>
            <a:noFill/>
          </a:ln>
          <a:sp3d/>
        </p:spPr>
        <p:style>
          <a:lnRef idx="3">
            <a:scrgbClr r="0" g="0" b="0"/>
          </a:lnRef>
          <a:fillRef idx="1">
            <a:scrgbClr r="0" g="0" b="0"/>
          </a:fillRef>
          <a:effectRef idx="1">
            <a:schemeClr val="accent4">
              <a:hueOff val="0"/>
              <a:satOff val="0"/>
              <a:lumOff val="0"/>
              <a:alphaOff val="0"/>
            </a:schemeClr>
          </a:effectRef>
          <a:fontRef idx="minor">
            <a:schemeClr val="lt1"/>
          </a:fontRef>
        </p:style>
        <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Lato" panose="020B0604020202020204" charset="0"/>
              </a:rPr>
              <a:t>VALIDITY</a:t>
            </a:r>
          </a:p>
        </p:txBody>
      </p:sp>
      <p:sp>
        <p:nvSpPr>
          <p:cNvPr id="21" name="Shape 109"/>
          <p:cNvSpPr txBox="1">
            <a:spLocks/>
          </p:cNvSpPr>
          <p:nvPr/>
        </p:nvSpPr>
        <p:spPr>
          <a:xfrm>
            <a:off x="4248244" y="1753259"/>
            <a:ext cx="3066955" cy="4400797"/>
          </a:xfrm>
          <a:prstGeom prst="rect">
            <a:avLst/>
          </a:prstGeom>
          <a:gradFill flip="none" rotWithShape="1">
            <a:gsLst>
              <a:gs pos="0">
                <a:srgbClr val="0070C0"/>
              </a:gs>
              <a:gs pos="98000">
                <a:srgbClr val="00B050">
                  <a:shade val="67500"/>
                  <a:satMod val="115000"/>
                  <a:alpha val="0"/>
                </a:srgbClr>
              </a:gs>
            </a:gsLst>
            <a:lin ang="16200000" scaled="1"/>
            <a:tileRect/>
          </a:grad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FFFFFF"/>
              </a:buClr>
              <a:buSzPct val="100000"/>
              <a:buFont typeface="Nixie One"/>
              <a:buNone/>
              <a:defRPr sz="2800" b="1" i="0" u="none" strike="noStrike" cap="none" baseline="0">
                <a:solidFill>
                  <a:srgbClr val="FFFFFF"/>
                </a:solidFill>
                <a:latin typeface="Nixie One"/>
                <a:ea typeface="Nixie One"/>
                <a:cs typeface="Nixie One"/>
                <a:sym typeface="Nixie One"/>
                <a:rtl val="0"/>
              </a:defRPr>
            </a:lvl1pPr>
            <a:lvl2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2pPr>
            <a:lvl3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3pPr>
            <a:lvl4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4pPr>
            <a:lvl5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5pPr>
            <a:lvl6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6pPr>
            <a:lvl7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7pPr>
            <a:lvl8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8pPr>
            <a:lvl9pPr marR="0" algn="l" rtl="0">
              <a:lnSpc>
                <a:spcPct val="100000"/>
              </a:lnSpc>
              <a:spcBef>
                <a:spcPts val="0"/>
              </a:spcBef>
              <a:spcAft>
                <a:spcPts val="0"/>
              </a:spcAft>
              <a:buClr>
                <a:srgbClr val="FFFFFF"/>
              </a:buClr>
              <a:buSzPct val="100000"/>
              <a:buFont typeface="Nixie One"/>
              <a:buNone/>
              <a:defRPr sz="3000" b="1" i="0" u="none" strike="noStrike" cap="none" baseline="0">
                <a:solidFill>
                  <a:srgbClr val="FFFFFF"/>
                </a:solidFill>
                <a:latin typeface="Nixie One"/>
                <a:ea typeface="Nixie One"/>
                <a:cs typeface="Nixie One"/>
                <a:sym typeface="Nixie One"/>
                <a:rtl val="0"/>
              </a:defRPr>
            </a:lvl9pPr>
          </a:lstStyle>
          <a:p>
            <a:pPr algn="ctr"/>
            <a:endParaRPr lang="en" b="0" dirty="0">
              <a:solidFill>
                <a:schemeClr val="tx1"/>
              </a:solidFill>
              <a:latin typeface="Lato" panose="020B0604020202020204" charset="0"/>
            </a:endParaRPr>
          </a:p>
          <a:p>
            <a:pPr algn="ctr"/>
            <a:endParaRPr lang="en-US" sz="2400" b="0" dirty="0">
              <a:solidFill>
                <a:schemeClr val="tx1"/>
              </a:solidFill>
              <a:latin typeface="Lato" panose="020B0604020202020204" charset="0"/>
            </a:endParaRPr>
          </a:p>
          <a:p>
            <a:pPr algn="ctr"/>
            <a:r>
              <a:rPr lang="en-US" sz="2400" b="0" dirty="0">
                <a:solidFill>
                  <a:schemeClr val="tx1"/>
                </a:solidFill>
                <a:latin typeface="Lato" panose="020B0604020202020204" charset="0"/>
              </a:rPr>
              <a:t>scores from an instrument are stable and consistent (nearly the same when researchers administer the instrument multiple times at different times)</a:t>
            </a:r>
            <a:endParaRPr lang="en" sz="2400" b="0" dirty="0">
              <a:solidFill>
                <a:schemeClr val="tx1"/>
              </a:solidFill>
              <a:latin typeface="Lato" panose="020B0604020202020204" charset="0"/>
            </a:endParaRPr>
          </a:p>
        </p:txBody>
      </p:sp>
    </p:spTree>
    <p:extLst>
      <p:ext uri="{BB962C8B-B14F-4D97-AF65-F5344CB8AC3E}">
        <p14:creationId xmlns:p14="http://schemas.microsoft.com/office/powerpoint/2010/main" val="1059273383"/>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par>
                          <p:cTn id="36" fill="hold">
                            <p:stCondLst>
                              <p:cond delay="1500"/>
                            </p:stCondLst>
                            <p:childTnLst>
                              <p:par>
                                <p:cTn id="37" presetID="16" presetClass="entr" presetSubtype="37"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500"/>
                                        <p:tgtEl>
                                          <p:spTgt spid="1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6" grpId="0" animBg="1"/>
      <p:bldP spid="18" grpId="0"/>
      <p:bldP spid="20" grpId="0"/>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Types of Validity</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p:cNvSpPr/>
          <p:nvPr/>
        </p:nvSpPr>
        <p:spPr>
          <a:xfrm>
            <a:off x="7133758" y="729430"/>
            <a:ext cx="2145169"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0195" tIns="291106" rIns="260196" bIns="291105" numCol="1" spcCol="1270" anchor="ctr" anchorCtr="0">
            <a:noAutofit/>
          </a:bodyPr>
          <a:lstStyle/>
          <a:p>
            <a:pPr marL="0" lvl="0" indent="0" algn="ctr" defTabSz="622300">
              <a:lnSpc>
                <a:spcPct val="90000"/>
              </a:lnSpc>
              <a:spcBef>
                <a:spcPct val="0"/>
              </a:spcBef>
              <a:spcAft>
                <a:spcPct val="35000"/>
              </a:spcAft>
              <a:buNone/>
            </a:pPr>
            <a:r>
              <a:rPr lang="en-US" sz="2400" kern="1200" dirty="0">
                <a:latin typeface="Lato" panose="020B0604020202020204" charset="0"/>
              </a:rPr>
              <a:t>Content Validity</a:t>
            </a:r>
          </a:p>
        </p:txBody>
      </p:sp>
      <p:sp>
        <p:nvSpPr>
          <p:cNvPr id="8" name="Freeform: Shape 7"/>
          <p:cNvSpPr/>
          <p:nvPr/>
        </p:nvSpPr>
        <p:spPr>
          <a:xfrm>
            <a:off x="5700150" y="723515"/>
            <a:ext cx="1327415"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marL="0" lvl="0" indent="0" algn="ctr" defTabSz="1600200">
              <a:lnSpc>
                <a:spcPct val="90000"/>
              </a:lnSpc>
              <a:spcBef>
                <a:spcPct val="0"/>
              </a:spcBef>
              <a:spcAft>
                <a:spcPct val="35000"/>
              </a:spcAft>
              <a:buNone/>
            </a:pPr>
            <a:endParaRPr lang="en-US" sz="3600" kern="1200">
              <a:latin typeface="Lato" panose="020B0604020202020204" charset="0"/>
            </a:endParaRPr>
          </a:p>
        </p:txBody>
      </p:sp>
      <p:sp>
        <p:nvSpPr>
          <p:cNvPr id="14" name="Freeform: Shape 13"/>
          <p:cNvSpPr/>
          <p:nvPr/>
        </p:nvSpPr>
        <p:spPr>
          <a:xfrm>
            <a:off x="5697655" y="2018584"/>
            <a:ext cx="2043968"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0195" tIns="291106" rIns="260196" bIns="291105" numCol="1" spcCol="1270" anchor="ctr" anchorCtr="0">
            <a:noAutofit/>
          </a:bodyPr>
          <a:lstStyle/>
          <a:p>
            <a:pPr marL="0" lvl="0" indent="0" algn="ctr" defTabSz="622300">
              <a:lnSpc>
                <a:spcPct val="90000"/>
              </a:lnSpc>
              <a:spcBef>
                <a:spcPct val="0"/>
              </a:spcBef>
              <a:spcAft>
                <a:spcPct val="35000"/>
              </a:spcAft>
              <a:buNone/>
            </a:pPr>
            <a:r>
              <a:rPr lang="en-US" sz="2400" kern="1200" dirty="0">
                <a:latin typeface="Lato" panose="020B0604020202020204" charset="0"/>
              </a:rPr>
              <a:t>Construct Validity</a:t>
            </a:r>
          </a:p>
        </p:txBody>
      </p:sp>
      <p:sp>
        <p:nvSpPr>
          <p:cNvPr id="19" name="Freeform: Shape 18"/>
          <p:cNvSpPr/>
          <p:nvPr/>
        </p:nvSpPr>
        <p:spPr>
          <a:xfrm>
            <a:off x="7847815" y="2018584"/>
            <a:ext cx="1327415"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marL="0" lvl="0" indent="0" algn="ctr" defTabSz="1600200">
              <a:lnSpc>
                <a:spcPct val="90000"/>
              </a:lnSpc>
              <a:spcBef>
                <a:spcPct val="0"/>
              </a:spcBef>
              <a:spcAft>
                <a:spcPct val="35000"/>
              </a:spcAft>
              <a:buNone/>
            </a:pPr>
            <a:endParaRPr lang="en-US" sz="3600" kern="1200">
              <a:latin typeface="Lato" panose="020B0604020202020204" charset="0"/>
            </a:endParaRPr>
          </a:p>
        </p:txBody>
      </p:sp>
      <p:sp>
        <p:nvSpPr>
          <p:cNvPr id="22" name="Freeform: Shape 21"/>
          <p:cNvSpPr/>
          <p:nvPr/>
        </p:nvSpPr>
        <p:spPr>
          <a:xfrm>
            <a:off x="7133758" y="3313652"/>
            <a:ext cx="2041472"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60195" tIns="291106" rIns="260196" bIns="291105" numCol="1" spcCol="1270" anchor="ctr" anchorCtr="0">
            <a:noAutofit/>
          </a:bodyPr>
          <a:lstStyle/>
          <a:p>
            <a:pPr marL="0" lvl="0" indent="0" algn="ctr" defTabSz="622300">
              <a:lnSpc>
                <a:spcPct val="90000"/>
              </a:lnSpc>
              <a:spcBef>
                <a:spcPct val="0"/>
              </a:spcBef>
              <a:spcAft>
                <a:spcPct val="35000"/>
              </a:spcAft>
              <a:buNone/>
            </a:pPr>
            <a:r>
              <a:rPr lang="en-US" sz="2400" kern="1200" dirty="0">
                <a:latin typeface="Lato" panose="020B0604020202020204" charset="0"/>
              </a:rPr>
              <a:t>Criterion Validity</a:t>
            </a:r>
          </a:p>
        </p:txBody>
      </p:sp>
      <p:sp>
        <p:nvSpPr>
          <p:cNvPr id="24" name="Freeform: Shape 23"/>
          <p:cNvSpPr/>
          <p:nvPr/>
        </p:nvSpPr>
        <p:spPr>
          <a:xfrm>
            <a:off x="5700150" y="3313652"/>
            <a:ext cx="1327415"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marL="0" lvl="0" indent="0" algn="ctr" defTabSz="1600200">
              <a:lnSpc>
                <a:spcPct val="90000"/>
              </a:lnSpc>
              <a:spcBef>
                <a:spcPct val="0"/>
              </a:spcBef>
              <a:spcAft>
                <a:spcPct val="35000"/>
              </a:spcAft>
              <a:buNone/>
            </a:pPr>
            <a:endParaRPr lang="en-US" sz="3600" kern="1200">
              <a:latin typeface="Lato" panose="020B0604020202020204" charset="0"/>
            </a:endParaRPr>
          </a:p>
        </p:txBody>
      </p:sp>
      <p:sp>
        <p:nvSpPr>
          <p:cNvPr id="25" name="Freeform: Shape 24"/>
          <p:cNvSpPr/>
          <p:nvPr/>
        </p:nvSpPr>
        <p:spPr>
          <a:xfrm>
            <a:off x="5697655" y="4608720"/>
            <a:ext cx="2043967"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0195" tIns="291106" rIns="260196" bIns="291105" numCol="1" spcCol="1270" anchor="ctr" anchorCtr="0">
            <a:noAutofit/>
          </a:bodyPr>
          <a:lstStyle/>
          <a:p>
            <a:pPr marL="0" lvl="0" indent="0" algn="ctr" defTabSz="622300">
              <a:lnSpc>
                <a:spcPct val="90000"/>
              </a:lnSpc>
              <a:spcBef>
                <a:spcPct val="0"/>
              </a:spcBef>
              <a:spcAft>
                <a:spcPct val="35000"/>
              </a:spcAft>
              <a:buNone/>
            </a:pPr>
            <a:r>
              <a:rPr lang="en-US" sz="2400" kern="1200" dirty="0">
                <a:latin typeface="Lato" panose="020B0604020202020204" charset="0"/>
              </a:rPr>
              <a:t>Predictive Validity</a:t>
            </a:r>
          </a:p>
        </p:txBody>
      </p:sp>
      <p:sp>
        <p:nvSpPr>
          <p:cNvPr id="27" name="Freeform: Shape 26"/>
          <p:cNvSpPr/>
          <p:nvPr/>
        </p:nvSpPr>
        <p:spPr>
          <a:xfrm>
            <a:off x="7847815" y="4608720"/>
            <a:ext cx="1327415"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marL="0" lvl="0" indent="0" algn="ctr" defTabSz="1600200">
              <a:lnSpc>
                <a:spcPct val="90000"/>
              </a:lnSpc>
              <a:spcBef>
                <a:spcPct val="0"/>
              </a:spcBef>
              <a:spcAft>
                <a:spcPct val="35000"/>
              </a:spcAft>
              <a:buNone/>
            </a:pPr>
            <a:endParaRPr lang="en-US" sz="3600" kern="1200">
              <a:latin typeface="Lato" panose="020B0604020202020204" charset="0"/>
            </a:endParaRPr>
          </a:p>
        </p:txBody>
      </p:sp>
      <p:sp>
        <p:nvSpPr>
          <p:cNvPr id="28" name="Rectangle 27"/>
          <p:cNvSpPr/>
          <p:nvPr/>
        </p:nvSpPr>
        <p:spPr>
          <a:xfrm>
            <a:off x="3844489" y="1080654"/>
            <a:ext cx="3169221" cy="8080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en-US" kern="1200" dirty="0"/>
              <a:t>the extent to which the content or topic of the test is truly representative of the content of the course.</a:t>
            </a:r>
            <a:endParaRPr lang="en-US" kern="1200" dirty="0"/>
          </a:p>
        </p:txBody>
      </p:sp>
      <p:sp>
        <p:nvSpPr>
          <p:cNvPr id="29" name="Rectangle 28"/>
          <p:cNvSpPr/>
          <p:nvPr/>
        </p:nvSpPr>
        <p:spPr>
          <a:xfrm>
            <a:off x="7847815" y="2383354"/>
            <a:ext cx="3169221" cy="8080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33400">
              <a:lnSpc>
                <a:spcPct val="90000"/>
              </a:lnSpc>
              <a:spcBef>
                <a:spcPct val="0"/>
              </a:spcBef>
              <a:spcAft>
                <a:spcPct val="35000"/>
              </a:spcAft>
            </a:pPr>
            <a:r>
              <a:rPr lang="en-US" altLang="en-US" kern="1200" dirty="0"/>
              <a:t>the extent to which the test measures a theoretical construct or trait</a:t>
            </a:r>
            <a:endParaRPr lang="en-US" kern="1200" dirty="0"/>
          </a:p>
        </p:txBody>
      </p:sp>
      <p:sp>
        <p:nvSpPr>
          <p:cNvPr id="30" name="Rectangle 29"/>
          <p:cNvSpPr/>
          <p:nvPr/>
        </p:nvSpPr>
        <p:spPr>
          <a:xfrm>
            <a:off x="3858344" y="3672508"/>
            <a:ext cx="3169221" cy="8080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defTabSz="533400">
              <a:lnSpc>
                <a:spcPct val="90000"/>
              </a:lnSpc>
              <a:spcBef>
                <a:spcPct val="0"/>
              </a:spcBef>
              <a:spcAft>
                <a:spcPct val="35000"/>
              </a:spcAft>
            </a:pPr>
            <a:r>
              <a:rPr lang="en-US" altLang="en-US" kern="1200" dirty="0"/>
              <a:t>the degree to which the test agrees or correlates with a criterion set up as an acceptable measure</a:t>
            </a:r>
            <a:endParaRPr lang="en-US" kern="1200" dirty="0"/>
          </a:p>
        </p:txBody>
      </p:sp>
      <p:sp>
        <p:nvSpPr>
          <p:cNvPr id="31" name="Rectangle 30"/>
          <p:cNvSpPr/>
          <p:nvPr/>
        </p:nvSpPr>
        <p:spPr>
          <a:xfrm>
            <a:off x="7847815" y="4977558"/>
            <a:ext cx="3169221" cy="8080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33400">
              <a:lnSpc>
                <a:spcPct val="90000"/>
              </a:lnSpc>
              <a:spcBef>
                <a:spcPct val="0"/>
              </a:spcBef>
              <a:spcAft>
                <a:spcPct val="35000"/>
              </a:spcAft>
            </a:pPr>
            <a:r>
              <a:rPr lang="en-US" altLang="en-US" kern="1200" dirty="0"/>
              <a:t>how well predictions made from the test are confirmed by evidence gathered at some subsequent time</a:t>
            </a:r>
            <a:endParaRPr lang="en-US" kern="1200" dirty="0"/>
          </a:p>
        </p:txBody>
      </p:sp>
    </p:spTree>
    <p:extLst>
      <p:ext uri="{BB962C8B-B14F-4D97-AF65-F5344CB8AC3E}">
        <p14:creationId xmlns:p14="http://schemas.microsoft.com/office/powerpoint/2010/main" val="335546853"/>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childTnLst>
                          </p:cTn>
                        </p:par>
                        <p:par>
                          <p:cTn id="10" fill="hold">
                            <p:stCondLst>
                              <p:cond delay="25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50" fill="hold"/>
                                        <p:tgtEl>
                                          <p:spTgt spid="8"/>
                                        </p:tgtEl>
                                        <p:attrNameLst>
                                          <p:attrName>ppt_w</p:attrName>
                                        </p:attrNameLst>
                                      </p:cBhvr>
                                      <p:tavLst>
                                        <p:tav tm="0">
                                          <p:val>
                                            <p:fltVal val="0"/>
                                          </p:val>
                                        </p:tav>
                                        <p:tav tm="100000">
                                          <p:val>
                                            <p:strVal val="#ppt_w"/>
                                          </p:val>
                                        </p:tav>
                                      </p:tavLst>
                                    </p:anim>
                                    <p:anim calcmode="lin" valueType="num">
                                      <p:cBhvr>
                                        <p:cTn id="14" dur="250" fill="hold"/>
                                        <p:tgtEl>
                                          <p:spTgt spid="8"/>
                                        </p:tgtEl>
                                        <p:attrNameLst>
                                          <p:attrName>ppt_h</p:attrName>
                                        </p:attrNameLst>
                                      </p:cBhvr>
                                      <p:tavLst>
                                        <p:tav tm="0">
                                          <p:val>
                                            <p:fltVal val="0"/>
                                          </p:val>
                                        </p:tav>
                                        <p:tav tm="100000">
                                          <p:val>
                                            <p:strVal val="#ppt_h"/>
                                          </p:val>
                                        </p:tav>
                                      </p:tavLst>
                                    </p:anim>
                                    <p:animEffect transition="in" filter="fade">
                                      <p:cBhvr>
                                        <p:cTn id="15" dur="250"/>
                                        <p:tgtEl>
                                          <p:spTgt spid="8"/>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25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250" fill="hold"/>
                                        <p:tgtEl>
                                          <p:spTgt spid="14"/>
                                        </p:tgtEl>
                                        <p:attrNameLst>
                                          <p:attrName>ppt_w</p:attrName>
                                        </p:attrNameLst>
                                      </p:cBhvr>
                                      <p:tavLst>
                                        <p:tav tm="0">
                                          <p:val>
                                            <p:fltVal val="0"/>
                                          </p:val>
                                        </p:tav>
                                        <p:tav tm="100000">
                                          <p:val>
                                            <p:strVal val="#ppt_w"/>
                                          </p:val>
                                        </p:tav>
                                      </p:tavLst>
                                    </p:anim>
                                    <p:anim calcmode="lin" valueType="num">
                                      <p:cBhvr>
                                        <p:cTn id="25" dur="250" fill="hold"/>
                                        <p:tgtEl>
                                          <p:spTgt spid="14"/>
                                        </p:tgtEl>
                                        <p:attrNameLst>
                                          <p:attrName>ppt_h</p:attrName>
                                        </p:attrNameLst>
                                      </p:cBhvr>
                                      <p:tavLst>
                                        <p:tav tm="0">
                                          <p:val>
                                            <p:fltVal val="0"/>
                                          </p:val>
                                        </p:tav>
                                        <p:tav tm="100000">
                                          <p:val>
                                            <p:strVal val="#ppt_h"/>
                                          </p:val>
                                        </p:tav>
                                      </p:tavLst>
                                    </p:anim>
                                    <p:animEffect transition="in" filter="fade">
                                      <p:cBhvr>
                                        <p:cTn id="26" dur="250"/>
                                        <p:tgtEl>
                                          <p:spTgt spid="14"/>
                                        </p:tgtEl>
                                      </p:cBhvr>
                                    </p:animEffect>
                                  </p:childTnLst>
                                </p:cTn>
                              </p:par>
                            </p:childTnLst>
                          </p:cTn>
                        </p:par>
                        <p:par>
                          <p:cTn id="27" fill="hold">
                            <p:stCondLst>
                              <p:cond delay="250"/>
                            </p:stCondLst>
                            <p:childTnLst>
                              <p:par>
                                <p:cTn id="28" presetID="53" presetClass="entr" presetSubtype="16"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250" fill="hold"/>
                                        <p:tgtEl>
                                          <p:spTgt spid="19"/>
                                        </p:tgtEl>
                                        <p:attrNameLst>
                                          <p:attrName>ppt_w</p:attrName>
                                        </p:attrNameLst>
                                      </p:cBhvr>
                                      <p:tavLst>
                                        <p:tav tm="0">
                                          <p:val>
                                            <p:fltVal val="0"/>
                                          </p:val>
                                        </p:tav>
                                        <p:tav tm="100000">
                                          <p:val>
                                            <p:strVal val="#ppt_w"/>
                                          </p:val>
                                        </p:tav>
                                      </p:tavLst>
                                    </p:anim>
                                    <p:anim calcmode="lin" valueType="num">
                                      <p:cBhvr>
                                        <p:cTn id="31" dur="250" fill="hold"/>
                                        <p:tgtEl>
                                          <p:spTgt spid="19"/>
                                        </p:tgtEl>
                                        <p:attrNameLst>
                                          <p:attrName>ppt_h</p:attrName>
                                        </p:attrNameLst>
                                      </p:cBhvr>
                                      <p:tavLst>
                                        <p:tav tm="0">
                                          <p:val>
                                            <p:fltVal val="0"/>
                                          </p:val>
                                        </p:tav>
                                        <p:tav tm="100000">
                                          <p:val>
                                            <p:strVal val="#ppt_h"/>
                                          </p:val>
                                        </p:tav>
                                      </p:tavLst>
                                    </p:anim>
                                    <p:animEffect transition="in" filter="fade">
                                      <p:cBhvr>
                                        <p:cTn id="32" dur="250"/>
                                        <p:tgtEl>
                                          <p:spTgt spid="1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25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childTnLst>
                                </p:cTn>
                              </p:par>
                            </p:childTnLst>
                          </p:cTn>
                        </p:par>
                        <p:par>
                          <p:cTn id="44" fill="hold">
                            <p:stCondLst>
                              <p:cond delay="250"/>
                            </p:stCondLst>
                            <p:childTnLst>
                              <p:par>
                                <p:cTn id="45" presetID="5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250" fill="hold"/>
                                        <p:tgtEl>
                                          <p:spTgt spid="24"/>
                                        </p:tgtEl>
                                        <p:attrNameLst>
                                          <p:attrName>ppt_w</p:attrName>
                                        </p:attrNameLst>
                                      </p:cBhvr>
                                      <p:tavLst>
                                        <p:tav tm="0">
                                          <p:val>
                                            <p:fltVal val="0"/>
                                          </p:val>
                                        </p:tav>
                                        <p:tav tm="100000">
                                          <p:val>
                                            <p:strVal val="#ppt_w"/>
                                          </p:val>
                                        </p:tav>
                                      </p:tavLst>
                                    </p:anim>
                                    <p:anim calcmode="lin" valueType="num">
                                      <p:cBhvr>
                                        <p:cTn id="48" dur="250" fill="hold"/>
                                        <p:tgtEl>
                                          <p:spTgt spid="24"/>
                                        </p:tgtEl>
                                        <p:attrNameLst>
                                          <p:attrName>ppt_h</p:attrName>
                                        </p:attrNameLst>
                                      </p:cBhvr>
                                      <p:tavLst>
                                        <p:tav tm="0">
                                          <p:val>
                                            <p:fltVal val="0"/>
                                          </p:val>
                                        </p:tav>
                                        <p:tav tm="100000">
                                          <p:val>
                                            <p:strVal val="#ppt_h"/>
                                          </p:val>
                                        </p:tav>
                                      </p:tavLst>
                                    </p:anim>
                                    <p:animEffect transition="in" filter="fade">
                                      <p:cBhvr>
                                        <p:cTn id="49" dur="250"/>
                                        <p:tgtEl>
                                          <p:spTgt spid="24"/>
                                        </p:tgtEl>
                                      </p:cBhvr>
                                    </p:animEffect>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right)">
                                      <p:cBhvr>
                                        <p:cTn id="53" dur="25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250" fill="hold"/>
                                        <p:tgtEl>
                                          <p:spTgt spid="25"/>
                                        </p:tgtEl>
                                        <p:attrNameLst>
                                          <p:attrName>ppt_w</p:attrName>
                                        </p:attrNameLst>
                                      </p:cBhvr>
                                      <p:tavLst>
                                        <p:tav tm="0">
                                          <p:val>
                                            <p:fltVal val="0"/>
                                          </p:val>
                                        </p:tav>
                                        <p:tav tm="100000">
                                          <p:val>
                                            <p:strVal val="#ppt_w"/>
                                          </p:val>
                                        </p:tav>
                                      </p:tavLst>
                                    </p:anim>
                                    <p:anim calcmode="lin" valueType="num">
                                      <p:cBhvr>
                                        <p:cTn id="59" dur="250" fill="hold"/>
                                        <p:tgtEl>
                                          <p:spTgt spid="25"/>
                                        </p:tgtEl>
                                        <p:attrNameLst>
                                          <p:attrName>ppt_h</p:attrName>
                                        </p:attrNameLst>
                                      </p:cBhvr>
                                      <p:tavLst>
                                        <p:tav tm="0">
                                          <p:val>
                                            <p:fltVal val="0"/>
                                          </p:val>
                                        </p:tav>
                                        <p:tav tm="100000">
                                          <p:val>
                                            <p:strVal val="#ppt_h"/>
                                          </p:val>
                                        </p:tav>
                                      </p:tavLst>
                                    </p:anim>
                                    <p:animEffect transition="in" filter="fade">
                                      <p:cBhvr>
                                        <p:cTn id="60" dur="250"/>
                                        <p:tgtEl>
                                          <p:spTgt spid="25"/>
                                        </p:tgtEl>
                                      </p:cBhvr>
                                    </p:animEffect>
                                  </p:childTnLst>
                                </p:cTn>
                              </p:par>
                            </p:childTnLst>
                          </p:cTn>
                        </p:par>
                        <p:par>
                          <p:cTn id="61" fill="hold">
                            <p:stCondLst>
                              <p:cond delay="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250" fill="hold"/>
                                        <p:tgtEl>
                                          <p:spTgt spid="27"/>
                                        </p:tgtEl>
                                        <p:attrNameLst>
                                          <p:attrName>ppt_w</p:attrName>
                                        </p:attrNameLst>
                                      </p:cBhvr>
                                      <p:tavLst>
                                        <p:tav tm="0">
                                          <p:val>
                                            <p:fltVal val="0"/>
                                          </p:val>
                                        </p:tav>
                                        <p:tav tm="100000">
                                          <p:val>
                                            <p:strVal val="#ppt_w"/>
                                          </p:val>
                                        </p:tav>
                                      </p:tavLst>
                                    </p:anim>
                                    <p:anim calcmode="lin" valueType="num">
                                      <p:cBhvr>
                                        <p:cTn id="65" dur="250" fill="hold"/>
                                        <p:tgtEl>
                                          <p:spTgt spid="27"/>
                                        </p:tgtEl>
                                        <p:attrNameLst>
                                          <p:attrName>ppt_h</p:attrName>
                                        </p:attrNameLst>
                                      </p:cBhvr>
                                      <p:tavLst>
                                        <p:tav tm="0">
                                          <p:val>
                                            <p:fltVal val="0"/>
                                          </p:val>
                                        </p:tav>
                                        <p:tav tm="100000">
                                          <p:val>
                                            <p:strVal val="#ppt_h"/>
                                          </p:val>
                                        </p:tav>
                                      </p:tavLst>
                                    </p:anim>
                                    <p:animEffect transition="in" filter="fade">
                                      <p:cBhvr>
                                        <p:cTn id="66" dur="250"/>
                                        <p:tgtEl>
                                          <p:spTgt spid="27"/>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4" grpId="0" animBg="1"/>
      <p:bldP spid="19" grpId="0" animBg="1"/>
      <p:bldP spid="22" grpId="0" animBg="1"/>
      <p:bldP spid="24" grpId="0" animBg="1"/>
      <p:bldP spid="25" grpId="0" animBg="1"/>
      <p:bldP spid="27" grpId="0" animBg="1"/>
      <p:bldP spid="28" grpId="0" animBg="1"/>
      <p:bldP spid="29"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Establishing Validity</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101"/>
          <p:cNvSpPr txBox="1">
            <a:spLocks/>
          </p:cNvSpPr>
          <p:nvPr/>
        </p:nvSpPr>
        <p:spPr>
          <a:xfrm>
            <a:off x="3509611" y="601580"/>
            <a:ext cx="8353525" cy="5674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1200"/>
              </a:spcAft>
              <a:buNone/>
            </a:pPr>
            <a:r>
              <a:rPr lang="en-PH" sz="2800" dirty="0">
                <a:solidFill>
                  <a:schemeClr val="tx1"/>
                </a:solidFill>
              </a:rPr>
              <a:t>Content validation refers to the process of establishing validity of an instrument (Frank-Stromberg, 2004).</a:t>
            </a:r>
          </a:p>
          <a:p>
            <a:pPr>
              <a:spcAft>
                <a:spcPts val="1200"/>
              </a:spcAft>
              <a:buNone/>
            </a:pPr>
            <a:r>
              <a:rPr lang="en-PH" sz="2800" dirty="0">
                <a:solidFill>
                  <a:schemeClr val="tx1"/>
                </a:solidFill>
              </a:rPr>
              <a:t>Lawshe’s model can serve this purpose. This involves a panel of subject matter experts rating items as “essential”, “useful, but not essential”, or “not necessary.”</a:t>
            </a:r>
          </a:p>
          <a:p>
            <a:pPr>
              <a:spcAft>
                <a:spcPts val="1200"/>
              </a:spcAft>
              <a:buNone/>
            </a:pPr>
            <a:r>
              <a:rPr lang="en-PH" sz="2800" dirty="0">
                <a:solidFill>
                  <a:schemeClr val="tx1"/>
                </a:solidFill>
              </a:rPr>
              <a:t>Items deemed “essential” by a critical number of panel members are then included within the final instrument, with items failing to achieve this critical level discarded (</a:t>
            </a:r>
            <a:r>
              <a:rPr lang="en-PH" sz="2800" dirty="0" err="1">
                <a:solidFill>
                  <a:schemeClr val="tx1"/>
                </a:solidFill>
              </a:rPr>
              <a:t>Ayre</a:t>
            </a:r>
            <a:r>
              <a:rPr lang="en-PH" sz="2800" dirty="0">
                <a:solidFill>
                  <a:schemeClr val="tx1"/>
                </a:solidFill>
              </a:rPr>
              <a:t>, 2014). </a:t>
            </a:r>
          </a:p>
        </p:txBody>
      </p:sp>
    </p:spTree>
    <p:extLst>
      <p:ext uri="{BB962C8B-B14F-4D97-AF65-F5344CB8AC3E}">
        <p14:creationId xmlns:p14="http://schemas.microsoft.com/office/powerpoint/2010/main" val="1218567567"/>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p:tgtEl>
                                          <p:spTgt spid="2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p:tgtEl>
                                          <p:spTgt spid="21">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p:tgtEl>
                                          <p:spTgt spid="21">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Rectangle 1"/>
          <p:cNvSpPr/>
          <p:nvPr/>
        </p:nvSpPr>
        <p:spPr>
          <a:xfrm>
            <a:off x="0" y="0"/>
            <a:ext cx="1238865" cy="146009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ectangle 7"/>
          <p:cNvSpPr/>
          <p:nvPr/>
        </p:nvSpPr>
        <p:spPr>
          <a:xfrm>
            <a:off x="1220651" y="0"/>
            <a:ext cx="8568812" cy="146009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Rectangle 8"/>
          <p:cNvSpPr/>
          <p:nvPr/>
        </p:nvSpPr>
        <p:spPr>
          <a:xfrm>
            <a:off x="9789463" y="0"/>
            <a:ext cx="1240877" cy="146009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p:cNvSpPr/>
          <p:nvPr/>
        </p:nvSpPr>
        <p:spPr>
          <a:xfrm>
            <a:off x="11030340" y="0"/>
            <a:ext cx="1161660" cy="146009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Shape 83"/>
          <p:cNvSpPr txBox="1">
            <a:spLocks noGrp="1"/>
          </p:cNvSpPr>
          <p:nvPr>
            <p:ph type="title"/>
          </p:nvPr>
        </p:nvSpPr>
        <p:spPr>
          <a:prstGeom prst="rect">
            <a:avLst/>
          </a:prstGeom>
        </p:spPr>
        <p:txBody>
          <a:bodyPr lIns="91425" tIns="91425" rIns="91425" bIns="91425" anchor="b" anchorCtr="0">
            <a:noAutofit/>
          </a:bodyPr>
          <a:lstStyle/>
          <a:p>
            <a:r>
              <a:rPr lang="en" sz="4000" b="1" dirty="0">
                <a:ln w="0"/>
                <a:solidFill>
                  <a:schemeClr val="bg1"/>
                </a:solidFill>
                <a:effectLst>
                  <a:outerShdw blurRad="38100" dist="19050" dir="2700000" algn="tl" rotWithShape="0">
                    <a:schemeClr val="dk1">
                      <a:alpha val="40000"/>
                    </a:schemeClr>
                  </a:outerShdw>
                </a:effectLst>
              </a:rPr>
              <a:t>Standards and Competencies</a:t>
            </a:r>
          </a:p>
        </p:txBody>
      </p:sp>
      <p:sp>
        <p:nvSpPr>
          <p:cNvPr id="84" name="Shape 84"/>
          <p:cNvSpPr txBox="1"/>
          <p:nvPr/>
        </p:nvSpPr>
        <p:spPr>
          <a:xfrm>
            <a:off x="1238865" y="1540281"/>
            <a:ext cx="4476134" cy="3834680"/>
          </a:xfrm>
          <a:prstGeom prst="rect">
            <a:avLst/>
          </a:prstGeom>
          <a:noFill/>
          <a:ln>
            <a:noFill/>
          </a:ln>
        </p:spPr>
        <p:txBody>
          <a:bodyPr lIns="91425" tIns="91425" rIns="91425" bIns="91425" anchor="t" anchorCtr="0">
            <a:noAutofit/>
          </a:bodyPr>
          <a:lstStyle/>
          <a:p>
            <a:pPr>
              <a:spcBef>
                <a:spcPts val="600"/>
              </a:spcBef>
            </a:pPr>
            <a:r>
              <a:rPr lang="en-PH" sz="2400" b="1" u="sng" dirty="0">
                <a:solidFill>
                  <a:schemeClr val="tx1">
                    <a:lumMod val="75000"/>
                    <a:lumOff val="25000"/>
                  </a:schemeClr>
                </a:solidFill>
                <a:latin typeface="Lato"/>
                <a:ea typeface="Lato"/>
                <a:cs typeface="Lato"/>
                <a:sym typeface="Lato"/>
              </a:rPr>
              <a:t>Content Standards:</a:t>
            </a:r>
            <a:r>
              <a:rPr lang="en-PH" sz="2400" dirty="0">
                <a:solidFill>
                  <a:schemeClr val="tx1">
                    <a:lumMod val="75000"/>
                    <a:lumOff val="25000"/>
                  </a:schemeClr>
                </a:solidFill>
                <a:latin typeface="Lato"/>
                <a:ea typeface="Lato"/>
                <a:cs typeface="Lato"/>
                <a:sym typeface="Lato"/>
              </a:rPr>
              <a:t> The learner demonstrates understanding of: (1) quantitative research designs; (2) description of sample; (3) instrument development; (4) description of intervention (if applicable); (5) data collection and analysis procedures; and (6) guidelines in writing research methodology</a:t>
            </a:r>
          </a:p>
        </p:txBody>
      </p:sp>
      <p:sp>
        <p:nvSpPr>
          <p:cNvPr id="85" name="Shape 85"/>
          <p:cNvSpPr txBox="1"/>
          <p:nvPr/>
        </p:nvSpPr>
        <p:spPr>
          <a:xfrm>
            <a:off x="6035039" y="1540281"/>
            <a:ext cx="5576131" cy="3628081"/>
          </a:xfrm>
          <a:prstGeom prst="rect">
            <a:avLst/>
          </a:prstGeom>
          <a:noFill/>
          <a:ln>
            <a:noFill/>
          </a:ln>
        </p:spPr>
        <p:txBody>
          <a:bodyPr lIns="91425" tIns="91425" rIns="91425" bIns="91425" anchor="t" anchorCtr="0">
            <a:noAutofit/>
          </a:bodyPr>
          <a:lstStyle/>
          <a:p>
            <a:pPr>
              <a:spcBef>
                <a:spcPts val="600"/>
              </a:spcBef>
            </a:pPr>
            <a:r>
              <a:rPr lang="en-PH" sz="2400" b="1" u="sng" dirty="0">
                <a:solidFill>
                  <a:schemeClr val="tx1">
                    <a:lumMod val="75000"/>
                    <a:lumOff val="25000"/>
                  </a:schemeClr>
                </a:solidFill>
                <a:latin typeface="Lato"/>
                <a:ea typeface="Lato"/>
                <a:cs typeface="Lato"/>
                <a:sym typeface="Lato"/>
              </a:rPr>
              <a:t>Performance Standards:</a:t>
            </a:r>
            <a:r>
              <a:rPr lang="en-PH" sz="2400" dirty="0">
                <a:solidFill>
                  <a:schemeClr val="tx1">
                    <a:lumMod val="75000"/>
                    <a:lumOff val="25000"/>
                  </a:schemeClr>
                </a:solidFill>
                <a:latin typeface="Lato"/>
                <a:ea typeface="Lato"/>
                <a:cs typeface="Lato"/>
                <a:sym typeface="Lato"/>
              </a:rPr>
              <a:t> The learner is able to: (a) describe adequately quantitative research designs, sample, instrument used, intervention (if applicable), data collection, and analysis procedures, or (b*) apply imaginatively art/design principles to create artwork </a:t>
            </a:r>
            <a:endParaRPr lang="en" sz="2400" dirty="0">
              <a:solidFill>
                <a:schemeClr val="tx1">
                  <a:lumMod val="75000"/>
                  <a:lumOff val="25000"/>
                </a:schemeClr>
              </a:solidFill>
              <a:latin typeface="Lato"/>
              <a:ea typeface="Lato"/>
              <a:cs typeface="Lato"/>
              <a:sym typeface="Lato"/>
            </a:endParaRPr>
          </a:p>
        </p:txBody>
      </p:sp>
      <p:sp>
        <p:nvSpPr>
          <p:cNvPr id="87" name="Shape 87"/>
          <p:cNvSpPr txBox="1"/>
          <p:nvPr/>
        </p:nvSpPr>
        <p:spPr>
          <a:xfrm>
            <a:off x="1238865" y="5685332"/>
            <a:ext cx="9791475" cy="826499"/>
          </a:xfrm>
          <a:prstGeom prst="rect">
            <a:avLst/>
          </a:prstGeom>
          <a:noFill/>
          <a:ln>
            <a:noFill/>
          </a:ln>
        </p:spPr>
        <p:txBody>
          <a:bodyPr lIns="91425" tIns="91425" rIns="91425" bIns="91425" anchor="t" anchorCtr="0">
            <a:noAutofit/>
          </a:bodyPr>
          <a:lstStyle/>
          <a:p>
            <a:pPr lvl="0" algn="r" rtl="0">
              <a:buNone/>
            </a:pPr>
            <a:r>
              <a:rPr lang="en-US" sz="1800" dirty="0">
                <a:solidFill>
                  <a:schemeClr val="bg1">
                    <a:lumMod val="50000"/>
                  </a:schemeClr>
                </a:solidFill>
                <a:latin typeface="Lato"/>
                <a:ea typeface="Lato"/>
                <a:cs typeface="Lato"/>
                <a:sym typeface="Lato"/>
              </a:rPr>
              <a:t>This slideshow presentation will be made available through the trainer’s website: </a:t>
            </a:r>
            <a:r>
              <a:rPr lang="en-US" sz="1800" i="1" u="sng" dirty="0">
                <a:solidFill>
                  <a:schemeClr val="accent3">
                    <a:lumMod val="75000"/>
                  </a:schemeClr>
                </a:solidFill>
                <a:latin typeface="Lato"/>
                <a:ea typeface="Lato"/>
                <a:cs typeface="Lato"/>
                <a:sym typeface="Lato"/>
              </a:rPr>
              <a:t>mathbychua.weebly.com</a:t>
            </a:r>
            <a:r>
              <a:rPr lang="en-US" sz="1800" dirty="0">
                <a:solidFill>
                  <a:schemeClr val="bg1">
                    <a:lumMod val="50000"/>
                  </a:schemeClr>
                </a:solidFill>
                <a:latin typeface="Lato"/>
                <a:ea typeface="Lato"/>
                <a:cs typeface="Lato"/>
                <a:sym typeface="Lato"/>
              </a:rPr>
              <a:t>.</a:t>
            </a:r>
          </a:p>
          <a:p>
            <a:pPr lvl="0" algn="r" rtl="0">
              <a:buNone/>
            </a:pPr>
            <a:r>
              <a:rPr lang="en-US" sz="1800" dirty="0">
                <a:solidFill>
                  <a:schemeClr val="bg1">
                    <a:lumMod val="50000"/>
                  </a:schemeClr>
                </a:solidFill>
                <a:latin typeface="Lato"/>
                <a:ea typeface="Lato"/>
                <a:cs typeface="Lato"/>
                <a:sym typeface="Lato"/>
              </a:rPr>
              <a:t>Download the document to use it as reference.</a:t>
            </a:r>
            <a:endParaRPr sz="1800" dirty="0">
              <a:solidFill>
                <a:schemeClr val="bg1">
                  <a:lumMod val="50000"/>
                </a:schemeClr>
              </a:solidFill>
              <a:latin typeface="Lato"/>
              <a:ea typeface="Lato"/>
              <a:cs typeface="Lato"/>
              <a:sym typeface="Lato"/>
            </a:endParaRPr>
          </a:p>
        </p:txBody>
      </p:sp>
      <p:sp>
        <p:nvSpPr>
          <p:cNvPr id="4" name="Rectangle 3"/>
          <p:cNvSpPr/>
          <p:nvPr/>
        </p:nvSpPr>
        <p:spPr>
          <a:xfrm>
            <a:off x="-18215" y="301396"/>
            <a:ext cx="12210215" cy="12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78"/>
          <p:cNvSpPr txBox="1">
            <a:spLocks/>
          </p:cNvSpPr>
          <p:nvPr/>
        </p:nvSpPr>
        <p:spPr>
          <a:xfrm>
            <a:off x="1220648" y="426522"/>
            <a:ext cx="10971352" cy="6707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PH" sz="2400" b="1" spc="300" dirty="0">
                <a:ln w="0"/>
                <a:solidFill>
                  <a:srgbClr val="002060"/>
                </a:solidFill>
                <a:effectLst>
                  <a:outerShdw blurRad="38100" dist="19050" dir="2700000" algn="tl" rotWithShape="0">
                    <a:schemeClr val="dk1">
                      <a:alpha val="40000"/>
                    </a:schemeClr>
                  </a:outerShdw>
                </a:effectLst>
              </a:rPr>
              <a:t>Understanding Data and Ways to Systematically Collect Data</a:t>
            </a:r>
            <a:endParaRPr lang="en" sz="2400" b="1" dirty="0">
              <a:ln w="0"/>
              <a:solidFill>
                <a:srgbClr val="002060"/>
              </a:solidFill>
              <a:effectLst>
                <a:outerShdw blurRad="38100" dist="19050" dir="2700000" algn="tl" rotWithShape="0">
                  <a:schemeClr val="dk1">
                    <a:alpha val="40000"/>
                  </a:schemeClr>
                </a:outerShdw>
              </a:effectLst>
            </a:endParaRPr>
          </a:p>
        </p:txBody>
      </p:sp>
      <p:cxnSp>
        <p:nvCxnSpPr>
          <p:cNvPr id="13" name="Straight Connector 12"/>
          <p:cNvCxnSpPr/>
          <p:nvPr/>
        </p:nvCxnSpPr>
        <p:spPr>
          <a:xfrm>
            <a:off x="849086" y="5695643"/>
            <a:ext cx="1068977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711305"/>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1000"/>
                                        <p:tgtEl>
                                          <p:spTgt spid="83"/>
                                        </p:tgtEl>
                                      </p:cBhvr>
                                    </p:animEffect>
                                    <p:anim calcmode="lin" valueType="num">
                                      <p:cBhvr>
                                        <p:cTn id="34" dur="1000" fill="hold"/>
                                        <p:tgtEl>
                                          <p:spTgt spid="83"/>
                                        </p:tgtEl>
                                        <p:attrNameLst>
                                          <p:attrName>ppt_x</p:attrName>
                                        </p:attrNameLst>
                                      </p:cBhvr>
                                      <p:tavLst>
                                        <p:tav tm="0">
                                          <p:val>
                                            <p:strVal val="#ppt_x"/>
                                          </p:val>
                                        </p:tav>
                                        <p:tav tm="100000">
                                          <p:val>
                                            <p:strVal val="#ppt_x"/>
                                          </p:val>
                                        </p:tav>
                                      </p:tavLst>
                                    </p:anim>
                                    <p:anim calcmode="lin" valueType="num">
                                      <p:cBhvr>
                                        <p:cTn id="3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additive="base">
                                        <p:cTn id="40" dur="500"/>
                                        <p:tgtEl>
                                          <p:spTgt spid="84"/>
                                        </p:tgtEl>
                                        <p:attrNameLst>
                                          <p:attrName>ppt_y</p:attrName>
                                        </p:attrNameLst>
                                      </p:cBhvr>
                                      <p:tavLst>
                                        <p:tav tm="0">
                                          <p:val>
                                            <p:strVal val="#ppt_y+#ppt_h*1.125000"/>
                                          </p:val>
                                        </p:tav>
                                        <p:tav tm="100000">
                                          <p:val>
                                            <p:strVal val="#ppt_y"/>
                                          </p:val>
                                        </p:tav>
                                      </p:tavLst>
                                    </p:anim>
                                    <p:animEffect transition="in" filter="wipe(up)">
                                      <p:cBhvr>
                                        <p:cTn id="41" dur="500"/>
                                        <p:tgtEl>
                                          <p:spTgt spid="84"/>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85">
                                            <p:txEl>
                                              <p:pRg st="0" end="0"/>
                                            </p:txEl>
                                          </p:spTgt>
                                        </p:tgtEl>
                                        <p:attrNameLst>
                                          <p:attrName>style.visibility</p:attrName>
                                        </p:attrNameLst>
                                      </p:cBhvr>
                                      <p:to>
                                        <p:strVal val="visible"/>
                                      </p:to>
                                    </p:set>
                                    <p:anim calcmode="lin" valueType="num">
                                      <p:cBhvr additive="base">
                                        <p:cTn id="46" dur="500"/>
                                        <p:tgtEl>
                                          <p:spTgt spid="85">
                                            <p:txEl>
                                              <p:pRg st="0" end="0"/>
                                            </p:txEl>
                                          </p:spTgt>
                                        </p:tgtEl>
                                        <p:attrNameLst>
                                          <p:attrName>ppt_y</p:attrName>
                                        </p:attrNameLst>
                                      </p:cBhvr>
                                      <p:tavLst>
                                        <p:tav tm="0">
                                          <p:val>
                                            <p:strVal val="#ppt_y+#ppt_h*1.125000"/>
                                          </p:val>
                                        </p:tav>
                                        <p:tav tm="100000">
                                          <p:val>
                                            <p:strVal val="#ppt_y"/>
                                          </p:val>
                                        </p:tav>
                                      </p:tavLst>
                                    </p:anim>
                                    <p:animEffect transition="in" filter="wipe(up)">
                                      <p:cBhvr>
                                        <p:cTn id="47" dur="500"/>
                                        <p:tgtEl>
                                          <p:spTgt spid="8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84"/>
                                        </p:tgtEl>
                                      </p:cBhvr>
                                    </p:animEffect>
                                    <p:set>
                                      <p:cBhvr>
                                        <p:cTn id="52" dur="1" fill="hold">
                                          <p:stCondLst>
                                            <p:cond delay="499"/>
                                          </p:stCondLst>
                                        </p:cTn>
                                        <p:tgtEl>
                                          <p:spTgt spid="8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85">
                                            <p:txEl>
                                              <p:pRg st="0" end="0"/>
                                            </p:txEl>
                                          </p:spTgt>
                                        </p:tgtEl>
                                      </p:cBhvr>
                                    </p:animEffect>
                                    <p:set>
                                      <p:cBhvr>
                                        <p:cTn id="55" dur="1" fill="hold">
                                          <p:stCondLst>
                                            <p:cond delay="499"/>
                                          </p:stCondLst>
                                        </p:cTn>
                                        <p:tgtEl>
                                          <p:spTgt spid="8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83" grpId="0"/>
      <p:bldP spid="84" grpId="0"/>
      <p:bldP spid="84" grpId="1"/>
      <p:bldP spid="85" grpId="0" uiExpand="1" build="p"/>
      <p:bldP spid="85" grpId="1" build="allAtOnce"/>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Measuring Reliability</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3"/>
          <a:srcRect l="18522" t="18555" r="15154" b="17968"/>
          <a:stretch/>
        </p:blipFill>
        <p:spPr>
          <a:xfrm>
            <a:off x="2932988" y="503526"/>
            <a:ext cx="9211301" cy="5791765"/>
          </a:xfrm>
          <a:prstGeom prst="rect">
            <a:avLst/>
          </a:prstGeom>
        </p:spPr>
      </p:pic>
    </p:spTree>
    <p:extLst>
      <p:ext uri="{BB962C8B-B14F-4D97-AF65-F5344CB8AC3E}">
        <p14:creationId xmlns:p14="http://schemas.microsoft.com/office/powerpoint/2010/main" val="56344359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xit" presetSubtype="32" fill="hold" nodeType="withEffect">
                                  <p:stCondLst>
                                    <p:cond delay="0"/>
                                  </p:stCondLst>
                                  <p:childTnLst>
                                    <p:anim calcmode="lin" valueType="num">
                                      <p:cBhvr>
                                        <p:cTn id="11" dur="500"/>
                                        <p:tgtEl>
                                          <p:spTgt spid="21"/>
                                        </p:tgtEl>
                                        <p:attrNameLst>
                                          <p:attrName>ppt_w</p:attrName>
                                        </p:attrNameLst>
                                      </p:cBhvr>
                                      <p:tavLst>
                                        <p:tav tm="0">
                                          <p:val>
                                            <p:strVal val="ppt_w"/>
                                          </p:val>
                                        </p:tav>
                                        <p:tav tm="100000">
                                          <p:val>
                                            <p:fltVal val="0"/>
                                          </p:val>
                                        </p:tav>
                                      </p:tavLst>
                                    </p:anim>
                                    <p:anim calcmode="lin" valueType="num">
                                      <p:cBhvr>
                                        <p:cTn id="12" dur="500"/>
                                        <p:tgtEl>
                                          <p:spTgt spid="21"/>
                                        </p:tgtEl>
                                        <p:attrNameLst>
                                          <p:attrName>ppt_h</p:attrName>
                                        </p:attrNameLst>
                                      </p:cBhvr>
                                      <p:tavLst>
                                        <p:tav tm="0">
                                          <p:val>
                                            <p:strVal val="ppt_h"/>
                                          </p:val>
                                        </p:tav>
                                        <p:tav tm="100000">
                                          <p:val>
                                            <p:fltVal val="0"/>
                                          </p:val>
                                        </p:tav>
                                      </p:tavLst>
                                    </p:anim>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277706" y="336884"/>
            <a:ext cx="5042439" cy="932133"/>
          </a:xfrm>
          <a:prstGeom prst="rect">
            <a:avLst/>
          </a:prstGeom>
        </p:spPr>
        <p:txBody>
          <a:bodyPr lIns="91425" tIns="91425" rIns="91425" bIns="91425" anchor="b" anchorCtr="0">
            <a:noAutofit/>
          </a:bodyPr>
          <a:lstStyle/>
          <a:p>
            <a:pPr algn="l"/>
            <a:r>
              <a:rPr lang="en" b="1" dirty="0">
                <a:latin typeface="OCR A Extended" panose="02010509020102010303" pitchFamily="50" charset="0"/>
              </a:rPr>
              <a:t>Teachknowlogy</a:t>
            </a:r>
          </a:p>
        </p:txBody>
      </p:sp>
      <p:sp>
        <p:nvSpPr>
          <p:cNvPr id="5" name="Shape 101"/>
          <p:cNvSpPr txBox="1">
            <a:spLocks/>
          </p:cNvSpPr>
          <p:nvPr/>
        </p:nvSpPr>
        <p:spPr>
          <a:xfrm>
            <a:off x="554183" y="1427018"/>
            <a:ext cx="10875817" cy="355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1pPr>
            <a:lvl2pPr marR="0" lvl="1"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2pPr>
            <a:lvl3pPr marR="0" lvl="2"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3pPr>
            <a:lvl4pPr marR="0" lvl="3"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4pPr>
            <a:lvl5pPr marR="0" lvl="4"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5pPr>
            <a:lvl6pPr marR="0" lvl="5"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6pPr>
            <a:lvl7pPr marR="0" lvl="6"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7pPr>
            <a:lvl8pPr marR="0" lvl="7"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8pPr>
            <a:lvl9pPr marR="0" lvl="8"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9pPr>
          </a:lstStyle>
          <a:p>
            <a:pPr algn="l">
              <a:spcAft>
                <a:spcPts val="600"/>
              </a:spcAft>
            </a:pPr>
            <a:r>
              <a:rPr lang="en-PH" i="1" dirty="0"/>
              <a:t>Cronbach’s alpha (</a:t>
            </a:r>
            <a:r>
              <a:rPr lang="el-GR" i="1" dirty="0"/>
              <a:t>α</a:t>
            </a:r>
            <a:r>
              <a:rPr lang="en-PH" i="1" dirty="0"/>
              <a:t>) </a:t>
            </a:r>
            <a:r>
              <a:rPr lang="en-PH" b="0" dirty="0"/>
              <a:t>is a test of reliability technique that requires only a single test administration to provide a unique estimate of the reliability for a given test. It is computed as the average value of the reliability coefficients one would obtain for all possible combination of items when split into two half tests (</a:t>
            </a:r>
            <a:r>
              <a:rPr lang="en-PH" b="0" dirty="0" err="1"/>
              <a:t>Gliem</a:t>
            </a:r>
            <a:r>
              <a:rPr lang="en-PH" b="0" dirty="0"/>
              <a:t> &amp; </a:t>
            </a:r>
            <a:r>
              <a:rPr lang="en-PH" b="0" dirty="0" err="1"/>
              <a:t>Gliem</a:t>
            </a:r>
            <a:r>
              <a:rPr lang="en-PH" b="0" dirty="0"/>
              <a:t>, 2003). </a:t>
            </a:r>
          </a:p>
          <a:p>
            <a:pPr algn="l">
              <a:spcAft>
                <a:spcPts val="600"/>
              </a:spcAft>
            </a:pPr>
            <a:r>
              <a:rPr lang="en-PH" b="0" dirty="0"/>
              <a:t>Coefficient normally ranges between zero and one. However, there is actually no lower limit to the coefficient. The closer Cronbach’s alpha coefficient is to 1.0, the greater the internal consistency of the items in the scale.</a:t>
            </a:r>
          </a:p>
        </p:txBody>
      </p:sp>
    </p:spTree>
    <p:extLst>
      <p:ext uri="{BB962C8B-B14F-4D97-AF65-F5344CB8AC3E}">
        <p14:creationId xmlns:p14="http://schemas.microsoft.com/office/powerpoint/2010/main" val="23537983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5">
                                            <p:txEl>
                                              <p:pRg st="0" end="0"/>
                                            </p:txEl>
                                          </p:spTgt>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p:tgtEl>
                                          <p:spTgt spid="5">
                                            <p:txEl>
                                              <p:pRg st="1" end="1"/>
                                            </p:txEl>
                                          </p:spTgt>
                                        </p:tgtEl>
                                        <p:attrNameLst>
                                          <p:attrName>ppt_x</p:attrName>
                                        </p:attrNameLst>
                                      </p:cBhvr>
                                      <p:tavLst>
                                        <p:tav tm="0">
                                          <p:val>
                                            <p:strVal val="#ppt_x-#ppt_w*1.125000"/>
                                          </p:val>
                                        </p:tav>
                                        <p:tav tm="100000">
                                          <p:val>
                                            <p:strVal val="#ppt_x"/>
                                          </p:val>
                                        </p:tav>
                                      </p:tavLst>
                                    </p:anim>
                                    <p:animEffect transition="in" filter="wipe(right)">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The Instrument</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101"/>
          <p:cNvSpPr txBox="1">
            <a:spLocks/>
          </p:cNvSpPr>
          <p:nvPr/>
        </p:nvSpPr>
        <p:spPr>
          <a:xfrm>
            <a:off x="3509611" y="601580"/>
            <a:ext cx="8353525" cy="5674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457200" indent="-457200">
              <a:spcAft>
                <a:spcPts val="1200"/>
              </a:spcAft>
              <a:buFont typeface="Wingdings" panose="05000000000000000000" pitchFamily="2" charset="2"/>
              <a:buChar char="ü"/>
            </a:pPr>
            <a:r>
              <a:rPr lang="en-PH" sz="2800" dirty="0">
                <a:solidFill>
                  <a:schemeClr val="tx1"/>
                </a:solidFill>
              </a:rPr>
              <a:t>Enumerate instruments to be used. Indicate if researcher-made, adopted or modified (give author, year, &amp; reliability  coefficient). </a:t>
            </a:r>
          </a:p>
          <a:p>
            <a:pPr marL="457200" indent="-457200">
              <a:spcAft>
                <a:spcPts val="1200"/>
              </a:spcAft>
              <a:buFont typeface="Wingdings" panose="05000000000000000000" pitchFamily="2" charset="2"/>
              <a:buChar char="ü"/>
            </a:pPr>
            <a:r>
              <a:rPr lang="en-PH" sz="2800" dirty="0">
                <a:solidFill>
                  <a:schemeClr val="tx1"/>
                </a:solidFill>
              </a:rPr>
              <a:t>Quickly describe pilot-testing of instruments. </a:t>
            </a:r>
          </a:p>
          <a:p>
            <a:pPr marL="457200" indent="-457200">
              <a:spcAft>
                <a:spcPts val="1200"/>
              </a:spcAft>
              <a:buFont typeface="Wingdings" panose="05000000000000000000" pitchFamily="2" charset="2"/>
              <a:buChar char="ü"/>
            </a:pPr>
            <a:r>
              <a:rPr lang="en-PH" sz="2800" dirty="0">
                <a:solidFill>
                  <a:schemeClr val="tx1"/>
                </a:solidFill>
              </a:rPr>
              <a:t>Indicate how researcher-made instruments will be content-validated. </a:t>
            </a:r>
          </a:p>
          <a:p>
            <a:pPr marL="457200" indent="-457200">
              <a:spcAft>
                <a:spcPts val="1200"/>
              </a:spcAft>
              <a:buFont typeface="Wingdings" panose="05000000000000000000" pitchFamily="2" charset="2"/>
              <a:buChar char="ü"/>
            </a:pPr>
            <a:r>
              <a:rPr lang="en-PH" sz="2800" dirty="0">
                <a:solidFill>
                  <a:schemeClr val="tx1"/>
                </a:solidFill>
              </a:rPr>
              <a:t>Indicate computing reliability coefficient, commonly  Cronbach alpha, for rating scale and tests.</a:t>
            </a:r>
          </a:p>
          <a:p>
            <a:pPr marL="457200" indent="-457200">
              <a:spcAft>
                <a:spcPts val="1200"/>
              </a:spcAft>
              <a:buFont typeface="Wingdings" panose="05000000000000000000" pitchFamily="2" charset="2"/>
              <a:buChar char="ü"/>
            </a:pPr>
            <a:r>
              <a:rPr lang="en-PH" sz="2800" dirty="0">
                <a:solidFill>
                  <a:schemeClr val="tx1"/>
                </a:solidFill>
              </a:rPr>
              <a:t> Add structure/parts and number of items of each instrument.</a:t>
            </a:r>
          </a:p>
        </p:txBody>
      </p:sp>
    </p:spTree>
    <p:extLst>
      <p:ext uri="{BB962C8B-B14F-4D97-AF65-F5344CB8AC3E}">
        <p14:creationId xmlns:p14="http://schemas.microsoft.com/office/powerpoint/2010/main" val="705585903"/>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p:tgtEl>
                                          <p:spTgt spid="2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p:tgtEl>
                                          <p:spTgt spid="21">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p:tgtEl>
                                          <p:spTgt spid="21">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 calcmode="lin" valueType="num">
                                      <p:cBhvr additive="base">
                                        <p:cTn id="25" dur="500"/>
                                        <p:tgtEl>
                                          <p:spTgt spid="21">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2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anim calcmode="lin" valueType="num">
                                      <p:cBhvr additive="base">
                                        <p:cTn id="31" dur="500"/>
                                        <p:tgtEl>
                                          <p:spTgt spid="21">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The Instrument</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101"/>
          <p:cNvSpPr txBox="1">
            <a:spLocks/>
          </p:cNvSpPr>
          <p:nvPr/>
        </p:nvSpPr>
        <p:spPr>
          <a:xfrm>
            <a:off x="3509611" y="601580"/>
            <a:ext cx="8353525" cy="5674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457200" indent="-457200">
              <a:spcAft>
                <a:spcPts val="1200"/>
              </a:spcAft>
              <a:buFont typeface="Wingdings" panose="05000000000000000000" pitchFamily="2" charset="2"/>
              <a:buChar char="ü"/>
            </a:pPr>
            <a:r>
              <a:rPr lang="en-PH" sz="2800" dirty="0">
                <a:solidFill>
                  <a:schemeClr val="tx1"/>
                </a:solidFill>
              </a:rPr>
              <a:t>Add Table of Specifications for researcher-made tests.</a:t>
            </a:r>
          </a:p>
          <a:p>
            <a:pPr marL="457200" indent="-457200">
              <a:spcAft>
                <a:spcPts val="1200"/>
              </a:spcAft>
              <a:buFont typeface="Wingdings" panose="05000000000000000000" pitchFamily="2" charset="2"/>
              <a:buChar char="ü"/>
            </a:pPr>
            <a:r>
              <a:rPr lang="en-PH" sz="2800" dirty="0">
                <a:solidFill>
                  <a:schemeClr val="tx1"/>
                </a:solidFill>
              </a:rPr>
              <a:t>Add details of content validation: who the experts  are without naming them.</a:t>
            </a:r>
          </a:p>
          <a:p>
            <a:pPr marL="457200" indent="-457200">
              <a:spcAft>
                <a:spcPts val="1200"/>
              </a:spcAft>
              <a:buFont typeface="Wingdings" panose="05000000000000000000" pitchFamily="2" charset="2"/>
              <a:buChar char="ü"/>
            </a:pPr>
            <a:r>
              <a:rPr lang="en-PH" sz="2800" dirty="0">
                <a:solidFill>
                  <a:schemeClr val="tx1"/>
                </a:solidFill>
              </a:rPr>
              <a:t>Add details of pilot-testing (when and who), and describe group (similar to group to which instruments will be eventually administered).</a:t>
            </a:r>
          </a:p>
        </p:txBody>
      </p:sp>
    </p:spTree>
    <p:extLst>
      <p:ext uri="{BB962C8B-B14F-4D97-AF65-F5344CB8AC3E}">
        <p14:creationId xmlns:p14="http://schemas.microsoft.com/office/powerpoint/2010/main" val="305678674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p:tgtEl>
                                          <p:spTgt spid="2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p:tgtEl>
                                          <p:spTgt spid="21">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p:tgtEl>
                                          <p:spTgt spid="21">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The Intervention</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101"/>
          <p:cNvSpPr txBox="1">
            <a:spLocks/>
          </p:cNvSpPr>
          <p:nvPr/>
        </p:nvSpPr>
        <p:spPr>
          <a:xfrm>
            <a:off x="3509611" y="1729946"/>
            <a:ext cx="8353525" cy="454609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457200" indent="-457200">
              <a:spcAft>
                <a:spcPts val="1200"/>
              </a:spcAft>
              <a:buFont typeface="Wingdings" panose="05000000000000000000" pitchFamily="2" charset="2"/>
              <a:buChar char="ü"/>
            </a:pPr>
            <a:r>
              <a:rPr lang="en-PH" sz="3200" dirty="0">
                <a:solidFill>
                  <a:schemeClr val="tx1"/>
                </a:solidFill>
              </a:rPr>
              <a:t>Clearly and completely describe how the intervention will be implemented, such that the reader can replicate the intervention.</a:t>
            </a:r>
          </a:p>
          <a:p>
            <a:pPr marL="457200" indent="-457200">
              <a:spcAft>
                <a:spcPts val="1200"/>
              </a:spcAft>
              <a:buFont typeface="Wingdings" panose="05000000000000000000" pitchFamily="2" charset="2"/>
              <a:buChar char="ü"/>
            </a:pPr>
            <a:r>
              <a:rPr lang="en-PH" sz="3200" dirty="0">
                <a:solidFill>
                  <a:schemeClr val="tx1"/>
                </a:solidFill>
              </a:rPr>
              <a:t>Describe what happens in comparison group.</a:t>
            </a:r>
          </a:p>
        </p:txBody>
      </p:sp>
    </p:spTree>
    <p:extLst>
      <p:ext uri="{BB962C8B-B14F-4D97-AF65-F5344CB8AC3E}">
        <p14:creationId xmlns:p14="http://schemas.microsoft.com/office/powerpoint/2010/main" val="875131055"/>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p:tgtEl>
                                          <p:spTgt spid="2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p:tgtEl>
                                          <p:spTgt spid="21">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Data Collection Procedure</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101"/>
          <p:cNvSpPr txBox="1">
            <a:spLocks/>
          </p:cNvSpPr>
          <p:nvPr/>
        </p:nvSpPr>
        <p:spPr>
          <a:xfrm>
            <a:off x="3509611" y="1186249"/>
            <a:ext cx="8353525" cy="508978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457200" indent="-457200">
              <a:spcAft>
                <a:spcPts val="1200"/>
              </a:spcAft>
              <a:buFont typeface="Wingdings" panose="05000000000000000000" pitchFamily="2" charset="2"/>
              <a:buChar char="ü"/>
            </a:pPr>
            <a:r>
              <a:rPr lang="en-PH" sz="2800" dirty="0">
                <a:solidFill>
                  <a:schemeClr val="tx1"/>
                </a:solidFill>
              </a:rPr>
              <a:t>Quickly describe whose permission will be sought and arrangements to make to administer instruments.</a:t>
            </a:r>
          </a:p>
          <a:p>
            <a:pPr marL="457200" indent="-457200">
              <a:spcAft>
                <a:spcPts val="1200"/>
              </a:spcAft>
              <a:buFont typeface="Wingdings" panose="05000000000000000000" pitchFamily="2" charset="2"/>
              <a:buChar char="ü"/>
            </a:pPr>
            <a:r>
              <a:rPr lang="en-PH" sz="2800" dirty="0">
                <a:solidFill>
                  <a:schemeClr val="tx1"/>
                </a:solidFill>
              </a:rPr>
              <a:t>Describe when instruments will be administered and who will administer them.</a:t>
            </a:r>
          </a:p>
          <a:p>
            <a:pPr marL="457200" indent="-457200">
              <a:spcAft>
                <a:spcPts val="1200"/>
              </a:spcAft>
              <a:buFont typeface="Wingdings" panose="05000000000000000000" pitchFamily="2" charset="2"/>
              <a:buChar char="ü"/>
            </a:pPr>
            <a:r>
              <a:rPr lang="en-PH" sz="2800" dirty="0">
                <a:solidFill>
                  <a:schemeClr val="tx1"/>
                </a:solidFill>
              </a:rPr>
              <a:t>Add details on arrangements and  administration of instruments, if needed.</a:t>
            </a:r>
          </a:p>
        </p:txBody>
      </p:sp>
    </p:spTree>
    <p:extLst>
      <p:ext uri="{BB962C8B-B14F-4D97-AF65-F5344CB8AC3E}">
        <p14:creationId xmlns:p14="http://schemas.microsoft.com/office/powerpoint/2010/main" val="170167612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p:tgtEl>
                                          <p:spTgt spid="2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p:tgtEl>
                                          <p:spTgt spid="21">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p:tgtEl>
                                          <p:spTgt spid="21">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Data Analysis Procedure</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101"/>
          <p:cNvSpPr txBox="1">
            <a:spLocks/>
          </p:cNvSpPr>
          <p:nvPr/>
        </p:nvSpPr>
        <p:spPr>
          <a:xfrm>
            <a:off x="3509611" y="617838"/>
            <a:ext cx="8353525" cy="508978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1200"/>
              </a:spcAft>
              <a:buNone/>
            </a:pPr>
            <a:r>
              <a:rPr lang="en-PH" sz="2800" dirty="0">
                <a:solidFill>
                  <a:schemeClr val="tx1"/>
                </a:solidFill>
              </a:rPr>
              <a:t>This section indicates how the data will be analyzed and reported; it should specify the qualitative and/or quantitative methods that will be used in analyzing the data gathered for the research. </a:t>
            </a:r>
          </a:p>
          <a:p>
            <a:pPr>
              <a:spcAft>
                <a:spcPts val="1200"/>
              </a:spcAft>
              <a:buNone/>
            </a:pPr>
            <a:r>
              <a:rPr lang="en-PH" sz="2800" dirty="0">
                <a:solidFill>
                  <a:schemeClr val="tx1"/>
                </a:solidFill>
              </a:rPr>
              <a:t>In writing this section, </a:t>
            </a:r>
          </a:p>
          <a:p>
            <a:pPr marL="457200" indent="-457200">
              <a:spcAft>
                <a:spcPts val="1200"/>
              </a:spcAft>
              <a:buFont typeface="Wingdings" panose="05000000000000000000" pitchFamily="2" charset="2"/>
              <a:buChar char="ü"/>
            </a:pPr>
            <a:r>
              <a:rPr lang="en-PH" sz="2800" dirty="0">
                <a:solidFill>
                  <a:schemeClr val="tx1"/>
                </a:solidFill>
              </a:rPr>
              <a:t>Describe analysis to be done for each research question, following sequence in Statement of Problem.</a:t>
            </a:r>
          </a:p>
          <a:p>
            <a:pPr marL="457200" indent="-457200">
              <a:spcAft>
                <a:spcPts val="1200"/>
              </a:spcAft>
              <a:buFont typeface="Wingdings" panose="05000000000000000000" pitchFamily="2" charset="2"/>
              <a:buChar char="ü"/>
            </a:pPr>
            <a:r>
              <a:rPr lang="en-PH" sz="2800" dirty="0">
                <a:solidFill>
                  <a:schemeClr val="tx1"/>
                </a:solidFill>
              </a:rPr>
              <a:t>State if tests of hypotheses will be done and for what purpose.</a:t>
            </a:r>
          </a:p>
          <a:p>
            <a:pPr marL="457200" indent="-457200">
              <a:spcAft>
                <a:spcPts val="1200"/>
              </a:spcAft>
              <a:buFont typeface="Wingdings" panose="05000000000000000000" pitchFamily="2" charset="2"/>
              <a:buChar char="ü"/>
            </a:pPr>
            <a:r>
              <a:rPr lang="en-PH" sz="2800" dirty="0">
                <a:solidFill>
                  <a:schemeClr val="tx1"/>
                </a:solidFill>
              </a:rPr>
              <a:t>Indicate that tests of hypotheses will be done at . 05 level of significance.</a:t>
            </a:r>
          </a:p>
          <a:p>
            <a:pPr marL="457200" indent="-457200">
              <a:spcAft>
                <a:spcPts val="1200"/>
              </a:spcAft>
              <a:buFont typeface="Wingdings" panose="05000000000000000000" pitchFamily="2" charset="2"/>
              <a:buChar char="ü"/>
            </a:pPr>
            <a:endParaRPr lang="en-PH" sz="2800" dirty="0">
              <a:solidFill>
                <a:schemeClr val="tx1"/>
              </a:solidFill>
            </a:endParaRPr>
          </a:p>
        </p:txBody>
      </p:sp>
    </p:spTree>
    <p:extLst>
      <p:ext uri="{BB962C8B-B14F-4D97-AF65-F5344CB8AC3E}">
        <p14:creationId xmlns:p14="http://schemas.microsoft.com/office/powerpoint/2010/main" val="229924806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p:tgtEl>
                                          <p:spTgt spid="2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p:tgtEl>
                                          <p:spTgt spid="21">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p:tgtEl>
                                          <p:spTgt spid="21">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 calcmode="lin" valueType="num">
                                      <p:cBhvr additive="base">
                                        <p:cTn id="25" dur="500"/>
                                        <p:tgtEl>
                                          <p:spTgt spid="21">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2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anim calcmode="lin" valueType="num">
                                      <p:cBhvr additive="base">
                                        <p:cTn id="31" dur="500"/>
                                        <p:tgtEl>
                                          <p:spTgt spid="21">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Data Analysis Procedure</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101"/>
          <p:cNvSpPr txBox="1">
            <a:spLocks/>
          </p:cNvSpPr>
          <p:nvPr/>
        </p:nvSpPr>
        <p:spPr>
          <a:xfrm>
            <a:off x="3509611" y="1482811"/>
            <a:ext cx="8353525" cy="422481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457200" indent="-457200">
              <a:spcAft>
                <a:spcPts val="1200"/>
              </a:spcAft>
              <a:buFont typeface="Wingdings" panose="05000000000000000000" pitchFamily="2" charset="2"/>
              <a:buChar char="ü"/>
            </a:pPr>
            <a:r>
              <a:rPr lang="en-PH" sz="2800" dirty="0">
                <a:solidFill>
                  <a:schemeClr val="tx1"/>
                </a:solidFill>
              </a:rPr>
              <a:t>Level of significance or p value = no. of cases out of 100 cases that results are due to chance alone.</a:t>
            </a:r>
          </a:p>
          <a:p>
            <a:pPr marL="457200" indent="-457200">
              <a:spcAft>
                <a:spcPts val="1200"/>
              </a:spcAft>
              <a:buFont typeface="Wingdings" panose="05000000000000000000" pitchFamily="2" charset="2"/>
              <a:buChar char="ü"/>
            </a:pPr>
            <a:r>
              <a:rPr lang="en-PH" sz="2800" dirty="0">
                <a:solidFill>
                  <a:schemeClr val="tx1"/>
                </a:solidFill>
              </a:rPr>
              <a:t>Add scoring system for instruments.</a:t>
            </a:r>
          </a:p>
          <a:p>
            <a:pPr marL="457200" indent="-457200">
              <a:spcAft>
                <a:spcPts val="1200"/>
              </a:spcAft>
              <a:buFont typeface="Wingdings" panose="05000000000000000000" pitchFamily="2" charset="2"/>
              <a:buChar char="ü"/>
            </a:pPr>
            <a:r>
              <a:rPr lang="en-PH" sz="2800" dirty="0">
                <a:solidFill>
                  <a:schemeClr val="tx1"/>
                </a:solidFill>
              </a:rPr>
              <a:t>Avoid giving formulas or standard procedures for statistical tools (reader is expected to know these or look them up in statistics references).</a:t>
            </a:r>
          </a:p>
          <a:p>
            <a:pPr marL="457200" indent="-457200">
              <a:spcAft>
                <a:spcPts val="1200"/>
              </a:spcAft>
              <a:buFont typeface="Wingdings" panose="05000000000000000000" pitchFamily="2" charset="2"/>
              <a:buChar char="ü"/>
            </a:pPr>
            <a:endParaRPr lang="en-PH" sz="2800" dirty="0">
              <a:solidFill>
                <a:schemeClr val="tx1"/>
              </a:solidFill>
            </a:endParaRPr>
          </a:p>
        </p:txBody>
      </p:sp>
    </p:spTree>
    <p:extLst>
      <p:ext uri="{BB962C8B-B14F-4D97-AF65-F5344CB8AC3E}">
        <p14:creationId xmlns:p14="http://schemas.microsoft.com/office/powerpoint/2010/main" val="2259821015"/>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p:tgtEl>
                                          <p:spTgt spid="2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p:tgtEl>
                                          <p:spTgt spid="21">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p:tgtEl>
                                          <p:spTgt spid="21">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Data Analysis Procedure</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l="24977" t="12973" r="31259" b="11269"/>
          <a:stretch/>
        </p:blipFill>
        <p:spPr>
          <a:xfrm>
            <a:off x="3702749" y="115915"/>
            <a:ext cx="8110311" cy="6522277"/>
          </a:xfrm>
          <a:prstGeom prst="rect">
            <a:avLst/>
          </a:prstGeom>
        </p:spPr>
      </p:pic>
    </p:spTree>
    <p:extLst>
      <p:ext uri="{BB962C8B-B14F-4D97-AF65-F5344CB8AC3E}">
        <p14:creationId xmlns:p14="http://schemas.microsoft.com/office/powerpoint/2010/main" val="369395889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1" name="Shape 101"/>
          <p:cNvSpPr txBox="1">
            <a:spLocks/>
          </p:cNvSpPr>
          <p:nvPr/>
        </p:nvSpPr>
        <p:spPr>
          <a:xfrm>
            <a:off x="2936631" y="180110"/>
            <a:ext cx="8926505" cy="552751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spcAft>
                <a:spcPts val="1200"/>
              </a:spcAft>
              <a:buNone/>
            </a:pPr>
            <a:r>
              <a:rPr lang="en-PH" sz="2400" b="1" dirty="0">
                <a:solidFill>
                  <a:schemeClr val="tx1"/>
                </a:solidFill>
              </a:rPr>
              <a:t>BULLYING INCIDENCE AND GRADE 11 STUDENTS’ ATTENDANCE </a:t>
            </a:r>
          </a:p>
          <a:p>
            <a:pPr algn="just">
              <a:spcAft>
                <a:spcPts val="1200"/>
              </a:spcAft>
              <a:buNone/>
            </a:pPr>
            <a:r>
              <a:rPr lang="en-PH" sz="2400" dirty="0">
                <a:solidFill>
                  <a:schemeClr val="tx1"/>
                </a:solidFill>
              </a:rPr>
              <a:t>THE SAMPLE</a:t>
            </a:r>
          </a:p>
          <a:p>
            <a:pPr algn="just">
              <a:spcAft>
                <a:spcPts val="1200"/>
              </a:spcAft>
              <a:buNone/>
            </a:pPr>
            <a:r>
              <a:rPr lang="en-PH" sz="2400" dirty="0">
                <a:solidFill>
                  <a:schemeClr val="tx1"/>
                </a:solidFill>
              </a:rPr>
              <a:t>	</a:t>
            </a:r>
            <a:r>
              <a:rPr lang="en-PH" sz="2400" dirty="0" err="1">
                <a:solidFill>
                  <a:schemeClr val="tx1"/>
                </a:solidFill>
              </a:rPr>
              <a:t>Alangalang</a:t>
            </a:r>
            <a:r>
              <a:rPr lang="en-PH" sz="2400" dirty="0">
                <a:solidFill>
                  <a:schemeClr val="tx1"/>
                </a:solidFill>
              </a:rPr>
              <a:t> National High School, </a:t>
            </a:r>
            <a:r>
              <a:rPr lang="en-PH" sz="2400" dirty="0" err="1">
                <a:solidFill>
                  <a:schemeClr val="tx1"/>
                </a:solidFill>
              </a:rPr>
              <a:t>Alangalang</a:t>
            </a:r>
            <a:r>
              <a:rPr lang="en-PH" sz="2400" dirty="0">
                <a:solidFill>
                  <a:schemeClr val="tx1"/>
                </a:solidFill>
              </a:rPr>
              <a:t>, Leyte Region 8 is purposively selected due to its big size.  One section with a class of forty (40) Grade 11 students is randomly selected.  The study will be accomplished for the School Year (SY) 2017-2018.</a:t>
            </a:r>
          </a:p>
          <a:p>
            <a:pPr algn="just">
              <a:spcAft>
                <a:spcPts val="1200"/>
              </a:spcAft>
              <a:buNone/>
            </a:pPr>
            <a:r>
              <a:rPr lang="en-PH" sz="2400" dirty="0">
                <a:solidFill>
                  <a:schemeClr val="tx1"/>
                </a:solidFill>
              </a:rPr>
              <a:t> </a:t>
            </a:r>
          </a:p>
          <a:p>
            <a:pPr algn="just">
              <a:spcAft>
                <a:spcPts val="1200"/>
              </a:spcAft>
              <a:buNone/>
            </a:pPr>
            <a:r>
              <a:rPr lang="en-PH" sz="2400" dirty="0">
                <a:solidFill>
                  <a:schemeClr val="tx1"/>
                </a:solidFill>
              </a:rPr>
              <a:t>THE INSTRUMENTS</a:t>
            </a:r>
          </a:p>
          <a:p>
            <a:pPr algn="just">
              <a:spcAft>
                <a:spcPts val="1200"/>
              </a:spcAft>
              <a:buNone/>
            </a:pPr>
            <a:r>
              <a:rPr lang="en-PH" sz="2400" dirty="0">
                <a:solidFill>
                  <a:schemeClr val="tx1"/>
                </a:solidFill>
              </a:rPr>
              <a:t>	There will be one (1) self-made questionnaire for the study with three (3) questions.  The first questions is based on bullying experience, second is on the type of bullying experience, and the third is the number of absences.  The questionnaire will be pilot tested to five students who are not part of the research.  The questionnaire is subjected to content validity of experts.</a:t>
            </a: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Example</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24034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p:tgtEl>
                                          <p:spTgt spid="2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p:tgtEl>
                                          <p:spTgt spid="21">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p:tgtEl>
                                          <p:spTgt spid="21">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 calcmode="lin" valueType="num">
                                      <p:cBhvr additive="base">
                                        <p:cTn id="25" dur="500"/>
                                        <p:tgtEl>
                                          <p:spTgt spid="21">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2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anim calcmode="lin" valueType="num">
                                      <p:cBhvr additive="base">
                                        <p:cTn id="31" dur="500"/>
                                        <p:tgtEl>
                                          <p:spTgt spid="21">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 calcmode="lin" valueType="num">
                                      <p:cBhvr additive="base">
                                        <p:cTn id="37" dur="500"/>
                                        <p:tgtEl>
                                          <p:spTgt spid="21">
                                            <p:txEl>
                                              <p:pRg st="5" end="5"/>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Rectangle 1"/>
          <p:cNvSpPr/>
          <p:nvPr/>
        </p:nvSpPr>
        <p:spPr>
          <a:xfrm>
            <a:off x="0" y="0"/>
            <a:ext cx="1238865" cy="146009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ectangle 7"/>
          <p:cNvSpPr/>
          <p:nvPr/>
        </p:nvSpPr>
        <p:spPr>
          <a:xfrm>
            <a:off x="1220651" y="0"/>
            <a:ext cx="8568812" cy="146009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Rectangle 8"/>
          <p:cNvSpPr/>
          <p:nvPr/>
        </p:nvSpPr>
        <p:spPr>
          <a:xfrm>
            <a:off x="9789463" y="0"/>
            <a:ext cx="1240877" cy="146009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p:cNvSpPr/>
          <p:nvPr/>
        </p:nvSpPr>
        <p:spPr>
          <a:xfrm>
            <a:off x="11030340" y="0"/>
            <a:ext cx="1161660" cy="146009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Shape 83"/>
          <p:cNvSpPr txBox="1">
            <a:spLocks noGrp="1"/>
          </p:cNvSpPr>
          <p:nvPr>
            <p:ph type="title"/>
          </p:nvPr>
        </p:nvSpPr>
        <p:spPr>
          <a:prstGeom prst="rect">
            <a:avLst/>
          </a:prstGeom>
        </p:spPr>
        <p:txBody>
          <a:bodyPr lIns="91425" tIns="91425" rIns="91425" bIns="91425" anchor="b" anchorCtr="0">
            <a:noAutofit/>
          </a:bodyPr>
          <a:lstStyle/>
          <a:p>
            <a:r>
              <a:rPr lang="en" sz="4000" b="1" dirty="0">
                <a:ln w="0"/>
                <a:solidFill>
                  <a:schemeClr val="bg1"/>
                </a:solidFill>
                <a:effectLst>
                  <a:outerShdw blurRad="38100" dist="19050" dir="2700000" algn="tl" rotWithShape="0">
                    <a:schemeClr val="dk1">
                      <a:alpha val="40000"/>
                    </a:schemeClr>
                  </a:outerShdw>
                </a:effectLst>
              </a:rPr>
              <a:t>Standards and Competencies</a:t>
            </a:r>
          </a:p>
        </p:txBody>
      </p:sp>
      <p:sp>
        <p:nvSpPr>
          <p:cNvPr id="84" name="Shape 84"/>
          <p:cNvSpPr txBox="1"/>
          <p:nvPr/>
        </p:nvSpPr>
        <p:spPr>
          <a:xfrm>
            <a:off x="1238863" y="1777787"/>
            <a:ext cx="4848029" cy="3834680"/>
          </a:xfrm>
          <a:prstGeom prst="rect">
            <a:avLst/>
          </a:prstGeom>
          <a:noFill/>
          <a:ln>
            <a:noFill/>
          </a:ln>
        </p:spPr>
        <p:txBody>
          <a:bodyPr lIns="91425" tIns="91425" rIns="91425" bIns="91425" anchor="t" anchorCtr="0">
            <a:noAutofit/>
          </a:bodyPr>
          <a:lstStyle/>
          <a:p>
            <a:pPr lvl="0">
              <a:spcBef>
                <a:spcPts val="600"/>
              </a:spcBef>
            </a:pPr>
            <a:r>
              <a:rPr lang="en-PH" sz="2400" b="1" u="sng" dirty="0">
                <a:solidFill>
                  <a:srgbClr val="000000">
                    <a:lumMod val="65000"/>
                    <a:lumOff val="35000"/>
                  </a:srgbClr>
                </a:solidFill>
                <a:latin typeface="Lato"/>
                <a:ea typeface="Lato"/>
                <a:cs typeface="Lato"/>
                <a:sym typeface="Lato"/>
              </a:rPr>
              <a:t>Learning Competencies</a:t>
            </a:r>
          </a:p>
          <a:p>
            <a:pPr lvl="0">
              <a:spcBef>
                <a:spcPts val="600"/>
              </a:spcBef>
            </a:pPr>
            <a:r>
              <a:rPr lang="en-PH" sz="2400" dirty="0">
                <a:solidFill>
                  <a:srgbClr val="000000">
                    <a:lumMod val="65000"/>
                    <a:lumOff val="35000"/>
                  </a:srgbClr>
                </a:solidFill>
                <a:latin typeface="Lato"/>
                <a:ea typeface="Lato"/>
                <a:cs typeface="Lato"/>
                <a:sym typeface="Lato"/>
              </a:rPr>
              <a:t>The learner…</a:t>
            </a:r>
          </a:p>
          <a:p>
            <a:pPr marL="342900" lvl="0" indent="-342900">
              <a:spcBef>
                <a:spcPts val="600"/>
              </a:spcBef>
              <a:buFont typeface="+mj-lt"/>
              <a:buAutoNum type="arabicPeriod"/>
            </a:pPr>
            <a:r>
              <a:rPr lang="en-PH" sz="2400" dirty="0">
                <a:solidFill>
                  <a:srgbClr val="000000">
                    <a:lumMod val="65000"/>
                    <a:lumOff val="35000"/>
                  </a:srgbClr>
                </a:solidFill>
                <a:latin typeface="Lato"/>
                <a:ea typeface="Lato"/>
                <a:cs typeface="Lato"/>
                <a:sym typeface="Lato"/>
              </a:rPr>
              <a:t>chooses appropriate quantitative research design </a:t>
            </a:r>
          </a:p>
          <a:p>
            <a:pPr marL="342900" lvl="0" indent="-342900">
              <a:spcBef>
                <a:spcPts val="600"/>
              </a:spcBef>
              <a:buFont typeface="+mj-lt"/>
              <a:buAutoNum type="arabicPeriod"/>
            </a:pPr>
            <a:r>
              <a:rPr lang="en-PH" sz="2400" dirty="0">
                <a:solidFill>
                  <a:srgbClr val="000000">
                    <a:lumMod val="65000"/>
                    <a:lumOff val="35000"/>
                  </a:srgbClr>
                </a:solidFill>
                <a:latin typeface="Lato"/>
                <a:ea typeface="Lato"/>
                <a:cs typeface="Lato"/>
                <a:sym typeface="Lato"/>
              </a:rPr>
              <a:t>describes sampling procedure and the sample;  </a:t>
            </a:r>
          </a:p>
          <a:p>
            <a:pPr marL="342900" lvl="0" indent="-342900">
              <a:spcBef>
                <a:spcPts val="600"/>
              </a:spcBef>
              <a:buFont typeface="+mj-lt"/>
              <a:buAutoNum type="arabicPeriod"/>
            </a:pPr>
            <a:r>
              <a:rPr lang="en-PH" sz="2400" dirty="0">
                <a:solidFill>
                  <a:srgbClr val="000000">
                    <a:lumMod val="65000"/>
                    <a:lumOff val="35000"/>
                  </a:srgbClr>
                </a:solidFill>
                <a:latin typeface="Lato"/>
                <a:ea typeface="Lato"/>
                <a:cs typeface="Lato"/>
                <a:sym typeface="Lato"/>
              </a:rPr>
              <a:t>constructs an instrument and establishes its validity and reliability;</a:t>
            </a:r>
          </a:p>
        </p:txBody>
      </p:sp>
      <p:sp>
        <p:nvSpPr>
          <p:cNvPr id="85" name="Shape 85"/>
          <p:cNvSpPr txBox="1"/>
          <p:nvPr/>
        </p:nvSpPr>
        <p:spPr>
          <a:xfrm>
            <a:off x="6086892" y="2695822"/>
            <a:ext cx="5760551" cy="2902551"/>
          </a:xfrm>
          <a:prstGeom prst="rect">
            <a:avLst/>
          </a:prstGeom>
          <a:noFill/>
          <a:ln>
            <a:noFill/>
          </a:ln>
        </p:spPr>
        <p:txBody>
          <a:bodyPr lIns="91425" tIns="91425" rIns="91425" bIns="91425" anchor="t" anchorCtr="0">
            <a:noAutofit/>
          </a:bodyPr>
          <a:lstStyle/>
          <a:p>
            <a:pPr marL="457200" indent="-457200">
              <a:spcBef>
                <a:spcPts val="600"/>
              </a:spcBef>
              <a:buFont typeface="+mj-lt"/>
              <a:buAutoNum type="arabicPeriod" startAt="4"/>
            </a:pPr>
            <a:r>
              <a:rPr lang="en-PH" sz="2400" dirty="0">
                <a:solidFill>
                  <a:schemeClr val="tx1">
                    <a:lumMod val="65000"/>
                    <a:lumOff val="35000"/>
                  </a:schemeClr>
                </a:solidFill>
                <a:latin typeface="Lato"/>
                <a:ea typeface="Lato"/>
                <a:cs typeface="Lato"/>
                <a:sym typeface="Lato"/>
              </a:rPr>
              <a:t>describes intervention (if applicable); </a:t>
            </a:r>
          </a:p>
          <a:p>
            <a:pPr marL="457200" indent="-457200">
              <a:spcBef>
                <a:spcPts val="600"/>
              </a:spcBef>
              <a:buFont typeface="+mj-lt"/>
              <a:buAutoNum type="arabicPeriod" startAt="4"/>
            </a:pPr>
            <a:r>
              <a:rPr lang="en-PH" sz="2400" dirty="0">
                <a:solidFill>
                  <a:schemeClr val="tx1">
                    <a:lumMod val="65000"/>
                    <a:lumOff val="35000"/>
                  </a:schemeClr>
                </a:solidFill>
                <a:latin typeface="Lato"/>
                <a:ea typeface="Lato"/>
                <a:cs typeface="Lato"/>
                <a:sym typeface="Lato"/>
              </a:rPr>
              <a:t>plans data collection procedure; </a:t>
            </a:r>
          </a:p>
          <a:p>
            <a:pPr marL="457200" indent="-457200">
              <a:spcBef>
                <a:spcPts val="600"/>
              </a:spcBef>
              <a:buFont typeface="+mj-lt"/>
              <a:buAutoNum type="arabicPeriod" startAt="4"/>
            </a:pPr>
            <a:r>
              <a:rPr lang="en-PH" sz="2400" dirty="0">
                <a:solidFill>
                  <a:schemeClr val="tx1">
                    <a:lumMod val="65000"/>
                    <a:lumOff val="35000"/>
                  </a:schemeClr>
                </a:solidFill>
                <a:latin typeface="Lato"/>
                <a:ea typeface="Lato"/>
                <a:cs typeface="Lato"/>
                <a:sym typeface="Lato"/>
              </a:rPr>
              <a:t>plans data analysis using statistics and hypothesis testing (if appropriate); and</a:t>
            </a:r>
          </a:p>
          <a:p>
            <a:pPr marL="457200" indent="-457200">
              <a:spcBef>
                <a:spcPts val="600"/>
              </a:spcBef>
              <a:buFont typeface="+mj-lt"/>
              <a:buAutoNum type="arabicPeriod" startAt="4"/>
            </a:pPr>
            <a:r>
              <a:rPr lang="en-PH" sz="2400" dirty="0">
                <a:solidFill>
                  <a:schemeClr val="tx1">
                    <a:lumMod val="65000"/>
                    <a:lumOff val="35000"/>
                  </a:schemeClr>
                </a:solidFill>
                <a:latin typeface="Lato"/>
                <a:ea typeface="Lato"/>
                <a:cs typeface="Lato"/>
                <a:sym typeface="Lato"/>
              </a:rPr>
              <a:t>presents written research methodology.</a:t>
            </a:r>
          </a:p>
        </p:txBody>
      </p:sp>
      <p:sp>
        <p:nvSpPr>
          <p:cNvPr id="4" name="Rectangle 3"/>
          <p:cNvSpPr/>
          <p:nvPr/>
        </p:nvSpPr>
        <p:spPr>
          <a:xfrm>
            <a:off x="-18215" y="301396"/>
            <a:ext cx="12210215" cy="12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78"/>
          <p:cNvSpPr txBox="1">
            <a:spLocks/>
          </p:cNvSpPr>
          <p:nvPr/>
        </p:nvSpPr>
        <p:spPr>
          <a:xfrm>
            <a:off x="1220648" y="426522"/>
            <a:ext cx="10971352" cy="6707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PH" sz="2400" b="1" spc="300" dirty="0">
                <a:ln w="0"/>
                <a:solidFill>
                  <a:srgbClr val="002060"/>
                </a:solidFill>
                <a:effectLst>
                  <a:outerShdw blurRad="38100" dist="19050" dir="2700000" algn="tl" rotWithShape="0">
                    <a:schemeClr val="dk1">
                      <a:alpha val="40000"/>
                    </a:schemeClr>
                  </a:outerShdw>
                </a:effectLst>
              </a:rPr>
              <a:t>Understanding Data and Ways to Systematically Collect Data</a:t>
            </a:r>
            <a:endParaRPr lang="en" sz="2400" b="1" dirty="0">
              <a:ln w="0"/>
              <a:solidFill>
                <a:srgbClr val="002060"/>
              </a:solidFill>
              <a:effectLst>
                <a:outerShdw blurRad="38100" dist="19050" dir="2700000" algn="tl" rotWithShape="0">
                  <a:schemeClr val="dk1">
                    <a:alpha val="40000"/>
                  </a:schemeClr>
                </a:outerShdw>
              </a:effectLst>
            </a:endParaRPr>
          </a:p>
        </p:txBody>
      </p:sp>
      <p:sp>
        <p:nvSpPr>
          <p:cNvPr id="11" name="Shape 87"/>
          <p:cNvSpPr txBox="1"/>
          <p:nvPr/>
        </p:nvSpPr>
        <p:spPr>
          <a:xfrm>
            <a:off x="1238865" y="5685332"/>
            <a:ext cx="9791475" cy="826499"/>
          </a:xfrm>
          <a:prstGeom prst="rect">
            <a:avLst/>
          </a:prstGeom>
          <a:noFill/>
          <a:ln>
            <a:noFill/>
          </a:ln>
        </p:spPr>
        <p:txBody>
          <a:bodyPr lIns="91425" tIns="91425" rIns="91425" bIns="91425" anchor="t" anchorCtr="0">
            <a:noAutofit/>
          </a:bodyPr>
          <a:lstStyle/>
          <a:p>
            <a:pPr lvl="0" algn="r" rtl="0">
              <a:buNone/>
            </a:pPr>
            <a:r>
              <a:rPr lang="en-US" sz="1800" dirty="0">
                <a:solidFill>
                  <a:schemeClr val="bg1">
                    <a:lumMod val="50000"/>
                  </a:schemeClr>
                </a:solidFill>
                <a:latin typeface="Lato"/>
                <a:ea typeface="Lato"/>
                <a:cs typeface="Lato"/>
                <a:sym typeface="Lato"/>
              </a:rPr>
              <a:t>This slideshow presentation will be made available through the trainer’s website: </a:t>
            </a:r>
            <a:r>
              <a:rPr lang="en-US" sz="1800" i="1" u="sng" dirty="0">
                <a:solidFill>
                  <a:schemeClr val="accent3">
                    <a:lumMod val="75000"/>
                  </a:schemeClr>
                </a:solidFill>
                <a:latin typeface="Lato"/>
                <a:ea typeface="Lato"/>
                <a:cs typeface="Lato"/>
                <a:sym typeface="Lato"/>
              </a:rPr>
              <a:t>mathbychua.weebly.com</a:t>
            </a:r>
            <a:r>
              <a:rPr lang="en-US" sz="1800" dirty="0">
                <a:solidFill>
                  <a:schemeClr val="bg1">
                    <a:lumMod val="50000"/>
                  </a:schemeClr>
                </a:solidFill>
                <a:latin typeface="Lato"/>
                <a:ea typeface="Lato"/>
                <a:cs typeface="Lato"/>
                <a:sym typeface="Lato"/>
              </a:rPr>
              <a:t>.</a:t>
            </a:r>
          </a:p>
          <a:p>
            <a:pPr lvl="0" algn="r" rtl="0">
              <a:buNone/>
            </a:pPr>
            <a:r>
              <a:rPr lang="en-US" sz="1800" dirty="0">
                <a:solidFill>
                  <a:schemeClr val="bg1">
                    <a:lumMod val="50000"/>
                  </a:schemeClr>
                </a:solidFill>
                <a:latin typeface="Lato"/>
                <a:ea typeface="Lato"/>
                <a:cs typeface="Lato"/>
                <a:sym typeface="Lato"/>
              </a:rPr>
              <a:t>Download the document to use it as reference.</a:t>
            </a:r>
            <a:endParaRPr sz="1800" dirty="0">
              <a:solidFill>
                <a:schemeClr val="bg1">
                  <a:lumMod val="50000"/>
                </a:schemeClr>
              </a:solidFill>
              <a:latin typeface="Lato"/>
              <a:ea typeface="Lato"/>
              <a:cs typeface="Lato"/>
              <a:sym typeface="Lato"/>
            </a:endParaRPr>
          </a:p>
        </p:txBody>
      </p:sp>
      <p:cxnSp>
        <p:nvCxnSpPr>
          <p:cNvPr id="13" name="Straight Connector 12"/>
          <p:cNvCxnSpPr/>
          <p:nvPr/>
        </p:nvCxnSpPr>
        <p:spPr>
          <a:xfrm>
            <a:off x="849086" y="5695643"/>
            <a:ext cx="1068977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0542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 calcmode="lin" valueType="num">
                                      <p:cBhvr additive="base">
                                        <p:cTn id="7" dur="500"/>
                                        <p:tgtEl>
                                          <p:spTgt spid="8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4">
                                            <p:txEl>
                                              <p:pRg st="1" end="1"/>
                                            </p:txEl>
                                          </p:spTgt>
                                        </p:tgtEl>
                                        <p:attrNameLst>
                                          <p:attrName>style.visibility</p:attrName>
                                        </p:attrNameLst>
                                      </p:cBhvr>
                                      <p:to>
                                        <p:strVal val="visible"/>
                                      </p:to>
                                    </p:set>
                                    <p:anim calcmode="lin" valueType="num">
                                      <p:cBhvr additive="base">
                                        <p:cTn id="13" dur="500"/>
                                        <p:tgtEl>
                                          <p:spTgt spid="8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5">
                                            <p:txEl>
                                              <p:pRg st="0" end="0"/>
                                            </p:txEl>
                                          </p:spTgt>
                                        </p:tgtEl>
                                        <p:attrNameLst>
                                          <p:attrName>style.visibility</p:attrName>
                                        </p:attrNameLst>
                                      </p:cBhvr>
                                      <p:to>
                                        <p:strVal val="visible"/>
                                      </p:to>
                                    </p:set>
                                    <p:anim calcmode="lin" valueType="num">
                                      <p:cBhvr additive="base">
                                        <p:cTn id="19" dur="500"/>
                                        <p:tgtEl>
                                          <p:spTgt spid="85">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5">
                                            <p:txEl>
                                              <p:pRg st="1" end="1"/>
                                            </p:txEl>
                                          </p:spTgt>
                                        </p:tgtEl>
                                        <p:attrNameLst>
                                          <p:attrName>style.visibility</p:attrName>
                                        </p:attrNameLst>
                                      </p:cBhvr>
                                      <p:to>
                                        <p:strVal val="visible"/>
                                      </p:to>
                                    </p:set>
                                    <p:anim calcmode="lin" valueType="num">
                                      <p:cBhvr additive="base">
                                        <p:cTn id="25" dur="500"/>
                                        <p:tgtEl>
                                          <p:spTgt spid="85">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5">
                                            <p:txEl>
                                              <p:pRg st="2" end="2"/>
                                            </p:txEl>
                                          </p:spTgt>
                                        </p:tgtEl>
                                        <p:attrNameLst>
                                          <p:attrName>style.visibility</p:attrName>
                                        </p:attrNameLst>
                                      </p:cBhvr>
                                      <p:to>
                                        <p:strVal val="visible"/>
                                      </p:to>
                                    </p:set>
                                    <p:anim calcmode="lin" valueType="num">
                                      <p:cBhvr additive="base">
                                        <p:cTn id="31" dur="500"/>
                                        <p:tgtEl>
                                          <p:spTgt spid="85">
                                            <p:txEl>
                                              <p:pRg st="2" end="2"/>
                                            </p:txEl>
                                          </p:spTgt>
                                        </p:tgtEl>
                                        <p:attrNameLst>
                                          <p:attrName>ppt_y</p:attrName>
                                        </p:attrNameLst>
                                      </p:cBhvr>
                                      <p:tavLst>
                                        <p:tav tm="0">
                                          <p:val>
                                            <p:strVal val="#ppt_y+#ppt_h*1.125000"/>
                                          </p:val>
                                        </p:tav>
                                        <p:tav tm="100000">
                                          <p:val>
                                            <p:strVal val="#ppt_y"/>
                                          </p:val>
                                        </p:tav>
                                      </p:tavLst>
                                    </p:anim>
                                    <p:animEffect transition="in" filter="wipe(up)">
                                      <p:cBhvr>
                                        <p:cTn id="32" dur="500"/>
                                        <p:tgtEl>
                                          <p:spTgt spid="8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5">
                                            <p:txEl>
                                              <p:pRg st="3" end="3"/>
                                            </p:txEl>
                                          </p:spTgt>
                                        </p:tgtEl>
                                        <p:attrNameLst>
                                          <p:attrName>style.visibility</p:attrName>
                                        </p:attrNameLst>
                                      </p:cBhvr>
                                      <p:to>
                                        <p:strVal val="visible"/>
                                      </p:to>
                                    </p:set>
                                    <p:anim calcmode="lin" valueType="num">
                                      <p:cBhvr additive="base">
                                        <p:cTn id="37" dur="500"/>
                                        <p:tgtEl>
                                          <p:spTgt spid="85">
                                            <p:txEl>
                                              <p:pRg st="3" end="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1" name="Shape 101"/>
          <p:cNvSpPr txBox="1">
            <a:spLocks/>
          </p:cNvSpPr>
          <p:nvPr/>
        </p:nvSpPr>
        <p:spPr>
          <a:xfrm>
            <a:off x="2936631" y="235686"/>
            <a:ext cx="8926505" cy="518864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just">
              <a:spcAft>
                <a:spcPts val="1200"/>
              </a:spcAft>
              <a:buNone/>
            </a:pPr>
            <a:r>
              <a:rPr lang="en-PH" sz="2400" dirty="0">
                <a:solidFill>
                  <a:schemeClr val="tx1"/>
                </a:solidFill>
              </a:rPr>
              <a:t> DATA COLLECTION PROCEDURE</a:t>
            </a:r>
          </a:p>
          <a:p>
            <a:pPr algn="just">
              <a:spcAft>
                <a:spcPts val="1200"/>
              </a:spcAft>
              <a:buNone/>
            </a:pPr>
            <a:r>
              <a:rPr lang="en-PH" sz="2400" dirty="0">
                <a:solidFill>
                  <a:schemeClr val="tx1"/>
                </a:solidFill>
              </a:rPr>
              <a:t> 	The researchers will seek written permission from the principal of </a:t>
            </a:r>
            <a:r>
              <a:rPr lang="en-PH" sz="2400" dirty="0" err="1">
                <a:solidFill>
                  <a:schemeClr val="tx1"/>
                </a:solidFill>
              </a:rPr>
              <a:t>Alangalang</a:t>
            </a:r>
            <a:r>
              <a:rPr lang="en-PH" sz="2400" dirty="0">
                <a:solidFill>
                  <a:schemeClr val="tx1"/>
                </a:solidFill>
              </a:rPr>
              <a:t> Senior High School for the conduct of the study.  An inform consent will also be provided to the students. The parents will also be asked through a written permission.</a:t>
            </a:r>
          </a:p>
          <a:p>
            <a:pPr algn="just">
              <a:spcAft>
                <a:spcPts val="1200"/>
              </a:spcAft>
              <a:buNone/>
            </a:pPr>
            <a:r>
              <a:rPr lang="en-PH" sz="2400" dirty="0">
                <a:solidFill>
                  <a:schemeClr val="tx1"/>
                </a:solidFill>
              </a:rPr>
              <a:t>The respondents will be oriented on the research objectives and outcomes.  The researchers will administer the following the self-made questionnaire. </a:t>
            </a:r>
          </a:p>
          <a:p>
            <a:pPr algn="just">
              <a:spcAft>
                <a:spcPts val="1200"/>
              </a:spcAft>
              <a:buNone/>
            </a:pPr>
            <a:r>
              <a:rPr lang="en-PH" sz="2400" dirty="0">
                <a:solidFill>
                  <a:schemeClr val="tx1"/>
                </a:solidFill>
              </a:rPr>
              <a:t> DATA ANALYSIS</a:t>
            </a:r>
          </a:p>
          <a:p>
            <a:pPr algn="just">
              <a:spcAft>
                <a:spcPts val="1200"/>
              </a:spcAft>
              <a:buNone/>
            </a:pPr>
            <a:r>
              <a:rPr lang="en-PH" sz="2400" dirty="0">
                <a:solidFill>
                  <a:schemeClr val="tx1"/>
                </a:solidFill>
              </a:rPr>
              <a:t> 	All the data will be compiled and treated based on parametric and non-parametric measures.  The data on the frequency of bullying incidence and attendance will be treated to simple percentage and will be presented through a bar graph.  The test of difference on two groups will be based on one-paired T-test for independent sample.</a:t>
            </a: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Example</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12235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p:tgtEl>
                                          <p:spTgt spid="2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p:tgtEl>
                                          <p:spTgt spid="21">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p:tgtEl>
                                          <p:spTgt spid="21">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 calcmode="lin" valueType="num">
                                      <p:cBhvr additive="base">
                                        <p:cTn id="25" dur="500"/>
                                        <p:tgtEl>
                                          <p:spTgt spid="21">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2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anim calcmode="lin" valueType="num">
                                      <p:cBhvr additive="base">
                                        <p:cTn id="31" dur="500"/>
                                        <p:tgtEl>
                                          <p:spTgt spid="21">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358152" y="965001"/>
            <a:ext cx="8306876" cy="932133"/>
          </a:xfrm>
          <a:prstGeom prst="rect">
            <a:avLst/>
          </a:prstGeom>
        </p:spPr>
        <p:txBody>
          <a:bodyPr lIns="91425" tIns="91425" rIns="91425" bIns="91425" anchor="b" anchorCtr="0">
            <a:noAutofit/>
          </a:bodyPr>
          <a:lstStyle/>
          <a:p>
            <a:pPr algn="l"/>
            <a:r>
              <a:rPr lang="en-PH" b="1" dirty="0"/>
              <a:t>Methodology</a:t>
            </a:r>
            <a:endParaRPr lang="en" b="1" dirty="0"/>
          </a:p>
        </p:txBody>
      </p:sp>
      <p:sp>
        <p:nvSpPr>
          <p:cNvPr id="101" name="Shape 101"/>
          <p:cNvSpPr txBox="1">
            <a:spLocks noGrp="1"/>
          </p:cNvSpPr>
          <p:nvPr>
            <p:ph type="subTitle" idx="1"/>
          </p:nvPr>
        </p:nvSpPr>
        <p:spPr>
          <a:xfrm>
            <a:off x="358153" y="379253"/>
            <a:ext cx="4635878" cy="713074"/>
          </a:xfrm>
          <a:prstGeom prst="rect">
            <a:avLst/>
          </a:prstGeom>
        </p:spPr>
        <p:txBody>
          <a:bodyPr lIns="91425" tIns="91425" rIns="91425" bIns="91425" anchor="t" anchorCtr="0">
            <a:noAutofit/>
          </a:bodyPr>
          <a:lstStyle/>
          <a:p>
            <a:pPr algn="l"/>
            <a:r>
              <a:rPr lang="en-US" b="0" dirty="0"/>
              <a:t>WORKSHOP, CHAPTER THREE</a:t>
            </a:r>
            <a:endParaRPr lang="en" b="0" dirty="0"/>
          </a:p>
        </p:txBody>
      </p:sp>
      <p:sp>
        <p:nvSpPr>
          <p:cNvPr id="7" name="Shape 101"/>
          <p:cNvSpPr txBox="1">
            <a:spLocks/>
          </p:cNvSpPr>
          <p:nvPr/>
        </p:nvSpPr>
        <p:spPr>
          <a:xfrm>
            <a:off x="358152" y="1897134"/>
            <a:ext cx="10085259" cy="24083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1pPr>
            <a:lvl2pPr marR="0" lvl="1"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2pPr>
            <a:lvl3pPr marR="0" lvl="2"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3pPr>
            <a:lvl4pPr marR="0" lvl="3"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4pPr>
            <a:lvl5pPr marR="0" lvl="4"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5pPr>
            <a:lvl6pPr marR="0" lvl="5"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6pPr>
            <a:lvl7pPr marR="0" lvl="6"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7pPr>
            <a:lvl8pPr marR="0" lvl="7"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8pPr>
            <a:lvl9pPr marR="0" lvl="8"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9pPr>
          </a:lstStyle>
          <a:p>
            <a:pPr algn="l">
              <a:spcAft>
                <a:spcPts val="600"/>
              </a:spcAft>
            </a:pPr>
            <a:r>
              <a:rPr lang="en-PH" sz="2800" b="0" dirty="0"/>
              <a:t>Research Design</a:t>
            </a:r>
          </a:p>
          <a:p>
            <a:pPr algn="l">
              <a:spcAft>
                <a:spcPts val="600"/>
              </a:spcAft>
            </a:pPr>
            <a:r>
              <a:rPr lang="en-PH" sz="2800" b="0" dirty="0"/>
              <a:t>The Sample</a:t>
            </a:r>
          </a:p>
          <a:p>
            <a:pPr algn="l">
              <a:spcAft>
                <a:spcPts val="600"/>
              </a:spcAft>
            </a:pPr>
            <a:r>
              <a:rPr lang="en-PH" sz="2800" b="0" dirty="0"/>
              <a:t>The Instruments</a:t>
            </a:r>
          </a:p>
          <a:p>
            <a:pPr algn="l">
              <a:spcAft>
                <a:spcPts val="600"/>
              </a:spcAft>
            </a:pPr>
            <a:r>
              <a:rPr lang="en-PH" sz="2800" b="0" dirty="0"/>
              <a:t>Intervention</a:t>
            </a:r>
          </a:p>
          <a:p>
            <a:pPr algn="l">
              <a:spcAft>
                <a:spcPts val="600"/>
              </a:spcAft>
            </a:pPr>
            <a:r>
              <a:rPr lang="en-PH" sz="2800" b="0" dirty="0"/>
              <a:t>Data Collection Procedure</a:t>
            </a:r>
          </a:p>
        </p:txBody>
      </p:sp>
    </p:spTree>
    <p:extLst>
      <p:ext uri="{BB962C8B-B14F-4D97-AF65-F5344CB8AC3E}">
        <p14:creationId xmlns:p14="http://schemas.microsoft.com/office/powerpoint/2010/main" val="141339217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500"/>
                                        <p:tgtEl>
                                          <p:spTgt spid="101">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101">
                                            <p:txEl>
                                              <p:pRg st="0" end="0"/>
                                            </p:tx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p:tgtEl>
                                          <p:spTgt spid="100"/>
                                        </p:tgtEl>
                                        <p:attrNameLst>
                                          <p:attrName>ppt_y</p:attrName>
                                        </p:attrNameLst>
                                      </p:cBhvr>
                                      <p:tavLst>
                                        <p:tav tm="0">
                                          <p:val>
                                            <p:strVal val="#ppt_y+#ppt_h*1.125000"/>
                                          </p:val>
                                        </p:tav>
                                        <p:tav tm="100000">
                                          <p:val>
                                            <p:strVal val="#ppt_y"/>
                                          </p:val>
                                        </p:tav>
                                      </p:tavLst>
                                    </p:anim>
                                    <p:animEffect transition="in" filter="wipe(up)">
                                      <p:cBhvr>
                                        <p:cTn id="13" dur="500"/>
                                        <p:tgtEl>
                                          <p:spTgt spid="10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p:tgtEl>
                                          <p:spTgt spid="7">
                                            <p:txEl>
                                              <p:pRg st="1" end="1"/>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p:tgtEl>
                                          <p:spTgt spid="7">
                                            <p:txEl>
                                              <p:pRg st="2" end="2"/>
                                            </p:txEl>
                                          </p:spTgt>
                                        </p:tgtEl>
                                        <p:attrNameLst>
                                          <p:attrName>ppt_x</p:attrName>
                                        </p:attrNameLst>
                                      </p:cBhvr>
                                      <p:tavLst>
                                        <p:tav tm="0">
                                          <p:val>
                                            <p:strVal val="#ppt_x-#ppt_w*1.125000"/>
                                          </p:val>
                                        </p:tav>
                                        <p:tav tm="100000">
                                          <p:val>
                                            <p:strVal val="#ppt_x"/>
                                          </p:val>
                                        </p:tav>
                                      </p:tavLst>
                                    </p:anim>
                                    <p:animEffect transition="in" filter="wipe(right)">
                                      <p:cBhvr>
                                        <p:cTn id="31" dur="5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 calcmode="lin" valueType="num">
                                      <p:cBhvr additive="base">
                                        <p:cTn id="36" dur="500"/>
                                        <p:tgtEl>
                                          <p:spTgt spid="7">
                                            <p:txEl>
                                              <p:pRg st="3" end="3"/>
                                            </p:txEl>
                                          </p:spTgt>
                                        </p:tgtEl>
                                        <p:attrNameLst>
                                          <p:attrName>ppt_x</p:attrName>
                                        </p:attrNameLst>
                                      </p:cBhvr>
                                      <p:tavLst>
                                        <p:tav tm="0">
                                          <p:val>
                                            <p:strVal val="#ppt_x-#ppt_w*1.125000"/>
                                          </p:val>
                                        </p:tav>
                                        <p:tav tm="100000">
                                          <p:val>
                                            <p:strVal val="#ppt_x"/>
                                          </p:val>
                                        </p:tav>
                                      </p:tavLst>
                                    </p:anim>
                                    <p:animEffect transition="in" filter="wipe(right)">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 calcmode="lin" valueType="num">
                                      <p:cBhvr additive="base">
                                        <p:cTn id="42" dur="500"/>
                                        <p:tgtEl>
                                          <p:spTgt spid="7">
                                            <p:txEl>
                                              <p:pRg st="4" end="4"/>
                                            </p:txEl>
                                          </p:spTgt>
                                        </p:tgtEl>
                                        <p:attrNameLst>
                                          <p:attrName>ppt_x</p:attrName>
                                        </p:attrNameLst>
                                      </p:cBhvr>
                                      <p:tavLst>
                                        <p:tav tm="0">
                                          <p:val>
                                            <p:strVal val="#ppt_x-#ppt_w*1.125000"/>
                                          </p:val>
                                        </p:tav>
                                        <p:tav tm="100000">
                                          <p:val>
                                            <p:strVal val="#ppt_x"/>
                                          </p:val>
                                        </p:tav>
                                      </p:tavLst>
                                    </p:anim>
                                    <p:animEffect transition="in" filter="wipe(right)">
                                      <p:cBhvr>
                                        <p:cTn id="4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build="p"/>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786489" y="1550886"/>
            <a:ext cx="7553396" cy="1143000"/>
          </a:xfrm>
          <a:prstGeom prst="rect">
            <a:avLst/>
          </a:prstGeom>
        </p:spPr>
        <p:txBody>
          <a:bodyPr lIns="91425" tIns="91425" rIns="91425" bIns="91425" anchor="b" anchorCtr="0">
            <a:noAutofit/>
          </a:bodyPr>
          <a:lstStyle/>
          <a:p>
            <a:pPr algn="ctr"/>
            <a:br>
              <a:rPr lang="en-PH" b="1" dirty="0">
                <a:solidFill>
                  <a:schemeClr val="bg1"/>
                </a:solidFill>
                <a:latin typeface="Lato" panose="020B0604020202020204" charset="0"/>
              </a:rPr>
            </a:br>
            <a:r>
              <a:rPr lang="en-PH" sz="2800" b="1" dirty="0">
                <a:solidFill>
                  <a:schemeClr val="bg1"/>
                </a:solidFill>
                <a:latin typeface="Lato" panose="020B0604020202020204" charset="0"/>
              </a:rPr>
              <a:t>Chapter III</a:t>
            </a:r>
            <a:br>
              <a:rPr lang="en-PH" b="1" dirty="0">
                <a:solidFill>
                  <a:schemeClr val="bg1"/>
                </a:solidFill>
                <a:latin typeface="Lato" panose="020B0604020202020204" charset="0"/>
              </a:rPr>
            </a:br>
            <a:r>
              <a:rPr lang="en-PH" b="1" dirty="0">
                <a:solidFill>
                  <a:schemeClr val="bg1"/>
                </a:solidFill>
                <a:latin typeface="Lato" panose="020B0604020202020204" charset="0"/>
              </a:rPr>
              <a:t>METHODOLOGY</a:t>
            </a:r>
            <a:endParaRPr lang="en" b="1" dirty="0">
              <a:solidFill>
                <a:schemeClr val="bg1"/>
              </a:solidFill>
              <a:latin typeface="Lato" panose="020B0604020202020204" charset="0"/>
            </a:endParaRPr>
          </a:p>
        </p:txBody>
      </p:sp>
      <p:sp>
        <p:nvSpPr>
          <p:cNvPr id="7" name="Shape 101"/>
          <p:cNvSpPr txBox="1">
            <a:spLocks/>
          </p:cNvSpPr>
          <p:nvPr/>
        </p:nvSpPr>
        <p:spPr>
          <a:xfrm>
            <a:off x="3786489" y="2693886"/>
            <a:ext cx="7553396" cy="24083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1pPr>
            <a:lvl2pPr marR="0" lvl="1"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2pPr>
            <a:lvl3pPr marR="0" lvl="2"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3pPr>
            <a:lvl4pPr marR="0" lvl="3"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4pPr>
            <a:lvl5pPr marR="0" lvl="4"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5pPr>
            <a:lvl6pPr marR="0" lvl="5"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6pPr>
            <a:lvl7pPr marR="0" lvl="6"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7pPr>
            <a:lvl8pPr marR="0" lvl="7"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8pPr>
            <a:lvl9pPr marR="0" lvl="8"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9pPr>
          </a:lstStyle>
          <a:p>
            <a:pPr>
              <a:spcAft>
                <a:spcPts val="600"/>
              </a:spcAft>
            </a:pPr>
            <a:r>
              <a:rPr lang="en-PH" sz="2800" b="0" dirty="0"/>
              <a:t>Research Design</a:t>
            </a:r>
          </a:p>
          <a:p>
            <a:pPr>
              <a:spcAft>
                <a:spcPts val="600"/>
              </a:spcAft>
            </a:pPr>
            <a:r>
              <a:rPr lang="en-PH" sz="2800" b="0" dirty="0"/>
              <a:t>The Sample</a:t>
            </a:r>
          </a:p>
          <a:p>
            <a:pPr>
              <a:spcAft>
                <a:spcPts val="600"/>
              </a:spcAft>
            </a:pPr>
            <a:r>
              <a:rPr lang="en-PH" sz="2800" b="0" dirty="0"/>
              <a:t>The Instruments</a:t>
            </a:r>
          </a:p>
          <a:p>
            <a:pPr>
              <a:spcAft>
                <a:spcPts val="600"/>
              </a:spcAft>
            </a:pPr>
            <a:r>
              <a:rPr lang="en-PH" sz="2800" b="0" dirty="0"/>
              <a:t>Intervention</a:t>
            </a:r>
          </a:p>
          <a:p>
            <a:pPr>
              <a:spcAft>
                <a:spcPts val="600"/>
              </a:spcAft>
            </a:pPr>
            <a:r>
              <a:rPr lang="en-PH" sz="2800" b="0" dirty="0"/>
              <a:t>Data Collection Procedure</a:t>
            </a:r>
          </a:p>
        </p:txBody>
      </p:sp>
      <p:sp>
        <p:nvSpPr>
          <p:cNvPr id="8" name="Rectangle 7"/>
          <p:cNvSpPr/>
          <p:nvPr/>
        </p:nvSpPr>
        <p:spPr>
          <a:xfrm>
            <a:off x="464513" y="0"/>
            <a:ext cx="1522549" cy="6559826"/>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1987062" y="0"/>
            <a:ext cx="464513" cy="6559826"/>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2451575" y="0"/>
            <a:ext cx="485056" cy="6559826"/>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0"/>
            <a:ext cx="464513" cy="6559826"/>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0" y="610110"/>
            <a:ext cx="2936631" cy="759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8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Chapter Content</a:t>
            </a:r>
          </a:p>
        </p:txBody>
      </p:sp>
      <p:sp>
        <p:nvSpPr>
          <p:cNvPr id="13" name="Rectangle 12"/>
          <p:cNvSpPr/>
          <p:nvPr/>
        </p:nvSpPr>
        <p:spPr>
          <a:xfrm>
            <a:off x="0" y="34634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550886"/>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243874"/>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ppt_x</p:attrName>
                                        </p:attrNameLst>
                                      </p:cBhvr>
                                      <p:tavLst>
                                        <p:tav tm="0">
                                          <p:val>
                                            <p:strVal val="#ppt_x-#ppt_w*1.125000"/>
                                          </p:val>
                                        </p:tav>
                                        <p:tav tm="100000">
                                          <p:val>
                                            <p:strVal val="#ppt_x"/>
                                          </p:val>
                                        </p:tav>
                                      </p:tavLst>
                                    </p:anim>
                                    <p:animEffect transition="in" filter="wipe(right)">
                                      <p:cBhvr>
                                        <p:cTn id="29" dur="500"/>
                                        <p:tgtEl>
                                          <p:spTgt spid="12"/>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500"/>
                                        <p:tgtEl>
                                          <p:spTgt spid="13"/>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additive="base">
                                        <p:cTn id="40" dur="500"/>
                                        <p:tgtEl>
                                          <p:spTgt spid="100"/>
                                        </p:tgtEl>
                                        <p:attrNameLst>
                                          <p:attrName>ppt_y</p:attrName>
                                        </p:attrNameLst>
                                      </p:cBhvr>
                                      <p:tavLst>
                                        <p:tav tm="0">
                                          <p:val>
                                            <p:strVal val="#ppt_y+#ppt_h*1.125000"/>
                                          </p:val>
                                        </p:tav>
                                        <p:tav tm="100000">
                                          <p:val>
                                            <p:strVal val="#ppt_y"/>
                                          </p:val>
                                        </p:tav>
                                      </p:tavLst>
                                    </p:anim>
                                    <p:animEffect transition="in" filter="wipe(up)">
                                      <p:cBhvr>
                                        <p:cTn id="41" dur="500"/>
                                        <p:tgtEl>
                                          <p:spTgt spid="10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 calcmode="lin" valueType="num">
                                      <p:cBhvr additive="base">
                                        <p:cTn id="46"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 calcmode="lin" valueType="num">
                                      <p:cBhvr additive="base">
                                        <p:cTn id="52" dur="500"/>
                                        <p:tgtEl>
                                          <p:spTgt spid="7">
                                            <p:txEl>
                                              <p:pRg st="1" end="1"/>
                                            </p:txEl>
                                          </p:spTgt>
                                        </p:tgtEl>
                                        <p:attrNameLst>
                                          <p:attrName>ppt_x</p:attrName>
                                        </p:attrNameLst>
                                      </p:cBhvr>
                                      <p:tavLst>
                                        <p:tav tm="0">
                                          <p:val>
                                            <p:strVal val="#ppt_x-#ppt_w*1.125000"/>
                                          </p:val>
                                        </p:tav>
                                        <p:tav tm="100000">
                                          <p:val>
                                            <p:strVal val="#ppt_x"/>
                                          </p:val>
                                        </p:tav>
                                      </p:tavLst>
                                    </p:anim>
                                    <p:animEffect transition="in" filter="wipe(right)">
                                      <p:cBhvr>
                                        <p:cTn id="53" dur="500"/>
                                        <p:tgtEl>
                                          <p:spTgt spid="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 calcmode="lin" valueType="num">
                                      <p:cBhvr additive="base">
                                        <p:cTn id="58" dur="500"/>
                                        <p:tgtEl>
                                          <p:spTgt spid="7">
                                            <p:txEl>
                                              <p:pRg st="2" end="2"/>
                                            </p:txEl>
                                          </p:spTgt>
                                        </p:tgtEl>
                                        <p:attrNameLst>
                                          <p:attrName>ppt_x</p:attrName>
                                        </p:attrNameLst>
                                      </p:cBhvr>
                                      <p:tavLst>
                                        <p:tav tm="0">
                                          <p:val>
                                            <p:strVal val="#ppt_x-#ppt_w*1.125000"/>
                                          </p:val>
                                        </p:tav>
                                        <p:tav tm="100000">
                                          <p:val>
                                            <p:strVal val="#ppt_x"/>
                                          </p:val>
                                        </p:tav>
                                      </p:tavLst>
                                    </p:anim>
                                    <p:animEffect transition="in" filter="wipe(right)">
                                      <p:cBhvr>
                                        <p:cTn id="59" dur="500"/>
                                        <p:tgtEl>
                                          <p:spTgt spid="7">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8" fill="hold" grpId="0"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 calcmode="lin" valueType="num">
                                      <p:cBhvr additive="base">
                                        <p:cTn id="64" dur="500"/>
                                        <p:tgtEl>
                                          <p:spTgt spid="7">
                                            <p:txEl>
                                              <p:pRg st="3" end="3"/>
                                            </p:txEl>
                                          </p:spTgt>
                                        </p:tgtEl>
                                        <p:attrNameLst>
                                          <p:attrName>ppt_x</p:attrName>
                                        </p:attrNameLst>
                                      </p:cBhvr>
                                      <p:tavLst>
                                        <p:tav tm="0">
                                          <p:val>
                                            <p:strVal val="#ppt_x-#ppt_w*1.125000"/>
                                          </p:val>
                                        </p:tav>
                                        <p:tav tm="100000">
                                          <p:val>
                                            <p:strVal val="#ppt_x"/>
                                          </p:val>
                                        </p:tav>
                                      </p:tavLst>
                                    </p:anim>
                                    <p:animEffect transition="in" filter="wipe(right)">
                                      <p:cBhvr>
                                        <p:cTn id="65" dur="500"/>
                                        <p:tgtEl>
                                          <p:spTgt spid="7">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8" fill="hold" grpId="0" nodeType="clickEffect">
                                  <p:stCondLst>
                                    <p:cond delay="0"/>
                                  </p:stCondLst>
                                  <p:childTnLst>
                                    <p:set>
                                      <p:cBhvr>
                                        <p:cTn id="69" dur="1" fill="hold">
                                          <p:stCondLst>
                                            <p:cond delay="0"/>
                                          </p:stCondLst>
                                        </p:cTn>
                                        <p:tgtEl>
                                          <p:spTgt spid="7">
                                            <p:txEl>
                                              <p:pRg st="4" end="4"/>
                                            </p:txEl>
                                          </p:spTgt>
                                        </p:tgtEl>
                                        <p:attrNameLst>
                                          <p:attrName>style.visibility</p:attrName>
                                        </p:attrNameLst>
                                      </p:cBhvr>
                                      <p:to>
                                        <p:strVal val="visible"/>
                                      </p:to>
                                    </p:set>
                                    <p:anim calcmode="lin" valueType="num">
                                      <p:cBhvr additive="base">
                                        <p:cTn id="70" dur="500"/>
                                        <p:tgtEl>
                                          <p:spTgt spid="7">
                                            <p:txEl>
                                              <p:pRg st="4" end="4"/>
                                            </p:txEl>
                                          </p:spTgt>
                                        </p:tgtEl>
                                        <p:attrNameLst>
                                          <p:attrName>ppt_x</p:attrName>
                                        </p:attrNameLst>
                                      </p:cBhvr>
                                      <p:tavLst>
                                        <p:tav tm="0">
                                          <p:val>
                                            <p:strVal val="#ppt_x-#ppt_w*1.125000"/>
                                          </p:val>
                                        </p:tav>
                                        <p:tav tm="100000">
                                          <p:val>
                                            <p:strVal val="#ppt_x"/>
                                          </p:val>
                                        </p:tav>
                                      </p:tavLst>
                                    </p:anim>
                                    <p:animEffect transition="in" filter="wipe(right)">
                                      <p:cBhvr>
                                        <p:cTn id="7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7" grpId="0" uiExpand="1" build="p"/>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401144" y="366000"/>
            <a:ext cx="8353525" cy="106309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1200"/>
              </a:spcAft>
              <a:buNone/>
            </a:pPr>
            <a:r>
              <a:rPr lang="en-PH" sz="2400" dirty="0">
                <a:solidFill>
                  <a:schemeClr val="tx1"/>
                </a:solidFill>
              </a:rPr>
              <a:t>Research designs are the specific procedures involved in the research process: sampling, data collection, and data analysis. </a:t>
            </a: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Research Design</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l="24085" t="32470" r="21347" b="13487"/>
          <a:stretch/>
        </p:blipFill>
        <p:spPr>
          <a:xfrm>
            <a:off x="3033022" y="1515208"/>
            <a:ext cx="9089768" cy="5061438"/>
          </a:xfrm>
          <a:prstGeom prst="rect">
            <a:avLst/>
          </a:prstGeom>
        </p:spPr>
      </p:pic>
      <p:sp>
        <p:nvSpPr>
          <p:cNvPr id="3" name="Rectangle 2"/>
          <p:cNvSpPr/>
          <p:nvPr/>
        </p:nvSpPr>
        <p:spPr>
          <a:xfrm>
            <a:off x="2936631" y="1676400"/>
            <a:ext cx="9011529" cy="47326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a:srcRect l="25642" t="43328" r="56764" b="17148"/>
          <a:stretch/>
        </p:blipFill>
        <p:spPr>
          <a:xfrm>
            <a:off x="1987062" y="472859"/>
            <a:ext cx="5978768" cy="6337076"/>
          </a:xfrm>
          <a:prstGeom prst="rect">
            <a:avLst/>
          </a:prstGeom>
        </p:spPr>
      </p:pic>
    </p:spTree>
    <p:extLst>
      <p:ext uri="{BB962C8B-B14F-4D97-AF65-F5344CB8AC3E}">
        <p14:creationId xmlns:p14="http://schemas.microsoft.com/office/powerpoint/2010/main" val="264791603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par>
                          <p:cTn id="57" fill="hold">
                            <p:stCondLst>
                              <p:cond delay="500"/>
                            </p:stCondLst>
                            <p:childTnLst>
                              <p:par>
                                <p:cTn id="58" presetID="42" presetClass="path" presetSubtype="0" accel="50000" decel="50000" fill="hold" nodeType="afterEffect">
                                  <p:stCondLst>
                                    <p:cond delay="0"/>
                                  </p:stCondLst>
                                  <p:childTnLst>
                                    <p:animMotion origin="layout" path="M -3.125E-6 1.48148E-6 L 0.228 -0.02222 " pathEditMode="relative" rAng="0" ptsTypes="AA">
                                      <p:cBhvr>
                                        <p:cTn id="59" dur="2000" fill="hold"/>
                                        <p:tgtEl>
                                          <p:spTgt spid="14"/>
                                        </p:tgtEl>
                                        <p:attrNameLst>
                                          <p:attrName>ppt_x</p:attrName>
                                          <p:attrName>ppt_y</p:attrName>
                                        </p:attrNameLst>
                                      </p:cBhvr>
                                      <p:rCtr x="11393" y="-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5" grpId="0" animBg="1"/>
      <p:bldP spid="6" grpId="0" animBg="1"/>
      <p:bldP spid="9" grpId="0" animBg="1"/>
      <p:bldP spid="10" grpId="0" animBg="1"/>
      <p:bldP spid="11" grpId="0" animBg="1"/>
      <p:bldP spid="12" grpId="0" animBg="1"/>
      <p:bldP spid="13"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509611" y="1022501"/>
            <a:ext cx="8353525" cy="481299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1200"/>
              </a:spcAft>
              <a:buNone/>
            </a:pPr>
            <a:r>
              <a:rPr lang="en-PH" sz="2800" dirty="0">
                <a:solidFill>
                  <a:schemeClr val="tx1"/>
                </a:solidFill>
              </a:rPr>
              <a:t>The first step leading to the process of collecting quantitative data is to identify the people and places you plan to study. </a:t>
            </a:r>
          </a:p>
          <a:p>
            <a:pPr>
              <a:spcAft>
                <a:spcPts val="1200"/>
              </a:spcAft>
              <a:buNone/>
            </a:pPr>
            <a:r>
              <a:rPr lang="en-PH" sz="2800" dirty="0">
                <a:solidFill>
                  <a:schemeClr val="tx1"/>
                </a:solidFill>
              </a:rPr>
              <a:t>This involves determining which group of people will you study, who, specifically, these people are, and how many of them you will need to involve. </a:t>
            </a:r>
          </a:p>
          <a:p>
            <a:pPr>
              <a:spcAft>
                <a:spcPts val="1200"/>
              </a:spcAft>
              <a:buNone/>
            </a:pPr>
            <a:r>
              <a:rPr lang="en-PH" sz="2800" dirty="0">
                <a:solidFill>
                  <a:schemeClr val="tx1"/>
                </a:solidFill>
              </a:rPr>
              <a:t>Identifying the representative group that will take part in the study is an important aspect of the research that you need to specify.</a:t>
            </a: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The Sample</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50440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1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p:tgtEl>
                                          <p:spTgt spid="19">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p:tgtEl>
                                          <p:spTgt spid="19">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509611" y="601580"/>
            <a:ext cx="8353525" cy="5674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457200" indent="-457200">
              <a:spcAft>
                <a:spcPts val="1200"/>
              </a:spcAft>
              <a:buFont typeface="Wingdings" panose="05000000000000000000" pitchFamily="2" charset="2"/>
              <a:buChar char="ü"/>
            </a:pPr>
            <a:r>
              <a:rPr lang="en-PH" sz="2400" dirty="0">
                <a:solidFill>
                  <a:schemeClr val="tx1"/>
                </a:solidFill>
              </a:rPr>
              <a:t>description of the subjects, number, and grade level (for students), naming school and its location, unless with confidentiality conditions. Otherwise, only location, type, and size of school are stated;</a:t>
            </a:r>
          </a:p>
          <a:p>
            <a:pPr marL="457200" indent="-457200">
              <a:spcAft>
                <a:spcPts val="1200"/>
              </a:spcAft>
              <a:buFont typeface="Wingdings" panose="05000000000000000000" pitchFamily="2" charset="2"/>
              <a:buChar char="ü"/>
            </a:pPr>
            <a:r>
              <a:rPr lang="en-PH" sz="2400" dirty="0">
                <a:solidFill>
                  <a:schemeClr val="tx1"/>
                </a:solidFill>
              </a:rPr>
              <a:t>number of classes, class size, and number of teachers are indicated;</a:t>
            </a:r>
          </a:p>
          <a:p>
            <a:pPr marL="457200" indent="-457200">
              <a:spcAft>
                <a:spcPts val="1200"/>
              </a:spcAft>
              <a:buFont typeface="Wingdings" panose="05000000000000000000" pitchFamily="2" charset="2"/>
              <a:buChar char="ü"/>
            </a:pPr>
            <a:r>
              <a:rPr lang="en-PH" sz="2400" dirty="0">
                <a:solidFill>
                  <a:schemeClr val="tx1"/>
                </a:solidFill>
              </a:rPr>
              <a:t>how students and teachers are selected (sampling procedure) is described.</a:t>
            </a:r>
          </a:p>
          <a:p>
            <a:pPr marL="457200" indent="-457200">
              <a:spcAft>
                <a:spcPts val="1200"/>
              </a:spcAft>
              <a:buFont typeface="Wingdings" panose="05000000000000000000" pitchFamily="2" charset="2"/>
              <a:buChar char="ü"/>
            </a:pPr>
            <a:r>
              <a:rPr lang="en-PH" sz="2400" dirty="0">
                <a:solidFill>
                  <a:schemeClr val="tx1"/>
                </a:solidFill>
              </a:rPr>
              <a:t>After data collection, put actual sample: sample size, distribution of subjects by sex and average age.</a:t>
            </a:r>
          </a:p>
          <a:p>
            <a:pPr marL="457200" indent="-457200">
              <a:spcAft>
                <a:spcPts val="1200"/>
              </a:spcAft>
              <a:buFont typeface="Wingdings" panose="05000000000000000000" pitchFamily="2" charset="2"/>
              <a:buChar char="ü"/>
            </a:pPr>
            <a:r>
              <a:rPr lang="en-PH" sz="2400" dirty="0">
                <a:solidFill>
                  <a:schemeClr val="tx1"/>
                </a:solidFill>
              </a:rPr>
              <a:t>If applicable, describe relevant characteristics of teachers like sex, teaching experience, educational attainment, and related training.</a:t>
            </a:r>
          </a:p>
          <a:p>
            <a:pPr marL="457200" indent="-457200">
              <a:spcAft>
                <a:spcPts val="1200"/>
              </a:spcAft>
              <a:buFont typeface="Wingdings" panose="05000000000000000000" pitchFamily="2" charset="2"/>
              <a:buChar char="ü"/>
            </a:pPr>
            <a:endParaRPr lang="en-PH" sz="2400" dirty="0">
              <a:solidFill>
                <a:schemeClr val="tx1"/>
              </a:solidFill>
            </a:endParaRP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The Sample</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18957"/>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1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p:tgtEl>
                                          <p:spTgt spid="19">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p:tgtEl>
                                          <p:spTgt spid="19">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 calcmode="lin" valueType="num">
                                      <p:cBhvr additive="base">
                                        <p:cTn id="25" dur="500"/>
                                        <p:tgtEl>
                                          <p:spTgt spid="19">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 calcmode="lin" valueType="num">
                                      <p:cBhvr additive="base">
                                        <p:cTn id="31" dur="500"/>
                                        <p:tgtEl>
                                          <p:spTgt spid="19">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68639" y="0"/>
            <a:ext cx="6437945" cy="1143000"/>
          </a:xfrm>
          <a:prstGeom prst="rect">
            <a:avLst/>
          </a:prstGeom>
        </p:spPr>
        <p:txBody>
          <a:bodyPr lIns="91425" tIns="91425" rIns="91425" bIns="91425" anchor="b" anchorCtr="0">
            <a:noAutofit/>
          </a:bodyPr>
          <a:lstStyle/>
          <a:p>
            <a:r>
              <a:rPr lang="en" sz="4400" b="1" dirty="0">
                <a:solidFill>
                  <a:schemeClr val="bg1"/>
                </a:solidFill>
              </a:rPr>
              <a:t>Population and Sample</a:t>
            </a:r>
          </a:p>
        </p:txBody>
      </p:sp>
      <p:sp>
        <p:nvSpPr>
          <p:cNvPr id="12" name="Oval 11"/>
          <p:cNvSpPr/>
          <p:nvPr/>
        </p:nvSpPr>
        <p:spPr>
          <a:xfrm>
            <a:off x="3045027" y="2151506"/>
            <a:ext cx="4094595" cy="4094595"/>
          </a:xfrm>
          <a:prstGeom prst="ellipse">
            <a:avLst/>
          </a:prstGeom>
          <a:solidFill>
            <a:srgbClr val="FF0000">
              <a:alpha val="60000"/>
            </a:srgbClr>
          </a:solidFill>
        </p:spPr>
        <p:style>
          <a:lnRef idx="3">
            <a:schemeClr val="lt1">
              <a:hueOff val="0"/>
              <a:satOff val="0"/>
              <a:lumOff val="0"/>
              <a:alphaOff val="0"/>
            </a:schemeClr>
          </a:lnRef>
          <a:fillRef idx="1">
            <a:scrgbClr r="0" g="0" b="0"/>
          </a:fillRef>
          <a:effectRef idx="1">
            <a:schemeClr val="accent4">
              <a:hueOff val="3508185"/>
              <a:satOff val="8525"/>
              <a:lumOff val="13922"/>
              <a:alphaOff val="0"/>
            </a:schemeClr>
          </a:effectRef>
          <a:fontRef idx="minor">
            <a:schemeClr val="lt1"/>
          </a:fontRef>
        </p:style>
      </p:sp>
      <p:sp>
        <p:nvSpPr>
          <p:cNvPr id="13" name="Oval 12"/>
          <p:cNvSpPr/>
          <p:nvPr/>
        </p:nvSpPr>
        <p:spPr>
          <a:xfrm>
            <a:off x="3863947" y="2970425"/>
            <a:ext cx="2456757" cy="2456757"/>
          </a:xfrm>
          <a:prstGeom prst="ellipse">
            <a:avLst/>
          </a:prstGeom>
          <a:solidFill>
            <a:srgbClr val="FFC000">
              <a:alpha val="60000"/>
            </a:srgbClr>
          </a:solidFill>
        </p:spPr>
        <p:style>
          <a:lnRef idx="3">
            <a:schemeClr val="lt1">
              <a:hueOff val="0"/>
              <a:satOff val="0"/>
              <a:lumOff val="0"/>
              <a:alphaOff val="0"/>
            </a:schemeClr>
          </a:lnRef>
          <a:fillRef idx="1">
            <a:scrgbClr r="0" g="0" b="0"/>
          </a:fillRef>
          <a:effectRef idx="1">
            <a:schemeClr val="accent4">
              <a:hueOff val="1754093"/>
              <a:satOff val="4262"/>
              <a:lumOff val="6961"/>
              <a:alphaOff val="0"/>
            </a:schemeClr>
          </a:effectRef>
          <a:fontRef idx="minor">
            <a:schemeClr val="lt1"/>
          </a:fontRef>
        </p:style>
      </p:sp>
      <p:sp>
        <p:nvSpPr>
          <p:cNvPr id="14" name="Oval 13"/>
          <p:cNvSpPr/>
          <p:nvPr/>
        </p:nvSpPr>
        <p:spPr>
          <a:xfrm>
            <a:off x="4682866" y="3789344"/>
            <a:ext cx="818919" cy="818919"/>
          </a:xfrm>
          <a:prstGeom prst="ellipse">
            <a:avLst/>
          </a:prstGeom>
          <a:solidFill>
            <a:srgbClr val="FFFF00">
              <a:alpha val="60000"/>
            </a:srgbClr>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sp>
        <p:nvSpPr>
          <p:cNvPr id="15" name="Freeform 20"/>
          <p:cNvSpPr/>
          <p:nvPr/>
        </p:nvSpPr>
        <p:spPr>
          <a:xfrm>
            <a:off x="7760790" y="807564"/>
            <a:ext cx="3789077" cy="1403658"/>
          </a:xfrm>
          <a:custGeom>
            <a:avLst/>
            <a:gdLst>
              <a:gd name="connsiteX0" fmla="*/ 0 w 3789077"/>
              <a:gd name="connsiteY0" fmla="*/ 0 h 1403658"/>
              <a:gd name="connsiteX1" fmla="*/ 3789077 w 3789077"/>
              <a:gd name="connsiteY1" fmla="*/ 0 h 1403658"/>
              <a:gd name="connsiteX2" fmla="*/ 3789077 w 3789077"/>
              <a:gd name="connsiteY2" fmla="*/ 1403658 h 1403658"/>
              <a:gd name="connsiteX3" fmla="*/ 0 w 3789077"/>
              <a:gd name="connsiteY3" fmla="*/ 1403658 h 1403658"/>
              <a:gd name="connsiteX4" fmla="*/ 0 w 3789077"/>
              <a:gd name="connsiteY4" fmla="*/ 0 h 1403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077" h="1403658">
                <a:moveTo>
                  <a:pt x="0" y="0"/>
                </a:moveTo>
                <a:lnTo>
                  <a:pt x="3789077" y="0"/>
                </a:lnTo>
                <a:lnTo>
                  <a:pt x="3789077" y="1403658"/>
                </a:lnTo>
                <a:lnTo>
                  <a:pt x="0" y="1403658"/>
                </a:lnTo>
                <a:lnTo>
                  <a:pt x="0" y="0"/>
                </a:lnTo>
                <a:close/>
              </a:path>
            </a:pathLst>
          </a:custGeom>
          <a:solidFill>
            <a:srgbClr val="FFFF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22860" rIns="22860" bIns="2286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HP Simplified" panose="020B0604020204020204" pitchFamily="34" charset="0"/>
                <a:ea typeface="+mn-ea"/>
                <a:cs typeface="+mn-cs"/>
                <a:sym typeface="Arial"/>
                <a:rtl val="0"/>
              </a:rPr>
              <a:t>Sample</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HP Simplified" panose="020B0604020204020204" pitchFamily="34" charset="0"/>
                <a:ea typeface="+mn-ea"/>
                <a:cs typeface="+mn-cs"/>
                <a:sym typeface="Arial"/>
                <a:rtl val="0"/>
              </a:rPr>
              <a:t>A subgroup of the target population that the researcher plans to study for generalizing about the target population.</a:t>
            </a:r>
          </a:p>
        </p:txBody>
      </p:sp>
      <p:sp>
        <p:nvSpPr>
          <p:cNvPr id="16" name="Straight Connector 15"/>
          <p:cNvSpPr/>
          <p:nvPr/>
        </p:nvSpPr>
        <p:spPr>
          <a:xfrm>
            <a:off x="7310231" y="1383769"/>
            <a:ext cx="511824" cy="0"/>
          </a:xfrm>
          <a:prstGeom prst="line">
            <a:avLst/>
          </a:prstGeom>
        </p:spPr>
        <p:style>
          <a:lnRef idx="2">
            <a:schemeClr val="accent4">
              <a:tint val="50000"/>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tx1">
              <a:hueOff val="0"/>
              <a:satOff val="0"/>
              <a:lumOff val="0"/>
              <a:alphaOff val="0"/>
            </a:schemeClr>
          </a:fontRef>
        </p:style>
      </p:sp>
      <p:sp>
        <p:nvSpPr>
          <p:cNvPr id="17" name="Straight Connector 16"/>
          <p:cNvSpPr/>
          <p:nvPr/>
        </p:nvSpPr>
        <p:spPr>
          <a:xfrm rot="5400000">
            <a:off x="4793079" y="1683698"/>
            <a:ext cx="2814352" cy="2215858"/>
          </a:xfrm>
          <a:prstGeom prst="line">
            <a:avLst/>
          </a:prstGeom>
        </p:spPr>
        <p:style>
          <a:lnRef idx="2">
            <a:schemeClr val="accent4">
              <a:tint val="50000"/>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tx1">
              <a:hueOff val="0"/>
              <a:satOff val="0"/>
              <a:lumOff val="0"/>
              <a:alphaOff val="0"/>
            </a:schemeClr>
          </a:fontRef>
        </p:style>
      </p:sp>
      <p:sp>
        <p:nvSpPr>
          <p:cNvPr id="18" name="Freeform 23"/>
          <p:cNvSpPr/>
          <p:nvPr/>
        </p:nvSpPr>
        <p:spPr>
          <a:xfrm>
            <a:off x="7774344" y="2463461"/>
            <a:ext cx="3761930" cy="1437001"/>
          </a:xfrm>
          <a:custGeom>
            <a:avLst/>
            <a:gdLst>
              <a:gd name="connsiteX0" fmla="*/ 0 w 3761930"/>
              <a:gd name="connsiteY0" fmla="*/ 0 h 1437001"/>
              <a:gd name="connsiteX1" fmla="*/ 3761930 w 3761930"/>
              <a:gd name="connsiteY1" fmla="*/ 0 h 1437001"/>
              <a:gd name="connsiteX2" fmla="*/ 3761930 w 3761930"/>
              <a:gd name="connsiteY2" fmla="*/ 1437001 h 1437001"/>
              <a:gd name="connsiteX3" fmla="*/ 0 w 3761930"/>
              <a:gd name="connsiteY3" fmla="*/ 1437001 h 1437001"/>
              <a:gd name="connsiteX4" fmla="*/ 0 w 3761930"/>
              <a:gd name="connsiteY4" fmla="*/ 0 h 143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1930" h="1437001">
                <a:moveTo>
                  <a:pt x="0" y="0"/>
                </a:moveTo>
                <a:lnTo>
                  <a:pt x="3761930" y="0"/>
                </a:lnTo>
                <a:lnTo>
                  <a:pt x="3761930" y="1437001"/>
                </a:lnTo>
                <a:lnTo>
                  <a:pt x="0" y="1437001"/>
                </a:lnTo>
                <a:lnTo>
                  <a:pt x="0" y="0"/>
                </a:lnTo>
                <a:close/>
              </a:path>
            </a:pathLst>
          </a:custGeom>
          <a:solidFill>
            <a:srgbClr val="FFC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22860" rIns="22860" bIns="2286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HP Simplified" panose="020B0604020204020204" pitchFamily="34" charset="0"/>
                <a:ea typeface="+mn-ea"/>
                <a:cs typeface="+mn-cs"/>
                <a:sym typeface="Arial"/>
                <a:rtl val="0"/>
              </a:rPr>
              <a:t>Target Population</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HP Simplified" panose="020B0604020204020204" pitchFamily="34" charset="0"/>
                <a:ea typeface="+mn-ea"/>
                <a:cs typeface="+mn-cs"/>
                <a:sym typeface="Arial"/>
                <a:rtl val="0"/>
              </a:rPr>
              <a:t>A group of individuals with some common defining characteristic that the researcher can identify and study</a:t>
            </a:r>
          </a:p>
        </p:txBody>
      </p:sp>
      <p:sp>
        <p:nvSpPr>
          <p:cNvPr id="19" name="Straight Connector 18"/>
          <p:cNvSpPr/>
          <p:nvPr/>
        </p:nvSpPr>
        <p:spPr>
          <a:xfrm>
            <a:off x="7321747" y="2884033"/>
            <a:ext cx="511824" cy="0"/>
          </a:xfrm>
          <a:prstGeom prst="line">
            <a:avLst/>
          </a:prstGeom>
        </p:spPr>
        <p:style>
          <a:lnRef idx="2">
            <a:schemeClr val="accent4">
              <a:tint val="50000"/>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tx1">
              <a:hueOff val="0"/>
              <a:satOff val="0"/>
              <a:lumOff val="0"/>
              <a:alphaOff val="0"/>
            </a:schemeClr>
          </a:fontRef>
        </p:style>
      </p:sp>
      <p:sp>
        <p:nvSpPr>
          <p:cNvPr id="20" name="Straight Connector 19"/>
          <p:cNvSpPr/>
          <p:nvPr/>
        </p:nvSpPr>
        <p:spPr>
          <a:xfrm rot="5400000">
            <a:off x="5607239" y="3152955"/>
            <a:ext cx="1967552" cy="1461460"/>
          </a:xfrm>
          <a:prstGeom prst="line">
            <a:avLst/>
          </a:prstGeom>
        </p:spPr>
        <p:style>
          <a:lnRef idx="2">
            <a:schemeClr val="accent4">
              <a:tint val="50000"/>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tx1">
              <a:hueOff val="0"/>
              <a:satOff val="0"/>
              <a:lumOff val="0"/>
              <a:alphaOff val="0"/>
            </a:schemeClr>
          </a:fontRef>
        </p:style>
      </p:sp>
      <p:sp>
        <p:nvSpPr>
          <p:cNvPr id="21" name="Freeform 26"/>
          <p:cNvSpPr/>
          <p:nvPr/>
        </p:nvSpPr>
        <p:spPr>
          <a:xfrm>
            <a:off x="7775869" y="4068465"/>
            <a:ext cx="3732510" cy="1201243"/>
          </a:xfrm>
          <a:custGeom>
            <a:avLst/>
            <a:gdLst>
              <a:gd name="connsiteX0" fmla="*/ 0 w 3732510"/>
              <a:gd name="connsiteY0" fmla="*/ 0 h 1201243"/>
              <a:gd name="connsiteX1" fmla="*/ 3732510 w 3732510"/>
              <a:gd name="connsiteY1" fmla="*/ 0 h 1201243"/>
              <a:gd name="connsiteX2" fmla="*/ 3732510 w 3732510"/>
              <a:gd name="connsiteY2" fmla="*/ 1201243 h 1201243"/>
              <a:gd name="connsiteX3" fmla="*/ 0 w 3732510"/>
              <a:gd name="connsiteY3" fmla="*/ 1201243 h 1201243"/>
              <a:gd name="connsiteX4" fmla="*/ 0 w 3732510"/>
              <a:gd name="connsiteY4" fmla="*/ 0 h 1201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2510" h="1201243">
                <a:moveTo>
                  <a:pt x="0" y="0"/>
                </a:moveTo>
                <a:lnTo>
                  <a:pt x="3732510" y="0"/>
                </a:lnTo>
                <a:lnTo>
                  <a:pt x="3732510" y="1201243"/>
                </a:lnTo>
                <a:lnTo>
                  <a:pt x="0" y="1201243"/>
                </a:lnTo>
                <a:lnTo>
                  <a:pt x="0" y="0"/>
                </a:lnTo>
                <a:close/>
              </a:path>
            </a:pathLst>
          </a:custGeom>
          <a:solidFill>
            <a:srgbClr val="FF0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22860" rIns="22860" bIns="2286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HP Simplified" panose="020B0604020204020204" pitchFamily="34" charset="0"/>
                <a:ea typeface="+mn-ea"/>
                <a:cs typeface="+mn-cs"/>
                <a:sym typeface="Arial"/>
                <a:rtl val="0"/>
              </a:rPr>
              <a:t>Population</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HP Simplified" panose="020B0604020204020204" pitchFamily="34" charset="0"/>
                <a:ea typeface="+mn-ea"/>
                <a:cs typeface="+mn-cs"/>
                <a:sym typeface="Arial"/>
                <a:rtl val="0"/>
              </a:rPr>
              <a:t>a group of individuals who have the same characteristic</a:t>
            </a:r>
          </a:p>
        </p:txBody>
      </p:sp>
      <p:sp>
        <p:nvSpPr>
          <p:cNvPr id="22" name="Straight Connector 21"/>
          <p:cNvSpPr/>
          <p:nvPr/>
        </p:nvSpPr>
        <p:spPr>
          <a:xfrm>
            <a:off x="7321747" y="4187920"/>
            <a:ext cx="511824" cy="0"/>
          </a:xfrm>
          <a:prstGeom prst="line">
            <a:avLst/>
          </a:prstGeom>
        </p:spPr>
        <p:style>
          <a:lnRef idx="2">
            <a:schemeClr val="accent4">
              <a:tint val="50000"/>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tx1">
              <a:hueOff val="0"/>
              <a:satOff val="0"/>
              <a:lumOff val="0"/>
              <a:alphaOff val="0"/>
            </a:schemeClr>
          </a:fontRef>
        </p:style>
      </p:sp>
      <p:sp>
        <p:nvSpPr>
          <p:cNvPr id="23" name="Straight Connector 22"/>
          <p:cNvSpPr/>
          <p:nvPr/>
        </p:nvSpPr>
        <p:spPr>
          <a:xfrm rot="5400000">
            <a:off x="6676867" y="4319609"/>
            <a:ext cx="774595" cy="515160"/>
          </a:xfrm>
          <a:prstGeom prst="line">
            <a:avLst/>
          </a:prstGeom>
        </p:spPr>
        <p:style>
          <a:lnRef idx="2">
            <a:schemeClr val="accent4">
              <a:tint val="50000"/>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tx1">
              <a:hueOff val="0"/>
              <a:satOff val="0"/>
              <a:lumOff val="0"/>
              <a:alphaOff val="0"/>
            </a:schemeClr>
          </a:fontRef>
        </p:style>
      </p:sp>
      <p:sp>
        <p:nvSpPr>
          <p:cNvPr id="24" name="TextBox 23"/>
          <p:cNvSpPr txBox="1"/>
          <p:nvPr/>
        </p:nvSpPr>
        <p:spPr>
          <a:xfrm>
            <a:off x="480685" y="1383769"/>
            <a:ext cx="2338039" cy="4801314"/>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0" cap="none" spc="0" normalizeH="0" baseline="0" noProof="0" dirty="0">
                <a:ln>
                  <a:noFill/>
                </a:ln>
                <a:solidFill>
                  <a:srgbClr val="000000"/>
                </a:solidFill>
                <a:effectLst/>
                <a:uLnTx/>
                <a:uFillTx/>
                <a:latin typeface="HP Simplified" panose="020B0604020204020204" pitchFamily="34" charset="0"/>
                <a:cs typeface="Arial"/>
                <a:sym typeface="Arial"/>
                <a:rtl val="0"/>
              </a:rPr>
              <a:t>A more advanced research process is to select individuals or schools who are representative of the population. </a:t>
            </a:r>
            <a:r>
              <a:rPr kumimoji="0" lang="en-PH" sz="1800" b="1" i="0" u="none" strike="noStrike" kern="0" cap="none" spc="0" normalizeH="0" baseline="0" noProof="0" dirty="0">
                <a:ln>
                  <a:noFill/>
                </a:ln>
                <a:solidFill>
                  <a:srgbClr val="000000"/>
                </a:solidFill>
                <a:effectLst/>
                <a:uLnTx/>
                <a:uFillTx/>
                <a:latin typeface="HP Simplified" panose="020B0604020204020204" pitchFamily="34" charset="0"/>
                <a:cs typeface="Arial"/>
                <a:sym typeface="Arial"/>
                <a:rtl val="0"/>
              </a:rPr>
              <a:t>Representative </a:t>
            </a:r>
            <a:r>
              <a:rPr kumimoji="0" lang="en-PH" sz="1800" b="0" i="0" u="none" strike="noStrike" kern="0" cap="none" spc="0" normalizeH="0" baseline="0" noProof="0" dirty="0">
                <a:ln>
                  <a:noFill/>
                </a:ln>
                <a:solidFill>
                  <a:srgbClr val="000000"/>
                </a:solidFill>
                <a:effectLst/>
                <a:uLnTx/>
                <a:uFillTx/>
                <a:latin typeface="HP Simplified" panose="020B0604020204020204" pitchFamily="34" charset="0"/>
                <a:cs typeface="Arial"/>
                <a:sym typeface="Arial"/>
                <a:rtl val="0"/>
              </a:rPr>
              <a:t>refers to the selection of individuals as sample of a population such that the sample are typical of the population under study, enabling you to draw conclusions from the sample about the population as a whole</a:t>
            </a:r>
          </a:p>
        </p:txBody>
      </p:sp>
    </p:spTree>
    <p:extLst>
      <p:ext uri="{BB962C8B-B14F-4D97-AF65-F5344CB8AC3E}">
        <p14:creationId xmlns:p14="http://schemas.microsoft.com/office/powerpoint/2010/main" val="28630502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1000"/>
                            </p:stCondLst>
                            <p:childTnLst>
                              <p:par>
                                <p:cTn id="57" presetID="22" presetClass="entr" presetSubtype="8"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5" grpId="0" animBg="1"/>
      <p:bldP spid="18" grpId="0" animBg="1"/>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lIns="91425" tIns="91425" rIns="91425" bIns="91425" anchor="b" anchorCtr="0">
            <a:noAutofit/>
          </a:bodyPr>
          <a:lstStyle/>
          <a:p>
            <a:r>
              <a:rPr lang="en" sz="4400" b="1" dirty="0">
                <a:solidFill>
                  <a:srgbClr val="0070C0"/>
                </a:solidFill>
              </a:rPr>
              <a:t>Sampling Techniques</a:t>
            </a:r>
          </a:p>
        </p:txBody>
      </p:sp>
      <p:sp>
        <p:nvSpPr>
          <p:cNvPr id="101" name="Shape 101"/>
          <p:cNvSpPr txBox="1">
            <a:spLocks noGrp="1"/>
          </p:cNvSpPr>
          <p:nvPr>
            <p:ph type="body" idx="1"/>
          </p:nvPr>
        </p:nvSpPr>
        <p:spPr>
          <a:xfrm>
            <a:off x="1191600" y="1187215"/>
            <a:ext cx="6310636" cy="4736399"/>
          </a:xfrm>
          <a:prstGeom prst="rect">
            <a:avLst/>
          </a:prstGeom>
        </p:spPr>
        <p:txBody>
          <a:bodyPr lIns="91425" tIns="91425" rIns="91425" bIns="91425" anchor="t" anchorCtr="0">
            <a:noAutofit/>
          </a:bodyPr>
          <a:lstStyle/>
          <a:p>
            <a:pPr algn="l">
              <a:buNone/>
            </a:pPr>
            <a:r>
              <a:rPr lang="en-US" sz="2400" dirty="0">
                <a:solidFill>
                  <a:schemeClr val="tx1"/>
                </a:solidFill>
              </a:rPr>
              <a:t>Probability Sampling Techniques</a:t>
            </a:r>
            <a:endParaRPr lang="en" sz="2400" b="0" dirty="0">
              <a:solidFill>
                <a:schemeClr val="tx1"/>
              </a:solidFill>
            </a:endParaRPr>
          </a:p>
        </p:txBody>
      </p:sp>
      <p:pic>
        <p:nvPicPr>
          <p:cNvPr id="1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599" y="2181262"/>
            <a:ext cx="3403887" cy="265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218" y="2005919"/>
            <a:ext cx="5223054" cy="281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Rectangle: Top Corners Rounded 122"/>
          <p:cNvSpPr/>
          <p:nvPr/>
        </p:nvSpPr>
        <p:spPr>
          <a:xfrm rot="10800000">
            <a:off x="3147687" y="4813695"/>
            <a:ext cx="3196178" cy="1670231"/>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126" name="Rectangle: Top Corners Rounded 125"/>
          <p:cNvSpPr/>
          <p:nvPr/>
        </p:nvSpPr>
        <p:spPr>
          <a:xfrm rot="10800000">
            <a:off x="8557183" y="3962400"/>
            <a:ext cx="3196178" cy="1579418"/>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47686" y="5010248"/>
            <a:ext cx="3232332" cy="1200329"/>
          </a:xfrm>
          <a:prstGeom prst="rect">
            <a:avLst/>
          </a:prstGeom>
          <a:noFill/>
        </p:spPr>
        <p:txBody>
          <a:bodyPr wrap="square" rtlCol="0">
            <a:spAutoFit/>
          </a:bodyPr>
          <a:lstStyle/>
          <a:p>
            <a:pPr algn="ctr"/>
            <a:r>
              <a:rPr lang="en-US" sz="1800" dirty="0">
                <a:solidFill>
                  <a:schemeClr val="tx1"/>
                </a:solidFill>
                <a:latin typeface="Lato" panose="020B0604020202020204" charset="0"/>
              </a:rPr>
              <a:t>Drawing randomly from a list of the population (e.g.: names from a hat, using a matrix of random numbers).</a:t>
            </a:r>
          </a:p>
        </p:txBody>
      </p:sp>
      <mc:AlternateContent xmlns:mc="http://schemas.openxmlformats.org/markup-compatibility/2006" xmlns:a14="http://schemas.microsoft.com/office/drawing/2010/main">
        <mc:Choice Requires="a14">
          <p:sp>
            <p:nvSpPr>
              <p:cNvPr id="132" name="TextBox 131"/>
              <p:cNvSpPr txBox="1"/>
              <p:nvPr/>
            </p:nvSpPr>
            <p:spPr>
              <a:xfrm>
                <a:off x="8504470" y="4094565"/>
                <a:ext cx="3232332" cy="1441870"/>
              </a:xfrm>
              <a:prstGeom prst="rect">
                <a:avLst/>
              </a:prstGeom>
              <a:noFill/>
            </p:spPr>
            <p:txBody>
              <a:bodyPr wrap="square" rtlCol="0">
                <a:spAutoFit/>
              </a:bodyPr>
              <a:lstStyle/>
              <a:p>
                <a:pPr algn="ctr"/>
                <a:r>
                  <a:rPr lang="en-PH" sz="1800" dirty="0">
                    <a:solidFill>
                      <a:schemeClr val="tx1"/>
                    </a:solidFill>
                    <a:latin typeface="Lato" panose="020B0604020202020204" charset="0"/>
                  </a:rPr>
                  <a:t>Taking every </a:t>
                </a:r>
                <a:r>
                  <a:rPr lang="en-PH" sz="1800" i="1" dirty="0">
                    <a:solidFill>
                      <a:schemeClr val="tx1"/>
                    </a:solidFill>
                    <a:latin typeface="Lato" panose="020B0604020202020204" charset="0"/>
                  </a:rPr>
                  <a:t>k</a:t>
                </a:r>
                <a:r>
                  <a:rPr lang="en-PH" sz="1800" dirty="0">
                    <a:solidFill>
                      <a:schemeClr val="tx1"/>
                    </a:solidFill>
                    <a:latin typeface="Lato" panose="020B0604020202020204" charset="0"/>
                  </a:rPr>
                  <a:t>th element in the population as a sample, where</a:t>
                </a:r>
              </a:p>
              <a:p>
                <a:pPr algn="ct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𝑘</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𝑁</m:t>
                          </m:r>
                        </m:num>
                        <m:den>
                          <m:r>
                            <a:rPr lang="en-US" sz="1800" i="1">
                              <a:latin typeface="Cambria Math" panose="02040503050406030204" pitchFamily="18" charset="0"/>
                            </a:rPr>
                            <m:t>𝑛</m:t>
                          </m:r>
                        </m:den>
                      </m:f>
                    </m:oMath>
                  </m:oMathPara>
                </a14:m>
                <a:endParaRPr lang="en-PH" sz="1800" dirty="0">
                  <a:solidFill>
                    <a:schemeClr val="tx1"/>
                  </a:solidFill>
                  <a:latin typeface="Lato" panose="020B0604020202020204" charset="0"/>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8504470" y="4094565"/>
                <a:ext cx="3232332" cy="1441870"/>
              </a:xfrm>
              <a:prstGeom prst="rect">
                <a:avLst/>
              </a:prstGeom>
              <a:blipFill>
                <a:blip r:embed="rId5"/>
                <a:stretch>
                  <a:fillRect t="-2542"/>
                </a:stretch>
              </a:blipFill>
            </p:spPr>
            <p:txBody>
              <a:bodyPr/>
              <a:lstStyle/>
              <a:p>
                <a:r>
                  <a:rPr lang="en-US">
                    <a:noFill/>
                  </a:rPr>
                  <a:t> </a:t>
                </a:r>
              </a:p>
            </p:txBody>
          </p:sp>
        </mc:Fallback>
      </mc:AlternateContent>
      <p:sp>
        <p:nvSpPr>
          <p:cNvPr id="3" name="Rectangle 2"/>
          <p:cNvSpPr/>
          <p:nvPr/>
        </p:nvSpPr>
        <p:spPr>
          <a:xfrm>
            <a:off x="3147687" y="4417245"/>
            <a:ext cx="3196178" cy="396451"/>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SIMPLE RANDOM SAMPLING</a:t>
            </a:r>
          </a:p>
        </p:txBody>
      </p:sp>
      <p:sp>
        <p:nvSpPr>
          <p:cNvPr id="125" name="Rectangle 124"/>
          <p:cNvSpPr/>
          <p:nvPr/>
        </p:nvSpPr>
        <p:spPr>
          <a:xfrm>
            <a:off x="8557183" y="3565949"/>
            <a:ext cx="3196178" cy="396451"/>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SYSTEMATIC SAMPLING</a:t>
            </a:r>
          </a:p>
        </p:txBody>
      </p:sp>
    </p:spTree>
    <p:extLst>
      <p:ext uri="{BB962C8B-B14F-4D97-AF65-F5344CB8AC3E}">
        <p14:creationId xmlns:p14="http://schemas.microsoft.com/office/powerpoint/2010/main" val="2564761164"/>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01">
                                            <p:txEl>
                                              <p:pRg st="0" end="0"/>
                                            </p:txEl>
                                          </p:spTgt>
                                        </p:tgtEl>
                                        <p:attrNameLst>
                                          <p:attrName>style.visibility</p:attrName>
                                        </p:attrNameLst>
                                      </p:cBhvr>
                                      <p:to>
                                        <p:strVal val="visible"/>
                                      </p:to>
                                    </p:set>
                                    <p:anim calcmode="lin" valueType="num">
                                      <p:cBhvr additive="base">
                                        <p:cTn id="12" dur="500"/>
                                        <p:tgtEl>
                                          <p:spTgt spid="101">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10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19"/>
                                        </p:tgtEl>
                                        <p:attrNameLst>
                                          <p:attrName>style.visibility</p:attrName>
                                        </p:attrNameLst>
                                      </p:cBhvr>
                                      <p:to>
                                        <p:strVal val="visible"/>
                                      </p:to>
                                    </p:set>
                                    <p:anim calcmode="lin" valueType="num">
                                      <p:cBhvr>
                                        <p:cTn id="18" dur="500" fill="hold"/>
                                        <p:tgtEl>
                                          <p:spTgt spid="119"/>
                                        </p:tgtEl>
                                        <p:attrNameLst>
                                          <p:attrName>ppt_w</p:attrName>
                                        </p:attrNameLst>
                                      </p:cBhvr>
                                      <p:tavLst>
                                        <p:tav tm="0">
                                          <p:val>
                                            <p:fltVal val="0"/>
                                          </p:val>
                                        </p:tav>
                                        <p:tav tm="100000">
                                          <p:val>
                                            <p:strVal val="#ppt_w"/>
                                          </p:val>
                                        </p:tav>
                                      </p:tavLst>
                                    </p:anim>
                                    <p:anim calcmode="lin" valueType="num">
                                      <p:cBhvr>
                                        <p:cTn id="19" dur="500" fill="hold"/>
                                        <p:tgtEl>
                                          <p:spTgt spid="119"/>
                                        </p:tgtEl>
                                        <p:attrNameLst>
                                          <p:attrName>ppt_h</p:attrName>
                                        </p:attrNameLst>
                                      </p:cBhvr>
                                      <p:tavLst>
                                        <p:tav tm="0">
                                          <p:val>
                                            <p:fltVal val="0"/>
                                          </p:val>
                                        </p:tav>
                                        <p:tav tm="100000">
                                          <p:val>
                                            <p:strVal val="#ppt_h"/>
                                          </p:val>
                                        </p:tav>
                                      </p:tavLst>
                                    </p:anim>
                                    <p:animEffect transition="in" filter="fade">
                                      <p:cBhvr>
                                        <p:cTn id="20" dur="500"/>
                                        <p:tgtEl>
                                          <p:spTgt spid="1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123"/>
                                        </p:tgtEl>
                                        <p:attrNameLst>
                                          <p:attrName>style.visibility</p:attrName>
                                        </p:attrNameLst>
                                      </p:cBhvr>
                                      <p:to>
                                        <p:strVal val="visible"/>
                                      </p:to>
                                    </p:set>
                                    <p:anim calcmode="lin" valueType="num">
                                      <p:cBhvr additive="base">
                                        <p:cTn id="30" dur="500"/>
                                        <p:tgtEl>
                                          <p:spTgt spid="123"/>
                                        </p:tgtEl>
                                        <p:attrNameLst>
                                          <p:attrName>ppt_y</p:attrName>
                                        </p:attrNameLst>
                                      </p:cBhvr>
                                      <p:tavLst>
                                        <p:tav tm="0">
                                          <p:val>
                                            <p:strVal val="#ppt_y-#ppt_h*1.125000"/>
                                          </p:val>
                                        </p:tav>
                                        <p:tav tm="100000">
                                          <p:val>
                                            <p:strVal val="#ppt_y"/>
                                          </p:val>
                                        </p:tav>
                                      </p:tavLst>
                                    </p:anim>
                                    <p:animEffect transition="in" filter="wipe(down)">
                                      <p:cBhvr>
                                        <p:cTn id="31" dur="500"/>
                                        <p:tgtEl>
                                          <p:spTgt spid="123"/>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p:tgtEl>
                                          <p:spTgt spid="4"/>
                                        </p:tgtEl>
                                        <p:attrNameLst>
                                          <p:attrName>ppt_y</p:attrName>
                                        </p:attrNameLst>
                                      </p:cBhvr>
                                      <p:tavLst>
                                        <p:tav tm="0">
                                          <p:val>
                                            <p:strVal val="#ppt_y-#ppt_h*1.125000"/>
                                          </p:val>
                                        </p:tav>
                                        <p:tav tm="100000">
                                          <p:val>
                                            <p:strVal val="#ppt_y"/>
                                          </p:val>
                                        </p:tav>
                                      </p:tavLst>
                                    </p:anim>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20"/>
                                        </p:tgtEl>
                                        <p:attrNameLst>
                                          <p:attrName>style.visibility</p:attrName>
                                        </p:attrNameLst>
                                      </p:cBhvr>
                                      <p:to>
                                        <p:strVal val="visible"/>
                                      </p:to>
                                    </p:set>
                                    <p:anim calcmode="lin" valueType="num">
                                      <p:cBhvr>
                                        <p:cTn id="40" dur="500" fill="hold"/>
                                        <p:tgtEl>
                                          <p:spTgt spid="120"/>
                                        </p:tgtEl>
                                        <p:attrNameLst>
                                          <p:attrName>ppt_w</p:attrName>
                                        </p:attrNameLst>
                                      </p:cBhvr>
                                      <p:tavLst>
                                        <p:tav tm="0">
                                          <p:val>
                                            <p:fltVal val="0"/>
                                          </p:val>
                                        </p:tav>
                                        <p:tav tm="100000">
                                          <p:val>
                                            <p:strVal val="#ppt_w"/>
                                          </p:val>
                                        </p:tav>
                                      </p:tavLst>
                                    </p:anim>
                                    <p:anim calcmode="lin" valueType="num">
                                      <p:cBhvr>
                                        <p:cTn id="41" dur="500" fill="hold"/>
                                        <p:tgtEl>
                                          <p:spTgt spid="120"/>
                                        </p:tgtEl>
                                        <p:attrNameLst>
                                          <p:attrName>ppt_h</p:attrName>
                                        </p:attrNameLst>
                                      </p:cBhvr>
                                      <p:tavLst>
                                        <p:tav tm="0">
                                          <p:val>
                                            <p:fltVal val="0"/>
                                          </p:val>
                                        </p:tav>
                                        <p:tav tm="100000">
                                          <p:val>
                                            <p:strVal val="#ppt_h"/>
                                          </p:val>
                                        </p:tav>
                                      </p:tavLst>
                                    </p:anim>
                                    <p:animEffect transition="in" filter="fade">
                                      <p:cBhvr>
                                        <p:cTn id="42" dur="500"/>
                                        <p:tgtEl>
                                          <p:spTgt spid="1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5"/>
                                        </p:tgtEl>
                                        <p:attrNameLst>
                                          <p:attrName>style.visibility</p:attrName>
                                        </p:attrNameLst>
                                      </p:cBhvr>
                                      <p:to>
                                        <p:strVal val="visible"/>
                                      </p:to>
                                    </p:set>
                                    <p:animEffect transition="in" filter="fade">
                                      <p:cBhvr>
                                        <p:cTn id="47" dur="500"/>
                                        <p:tgtEl>
                                          <p:spTgt spid="125"/>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126"/>
                                        </p:tgtEl>
                                        <p:attrNameLst>
                                          <p:attrName>style.visibility</p:attrName>
                                        </p:attrNameLst>
                                      </p:cBhvr>
                                      <p:to>
                                        <p:strVal val="visible"/>
                                      </p:to>
                                    </p:set>
                                    <p:anim calcmode="lin" valueType="num">
                                      <p:cBhvr additive="base">
                                        <p:cTn id="52" dur="500"/>
                                        <p:tgtEl>
                                          <p:spTgt spid="126"/>
                                        </p:tgtEl>
                                        <p:attrNameLst>
                                          <p:attrName>ppt_y</p:attrName>
                                        </p:attrNameLst>
                                      </p:cBhvr>
                                      <p:tavLst>
                                        <p:tav tm="0">
                                          <p:val>
                                            <p:strVal val="#ppt_y-#ppt_h*1.125000"/>
                                          </p:val>
                                        </p:tav>
                                        <p:tav tm="100000">
                                          <p:val>
                                            <p:strVal val="#ppt_y"/>
                                          </p:val>
                                        </p:tav>
                                      </p:tavLst>
                                    </p:anim>
                                    <p:animEffect transition="in" filter="wipe(down)">
                                      <p:cBhvr>
                                        <p:cTn id="53" dur="500"/>
                                        <p:tgtEl>
                                          <p:spTgt spid="126"/>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132"/>
                                        </p:tgtEl>
                                        <p:attrNameLst>
                                          <p:attrName>style.visibility</p:attrName>
                                        </p:attrNameLst>
                                      </p:cBhvr>
                                      <p:to>
                                        <p:strVal val="visible"/>
                                      </p:to>
                                    </p:set>
                                    <p:anim calcmode="lin" valueType="num">
                                      <p:cBhvr additive="base">
                                        <p:cTn id="56" dur="500"/>
                                        <p:tgtEl>
                                          <p:spTgt spid="132"/>
                                        </p:tgtEl>
                                        <p:attrNameLst>
                                          <p:attrName>ppt_y</p:attrName>
                                        </p:attrNameLst>
                                      </p:cBhvr>
                                      <p:tavLst>
                                        <p:tav tm="0">
                                          <p:val>
                                            <p:strVal val="#ppt_y-#ppt_h*1.125000"/>
                                          </p:val>
                                        </p:tav>
                                        <p:tav tm="100000">
                                          <p:val>
                                            <p:strVal val="#ppt_y"/>
                                          </p:val>
                                        </p:tav>
                                      </p:tavLst>
                                    </p:anim>
                                    <p:animEffect transition="in" filter="wipe(down)">
                                      <p:cBhvr>
                                        <p:cTn id="57" dur="500"/>
                                        <p:tgtEl>
                                          <p:spTgt spid="132"/>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xit" presetSubtype="1" fill="hold" grpId="1" nodeType="clickEffect">
                                  <p:stCondLst>
                                    <p:cond delay="0"/>
                                  </p:stCondLst>
                                  <p:childTnLst>
                                    <p:anim calcmode="lin" valueType="num">
                                      <p:cBhvr additive="base">
                                        <p:cTn id="61" dur="500"/>
                                        <p:tgtEl>
                                          <p:spTgt spid="123"/>
                                        </p:tgtEl>
                                        <p:attrNameLst>
                                          <p:attrName>ppt_y</p:attrName>
                                        </p:attrNameLst>
                                      </p:cBhvr>
                                      <p:tavLst>
                                        <p:tav tm="0">
                                          <p:val>
                                            <p:strVal val="#ppt_y"/>
                                          </p:val>
                                        </p:tav>
                                        <p:tav tm="100000">
                                          <p:val>
                                            <p:strVal val="#ppt_y-#ppt_h*1.125000"/>
                                          </p:val>
                                        </p:tav>
                                      </p:tavLst>
                                    </p:anim>
                                    <p:animEffect transition="out" filter="wipe(up)">
                                      <p:cBhvr>
                                        <p:cTn id="62" dur="500"/>
                                        <p:tgtEl>
                                          <p:spTgt spid="123"/>
                                        </p:tgtEl>
                                      </p:cBhvr>
                                    </p:animEffect>
                                    <p:set>
                                      <p:cBhvr>
                                        <p:cTn id="63" dur="1" fill="hold">
                                          <p:stCondLst>
                                            <p:cond delay="499"/>
                                          </p:stCondLst>
                                        </p:cTn>
                                        <p:tgtEl>
                                          <p:spTgt spid="123"/>
                                        </p:tgtEl>
                                        <p:attrNameLst>
                                          <p:attrName>style.visibility</p:attrName>
                                        </p:attrNameLst>
                                      </p:cBhvr>
                                      <p:to>
                                        <p:strVal val="hidden"/>
                                      </p:to>
                                    </p:set>
                                  </p:childTnLst>
                                </p:cTn>
                              </p:par>
                              <p:par>
                                <p:cTn id="64" presetID="12" presetClass="exit" presetSubtype="1" fill="hold" grpId="1" nodeType="withEffect">
                                  <p:stCondLst>
                                    <p:cond delay="0"/>
                                  </p:stCondLst>
                                  <p:childTnLst>
                                    <p:anim calcmode="lin" valueType="num">
                                      <p:cBhvr additive="base">
                                        <p:cTn id="65" dur="500"/>
                                        <p:tgtEl>
                                          <p:spTgt spid="4"/>
                                        </p:tgtEl>
                                        <p:attrNameLst>
                                          <p:attrName>ppt_y</p:attrName>
                                        </p:attrNameLst>
                                      </p:cBhvr>
                                      <p:tavLst>
                                        <p:tav tm="0">
                                          <p:val>
                                            <p:strVal val="#ppt_y"/>
                                          </p:val>
                                        </p:tav>
                                        <p:tav tm="100000">
                                          <p:val>
                                            <p:strVal val="#ppt_y-#ppt_h*1.125000"/>
                                          </p:val>
                                        </p:tav>
                                      </p:tavLst>
                                    </p:anim>
                                    <p:animEffect transition="out" filter="wipe(up)">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par>
                                <p:cTn id="68" presetID="12" presetClass="exit" presetSubtype="1" fill="hold" grpId="1" nodeType="withEffect">
                                  <p:stCondLst>
                                    <p:cond delay="0"/>
                                  </p:stCondLst>
                                  <p:childTnLst>
                                    <p:anim calcmode="lin" valueType="num">
                                      <p:cBhvr additive="base">
                                        <p:cTn id="69" dur="500"/>
                                        <p:tgtEl>
                                          <p:spTgt spid="126"/>
                                        </p:tgtEl>
                                        <p:attrNameLst>
                                          <p:attrName>ppt_y</p:attrName>
                                        </p:attrNameLst>
                                      </p:cBhvr>
                                      <p:tavLst>
                                        <p:tav tm="0">
                                          <p:val>
                                            <p:strVal val="#ppt_y"/>
                                          </p:val>
                                        </p:tav>
                                        <p:tav tm="100000">
                                          <p:val>
                                            <p:strVal val="#ppt_y-#ppt_h*1.125000"/>
                                          </p:val>
                                        </p:tav>
                                      </p:tavLst>
                                    </p:anim>
                                    <p:animEffect transition="out" filter="wipe(up)">
                                      <p:cBhvr>
                                        <p:cTn id="70" dur="500"/>
                                        <p:tgtEl>
                                          <p:spTgt spid="126"/>
                                        </p:tgtEl>
                                      </p:cBhvr>
                                    </p:animEffect>
                                    <p:set>
                                      <p:cBhvr>
                                        <p:cTn id="71" dur="1" fill="hold">
                                          <p:stCondLst>
                                            <p:cond delay="499"/>
                                          </p:stCondLst>
                                        </p:cTn>
                                        <p:tgtEl>
                                          <p:spTgt spid="126"/>
                                        </p:tgtEl>
                                        <p:attrNameLst>
                                          <p:attrName>style.visibility</p:attrName>
                                        </p:attrNameLst>
                                      </p:cBhvr>
                                      <p:to>
                                        <p:strVal val="hidden"/>
                                      </p:to>
                                    </p:set>
                                  </p:childTnLst>
                                </p:cTn>
                              </p:par>
                              <p:par>
                                <p:cTn id="72" presetID="12" presetClass="exit" presetSubtype="1" fill="hold" grpId="1" nodeType="withEffect">
                                  <p:stCondLst>
                                    <p:cond delay="0"/>
                                  </p:stCondLst>
                                  <p:childTnLst>
                                    <p:anim calcmode="lin" valueType="num">
                                      <p:cBhvr additive="base">
                                        <p:cTn id="73" dur="500"/>
                                        <p:tgtEl>
                                          <p:spTgt spid="132"/>
                                        </p:tgtEl>
                                        <p:attrNameLst>
                                          <p:attrName>ppt_y</p:attrName>
                                        </p:attrNameLst>
                                      </p:cBhvr>
                                      <p:tavLst>
                                        <p:tav tm="0">
                                          <p:val>
                                            <p:strVal val="#ppt_y"/>
                                          </p:val>
                                        </p:tav>
                                        <p:tav tm="100000">
                                          <p:val>
                                            <p:strVal val="#ppt_y-#ppt_h*1.125000"/>
                                          </p:val>
                                        </p:tav>
                                      </p:tavLst>
                                    </p:anim>
                                    <p:animEffect transition="out" filter="wipe(up)">
                                      <p:cBhvr>
                                        <p:cTn id="74" dur="500"/>
                                        <p:tgtEl>
                                          <p:spTgt spid="132"/>
                                        </p:tgtEl>
                                      </p:cBhvr>
                                    </p:animEffect>
                                    <p:set>
                                      <p:cBhvr>
                                        <p:cTn id="75" dur="1" fill="hold">
                                          <p:stCondLst>
                                            <p:cond delay="499"/>
                                          </p:stCondLst>
                                        </p:cTn>
                                        <p:tgtEl>
                                          <p:spTgt spid="132"/>
                                        </p:tgtEl>
                                        <p:attrNameLst>
                                          <p:attrName>style.visibility</p:attrName>
                                        </p:attrNameLst>
                                      </p:cBhvr>
                                      <p:to>
                                        <p:strVal val="hidden"/>
                                      </p:to>
                                    </p:set>
                                  </p:childTnLst>
                                </p:cTn>
                              </p:par>
                            </p:childTnLst>
                          </p:cTn>
                        </p:par>
                        <p:par>
                          <p:cTn id="76" fill="hold">
                            <p:stCondLst>
                              <p:cond delay="500"/>
                            </p:stCondLst>
                            <p:childTnLst>
                              <p:par>
                                <p:cTn id="77" presetID="53" presetClass="exit" presetSubtype="32" fill="hold" nodeType="afterEffect">
                                  <p:stCondLst>
                                    <p:cond delay="0"/>
                                  </p:stCondLst>
                                  <p:childTnLst>
                                    <p:anim calcmode="lin" valueType="num">
                                      <p:cBhvr>
                                        <p:cTn id="78" dur="500"/>
                                        <p:tgtEl>
                                          <p:spTgt spid="119"/>
                                        </p:tgtEl>
                                        <p:attrNameLst>
                                          <p:attrName>ppt_w</p:attrName>
                                        </p:attrNameLst>
                                      </p:cBhvr>
                                      <p:tavLst>
                                        <p:tav tm="0">
                                          <p:val>
                                            <p:strVal val="ppt_w"/>
                                          </p:val>
                                        </p:tav>
                                        <p:tav tm="100000">
                                          <p:val>
                                            <p:fltVal val="0"/>
                                          </p:val>
                                        </p:tav>
                                      </p:tavLst>
                                    </p:anim>
                                    <p:anim calcmode="lin" valueType="num">
                                      <p:cBhvr>
                                        <p:cTn id="79" dur="500"/>
                                        <p:tgtEl>
                                          <p:spTgt spid="119"/>
                                        </p:tgtEl>
                                        <p:attrNameLst>
                                          <p:attrName>ppt_h</p:attrName>
                                        </p:attrNameLst>
                                      </p:cBhvr>
                                      <p:tavLst>
                                        <p:tav tm="0">
                                          <p:val>
                                            <p:strVal val="ppt_h"/>
                                          </p:val>
                                        </p:tav>
                                        <p:tav tm="100000">
                                          <p:val>
                                            <p:fltVal val="0"/>
                                          </p:val>
                                        </p:tav>
                                      </p:tavLst>
                                    </p:anim>
                                    <p:animEffect transition="out" filter="fade">
                                      <p:cBhvr>
                                        <p:cTn id="80" dur="500"/>
                                        <p:tgtEl>
                                          <p:spTgt spid="119"/>
                                        </p:tgtEl>
                                      </p:cBhvr>
                                    </p:animEffect>
                                    <p:set>
                                      <p:cBhvr>
                                        <p:cTn id="81" dur="1" fill="hold">
                                          <p:stCondLst>
                                            <p:cond delay="499"/>
                                          </p:stCondLst>
                                        </p:cTn>
                                        <p:tgtEl>
                                          <p:spTgt spid="119"/>
                                        </p:tgtEl>
                                        <p:attrNameLst>
                                          <p:attrName>style.visibility</p:attrName>
                                        </p:attrNameLst>
                                      </p:cBhvr>
                                      <p:to>
                                        <p:strVal val="hidden"/>
                                      </p:to>
                                    </p:set>
                                  </p:childTnLst>
                                </p:cTn>
                              </p:par>
                              <p:par>
                                <p:cTn id="82" presetID="53" presetClass="exit" presetSubtype="32" fill="hold" grpId="1" nodeType="withEffect">
                                  <p:stCondLst>
                                    <p:cond delay="0"/>
                                  </p:stCondLst>
                                  <p:childTnLst>
                                    <p:anim calcmode="lin" valueType="num">
                                      <p:cBhvr>
                                        <p:cTn id="83" dur="500"/>
                                        <p:tgtEl>
                                          <p:spTgt spid="3"/>
                                        </p:tgtEl>
                                        <p:attrNameLst>
                                          <p:attrName>ppt_w</p:attrName>
                                        </p:attrNameLst>
                                      </p:cBhvr>
                                      <p:tavLst>
                                        <p:tav tm="0">
                                          <p:val>
                                            <p:strVal val="ppt_w"/>
                                          </p:val>
                                        </p:tav>
                                        <p:tav tm="100000">
                                          <p:val>
                                            <p:fltVal val="0"/>
                                          </p:val>
                                        </p:tav>
                                      </p:tavLst>
                                    </p:anim>
                                    <p:anim calcmode="lin" valueType="num">
                                      <p:cBhvr>
                                        <p:cTn id="84" dur="500"/>
                                        <p:tgtEl>
                                          <p:spTgt spid="3"/>
                                        </p:tgtEl>
                                        <p:attrNameLst>
                                          <p:attrName>ppt_h</p:attrName>
                                        </p:attrNameLst>
                                      </p:cBhvr>
                                      <p:tavLst>
                                        <p:tav tm="0">
                                          <p:val>
                                            <p:strVal val="ppt_h"/>
                                          </p:val>
                                        </p:tav>
                                        <p:tav tm="100000">
                                          <p:val>
                                            <p:fltVal val="0"/>
                                          </p:val>
                                        </p:tav>
                                      </p:tavLst>
                                    </p:anim>
                                    <p:animEffect transition="out" filter="fade">
                                      <p:cBhvr>
                                        <p:cTn id="85" dur="500"/>
                                        <p:tgtEl>
                                          <p:spTgt spid="3"/>
                                        </p:tgtEl>
                                      </p:cBhvr>
                                    </p:animEffect>
                                    <p:set>
                                      <p:cBhvr>
                                        <p:cTn id="86" dur="1" fill="hold">
                                          <p:stCondLst>
                                            <p:cond delay="499"/>
                                          </p:stCondLst>
                                        </p:cTn>
                                        <p:tgtEl>
                                          <p:spTgt spid="3"/>
                                        </p:tgtEl>
                                        <p:attrNameLst>
                                          <p:attrName>style.visibility</p:attrName>
                                        </p:attrNameLst>
                                      </p:cBhvr>
                                      <p:to>
                                        <p:strVal val="hidden"/>
                                      </p:to>
                                    </p:set>
                                  </p:childTnLst>
                                </p:cTn>
                              </p:par>
                              <p:par>
                                <p:cTn id="87" presetID="53" presetClass="exit" presetSubtype="32" fill="hold" nodeType="withEffect">
                                  <p:stCondLst>
                                    <p:cond delay="0"/>
                                  </p:stCondLst>
                                  <p:childTnLst>
                                    <p:anim calcmode="lin" valueType="num">
                                      <p:cBhvr>
                                        <p:cTn id="88" dur="500"/>
                                        <p:tgtEl>
                                          <p:spTgt spid="120"/>
                                        </p:tgtEl>
                                        <p:attrNameLst>
                                          <p:attrName>ppt_w</p:attrName>
                                        </p:attrNameLst>
                                      </p:cBhvr>
                                      <p:tavLst>
                                        <p:tav tm="0">
                                          <p:val>
                                            <p:strVal val="ppt_w"/>
                                          </p:val>
                                        </p:tav>
                                        <p:tav tm="100000">
                                          <p:val>
                                            <p:fltVal val="0"/>
                                          </p:val>
                                        </p:tav>
                                      </p:tavLst>
                                    </p:anim>
                                    <p:anim calcmode="lin" valueType="num">
                                      <p:cBhvr>
                                        <p:cTn id="89" dur="500"/>
                                        <p:tgtEl>
                                          <p:spTgt spid="120"/>
                                        </p:tgtEl>
                                        <p:attrNameLst>
                                          <p:attrName>ppt_h</p:attrName>
                                        </p:attrNameLst>
                                      </p:cBhvr>
                                      <p:tavLst>
                                        <p:tav tm="0">
                                          <p:val>
                                            <p:strVal val="ppt_h"/>
                                          </p:val>
                                        </p:tav>
                                        <p:tav tm="100000">
                                          <p:val>
                                            <p:fltVal val="0"/>
                                          </p:val>
                                        </p:tav>
                                      </p:tavLst>
                                    </p:anim>
                                    <p:animEffect transition="out" filter="fade">
                                      <p:cBhvr>
                                        <p:cTn id="90" dur="500"/>
                                        <p:tgtEl>
                                          <p:spTgt spid="120"/>
                                        </p:tgtEl>
                                      </p:cBhvr>
                                    </p:animEffect>
                                    <p:set>
                                      <p:cBhvr>
                                        <p:cTn id="91" dur="1" fill="hold">
                                          <p:stCondLst>
                                            <p:cond delay="499"/>
                                          </p:stCondLst>
                                        </p:cTn>
                                        <p:tgtEl>
                                          <p:spTgt spid="120"/>
                                        </p:tgtEl>
                                        <p:attrNameLst>
                                          <p:attrName>style.visibility</p:attrName>
                                        </p:attrNameLst>
                                      </p:cBhvr>
                                      <p:to>
                                        <p:strVal val="hidden"/>
                                      </p:to>
                                    </p:set>
                                  </p:childTnLst>
                                </p:cTn>
                              </p:par>
                              <p:par>
                                <p:cTn id="92" presetID="53" presetClass="exit" presetSubtype="32" fill="hold" grpId="1" nodeType="withEffect">
                                  <p:stCondLst>
                                    <p:cond delay="0"/>
                                  </p:stCondLst>
                                  <p:childTnLst>
                                    <p:anim calcmode="lin" valueType="num">
                                      <p:cBhvr>
                                        <p:cTn id="93" dur="500"/>
                                        <p:tgtEl>
                                          <p:spTgt spid="125"/>
                                        </p:tgtEl>
                                        <p:attrNameLst>
                                          <p:attrName>ppt_w</p:attrName>
                                        </p:attrNameLst>
                                      </p:cBhvr>
                                      <p:tavLst>
                                        <p:tav tm="0">
                                          <p:val>
                                            <p:strVal val="ppt_w"/>
                                          </p:val>
                                        </p:tav>
                                        <p:tav tm="100000">
                                          <p:val>
                                            <p:fltVal val="0"/>
                                          </p:val>
                                        </p:tav>
                                      </p:tavLst>
                                    </p:anim>
                                    <p:anim calcmode="lin" valueType="num">
                                      <p:cBhvr>
                                        <p:cTn id="94" dur="500"/>
                                        <p:tgtEl>
                                          <p:spTgt spid="125"/>
                                        </p:tgtEl>
                                        <p:attrNameLst>
                                          <p:attrName>ppt_h</p:attrName>
                                        </p:attrNameLst>
                                      </p:cBhvr>
                                      <p:tavLst>
                                        <p:tav tm="0">
                                          <p:val>
                                            <p:strVal val="ppt_h"/>
                                          </p:val>
                                        </p:tav>
                                        <p:tav tm="100000">
                                          <p:val>
                                            <p:fltVal val="0"/>
                                          </p:val>
                                        </p:tav>
                                      </p:tavLst>
                                    </p:anim>
                                    <p:animEffect transition="out" filter="fade">
                                      <p:cBhvr>
                                        <p:cTn id="95" dur="500"/>
                                        <p:tgtEl>
                                          <p:spTgt spid="125"/>
                                        </p:tgtEl>
                                      </p:cBhvr>
                                    </p:animEffect>
                                    <p:set>
                                      <p:cBhvr>
                                        <p:cTn id="96" dur="1" fill="hold">
                                          <p:stCondLst>
                                            <p:cond delay="499"/>
                                          </p:stCondLst>
                                        </p:cTn>
                                        <p:tgtEl>
                                          <p:spTgt spid="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build="p"/>
      <p:bldP spid="123" grpId="0" animBg="1"/>
      <p:bldP spid="123" grpId="1" animBg="1"/>
      <p:bldP spid="126" grpId="0" animBg="1"/>
      <p:bldP spid="126" grpId="1" animBg="1"/>
      <p:bldP spid="4" grpId="0"/>
      <p:bldP spid="4" grpId="1"/>
      <p:bldP spid="132" grpId="0"/>
      <p:bldP spid="132" grpId="1"/>
      <p:bldP spid="3" grpId="0" animBg="1"/>
      <p:bldP spid="3" grpId="1" animBg="1"/>
      <p:bldP spid="125" grpId="0" animBg="1"/>
      <p:bldP spid="125" grpId="1" animBg="1"/>
    </p:bldLst>
  </p:timing>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DepEd2</Template>
  <TotalTime>10093</TotalTime>
  <Words>1776</Words>
  <Application>Microsoft Office PowerPoint</Application>
  <PresentationFormat>Widescreen</PresentationFormat>
  <Paragraphs>177</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Raleway</vt:lpstr>
      <vt:lpstr>OCR A Extended</vt:lpstr>
      <vt:lpstr>Arial</vt:lpstr>
      <vt:lpstr>Wingdings</vt:lpstr>
      <vt:lpstr>HP Simplified</vt:lpstr>
      <vt:lpstr>Cambria Math</vt:lpstr>
      <vt:lpstr>Lato</vt:lpstr>
      <vt:lpstr>Nixie One</vt:lpstr>
      <vt:lpstr>Antonio template</vt:lpstr>
      <vt:lpstr>Understanding Data and Ways to Systematically Collect Data</vt:lpstr>
      <vt:lpstr>Standards and Competencies</vt:lpstr>
      <vt:lpstr>Standards and Competencies</vt:lpstr>
      <vt:lpstr> Chapter III METHODOLOGY</vt:lpstr>
      <vt:lpstr>PowerPoint Presentation</vt:lpstr>
      <vt:lpstr>PowerPoint Presentation</vt:lpstr>
      <vt:lpstr>PowerPoint Presentation</vt:lpstr>
      <vt:lpstr>Population and Sample</vt:lpstr>
      <vt:lpstr>Sampling Techniques</vt:lpstr>
      <vt:lpstr>Sampling Techniques</vt:lpstr>
      <vt:lpstr>Sampling Techniques</vt:lpstr>
      <vt:lpstr>Sampling Techniques</vt:lpstr>
      <vt:lpstr>Think of this</vt:lpstr>
      <vt:lpstr>PowerPoint Presentation</vt:lpstr>
      <vt:lpstr>PowerPoint Presentation</vt:lpstr>
      <vt:lpstr>Think  of this</vt:lpstr>
      <vt:lpstr>PowerPoint Presentation</vt:lpstr>
      <vt:lpstr>PowerPoint Presentation</vt:lpstr>
      <vt:lpstr>PowerPoint Presentation</vt:lpstr>
      <vt:lpstr>PowerPoint Presentation</vt:lpstr>
      <vt:lpstr>Teachknowlogy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STUDY</dc:title>
  <dc:creator>Von Christopher</dc:creator>
  <cp:lastModifiedBy>Von Christopher Chua</cp:lastModifiedBy>
  <cp:revision>277</cp:revision>
  <dcterms:modified xsi:type="dcterms:W3CDTF">2017-07-17T22:28:38Z</dcterms:modified>
</cp:coreProperties>
</file>