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BB0"/>
    <a:srgbClr val="01CAAE"/>
    <a:srgbClr val="993366"/>
    <a:srgbClr val="00CDAC"/>
    <a:srgbClr val="350060"/>
    <a:srgbClr val="990099"/>
    <a:srgbClr val="33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526" autoAdjust="0"/>
  </p:normalViewPr>
  <p:slideViewPr>
    <p:cSldViewPr snapToGrid="0">
      <p:cViewPr>
        <p:scale>
          <a:sx n="46" d="100"/>
          <a:sy n="46" d="100"/>
        </p:scale>
        <p:origin x="2069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B2E0D-4C6B-4A62-A598-8C951A504084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24BCD-F817-4878-9A9B-81EF86843C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262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24BCD-F817-4878-9A9B-81EF86843CD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6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Characteristics of individuals refer to </a:t>
            </a:r>
            <a:r>
              <a:rPr lang="en-PH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aspects</a:t>
            </a:r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about them, such as their grade level, age, or income level. </a:t>
            </a:r>
          </a:p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attribute, however, represents how an individual or individuals in an organization </a:t>
            </a:r>
            <a:r>
              <a:rPr lang="en-PH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feel, behave, or think</a:t>
            </a:r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For example, individuals have self-esteem, engage in smoking, or display the leadership behavior of being well organized.</a:t>
            </a:r>
          </a:p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example, </a:t>
            </a:r>
            <a:r>
              <a:rPr lang="en-PH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achievement </a:t>
            </a:r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construct, while the more specific term </a:t>
            </a:r>
            <a:r>
              <a:rPr lang="en-PH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grade point average </a:t>
            </a:r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variable.</a:t>
            </a:r>
          </a:p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ANXIETY- Anxiety Test Score</a:t>
            </a:r>
            <a:endParaRPr lang="en-I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PH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24BCD-F817-4878-9A9B-81EF86843CD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484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Variables can be categorical or continuous, and can have different levels of measurement.</a:t>
            </a:r>
          </a:p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PH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categorical variable </a:t>
            </a:r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made up of categories. If the variable is made up of names it is pointless to do arithmetic on them, these are called nominal</a:t>
            </a:r>
          </a:p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its simplest form it names just two distinct types of things, for example male or female. This is known</a:t>
            </a:r>
          </a:p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</a:t>
            </a:r>
            <a:r>
              <a:rPr lang="en-PH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binary variable</a:t>
            </a:r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categories are ordered, the variable is known as an </a:t>
            </a:r>
            <a:r>
              <a:rPr lang="en-PH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ordinal variable</a:t>
            </a:r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PH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continuous variable </a:t>
            </a:r>
            <a:r>
              <a:rPr lang="en-PH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one that gives us a score for each person and can take on any value on the measurement scale that we are 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24BCD-F817-4878-9A9B-81EF86843CD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65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24BCD-F817-4878-9A9B-81EF86843CD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418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24BCD-F817-4878-9A9B-81EF86843CD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880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12B98-3141-4806-9F4F-8348F898F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3DCDA-216B-448B-952D-B5A9613A9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5A43C-4DE0-4013-9405-E6A520D6B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8CCAB-BA5A-46D7-B709-4BE3F361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8DFC8-E30D-4426-AEB5-F8CB039C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103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DAB4-D2A5-465F-9215-2764352A3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07FCC-44D2-422A-8A78-14E8ECFD1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15A30-FA7C-4474-83AD-3494D917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DF064-E4D2-45A4-8101-975D01DB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2A6BB-A0A1-4F50-8430-71504AB9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282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34673-2983-4D46-9DCE-3580BFC92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467AA-480E-463C-B997-71A66910E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1EA8D-1189-45A8-B66C-ACA5D51F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F5423-7CE5-4BD8-A6EA-93144FBC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18355-6936-4ADC-8334-9F7E2BA1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64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6AD2-2A44-4436-9424-16051F84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1ABF6-48AC-42FF-A53B-18AE55D63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C5D7E-17FA-480A-99DF-40D8DDDB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DDB1A-73F9-429D-BAC9-145CA340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E5090-08CA-4F78-87F6-B8090F5B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65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50DCB-1B18-425E-A764-7EC7FF87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BC462-AB56-495A-A339-C46A70746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1BFE7-2318-46E4-A568-5553BA908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73D8F-B4E1-4AD5-BDF5-3D97545C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1C070-4F77-45AB-B496-49DD76F95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177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809D7-089B-41C5-9E9E-0B542C2B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7F75F-0B56-41CB-AD5E-390A603BF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EAEBB-E234-4AF0-8872-067E53A8B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720B5-3BF7-43AC-8888-673DB6C9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F8793-B1EF-45FF-9F72-87523C5B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C7E33-4962-45E7-B3F3-873F3668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095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FD27-2A00-4BFD-BD68-43E76E685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06BD1-6D5E-46D0-B7C9-A5029DF26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61462-4A77-4C3B-8414-AEA3F546D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883AD3-6E3E-48A4-AC39-824B0F80F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9375AD-AD38-499E-8089-60705445E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5317C-1799-4E2F-9E90-51595507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23B57-6472-4CDD-A157-FCD2F7B4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40E7DC-A9E6-47BA-B193-3CABC59D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103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5E14-C9F9-4689-9473-7DC2FD28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B0B862-662C-4C73-9153-BF2CCD32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B191A-3C2C-4CBF-A004-05E3BBBF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8405B-36E4-4359-BF24-E80B3544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11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4AED4C-3074-4873-9DA6-B46BB753E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F3D44-1285-4727-9FDA-9C9027EA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0176C-80DE-48E4-9E23-CB2F3E968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888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2C92F-1FAE-448E-B6F8-046D24B1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E5868-7EA9-4FEE-A773-4A9EE42EC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53E83-E1D1-4D7C-AD61-000AA66EB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88769-25EE-400B-9718-03DC6DEC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1C5F2-045A-445D-AC1B-6469084C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89F1B-EC69-40C3-ABD9-914401D8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618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B65E-854F-4983-A285-E9E8F4B5E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4920A-2898-4F61-B556-422AE8CFC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DCC5C-A4F6-4C36-B394-23A425469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4B088-86AB-4AD7-BAAD-490B2EF0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76E91-7645-4FC7-94E9-148B895B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7C0F5-A47F-4D8F-B77A-67A589A7E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91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531450-388E-4942-8180-CC31DC36E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D23D7-0897-442C-9F7D-3E0A10C33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7746E-9EB0-462E-A831-0B1B508C3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B7714-3070-435E-B797-B79253A379F9}" type="datetimeFigureOut">
              <a:rPr lang="en-IN" smtClean="0"/>
              <a:t>15-01-2018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7C3F0-C6F1-4303-B835-6BA6B8120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7FC51-EE35-44A8-B2AF-59AB09F92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80751-B701-4DAD-BA0F-870CBF1DB0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681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62839D0-231B-4B35-9CAC-863B4963340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02ABB0"/>
              </a:gs>
              <a:gs pos="0">
                <a:srgbClr val="00CDAC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E51B68B-0CD4-45F7-8AA0-5F055D0795FD}"/>
              </a:ext>
            </a:extLst>
          </p:cNvPr>
          <p:cNvSpPr/>
          <p:nvPr/>
        </p:nvSpPr>
        <p:spPr>
          <a:xfrm>
            <a:off x="5029200" y="3086517"/>
            <a:ext cx="2133600" cy="2133600"/>
          </a:xfrm>
          <a:prstGeom prst="ellipse">
            <a:avLst/>
          </a:prstGeom>
          <a:blipFill>
            <a:blip r:embed="rId3"/>
            <a:stretch>
              <a:fillRect l="-19000" r="-26000"/>
            </a:stretch>
          </a:blipFill>
          <a:ln>
            <a:solidFill>
              <a:schemeClr val="bg1">
                <a:alpha val="7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7C1E83-3D54-4F20-AD87-109C7B305C3D}"/>
              </a:ext>
            </a:extLst>
          </p:cNvPr>
          <p:cNvSpPr txBox="1"/>
          <p:nvPr/>
        </p:nvSpPr>
        <p:spPr>
          <a:xfrm>
            <a:off x="1882140" y="1493520"/>
            <a:ext cx="8427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spc="300" dirty="0">
                <a:solidFill>
                  <a:schemeClr val="bg1">
                    <a:lumMod val="9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VARIABLES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FA497F-614F-44CD-8016-6C2CDB82F175}"/>
              </a:ext>
            </a:extLst>
          </p:cNvPr>
          <p:cNvSpPr txBox="1"/>
          <p:nvPr/>
        </p:nvSpPr>
        <p:spPr>
          <a:xfrm>
            <a:off x="1882140" y="2255520"/>
            <a:ext cx="84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spc="3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Determining Levels, Understanding Constructs</a:t>
            </a:r>
          </a:p>
        </p:txBody>
      </p:sp>
    </p:spTree>
    <p:extLst>
      <p:ext uri="{BB962C8B-B14F-4D97-AF65-F5344CB8AC3E}">
        <p14:creationId xmlns:p14="http://schemas.microsoft.com/office/powerpoint/2010/main" val="2171052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62839D0-231B-4B35-9CAC-863B4963340C}"/>
              </a:ext>
            </a:extLst>
          </p:cNvPr>
          <p:cNvSpPr/>
          <p:nvPr/>
        </p:nvSpPr>
        <p:spPr>
          <a:xfrm>
            <a:off x="2331720" y="0"/>
            <a:ext cx="9860280" cy="6858000"/>
          </a:xfrm>
          <a:prstGeom prst="rect">
            <a:avLst/>
          </a:prstGeom>
          <a:gradFill>
            <a:gsLst>
              <a:gs pos="100000">
                <a:srgbClr val="02ABB0"/>
              </a:gs>
              <a:gs pos="0">
                <a:srgbClr val="00CDAC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4DFB7D-16A1-4389-B2A5-85299ACC08FB}"/>
              </a:ext>
            </a:extLst>
          </p:cNvPr>
          <p:cNvSpPr/>
          <p:nvPr/>
        </p:nvSpPr>
        <p:spPr>
          <a:xfrm>
            <a:off x="548640" y="328077"/>
            <a:ext cx="1119723" cy="1119723"/>
          </a:xfrm>
          <a:prstGeom prst="ellipse">
            <a:avLst/>
          </a:prstGeom>
          <a:blipFill>
            <a:blip r:embed="rId3"/>
            <a:stretch>
              <a:fillRect l="-19000" r="-26000"/>
            </a:stretch>
          </a:blipFill>
          <a:ln w="34925">
            <a:solidFill>
              <a:srgbClr val="02ABB0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754136-4EE0-4AEA-8BE3-DE123B718CF1}"/>
              </a:ext>
            </a:extLst>
          </p:cNvPr>
          <p:cNvGrpSpPr/>
          <p:nvPr/>
        </p:nvGrpSpPr>
        <p:grpSpPr>
          <a:xfrm>
            <a:off x="323641" y="1859280"/>
            <a:ext cx="1722120" cy="1894204"/>
            <a:chOff x="247441" y="1859280"/>
            <a:chExt cx="1722120" cy="189420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F52054D-60BD-4258-9381-85DBA3F54B53}"/>
                </a:ext>
              </a:extLst>
            </p:cNvPr>
            <p:cNvSpPr txBox="1"/>
            <p:nvPr/>
          </p:nvSpPr>
          <p:spPr>
            <a:xfrm>
              <a:off x="247441" y="1859280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b="1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OBJECTIVES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52499D-D802-4108-9EF2-8527EBE1D8CD}"/>
                </a:ext>
              </a:extLst>
            </p:cNvPr>
            <p:cNvSpPr txBox="1"/>
            <p:nvPr/>
          </p:nvSpPr>
          <p:spPr>
            <a:xfrm>
              <a:off x="247441" y="2403478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DEFINITIONS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890597-928F-4277-B475-34234A45CE04}"/>
                </a:ext>
              </a:extLst>
            </p:cNvPr>
            <p:cNvSpPr txBox="1"/>
            <p:nvPr/>
          </p:nvSpPr>
          <p:spPr>
            <a:xfrm>
              <a:off x="247441" y="2947676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LEVELS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C32178-2DD7-45D7-AC6D-9666C37340F7}"/>
                </a:ext>
              </a:extLst>
            </p:cNvPr>
            <p:cNvSpPr txBox="1"/>
            <p:nvPr/>
          </p:nvSpPr>
          <p:spPr>
            <a:xfrm>
              <a:off x="247441" y="3491874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TYPES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52F2F40-C9CC-4AB1-A639-E1448E0796A3}"/>
              </a:ext>
            </a:extLst>
          </p:cNvPr>
          <p:cNvSpPr/>
          <p:nvPr/>
        </p:nvSpPr>
        <p:spPr>
          <a:xfrm>
            <a:off x="216961" y="2120890"/>
            <a:ext cx="1916639" cy="45719"/>
          </a:xfrm>
          <a:prstGeom prst="rect">
            <a:avLst/>
          </a:prstGeom>
          <a:solidFill>
            <a:srgbClr val="01C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992DA4-68D2-4D47-A3F7-164D36C631EE}"/>
              </a:ext>
            </a:extLst>
          </p:cNvPr>
          <p:cNvSpPr/>
          <p:nvPr/>
        </p:nvSpPr>
        <p:spPr>
          <a:xfrm>
            <a:off x="2169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FBEE08F-75AF-432D-8EFB-4AE67FFF1F7C}"/>
              </a:ext>
            </a:extLst>
          </p:cNvPr>
          <p:cNvSpPr/>
          <p:nvPr/>
        </p:nvSpPr>
        <p:spPr>
          <a:xfrm>
            <a:off x="8664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B8048A-AB43-4871-98BB-54F006037E16}"/>
              </a:ext>
            </a:extLst>
          </p:cNvPr>
          <p:cNvSpPr/>
          <p:nvPr/>
        </p:nvSpPr>
        <p:spPr>
          <a:xfrm>
            <a:off x="1515962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Graphic 11" descr="Link">
            <a:extLst>
              <a:ext uri="{FF2B5EF4-FFF2-40B4-BE49-F238E27FC236}">
                <a16:creationId xmlns:a16="http://schemas.microsoft.com/office/drawing/2014/main" id="{15C8F7E1-3B1F-42A9-A298-0DBAB1E335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135" y="6158039"/>
            <a:ext cx="360000" cy="360000"/>
          </a:xfrm>
          <a:prstGeom prst="rect">
            <a:avLst/>
          </a:prstGeom>
        </p:spPr>
      </p:pic>
      <p:pic>
        <p:nvPicPr>
          <p:cNvPr id="20" name="Graphic 19" descr="Network">
            <a:extLst>
              <a:ext uri="{FF2B5EF4-FFF2-40B4-BE49-F238E27FC236}">
                <a16:creationId xmlns:a16="http://schemas.microsoft.com/office/drawing/2014/main" id="{5733500A-3778-4269-B3CC-D2BAAE6149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572" y="6158039"/>
            <a:ext cx="360000" cy="36000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465D99A5-49CC-4F98-8EAA-6E8654B59E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78001" y="6158039"/>
            <a:ext cx="360000" cy="360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885FA36-84E9-4BAA-AE37-CB6E7947C037}"/>
              </a:ext>
            </a:extLst>
          </p:cNvPr>
          <p:cNvSpPr/>
          <p:nvPr/>
        </p:nvSpPr>
        <p:spPr>
          <a:xfrm>
            <a:off x="5823284" y="5721008"/>
            <a:ext cx="58979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PH" sz="20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slideshow presentation is  available for download through the course website: mathbychua.weebly.com.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DB4D3C-8440-4F6C-ABF5-03692C2D93F3}"/>
              </a:ext>
            </a:extLst>
          </p:cNvPr>
          <p:cNvSpPr/>
          <p:nvPr/>
        </p:nvSpPr>
        <p:spPr>
          <a:xfrm>
            <a:off x="3245076" y="1758309"/>
            <a:ext cx="832325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this short discussion, you are expected to develop the following abilities:</a:t>
            </a:r>
          </a:p>
          <a:p>
            <a:endParaRPr lang="en-IN" sz="2800" dirty="0">
              <a:solidFill>
                <a:schemeClr val="bg1">
                  <a:lumMod val="95000"/>
                </a:schemeClr>
              </a:solidFill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buFont typeface="Courier New" panose="02070309020205020404" pitchFamily="49" charset="0"/>
              <a:buChar char="□"/>
            </a:pPr>
            <a:r>
              <a:rPr lang="en-PH" sz="2800" dirty="0">
                <a:solidFill>
                  <a:prstClr val="white"/>
                </a:solidFill>
                <a:latin typeface="Bahnschrift" panose="020B0502040204020203" pitchFamily="34" charset="0"/>
              </a:rPr>
              <a:t>Define specific types of variables.</a:t>
            </a:r>
          </a:p>
          <a:p>
            <a:pPr marL="457200" lvl="0" indent="-457200">
              <a:buFont typeface="Courier New" panose="02070309020205020404" pitchFamily="49" charset="0"/>
              <a:buChar char="□"/>
            </a:pPr>
            <a:r>
              <a:rPr lang="en-PH" sz="2800" dirty="0">
                <a:solidFill>
                  <a:prstClr val="white"/>
                </a:solidFill>
                <a:latin typeface="Bahnschrift" panose="020B0502040204020203" pitchFamily="34" charset="0"/>
              </a:rPr>
              <a:t>Classify a variable in terms of measurement scales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B848910D-5D4C-4645-9874-26E8FEFE3569}"/>
              </a:ext>
            </a:extLst>
          </p:cNvPr>
          <p:cNvSpPr/>
          <p:nvPr/>
        </p:nvSpPr>
        <p:spPr>
          <a:xfrm>
            <a:off x="5391149" y="0"/>
            <a:ext cx="6800851" cy="6858000"/>
          </a:xfrm>
          <a:prstGeom prst="parallelogram">
            <a:avLst>
              <a:gd name="adj" fmla="val 6483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2F64E83D-47A1-4624-BF81-D264201CE60F}"/>
              </a:ext>
            </a:extLst>
          </p:cNvPr>
          <p:cNvSpPr/>
          <p:nvPr/>
        </p:nvSpPr>
        <p:spPr>
          <a:xfrm>
            <a:off x="10145272" y="3491874"/>
            <a:ext cx="2046728" cy="3366126"/>
          </a:xfrm>
          <a:prstGeom prst="triangle">
            <a:avLst>
              <a:gd name="adj" fmla="val 10000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3E8A705-E5ED-487C-B879-45D0BC6815AE}"/>
              </a:ext>
            </a:extLst>
          </p:cNvPr>
          <p:cNvSpPr/>
          <p:nvPr/>
        </p:nvSpPr>
        <p:spPr>
          <a:xfrm>
            <a:off x="2649541" y="297761"/>
            <a:ext cx="8918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44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on the agenda</a:t>
            </a:r>
            <a:endParaRPr lang="en-PH" sz="4400" dirty="0">
              <a:solidFill>
                <a:prstClr val="white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11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62839D0-231B-4B35-9CAC-863B4963340C}"/>
              </a:ext>
            </a:extLst>
          </p:cNvPr>
          <p:cNvSpPr/>
          <p:nvPr/>
        </p:nvSpPr>
        <p:spPr>
          <a:xfrm>
            <a:off x="2331720" y="0"/>
            <a:ext cx="9860280" cy="6858000"/>
          </a:xfrm>
          <a:prstGeom prst="rect">
            <a:avLst/>
          </a:prstGeom>
          <a:gradFill>
            <a:gsLst>
              <a:gs pos="100000">
                <a:srgbClr val="02ABB0"/>
              </a:gs>
              <a:gs pos="0">
                <a:srgbClr val="00CDAC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4DFB7D-16A1-4389-B2A5-85299ACC08FB}"/>
              </a:ext>
            </a:extLst>
          </p:cNvPr>
          <p:cNvSpPr/>
          <p:nvPr/>
        </p:nvSpPr>
        <p:spPr>
          <a:xfrm>
            <a:off x="548640" y="328077"/>
            <a:ext cx="1119723" cy="1119723"/>
          </a:xfrm>
          <a:prstGeom prst="ellipse">
            <a:avLst/>
          </a:prstGeom>
          <a:blipFill>
            <a:blip r:embed="rId3"/>
            <a:stretch>
              <a:fillRect l="-19000" r="-26000"/>
            </a:stretch>
          </a:blipFill>
          <a:ln w="34925">
            <a:solidFill>
              <a:srgbClr val="02ABB0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754136-4EE0-4AEA-8BE3-DE123B718CF1}"/>
              </a:ext>
            </a:extLst>
          </p:cNvPr>
          <p:cNvGrpSpPr/>
          <p:nvPr/>
        </p:nvGrpSpPr>
        <p:grpSpPr>
          <a:xfrm>
            <a:off x="323641" y="1859280"/>
            <a:ext cx="1722120" cy="1894204"/>
            <a:chOff x="247441" y="1859280"/>
            <a:chExt cx="1722120" cy="189420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F52054D-60BD-4258-9381-85DBA3F54B53}"/>
                </a:ext>
              </a:extLst>
            </p:cNvPr>
            <p:cNvSpPr txBox="1"/>
            <p:nvPr/>
          </p:nvSpPr>
          <p:spPr>
            <a:xfrm>
              <a:off x="247441" y="1859280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OBJECTIVES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52499D-D802-4108-9EF2-8527EBE1D8CD}"/>
                </a:ext>
              </a:extLst>
            </p:cNvPr>
            <p:cNvSpPr txBox="1"/>
            <p:nvPr/>
          </p:nvSpPr>
          <p:spPr>
            <a:xfrm>
              <a:off x="247441" y="2403478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b="1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DEFINITIONS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890597-928F-4277-B475-34234A45CE04}"/>
                </a:ext>
              </a:extLst>
            </p:cNvPr>
            <p:cNvSpPr txBox="1"/>
            <p:nvPr/>
          </p:nvSpPr>
          <p:spPr>
            <a:xfrm>
              <a:off x="247441" y="2947676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LEVELS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C32178-2DD7-45D7-AC6D-9666C37340F7}"/>
                </a:ext>
              </a:extLst>
            </p:cNvPr>
            <p:cNvSpPr txBox="1"/>
            <p:nvPr/>
          </p:nvSpPr>
          <p:spPr>
            <a:xfrm>
              <a:off x="247441" y="3491874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TYPES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52F2F40-C9CC-4AB1-A639-E1448E0796A3}"/>
              </a:ext>
            </a:extLst>
          </p:cNvPr>
          <p:cNvSpPr/>
          <p:nvPr/>
        </p:nvSpPr>
        <p:spPr>
          <a:xfrm>
            <a:off x="216961" y="2692390"/>
            <a:ext cx="1916639" cy="45719"/>
          </a:xfrm>
          <a:prstGeom prst="rect">
            <a:avLst/>
          </a:prstGeom>
          <a:solidFill>
            <a:srgbClr val="01C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992DA4-68D2-4D47-A3F7-164D36C631EE}"/>
              </a:ext>
            </a:extLst>
          </p:cNvPr>
          <p:cNvSpPr/>
          <p:nvPr/>
        </p:nvSpPr>
        <p:spPr>
          <a:xfrm>
            <a:off x="2169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FBEE08F-75AF-432D-8EFB-4AE67FFF1F7C}"/>
              </a:ext>
            </a:extLst>
          </p:cNvPr>
          <p:cNvSpPr/>
          <p:nvPr/>
        </p:nvSpPr>
        <p:spPr>
          <a:xfrm>
            <a:off x="8664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B8048A-AB43-4871-98BB-54F006037E16}"/>
              </a:ext>
            </a:extLst>
          </p:cNvPr>
          <p:cNvSpPr/>
          <p:nvPr/>
        </p:nvSpPr>
        <p:spPr>
          <a:xfrm>
            <a:off x="1515962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Graphic 11" descr="Link">
            <a:extLst>
              <a:ext uri="{FF2B5EF4-FFF2-40B4-BE49-F238E27FC236}">
                <a16:creationId xmlns:a16="http://schemas.microsoft.com/office/drawing/2014/main" id="{15C8F7E1-3B1F-42A9-A298-0DBAB1E335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135" y="6158039"/>
            <a:ext cx="360000" cy="360000"/>
          </a:xfrm>
          <a:prstGeom prst="rect">
            <a:avLst/>
          </a:prstGeom>
        </p:spPr>
      </p:pic>
      <p:pic>
        <p:nvPicPr>
          <p:cNvPr id="20" name="Graphic 19" descr="Network">
            <a:extLst>
              <a:ext uri="{FF2B5EF4-FFF2-40B4-BE49-F238E27FC236}">
                <a16:creationId xmlns:a16="http://schemas.microsoft.com/office/drawing/2014/main" id="{5733500A-3778-4269-B3CC-D2BAAE6149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572" y="6158039"/>
            <a:ext cx="360000" cy="36000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465D99A5-49CC-4F98-8EAA-6E8654B59E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78001" y="6158039"/>
            <a:ext cx="360000" cy="360000"/>
          </a:xfrm>
          <a:prstGeom prst="rect">
            <a:avLst/>
          </a:prstGeom>
        </p:spPr>
      </p:pic>
      <p:sp>
        <p:nvSpPr>
          <p:cNvPr id="36" name="Parallelogram 35">
            <a:extLst>
              <a:ext uri="{FF2B5EF4-FFF2-40B4-BE49-F238E27FC236}">
                <a16:creationId xmlns:a16="http://schemas.microsoft.com/office/drawing/2014/main" id="{B848910D-5D4C-4645-9874-26E8FEFE3569}"/>
              </a:ext>
            </a:extLst>
          </p:cNvPr>
          <p:cNvSpPr/>
          <p:nvPr/>
        </p:nvSpPr>
        <p:spPr>
          <a:xfrm>
            <a:off x="5391149" y="0"/>
            <a:ext cx="6800851" cy="6858000"/>
          </a:xfrm>
          <a:prstGeom prst="parallelogram">
            <a:avLst>
              <a:gd name="adj" fmla="val 6483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885FA36-84E9-4BAA-AE37-CB6E7947C037}"/>
              </a:ext>
            </a:extLst>
          </p:cNvPr>
          <p:cNvSpPr/>
          <p:nvPr/>
        </p:nvSpPr>
        <p:spPr>
          <a:xfrm>
            <a:off x="4013123" y="3403813"/>
            <a:ext cx="68008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sz="28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VARIABLE is a characteristic or attribute of an individual or an organization that (a) can be measured or observed by the researcher and that (b) varies among individuals or organizations studied.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6FE96C0-34DA-4580-98F9-D39341D0B717}"/>
              </a:ext>
            </a:extLst>
          </p:cNvPr>
          <p:cNvSpPr/>
          <p:nvPr/>
        </p:nvSpPr>
        <p:spPr>
          <a:xfrm>
            <a:off x="3764280" y="1517889"/>
            <a:ext cx="68008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PH" sz="28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CONSTRUCT is an attribute or characteristic expressed in an abstract, general way.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5CAADB-172D-4DCD-871E-04CDF998115E}"/>
              </a:ext>
            </a:extLst>
          </p:cNvPr>
          <p:cNvSpPr/>
          <p:nvPr/>
        </p:nvSpPr>
        <p:spPr>
          <a:xfrm>
            <a:off x="2649541" y="297761"/>
            <a:ext cx="8918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44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constructs &amp; variables</a:t>
            </a:r>
            <a:endParaRPr lang="en-PH" sz="4400" dirty="0">
              <a:solidFill>
                <a:prstClr val="white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97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62839D0-231B-4B35-9CAC-863B4963340C}"/>
              </a:ext>
            </a:extLst>
          </p:cNvPr>
          <p:cNvSpPr/>
          <p:nvPr/>
        </p:nvSpPr>
        <p:spPr>
          <a:xfrm>
            <a:off x="2331720" y="0"/>
            <a:ext cx="9860280" cy="6858000"/>
          </a:xfrm>
          <a:prstGeom prst="rect">
            <a:avLst/>
          </a:prstGeom>
          <a:gradFill>
            <a:gsLst>
              <a:gs pos="100000">
                <a:srgbClr val="02ABB0"/>
              </a:gs>
              <a:gs pos="0">
                <a:srgbClr val="00CDAC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4DFB7D-16A1-4389-B2A5-85299ACC08FB}"/>
              </a:ext>
            </a:extLst>
          </p:cNvPr>
          <p:cNvSpPr/>
          <p:nvPr/>
        </p:nvSpPr>
        <p:spPr>
          <a:xfrm>
            <a:off x="548640" y="328077"/>
            <a:ext cx="1119723" cy="1119723"/>
          </a:xfrm>
          <a:prstGeom prst="ellipse">
            <a:avLst/>
          </a:prstGeom>
          <a:blipFill>
            <a:blip r:embed="rId3"/>
            <a:stretch>
              <a:fillRect l="-19000" r="-26000"/>
            </a:stretch>
          </a:blipFill>
          <a:ln w="34925">
            <a:solidFill>
              <a:srgbClr val="02ABB0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754136-4EE0-4AEA-8BE3-DE123B718CF1}"/>
              </a:ext>
            </a:extLst>
          </p:cNvPr>
          <p:cNvGrpSpPr/>
          <p:nvPr/>
        </p:nvGrpSpPr>
        <p:grpSpPr>
          <a:xfrm>
            <a:off x="323641" y="1859280"/>
            <a:ext cx="1722120" cy="1894204"/>
            <a:chOff x="247441" y="1859280"/>
            <a:chExt cx="1722120" cy="189420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F52054D-60BD-4258-9381-85DBA3F54B53}"/>
                </a:ext>
              </a:extLst>
            </p:cNvPr>
            <p:cNvSpPr txBox="1"/>
            <p:nvPr/>
          </p:nvSpPr>
          <p:spPr>
            <a:xfrm>
              <a:off x="247441" y="1859280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OBJECTIVES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52499D-D802-4108-9EF2-8527EBE1D8CD}"/>
                </a:ext>
              </a:extLst>
            </p:cNvPr>
            <p:cNvSpPr txBox="1"/>
            <p:nvPr/>
          </p:nvSpPr>
          <p:spPr>
            <a:xfrm>
              <a:off x="247441" y="2403478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DEFINITIONS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890597-928F-4277-B475-34234A45CE04}"/>
                </a:ext>
              </a:extLst>
            </p:cNvPr>
            <p:cNvSpPr txBox="1"/>
            <p:nvPr/>
          </p:nvSpPr>
          <p:spPr>
            <a:xfrm>
              <a:off x="247441" y="2947676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b="1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LEVELS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C32178-2DD7-45D7-AC6D-9666C37340F7}"/>
                </a:ext>
              </a:extLst>
            </p:cNvPr>
            <p:cNvSpPr txBox="1"/>
            <p:nvPr/>
          </p:nvSpPr>
          <p:spPr>
            <a:xfrm>
              <a:off x="247441" y="3491874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TYPES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52F2F40-C9CC-4AB1-A639-E1448E0796A3}"/>
              </a:ext>
            </a:extLst>
          </p:cNvPr>
          <p:cNvSpPr/>
          <p:nvPr/>
        </p:nvSpPr>
        <p:spPr>
          <a:xfrm>
            <a:off x="216961" y="3206740"/>
            <a:ext cx="1916639" cy="45719"/>
          </a:xfrm>
          <a:prstGeom prst="rect">
            <a:avLst/>
          </a:prstGeom>
          <a:solidFill>
            <a:srgbClr val="01C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992DA4-68D2-4D47-A3F7-164D36C631EE}"/>
              </a:ext>
            </a:extLst>
          </p:cNvPr>
          <p:cNvSpPr/>
          <p:nvPr/>
        </p:nvSpPr>
        <p:spPr>
          <a:xfrm>
            <a:off x="2169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FBEE08F-75AF-432D-8EFB-4AE67FFF1F7C}"/>
              </a:ext>
            </a:extLst>
          </p:cNvPr>
          <p:cNvSpPr/>
          <p:nvPr/>
        </p:nvSpPr>
        <p:spPr>
          <a:xfrm>
            <a:off x="8664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B8048A-AB43-4871-98BB-54F006037E16}"/>
              </a:ext>
            </a:extLst>
          </p:cNvPr>
          <p:cNvSpPr/>
          <p:nvPr/>
        </p:nvSpPr>
        <p:spPr>
          <a:xfrm>
            <a:off x="1515962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Graphic 11" descr="Link">
            <a:extLst>
              <a:ext uri="{FF2B5EF4-FFF2-40B4-BE49-F238E27FC236}">
                <a16:creationId xmlns:a16="http://schemas.microsoft.com/office/drawing/2014/main" id="{15C8F7E1-3B1F-42A9-A298-0DBAB1E335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135" y="6158039"/>
            <a:ext cx="360000" cy="360000"/>
          </a:xfrm>
          <a:prstGeom prst="rect">
            <a:avLst/>
          </a:prstGeom>
        </p:spPr>
      </p:pic>
      <p:pic>
        <p:nvPicPr>
          <p:cNvPr id="20" name="Graphic 19" descr="Network">
            <a:extLst>
              <a:ext uri="{FF2B5EF4-FFF2-40B4-BE49-F238E27FC236}">
                <a16:creationId xmlns:a16="http://schemas.microsoft.com/office/drawing/2014/main" id="{5733500A-3778-4269-B3CC-D2BAAE6149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572" y="6158039"/>
            <a:ext cx="360000" cy="36000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465D99A5-49CC-4F98-8EAA-6E8654B59E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78001" y="6158039"/>
            <a:ext cx="360000" cy="360000"/>
          </a:xfrm>
          <a:prstGeom prst="rect">
            <a:avLst/>
          </a:prstGeom>
        </p:spPr>
      </p:pic>
      <p:sp>
        <p:nvSpPr>
          <p:cNvPr id="36" name="Parallelogram 35">
            <a:extLst>
              <a:ext uri="{FF2B5EF4-FFF2-40B4-BE49-F238E27FC236}">
                <a16:creationId xmlns:a16="http://schemas.microsoft.com/office/drawing/2014/main" id="{B848910D-5D4C-4645-9874-26E8FEFE3569}"/>
              </a:ext>
            </a:extLst>
          </p:cNvPr>
          <p:cNvSpPr/>
          <p:nvPr/>
        </p:nvSpPr>
        <p:spPr>
          <a:xfrm>
            <a:off x="5391149" y="0"/>
            <a:ext cx="6800851" cy="6858000"/>
          </a:xfrm>
          <a:prstGeom prst="parallelogram">
            <a:avLst>
              <a:gd name="adj" fmla="val 6483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2F64E83D-47A1-4624-BF81-D264201CE60F}"/>
              </a:ext>
            </a:extLst>
          </p:cNvPr>
          <p:cNvSpPr/>
          <p:nvPr/>
        </p:nvSpPr>
        <p:spPr>
          <a:xfrm>
            <a:off x="10145272" y="3491874"/>
            <a:ext cx="2046728" cy="3366126"/>
          </a:xfrm>
          <a:prstGeom prst="triangle">
            <a:avLst>
              <a:gd name="adj" fmla="val 10000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D69FF8-C645-422E-BC0D-98B77C781389}"/>
              </a:ext>
            </a:extLst>
          </p:cNvPr>
          <p:cNvSpPr/>
          <p:nvPr/>
        </p:nvSpPr>
        <p:spPr>
          <a:xfrm>
            <a:off x="2649541" y="297761"/>
            <a:ext cx="8918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44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levels of measurement</a:t>
            </a:r>
            <a:endParaRPr lang="en-PH" sz="4400" dirty="0">
              <a:solidFill>
                <a:prstClr val="white"/>
              </a:solidFill>
              <a:latin typeface="Bahnschrift" panose="020B0502040204020203" pitchFamily="34" charset="0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CB4BE6D-8E34-44AB-BACD-1F2D3FB09983}"/>
              </a:ext>
            </a:extLst>
          </p:cNvPr>
          <p:cNvSpPr/>
          <p:nvPr/>
        </p:nvSpPr>
        <p:spPr>
          <a:xfrm>
            <a:off x="8500649" y="3128162"/>
            <a:ext cx="372780" cy="18746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74600"/>
                </a:lnTo>
                <a:lnTo>
                  <a:pt x="372780" y="187460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F1954C0-0763-4270-A337-9FE3144EA8DB}"/>
              </a:ext>
            </a:extLst>
          </p:cNvPr>
          <p:cNvSpPr/>
          <p:nvPr/>
        </p:nvSpPr>
        <p:spPr>
          <a:xfrm>
            <a:off x="8500649" y="3128162"/>
            <a:ext cx="372780" cy="7988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98830"/>
                </a:lnTo>
                <a:lnTo>
                  <a:pt x="372780" y="79883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FA22660-25B7-4061-B649-7C82DFF41DEF}"/>
              </a:ext>
            </a:extLst>
          </p:cNvPr>
          <p:cNvSpPr/>
          <p:nvPr/>
        </p:nvSpPr>
        <p:spPr>
          <a:xfrm>
            <a:off x="7550059" y="2052393"/>
            <a:ext cx="1944670" cy="52189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946"/>
                </a:lnTo>
                <a:lnTo>
                  <a:pt x="1944670" y="260946"/>
                </a:lnTo>
                <a:lnTo>
                  <a:pt x="1944670" y="52189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9CF8EE3-6B76-41CC-A528-9614F2B79A55}"/>
              </a:ext>
            </a:extLst>
          </p:cNvPr>
          <p:cNvSpPr/>
          <p:nvPr/>
        </p:nvSpPr>
        <p:spPr>
          <a:xfrm>
            <a:off x="5605389" y="3128162"/>
            <a:ext cx="1503547" cy="52189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946"/>
                </a:lnTo>
                <a:lnTo>
                  <a:pt x="1503547" y="260946"/>
                </a:lnTo>
                <a:lnTo>
                  <a:pt x="1503547" y="52189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381D238F-B29B-4288-913E-745A1B6E0EF4}"/>
              </a:ext>
            </a:extLst>
          </p:cNvPr>
          <p:cNvSpPr/>
          <p:nvPr/>
        </p:nvSpPr>
        <p:spPr>
          <a:xfrm>
            <a:off x="3107760" y="4203932"/>
            <a:ext cx="372780" cy="7988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98830"/>
                </a:lnTo>
                <a:lnTo>
                  <a:pt x="372780" y="79883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62816C3-280A-4202-BAAE-E22AABA4B3EC}"/>
              </a:ext>
            </a:extLst>
          </p:cNvPr>
          <p:cNvSpPr/>
          <p:nvPr/>
        </p:nvSpPr>
        <p:spPr>
          <a:xfrm>
            <a:off x="4101841" y="3128162"/>
            <a:ext cx="1503547" cy="52189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503547" y="0"/>
                </a:moveTo>
                <a:lnTo>
                  <a:pt x="1503547" y="260946"/>
                </a:lnTo>
                <a:lnTo>
                  <a:pt x="0" y="260946"/>
                </a:lnTo>
                <a:lnTo>
                  <a:pt x="0" y="52189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677EC59-A201-4D3C-8D1E-62A8EA50CD67}"/>
              </a:ext>
            </a:extLst>
          </p:cNvPr>
          <p:cNvSpPr/>
          <p:nvPr/>
        </p:nvSpPr>
        <p:spPr>
          <a:xfrm>
            <a:off x="5605389" y="2052393"/>
            <a:ext cx="1944670" cy="52189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44670" y="0"/>
                </a:moveTo>
                <a:lnTo>
                  <a:pt x="1944670" y="260946"/>
                </a:lnTo>
                <a:lnTo>
                  <a:pt x="0" y="260946"/>
                </a:lnTo>
                <a:lnTo>
                  <a:pt x="0" y="521892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68AD2CE-CE3F-4A9D-9BF2-474772F94B12}"/>
              </a:ext>
            </a:extLst>
          </p:cNvPr>
          <p:cNvSpPr/>
          <p:nvPr/>
        </p:nvSpPr>
        <p:spPr>
          <a:xfrm>
            <a:off x="6307458" y="1498516"/>
            <a:ext cx="2485202" cy="553877"/>
          </a:xfrm>
          <a:custGeom>
            <a:avLst/>
            <a:gdLst>
              <a:gd name="connsiteX0" fmla="*/ 0 w 2485202"/>
              <a:gd name="connsiteY0" fmla="*/ 0 h 553877"/>
              <a:gd name="connsiteX1" fmla="*/ 2485202 w 2485202"/>
              <a:gd name="connsiteY1" fmla="*/ 0 h 553877"/>
              <a:gd name="connsiteX2" fmla="*/ 2485202 w 2485202"/>
              <a:gd name="connsiteY2" fmla="*/ 553877 h 553877"/>
              <a:gd name="connsiteX3" fmla="*/ 0 w 2485202"/>
              <a:gd name="connsiteY3" fmla="*/ 553877 h 553877"/>
              <a:gd name="connsiteX4" fmla="*/ 0 w 2485202"/>
              <a:gd name="connsiteY4" fmla="*/ 0 h 55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202" h="553877">
                <a:moveTo>
                  <a:pt x="0" y="0"/>
                </a:moveTo>
                <a:lnTo>
                  <a:pt x="2485202" y="0"/>
                </a:lnTo>
                <a:lnTo>
                  <a:pt x="2485202" y="553877"/>
                </a:lnTo>
                <a:lnTo>
                  <a:pt x="0" y="55387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3200" b="1" kern="1200" spc="300" dirty="0">
                <a:latin typeface="Bebas Neue Book" panose="00000500000000000000" pitchFamily="50" charset="0"/>
              </a:rPr>
              <a:t>Variables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7A817F14-61A9-41AA-BFA0-6EEC076D4999}"/>
              </a:ext>
            </a:extLst>
          </p:cNvPr>
          <p:cNvSpPr/>
          <p:nvPr/>
        </p:nvSpPr>
        <p:spPr>
          <a:xfrm>
            <a:off x="4362788" y="2574285"/>
            <a:ext cx="2485202" cy="553877"/>
          </a:xfrm>
          <a:custGeom>
            <a:avLst/>
            <a:gdLst>
              <a:gd name="connsiteX0" fmla="*/ 0 w 2485202"/>
              <a:gd name="connsiteY0" fmla="*/ 0 h 553877"/>
              <a:gd name="connsiteX1" fmla="*/ 2485202 w 2485202"/>
              <a:gd name="connsiteY1" fmla="*/ 0 h 553877"/>
              <a:gd name="connsiteX2" fmla="*/ 2485202 w 2485202"/>
              <a:gd name="connsiteY2" fmla="*/ 553877 h 553877"/>
              <a:gd name="connsiteX3" fmla="*/ 0 w 2485202"/>
              <a:gd name="connsiteY3" fmla="*/ 553877 h 553877"/>
              <a:gd name="connsiteX4" fmla="*/ 0 w 2485202"/>
              <a:gd name="connsiteY4" fmla="*/ 0 h 55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202" h="553877">
                <a:moveTo>
                  <a:pt x="0" y="0"/>
                </a:moveTo>
                <a:lnTo>
                  <a:pt x="2485202" y="0"/>
                </a:lnTo>
                <a:lnTo>
                  <a:pt x="2485202" y="553877"/>
                </a:lnTo>
                <a:lnTo>
                  <a:pt x="0" y="55387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3200" b="1" kern="1200" spc="300" dirty="0">
                <a:latin typeface="Bebas Neue Book" panose="00000500000000000000" pitchFamily="50" charset="0"/>
              </a:rPr>
              <a:t>Categorical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A0F98D5-F9C6-4B7F-B7ED-2EF6FB9F8CFC}"/>
              </a:ext>
            </a:extLst>
          </p:cNvPr>
          <p:cNvSpPr/>
          <p:nvPr/>
        </p:nvSpPr>
        <p:spPr>
          <a:xfrm>
            <a:off x="2859240" y="3650055"/>
            <a:ext cx="2485202" cy="553877"/>
          </a:xfrm>
          <a:custGeom>
            <a:avLst/>
            <a:gdLst>
              <a:gd name="connsiteX0" fmla="*/ 0 w 2485202"/>
              <a:gd name="connsiteY0" fmla="*/ 0 h 553877"/>
              <a:gd name="connsiteX1" fmla="*/ 2485202 w 2485202"/>
              <a:gd name="connsiteY1" fmla="*/ 0 h 553877"/>
              <a:gd name="connsiteX2" fmla="*/ 2485202 w 2485202"/>
              <a:gd name="connsiteY2" fmla="*/ 553877 h 553877"/>
              <a:gd name="connsiteX3" fmla="*/ 0 w 2485202"/>
              <a:gd name="connsiteY3" fmla="*/ 553877 h 553877"/>
              <a:gd name="connsiteX4" fmla="*/ 0 w 2485202"/>
              <a:gd name="connsiteY4" fmla="*/ 0 h 55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202" h="553877">
                <a:moveTo>
                  <a:pt x="0" y="0"/>
                </a:moveTo>
                <a:lnTo>
                  <a:pt x="2485202" y="0"/>
                </a:lnTo>
                <a:lnTo>
                  <a:pt x="2485202" y="553877"/>
                </a:lnTo>
                <a:lnTo>
                  <a:pt x="0" y="55387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3200" b="1" kern="1200" spc="300" dirty="0">
                <a:latin typeface="Bebas Neue Book" panose="00000500000000000000" pitchFamily="50" charset="0"/>
              </a:rPr>
              <a:t>Nominal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C52D471-7E52-4F6B-892C-CE45A48D66C4}"/>
              </a:ext>
            </a:extLst>
          </p:cNvPr>
          <p:cNvSpPr/>
          <p:nvPr/>
        </p:nvSpPr>
        <p:spPr>
          <a:xfrm>
            <a:off x="3480541" y="4725824"/>
            <a:ext cx="2485202" cy="553877"/>
          </a:xfrm>
          <a:custGeom>
            <a:avLst/>
            <a:gdLst>
              <a:gd name="connsiteX0" fmla="*/ 0 w 2485202"/>
              <a:gd name="connsiteY0" fmla="*/ 0 h 553877"/>
              <a:gd name="connsiteX1" fmla="*/ 2485202 w 2485202"/>
              <a:gd name="connsiteY1" fmla="*/ 0 h 553877"/>
              <a:gd name="connsiteX2" fmla="*/ 2485202 w 2485202"/>
              <a:gd name="connsiteY2" fmla="*/ 553877 h 553877"/>
              <a:gd name="connsiteX3" fmla="*/ 0 w 2485202"/>
              <a:gd name="connsiteY3" fmla="*/ 553877 h 553877"/>
              <a:gd name="connsiteX4" fmla="*/ 0 w 2485202"/>
              <a:gd name="connsiteY4" fmla="*/ 0 h 55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202" h="553877">
                <a:moveTo>
                  <a:pt x="0" y="0"/>
                </a:moveTo>
                <a:lnTo>
                  <a:pt x="2485202" y="0"/>
                </a:lnTo>
                <a:lnTo>
                  <a:pt x="2485202" y="553877"/>
                </a:lnTo>
                <a:lnTo>
                  <a:pt x="0" y="55387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3200" b="1" kern="1200" spc="300" dirty="0">
                <a:latin typeface="Bebas Neue Book" panose="00000500000000000000" pitchFamily="50" charset="0"/>
              </a:rPr>
              <a:t>Binary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52FD4ED-2F11-4DAC-80C5-7D3E12AD10C9}"/>
              </a:ext>
            </a:extLst>
          </p:cNvPr>
          <p:cNvSpPr/>
          <p:nvPr/>
        </p:nvSpPr>
        <p:spPr>
          <a:xfrm>
            <a:off x="5866335" y="3650055"/>
            <a:ext cx="2485202" cy="553877"/>
          </a:xfrm>
          <a:custGeom>
            <a:avLst/>
            <a:gdLst>
              <a:gd name="connsiteX0" fmla="*/ 0 w 2485202"/>
              <a:gd name="connsiteY0" fmla="*/ 0 h 553877"/>
              <a:gd name="connsiteX1" fmla="*/ 2485202 w 2485202"/>
              <a:gd name="connsiteY1" fmla="*/ 0 h 553877"/>
              <a:gd name="connsiteX2" fmla="*/ 2485202 w 2485202"/>
              <a:gd name="connsiteY2" fmla="*/ 553877 h 553877"/>
              <a:gd name="connsiteX3" fmla="*/ 0 w 2485202"/>
              <a:gd name="connsiteY3" fmla="*/ 553877 h 553877"/>
              <a:gd name="connsiteX4" fmla="*/ 0 w 2485202"/>
              <a:gd name="connsiteY4" fmla="*/ 0 h 55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202" h="553877">
                <a:moveTo>
                  <a:pt x="0" y="0"/>
                </a:moveTo>
                <a:lnTo>
                  <a:pt x="2485202" y="0"/>
                </a:lnTo>
                <a:lnTo>
                  <a:pt x="2485202" y="553877"/>
                </a:lnTo>
                <a:lnTo>
                  <a:pt x="0" y="55387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3200" b="1" kern="1200" spc="300" dirty="0">
                <a:latin typeface="Bebas Neue Book" panose="00000500000000000000" pitchFamily="50" charset="0"/>
              </a:rPr>
              <a:t>Ordinal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3303A866-B561-4F9B-87D9-9708216BE186}"/>
              </a:ext>
            </a:extLst>
          </p:cNvPr>
          <p:cNvSpPr/>
          <p:nvPr/>
        </p:nvSpPr>
        <p:spPr>
          <a:xfrm>
            <a:off x="8252129" y="2574285"/>
            <a:ext cx="2485202" cy="553877"/>
          </a:xfrm>
          <a:custGeom>
            <a:avLst/>
            <a:gdLst>
              <a:gd name="connsiteX0" fmla="*/ 0 w 2485202"/>
              <a:gd name="connsiteY0" fmla="*/ 0 h 553877"/>
              <a:gd name="connsiteX1" fmla="*/ 2485202 w 2485202"/>
              <a:gd name="connsiteY1" fmla="*/ 0 h 553877"/>
              <a:gd name="connsiteX2" fmla="*/ 2485202 w 2485202"/>
              <a:gd name="connsiteY2" fmla="*/ 553877 h 553877"/>
              <a:gd name="connsiteX3" fmla="*/ 0 w 2485202"/>
              <a:gd name="connsiteY3" fmla="*/ 553877 h 553877"/>
              <a:gd name="connsiteX4" fmla="*/ 0 w 2485202"/>
              <a:gd name="connsiteY4" fmla="*/ 0 h 55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202" h="553877">
                <a:moveTo>
                  <a:pt x="0" y="0"/>
                </a:moveTo>
                <a:lnTo>
                  <a:pt x="2485202" y="0"/>
                </a:lnTo>
                <a:lnTo>
                  <a:pt x="2485202" y="553877"/>
                </a:lnTo>
                <a:lnTo>
                  <a:pt x="0" y="55387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3200" b="1" kern="1200" spc="300" dirty="0">
                <a:latin typeface="Bebas Neue Book" panose="00000500000000000000" pitchFamily="50" charset="0"/>
              </a:rPr>
              <a:t>Continuous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4A36245-422F-4545-AB1B-33532CCD677C}"/>
              </a:ext>
            </a:extLst>
          </p:cNvPr>
          <p:cNvSpPr/>
          <p:nvPr/>
        </p:nvSpPr>
        <p:spPr>
          <a:xfrm>
            <a:off x="8873430" y="3650055"/>
            <a:ext cx="2485202" cy="553877"/>
          </a:xfrm>
          <a:custGeom>
            <a:avLst/>
            <a:gdLst>
              <a:gd name="connsiteX0" fmla="*/ 0 w 2485202"/>
              <a:gd name="connsiteY0" fmla="*/ 0 h 553877"/>
              <a:gd name="connsiteX1" fmla="*/ 2485202 w 2485202"/>
              <a:gd name="connsiteY1" fmla="*/ 0 h 553877"/>
              <a:gd name="connsiteX2" fmla="*/ 2485202 w 2485202"/>
              <a:gd name="connsiteY2" fmla="*/ 553877 h 553877"/>
              <a:gd name="connsiteX3" fmla="*/ 0 w 2485202"/>
              <a:gd name="connsiteY3" fmla="*/ 553877 h 553877"/>
              <a:gd name="connsiteX4" fmla="*/ 0 w 2485202"/>
              <a:gd name="connsiteY4" fmla="*/ 0 h 55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202" h="553877">
                <a:moveTo>
                  <a:pt x="0" y="0"/>
                </a:moveTo>
                <a:lnTo>
                  <a:pt x="2485202" y="0"/>
                </a:lnTo>
                <a:lnTo>
                  <a:pt x="2485202" y="553877"/>
                </a:lnTo>
                <a:lnTo>
                  <a:pt x="0" y="55387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3200" b="1" kern="1200" spc="300" dirty="0">
                <a:latin typeface="Bebas Neue Book" panose="00000500000000000000" pitchFamily="50" charset="0"/>
              </a:rPr>
              <a:t>Interval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87DB989-D3C3-488C-B602-D31E79796599}"/>
              </a:ext>
            </a:extLst>
          </p:cNvPr>
          <p:cNvSpPr/>
          <p:nvPr/>
        </p:nvSpPr>
        <p:spPr>
          <a:xfrm>
            <a:off x="8873430" y="4725824"/>
            <a:ext cx="2485202" cy="553877"/>
          </a:xfrm>
          <a:custGeom>
            <a:avLst/>
            <a:gdLst>
              <a:gd name="connsiteX0" fmla="*/ 0 w 2485202"/>
              <a:gd name="connsiteY0" fmla="*/ 0 h 553877"/>
              <a:gd name="connsiteX1" fmla="*/ 2485202 w 2485202"/>
              <a:gd name="connsiteY1" fmla="*/ 0 h 553877"/>
              <a:gd name="connsiteX2" fmla="*/ 2485202 w 2485202"/>
              <a:gd name="connsiteY2" fmla="*/ 553877 h 553877"/>
              <a:gd name="connsiteX3" fmla="*/ 0 w 2485202"/>
              <a:gd name="connsiteY3" fmla="*/ 553877 h 553877"/>
              <a:gd name="connsiteX4" fmla="*/ 0 w 2485202"/>
              <a:gd name="connsiteY4" fmla="*/ 0 h 55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202" h="553877">
                <a:moveTo>
                  <a:pt x="0" y="0"/>
                </a:moveTo>
                <a:lnTo>
                  <a:pt x="2485202" y="0"/>
                </a:lnTo>
                <a:lnTo>
                  <a:pt x="2485202" y="553877"/>
                </a:lnTo>
                <a:lnTo>
                  <a:pt x="0" y="553877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3200" b="1" kern="1200" spc="300" dirty="0">
                <a:latin typeface="Bebas Neue Book" panose="00000500000000000000" pitchFamily="50" charset="0"/>
              </a:rPr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9935703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62839D0-231B-4B35-9CAC-863B4963340C}"/>
              </a:ext>
            </a:extLst>
          </p:cNvPr>
          <p:cNvSpPr/>
          <p:nvPr/>
        </p:nvSpPr>
        <p:spPr>
          <a:xfrm>
            <a:off x="2331720" y="0"/>
            <a:ext cx="9860280" cy="6858000"/>
          </a:xfrm>
          <a:prstGeom prst="rect">
            <a:avLst/>
          </a:prstGeom>
          <a:gradFill>
            <a:gsLst>
              <a:gs pos="100000">
                <a:srgbClr val="02ABB0"/>
              </a:gs>
              <a:gs pos="0">
                <a:srgbClr val="00CDAC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4DFB7D-16A1-4389-B2A5-85299ACC08FB}"/>
              </a:ext>
            </a:extLst>
          </p:cNvPr>
          <p:cNvSpPr/>
          <p:nvPr/>
        </p:nvSpPr>
        <p:spPr>
          <a:xfrm>
            <a:off x="548640" y="328077"/>
            <a:ext cx="1119723" cy="1119723"/>
          </a:xfrm>
          <a:prstGeom prst="ellipse">
            <a:avLst/>
          </a:prstGeom>
          <a:blipFill>
            <a:blip r:embed="rId3"/>
            <a:stretch>
              <a:fillRect l="-19000" r="-26000"/>
            </a:stretch>
          </a:blipFill>
          <a:ln w="34925">
            <a:solidFill>
              <a:srgbClr val="02ABB0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754136-4EE0-4AEA-8BE3-DE123B718CF1}"/>
              </a:ext>
            </a:extLst>
          </p:cNvPr>
          <p:cNvGrpSpPr/>
          <p:nvPr/>
        </p:nvGrpSpPr>
        <p:grpSpPr>
          <a:xfrm>
            <a:off x="323641" y="1859280"/>
            <a:ext cx="1722120" cy="1894204"/>
            <a:chOff x="247441" y="1859280"/>
            <a:chExt cx="1722120" cy="189420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F52054D-60BD-4258-9381-85DBA3F54B53}"/>
                </a:ext>
              </a:extLst>
            </p:cNvPr>
            <p:cNvSpPr txBox="1"/>
            <p:nvPr/>
          </p:nvSpPr>
          <p:spPr>
            <a:xfrm>
              <a:off x="247441" y="1859280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OBJECTIVES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52499D-D802-4108-9EF2-8527EBE1D8CD}"/>
                </a:ext>
              </a:extLst>
            </p:cNvPr>
            <p:cNvSpPr txBox="1"/>
            <p:nvPr/>
          </p:nvSpPr>
          <p:spPr>
            <a:xfrm>
              <a:off x="247441" y="2403478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DEFINITIONS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890597-928F-4277-B475-34234A45CE04}"/>
                </a:ext>
              </a:extLst>
            </p:cNvPr>
            <p:cNvSpPr txBox="1"/>
            <p:nvPr/>
          </p:nvSpPr>
          <p:spPr>
            <a:xfrm>
              <a:off x="247441" y="2947676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b="1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LEVELS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C32178-2DD7-45D7-AC6D-9666C37340F7}"/>
                </a:ext>
              </a:extLst>
            </p:cNvPr>
            <p:cNvSpPr txBox="1"/>
            <p:nvPr/>
          </p:nvSpPr>
          <p:spPr>
            <a:xfrm>
              <a:off x="247441" y="3491874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TYPES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52F2F40-C9CC-4AB1-A639-E1448E0796A3}"/>
              </a:ext>
            </a:extLst>
          </p:cNvPr>
          <p:cNvSpPr/>
          <p:nvPr/>
        </p:nvSpPr>
        <p:spPr>
          <a:xfrm>
            <a:off x="216961" y="3206740"/>
            <a:ext cx="1916639" cy="45719"/>
          </a:xfrm>
          <a:prstGeom prst="rect">
            <a:avLst/>
          </a:prstGeom>
          <a:solidFill>
            <a:srgbClr val="01C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992DA4-68D2-4D47-A3F7-164D36C631EE}"/>
              </a:ext>
            </a:extLst>
          </p:cNvPr>
          <p:cNvSpPr/>
          <p:nvPr/>
        </p:nvSpPr>
        <p:spPr>
          <a:xfrm>
            <a:off x="2169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FBEE08F-75AF-432D-8EFB-4AE67FFF1F7C}"/>
              </a:ext>
            </a:extLst>
          </p:cNvPr>
          <p:cNvSpPr/>
          <p:nvPr/>
        </p:nvSpPr>
        <p:spPr>
          <a:xfrm>
            <a:off x="8664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B8048A-AB43-4871-98BB-54F006037E16}"/>
              </a:ext>
            </a:extLst>
          </p:cNvPr>
          <p:cNvSpPr/>
          <p:nvPr/>
        </p:nvSpPr>
        <p:spPr>
          <a:xfrm>
            <a:off x="1515962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Graphic 11" descr="Link">
            <a:extLst>
              <a:ext uri="{FF2B5EF4-FFF2-40B4-BE49-F238E27FC236}">
                <a16:creationId xmlns:a16="http://schemas.microsoft.com/office/drawing/2014/main" id="{15C8F7E1-3B1F-42A9-A298-0DBAB1E335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135" y="6158039"/>
            <a:ext cx="360000" cy="360000"/>
          </a:xfrm>
          <a:prstGeom prst="rect">
            <a:avLst/>
          </a:prstGeom>
        </p:spPr>
      </p:pic>
      <p:pic>
        <p:nvPicPr>
          <p:cNvPr id="20" name="Graphic 19" descr="Network">
            <a:extLst>
              <a:ext uri="{FF2B5EF4-FFF2-40B4-BE49-F238E27FC236}">
                <a16:creationId xmlns:a16="http://schemas.microsoft.com/office/drawing/2014/main" id="{5733500A-3778-4269-B3CC-D2BAAE6149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572" y="6158039"/>
            <a:ext cx="360000" cy="36000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465D99A5-49CC-4F98-8EAA-6E8654B59E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78001" y="6158039"/>
            <a:ext cx="360000" cy="360000"/>
          </a:xfrm>
          <a:prstGeom prst="rect">
            <a:avLst/>
          </a:prstGeom>
        </p:spPr>
      </p:pic>
      <p:sp>
        <p:nvSpPr>
          <p:cNvPr id="36" name="Parallelogram 35">
            <a:extLst>
              <a:ext uri="{FF2B5EF4-FFF2-40B4-BE49-F238E27FC236}">
                <a16:creationId xmlns:a16="http://schemas.microsoft.com/office/drawing/2014/main" id="{B848910D-5D4C-4645-9874-26E8FEFE3569}"/>
              </a:ext>
            </a:extLst>
          </p:cNvPr>
          <p:cNvSpPr/>
          <p:nvPr/>
        </p:nvSpPr>
        <p:spPr>
          <a:xfrm>
            <a:off x="5391149" y="0"/>
            <a:ext cx="6800851" cy="6858000"/>
          </a:xfrm>
          <a:prstGeom prst="parallelogram">
            <a:avLst>
              <a:gd name="adj" fmla="val 6483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2F64E83D-47A1-4624-BF81-D264201CE60F}"/>
              </a:ext>
            </a:extLst>
          </p:cNvPr>
          <p:cNvSpPr/>
          <p:nvPr/>
        </p:nvSpPr>
        <p:spPr>
          <a:xfrm>
            <a:off x="10145272" y="3491874"/>
            <a:ext cx="2046728" cy="3366126"/>
          </a:xfrm>
          <a:prstGeom prst="triangle">
            <a:avLst>
              <a:gd name="adj" fmla="val 10000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D69FF8-C645-422E-BC0D-98B77C781389}"/>
              </a:ext>
            </a:extLst>
          </p:cNvPr>
          <p:cNvSpPr/>
          <p:nvPr/>
        </p:nvSpPr>
        <p:spPr>
          <a:xfrm>
            <a:off x="2649541" y="297761"/>
            <a:ext cx="8918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44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levels of measurement</a:t>
            </a:r>
            <a:endParaRPr lang="en-PH" sz="4400" dirty="0">
              <a:solidFill>
                <a:prstClr val="white"/>
              </a:solidFill>
              <a:latin typeface="Bahnschrift" panose="020B0502040204020203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D8FB38C-C962-48C4-98E5-B4E6DB6EF252}"/>
              </a:ext>
            </a:extLst>
          </p:cNvPr>
          <p:cNvSpPr/>
          <p:nvPr/>
        </p:nvSpPr>
        <p:spPr>
          <a:xfrm>
            <a:off x="2649541" y="4761457"/>
            <a:ext cx="2286000" cy="5684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spc="300" dirty="0">
                <a:solidFill>
                  <a:schemeClr val="tx1"/>
                </a:solidFill>
                <a:latin typeface="Bebas Neue Book" panose="00000500000000000000" pitchFamily="50" charset="0"/>
              </a:rPr>
              <a:t>IDENTITY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8421B13-F792-4333-A4E0-63F82061E967}"/>
              </a:ext>
            </a:extLst>
          </p:cNvPr>
          <p:cNvSpPr/>
          <p:nvPr/>
        </p:nvSpPr>
        <p:spPr>
          <a:xfrm>
            <a:off x="4935541" y="4761457"/>
            <a:ext cx="2286000" cy="5684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spc="300" dirty="0">
                <a:solidFill>
                  <a:schemeClr val="tx1"/>
                </a:solidFill>
                <a:latin typeface="Bebas Neue Book" panose="00000500000000000000" pitchFamily="50" charset="0"/>
              </a:rPr>
              <a:t>MAGNITUDE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425AFCB-1D69-4982-AAA7-51398A85AF4A}"/>
              </a:ext>
            </a:extLst>
          </p:cNvPr>
          <p:cNvSpPr/>
          <p:nvPr/>
        </p:nvSpPr>
        <p:spPr>
          <a:xfrm>
            <a:off x="7221541" y="4761457"/>
            <a:ext cx="2286000" cy="56841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spc="300" dirty="0">
                <a:solidFill>
                  <a:schemeClr val="tx1"/>
                </a:solidFill>
                <a:latin typeface="Bebas Neue Book" panose="00000500000000000000" pitchFamily="50" charset="0"/>
              </a:rPr>
              <a:t>EQUAL INTERVALS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3F87CC2-0CEF-4850-9F12-9CB3F46F8059}"/>
              </a:ext>
            </a:extLst>
          </p:cNvPr>
          <p:cNvSpPr/>
          <p:nvPr/>
        </p:nvSpPr>
        <p:spPr>
          <a:xfrm>
            <a:off x="9507541" y="4761457"/>
            <a:ext cx="2286000" cy="56841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spc="300" dirty="0">
                <a:solidFill>
                  <a:schemeClr val="tx1"/>
                </a:solidFill>
                <a:latin typeface="Bebas Neue Book" panose="00000500000000000000" pitchFamily="50" charset="0"/>
              </a:rPr>
              <a:t>ABSOLUTE ZERO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9EE00F5-FC32-48D5-B00C-607937669CE0}"/>
              </a:ext>
            </a:extLst>
          </p:cNvPr>
          <p:cNvSpPr/>
          <p:nvPr/>
        </p:nvSpPr>
        <p:spPr>
          <a:xfrm>
            <a:off x="2649541" y="4206435"/>
            <a:ext cx="9144000" cy="420126"/>
          </a:xfrm>
          <a:prstGeom prst="rect">
            <a:avLst/>
          </a:prstGeom>
          <a:gradFill flip="none" rotWithShape="1">
            <a:gsLst>
              <a:gs pos="67000">
                <a:srgbClr val="FFFF00"/>
              </a:gs>
              <a:gs pos="33000">
                <a:srgbClr val="FFC000"/>
              </a:gs>
              <a:gs pos="100000">
                <a:srgbClr val="92D050"/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pc="300" dirty="0">
                <a:solidFill>
                  <a:schemeClr val="tx1"/>
                </a:solidFill>
                <a:latin typeface="Bebas Neue Book" panose="00000500000000000000" pitchFamily="50" charset="0"/>
              </a:rPr>
              <a:t>RATIO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7D4D7B7-6DED-45F2-AF70-86569DBF1DA4}"/>
              </a:ext>
            </a:extLst>
          </p:cNvPr>
          <p:cNvSpPr/>
          <p:nvPr/>
        </p:nvSpPr>
        <p:spPr>
          <a:xfrm>
            <a:off x="2649541" y="4208318"/>
            <a:ext cx="6858000" cy="420126"/>
          </a:xfrm>
          <a:prstGeom prst="rect">
            <a:avLst/>
          </a:prstGeom>
          <a:gradFill flip="none" rotWithShape="1">
            <a:gsLst>
              <a:gs pos="100000">
                <a:srgbClr val="FFFF00"/>
              </a:gs>
              <a:gs pos="50000">
                <a:srgbClr val="FFC000"/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pc="300" dirty="0">
                <a:solidFill>
                  <a:schemeClr val="tx1"/>
                </a:solidFill>
                <a:latin typeface="Bebas Neue Book" panose="00000500000000000000" pitchFamily="50" charset="0"/>
              </a:rPr>
              <a:t>INTERVAL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BE6DD2C-E470-416B-B85A-6444660D7D25}"/>
              </a:ext>
            </a:extLst>
          </p:cNvPr>
          <p:cNvSpPr/>
          <p:nvPr/>
        </p:nvSpPr>
        <p:spPr>
          <a:xfrm>
            <a:off x="2649541" y="4197481"/>
            <a:ext cx="4572000" cy="420126"/>
          </a:xfrm>
          <a:prstGeom prst="rect">
            <a:avLst/>
          </a:prstGeom>
          <a:gradFill flip="none" rotWithShape="1">
            <a:gsLst>
              <a:gs pos="100000">
                <a:srgbClr val="FFC000"/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pc="300" dirty="0">
                <a:solidFill>
                  <a:schemeClr val="tx1"/>
                </a:solidFill>
                <a:latin typeface="Bebas Neue Book" panose="00000500000000000000" pitchFamily="50" charset="0"/>
              </a:rPr>
              <a:t>ORDINAL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EF4F109-8F9C-483D-B164-BB7A15FD5BC8}"/>
              </a:ext>
            </a:extLst>
          </p:cNvPr>
          <p:cNvSpPr/>
          <p:nvPr/>
        </p:nvSpPr>
        <p:spPr>
          <a:xfrm>
            <a:off x="2649541" y="4206065"/>
            <a:ext cx="2286000" cy="4201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pc="300" dirty="0">
                <a:solidFill>
                  <a:schemeClr val="tx1"/>
                </a:solidFill>
                <a:latin typeface="Bebas Neue Book" panose="00000500000000000000" pitchFamily="50" charset="0"/>
              </a:rPr>
              <a:t>NOMINAL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AB48587-6E67-4E8E-9700-5E2531A5AB1D}"/>
              </a:ext>
            </a:extLst>
          </p:cNvPr>
          <p:cNvCxnSpPr/>
          <p:nvPr/>
        </p:nvCxnSpPr>
        <p:spPr>
          <a:xfrm>
            <a:off x="2442302" y="4666375"/>
            <a:ext cx="96687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08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022E-16 L 2.29167E-6 -0.20162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59259E-6 L 2.29167E-6 -0.1324 " pathEditMode="relative" rAng="0" ptsTypes="AA">
                                      <p:cBhvr>
                                        <p:cTn id="4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2.29167E-6 -0.06875 " pathEditMode="relative" rAng="0" ptsTypes="AA">
                                      <p:cBhvr>
                                        <p:cTn id="5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59" grpId="0" animBg="1"/>
      <p:bldP spid="59" grpId="1" animBg="1"/>
      <p:bldP spid="59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62839D0-231B-4B35-9CAC-863B4963340C}"/>
              </a:ext>
            </a:extLst>
          </p:cNvPr>
          <p:cNvSpPr/>
          <p:nvPr/>
        </p:nvSpPr>
        <p:spPr>
          <a:xfrm>
            <a:off x="2331720" y="0"/>
            <a:ext cx="9860280" cy="6858000"/>
          </a:xfrm>
          <a:prstGeom prst="rect">
            <a:avLst/>
          </a:prstGeom>
          <a:gradFill>
            <a:gsLst>
              <a:gs pos="100000">
                <a:srgbClr val="02ABB0"/>
              </a:gs>
              <a:gs pos="0">
                <a:srgbClr val="00CDAC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4DFB7D-16A1-4389-B2A5-85299ACC08FB}"/>
              </a:ext>
            </a:extLst>
          </p:cNvPr>
          <p:cNvSpPr/>
          <p:nvPr/>
        </p:nvSpPr>
        <p:spPr>
          <a:xfrm>
            <a:off x="548640" y="328077"/>
            <a:ext cx="1119723" cy="1119723"/>
          </a:xfrm>
          <a:prstGeom prst="ellipse">
            <a:avLst/>
          </a:prstGeom>
          <a:blipFill>
            <a:blip r:embed="rId3"/>
            <a:stretch>
              <a:fillRect l="-19000" r="-26000"/>
            </a:stretch>
          </a:blipFill>
          <a:ln w="34925">
            <a:solidFill>
              <a:srgbClr val="02ABB0">
                <a:alpha val="3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754136-4EE0-4AEA-8BE3-DE123B718CF1}"/>
              </a:ext>
            </a:extLst>
          </p:cNvPr>
          <p:cNvGrpSpPr/>
          <p:nvPr/>
        </p:nvGrpSpPr>
        <p:grpSpPr>
          <a:xfrm>
            <a:off x="323641" y="1859280"/>
            <a:ext cx="1722120" cy="1894204"/>
            <a:chOff x="247441" y="1859280"/>
            <a:chExt cx="1722120" cy="1894204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F52054D-60BD-4258-9381-85DBA3F54B53}"/>
                </a:ext>
              </a:extLst>
            </p:cNvPr>
            <p:cNvSpPr txBox="1"/>
            <p:nvPr/>
          </p:nvSpPr>
          <p:spPr>
            <a:xfrm>
              <a:off x="247441" y="1859280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OBJECTIVES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52499D-D802-4108-9EF2-8527EBE1D8CD}"/>
                </a:ext>
              </a:extLst>
            </p:cNvPr>
            <p:cNvSpPr txBox="1"/>
            <p:nvPr/>
          </p:nvSpPr>
          <p:spPr>
            <a:xfrm>
              <a:off x="247441" y="2403478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DEFINITIONS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9890597-928F-4277-B475-34234A45CE04}"/>
                </a:ext>
              </a:extLst>
            </p:cNvPr>
            <p:cNvSpPr txBox="1"/>
            <p:nvPr/>
          </p:nvSpPr>
          <p:spPr>
            <a:xfrm>
              <a:off x="247441" y="2947676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LEVELS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C32178-2DD7-45D7-AC6D-9666C37340F7}"/>
                </a:ext>
              </a:extLst>
            </p:cNvPr>
            <p:cNvSpPr txBox="1"/>
            <p:nvPr/>
          </p:nvSpPr>
          <p:spPr>
            <a:xfrm>
              <a:off x="247441" y="3491874"/>
              <a:ext cx="17221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b="1" spc="3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TYPES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52F2F40-C9CC-4AB1-A639-E1448E0796A3}"/>
              </a:ext>
            </a:extLst>
          </p:cNvPr>
          <p:cNvSpPr/>
          <p:nvPr/>
        </p:nvSpPr>
        <p:spPr>
          <a:xfrm>
            <a:off x="216961" y="3778240"/>
            <a:ext cx="1916639" cy="45719"/>
          </a:xfrm>
          <a:prstGeom prst="rect">
            <a:avLst/>
          </a:prstGeom>
          <a:solidFill>
            <a:srgbClr val="01C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992DA4-68D2-4D47-A3F7-164D36C631EE}"/>
              </a:ext>
            </a:extLst>
          </p:cNvPr>
          <p:cNvSpPr/>
          <p:nvPr/>
        </p:nvSpPr>
        <p:spPr>
          <a:xfrm>
            <a:off x="2169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FBEE08F-75AF-432D-8EFB-4AE67FFF1F7C}"/>
              </a:ext>
            </a:extLst>
          </p:cNvPr>
          <p:cNvSpPr/>
          <p:nvPr/>
        </p:nvSpPr>
        <p:spPr>
          <a:xfrm>
            <a:off x="866461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B8048A-AB43-4871-98BB-54F006037E16}"/>
              </a:ext>
            </a:extLst>
          </p:cNvPr>
          <p:cNvSpPr/>
          <p:nvPr/>
        </p:nvSpPr>
        <p:spPr>
          <a:xfrm>
            <a:off x="1515962" y="6096000"/>
            <a:ext cx="484079" cy="484079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2" name="Graphic 11" descr="Link">
            <a:extLst>
              <a:ext uri="{FF2B5EF4-FFF2-40B4-BE49-F238E27FC236}">
                <a16:creationId xmlns:a16="http://schemas.microsoft.com/office/drawing/2014/main" id="{15C8F7E1-3B1F-42A9-A298-0DBAB1E335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135" y="6158039"/>
            <a:ext cx="360000" cy="360000"/>
          </a:xfrm>
          <a:prstGeom prst="rect">
            <a:avLst/>
          </a:prstGeom>
        </p:spPr>
      </p:pic>
      <p:pic>
        <p:nvPicPr>
          <p:cNvPr id="20" name="Graphic 19" descr="Network">
            <a:extLst>
              <a:ext uri="{FF2B5EF4-FFF2-40B4-BE49-F238E27FC236}">
                <a16:creationId xmlns:a16="http://schemas.microsoft.com/office/drawing/2014/main" id="{5733500A-3778-4269-B3CC-D2BAAE6149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2572" y="6158039"/>
            <a:ext cx="360000" cy="360000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465D99A5-49CC-4F98-8EAA-6E8654B59E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78001" y="6158039"/>
            <a:ext cx="360000" cy="360000"/>
          </a:xfrm>
          <a:prstGeom prst="rect">
            <a:avLst/>
          </a:prstGeom>
        </p:spPr>
      </p:pic>
      <p:sp>
        <p:nvSpPr>
          <p:cNvPr id="36" name="Parallelogram 35">
            <a:extLst>
              <a:ext uri="{FF2B5EF4-FFF2-40B4-BE49-F238E27FC236}">
                <a16:creationId xmlns:a16="http://schemas.microsoft.com/office/drawing/2014/main" id="{B848910D-5D4C-4645-9874-26E8FEFE3569}"/>
              </a:ext>
            </a:extLst>
          </p:cNvPr>
          <p:cNvSpPr/>
          <p:nvPr/>
        </p:nvSpPr>
        <p:spPr>
          <a:xfrm>
            <a:off x="5391149" y="-149629"/>
            <a:ext cx="6800851" cy="6858000"/>
          </a:xfrm>
          <a:prstGeom prst="parallelogram">
            <a:avLst>
              <a:gd name="adj" fmla="val 64832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2F64E83D-47A1-4624-BF81-D264201CE60F}"/>
              </a:ext>
            </a:extLst>
          </p:cNvPr>
          <p:cNvSpPr/>
          <p:nvPr/>
        </p:nvSpPr>
        <p:spPr>
          <a:xfrm>
            <a:off x="10145272" y="3491874"/>
            <a:ext cx="2046728" cy="3366126"/>
          </a:xfrm>
          <a:prstGeom prst="triangle">
            <a:avLst>
              <a:gd name="adj" fmla="val 100000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8849CC3-709A-4BF9-8F51-B6E8CC5E128F}"/>
              </a:ext>
            </a:extLst>
          </p:cNvPr>
          <p:cNvSpPr/>
          <p:nvPr/>
        </p:nvSpPr>
        <p:spPr>
          <a:xfrm>
            <a:off x="2649541" y="297761"/>
            <a:ext cx="89187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44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</a:rPr>
              <a:t>family of variables</a:t>
            </a:r>
            <a:endParaRPr lang="en-PH" sz="4400" dirty="0">
              <a:solidFill>
                <a:prstClr val="white"/>
              </a:solidFill>
              <a:latin typeface="Bahnschrift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7ED0D0-6449-45CA-A975-5FB02CC70E7D}"/>
              </a:ext>
            </a:extLst>
          </p:cNvPr>
          <p:cNvSpPr/>
          <p:nvPr/>
        </p:nvSpPr>
        <p:spPr>
          <a:xfrm>
            <a:off x="2709118" y="1506715"/>
            <a:ext cx="43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4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independent variable is an attribute or characteristic that influences or affects an outcome or dependent variable.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7274D7B-4928-4FA5-9FA2-4970C3F57D9F}"/>
              </a:ext>
            </a:extLst>
          </p:cNvPr>
          <p:cNvSpPr/>
          <p:nvPr/>
        </p:nvSpPr>
        <p:spPr>
          <a:xfrm>
            <a:off x="7608334" y="1506715"/>
            <a:ext cx="43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2400" dirty="0">
                <a:solidFill>
                  <a:schemeClr val="bg1">
                    <a:lumMod val="95000"/>
                  </a:schemeClr>
                </a:solidFill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dependent variable is an attribute or characteristic that is dependent on or influenced by the independent variable.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9F4910C-B8A6-4519-B569-2E596B3019C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9846" t="27112" r="31682" b="13293"/>
          <a:stretch/>
        </p:blipFill>
        <p:spPr>
          <a:xfrm>
            <a:off x="3564898" y="1260804"/>
            <a:ext cx="7817042" cy="540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586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402</Words>
  <Application>Microsoft Office PowerPoint</Application>
  <PresentationFormat>Widescreen</PresentationFormat>
  <Paragraphs>67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Bahnschrift</vt:lpstr>
      <vt:lpstr>Bebas Neue Book</vt:lpstr>
      <vt:lpstr>Calibri</vt:lpstr>
      <vt:lpstr>Calibri Light</vt:lpstr>
      <vt:lpstr>Courier New</vt:lpstr>
      <vt:lpstr>Open Sans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Sharma</dc:creator>
  <cp:lastModifiedBy>Von Christopher Chua</cp:lastModifiedBy>
  <cp:revision>30</cp:revision>
  <dcterms:created xsi:type="dcterms:W3CDTF">2017-07-24T16:44:05Z</dcterms:created>
  <dcterms:modified xsi:type="dcterms:W3CDTF">2018-01-14T23:54:27Z</dcterms:modified>
</cp:coreProperties>
</file>